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66" r:id="rId2"/>
    <p:sldId id="268" r:id="rId3"/>
    <p:sldId id="269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86" autoAdjust="0"/>
    <p:restoredTop sz="95896" autoAdjust="0"/>
  </p:normalViewPr>
  <p:slideViewPr>
    <p:cSldViewPr snapToGrid="0">
      <p:cViewPr varScale="1">
        <p:scale>
          <a:sx n="96" d="100"/>
          <a:sy n="96" d="100"/>
        </p:scale>
        <p:origin x="13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0EDBE-756A-49E6-8BE1-FB7CB25761D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459EC-2922-45D1-AF77-05A45C7687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147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08D24-8C72-4A70-B91B-B048A5FF30EC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77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72D7-DF7B-4BF8-96A2-60CAE8517F75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10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A987-A189-43D6-A4E6-49EA78D3F66A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5769-956E-4426-96EC-6AA79D54CB3F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2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DAFC-DBF7-4153-88EB-F743F57409C8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95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A5BEE-F40F-4586-BE27-208FC17EC514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5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60D1-0802-48C5-9E4C-5E17543B2D41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39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C662-1CB4-42CB-B520-92E05A829BCF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767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23B3-F4B0-4167-9DAD-8AEB5EBFD0D6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9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EC62-E110-4DE8-8E59-06AC4E34F7CA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22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C7A7-EB1C-47A9-89AA-33241A2BE59B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2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5C3EB-7ACB-4885-9BB0-50CF2F5132AF}" type="datetime1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12B4-EE58-4AC4-A928-FBCBFC16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0" y="22381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これまでの動き①：広域化対象市町村（広域化ブロック）の変遷</a:t>
            </a:r>
          </a:p>
        </p:txBody>
      </p:sp>
      <p:sp>
        <p:nvSpPr>
          <p:cNvPr id="18" name="角丸四角形 91">
            <a:extLst>
              <a:ext uri="{FF2B5EF4-FFF2-40B4-BE49-F238E27FC236}">
                <a16:creationId xmlns:a16="http://schemas.microsoft.com/office/drawing/2014/main" id="{6CB36A11-74F2-4241-A90F-ED982204452F}"/>
              </a:ext>
            </a:extLst>
          </p:cNvPr>
          <p:cNvSpPr/>
          <p:nvPr/>
        </p:nvSpPr>
        <p:spPr>
          <a:xfrm>
            <a:off x="46460" y="433848"/>
            <a:ext cx="324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年３月（計画策定時）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角丸四角形 91">
            <a:extLst>
              <a:ext uri="{FF2B5EF4-FFF2-40B4-BE49-F238E27FC236}">
                <a16:creationId xmlns:a16="http://schemas.microsoft.com/office/drawing/2014/main" id="{D35191A2-8CFF-46EC-AC96-47319E3A35E5}"/>
              </a:ext>
            </a:extLst>
          </p:cNvPr>
          <p:cNvSpPr/>
          <p:nvPr/>
        </p:nvSpPr>
        <p:spPr>
          <a:xfrm>
            <a:off x="3333000" y="430347"/>
            <a:ext cx="324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年６月（一部改定）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0FE6631-BCD1-4A8D-AD88-806E3AFC0C37}"/>
              </a:ext>
            </a:extLst>
          </p:cNvPr>
          <p:cNvSpPr/>
          <p:nvPr/>
        </p:nvSpPr>
        <p:spPr>
          <a:xfrm>
            <a:off x="55460" y="5551456"/>
            <a:ext cx="3240000" cy="1260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A014CCA-E0E4-4539-8D0C-6F96F4E213E2}"/>
              </a:ext>
            </a:extLst>
          </p:cNvPr>
          <p:cNvSpPr/>
          <p:nvPr/>
        </p:nvSpPr>
        <p:spPr>
          <a:xfrm>
            <a:off x="3356155" y="5538655"/>
            <a:ext cx="3240000" cy="1260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角丸四角形 91">
            <a:extLst>
              <a:ext uri="{FF2B5EF4-FFF2-40B4-BE49-F238E27FC236}">
                <a16:creationId xmlns:a16="http://schemas.microsoft.com/office/drawing/2014/main" id="{2EC89802-1532-4288-81AF-B5AD438D02DA}"/>
              </a:ext>
            </a:extLst>
          </p:cNvPr>
          <p:cNvSpPr/>
          <p:nvPr/>
        </p:nvSpPr>
        <p:spPr>
          <a:xfrm>
            <a:off x="46460" y="5449531"/>
            <a:ext cx="2160000" cy="216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考え方（広域化の方向性）</a:t>
            </a:r>
          </a:p>
        </p:txBody>
      </p:sp>
      <p:sp>
        <p:nvSpPr>
          <p:cNvPr id="19" name="角丸四角形 91">
            <a:extLst>
              <a:ext uri="{FF2B5EF4-FFF2-40B4-BE49-F238E27FC236}">
                <a16:creationId xmlns:a16="http://schemas.microsoft.com/office/drawing/2014/main" id="{7AF6C551-342B-4037-AFEB-C9D13A11E1E5}"/>
              </a:ext>
            </a:extLst>
          </p:cNvPr>
          <p:cNvSpPr/>
          <p:nvPr/>
        </p:nvSpPr>
        <p:spPr>
          <a:xfrm>
            <a:off x="8963058" y="75753"/>
            <a:ext cx="869669" cy="25325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角丸四角形 91">
            <a:extLst>
              <a:ext uri="{FF2B5EF4-FFF2-40B4-BE49-F238E27FC236}">
                <a16:creationId xmlns:a16="http://schemas.microsoft.com/office/drawing/2014/main" id="{D43D5327-EE2F-4920-ABF2-D73FBCE8B697}"/>
              </a:ext>
            </a:extLst>
          </p:cNvPr>
          <p:cNvSpPr/>
          <p:nvPr/>
        </p:nvSpPr>
        <p:spPr>
          <a:xfrm>
            <a:off x="6634833" y="416091"/>
            <a:ext cx="324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年３月（計画再策定）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BD9A4D8-21CE-4A40-AB90-28D38D4DD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567" y="1058275"/>
            <a:ext cx="3157177" cy="4320000"/>
          </a:xfrm>
          <a:prstGeom prst="rect">
            <a:avLst/>
          </a:prstGeom>
        </p:spPr>
      </p:pic>
      <p:sp>
        <p:nvSpPr>
          <p:cNvPr id="26" name="角丸四角形 91">
            <a:extLst>
              <a:ext uri="{FF2B5EF4-FFF2-40B4-BE49-F238E27FC236}">
                <a16:creationId xmlns:a16="http://schemas.microsoft.com/office/drawing/2014/main" id="{DD8A3EF2-DB36-473D-8E46-F0948892F48A}"/>
              </a:ext>
            </a:extLst>
          </p:cNvPr>
          <p:cNvSpPr/>
          <p:nvPr/>
        </p:nvSpPr>
        <p:spPr>
          <a:xfrm>
            <a:off x="99149" y="794573"/>
            <a:ext cx="3132000" cy="216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２政令市＋４ブロック</a:t>
            </a:r>
            <a:endParaRPr kumimoji="1" lang="ja-JP" altLang="en-US" sz="110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91">
            <a:extLst>
              <a:ext uri="{FF2B5EF4-FFF2-40B4-BE49-F238E27FC236}">
                <a16:creationId xmlns:a16="http://schemas.microsoft.com/office/drawing/2014/main" id="{41A3D0B7-B66C-4523-A0B9-EF6154365FDF}"/>
              </a:ext>
            </a:extLst>
          </p:cNvPr>
          <p:cNvSpPr/>
          <p:nvPr/>
        </p:nvSpPr>
        <p:spPr>
          <a:xfrm>
            <a:off x="3387000" y="818751"/>
            <a:ext cx="3132000" cy="216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２政令市＋６ブロック</a:t>
            </a:r>
            <a:endParaRPr kumimoji="1" lang="ja-JP" altLang="en-US" sz="110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4E8DEF8-9177-4867-BBC3-5C0072BDC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60" y="1071744"/>
            <a:ext cx="3168000" cy="4320000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119913-87CC-403C-B0BB-8CA1C39C6950}"/>
              </a:ext>
            </a:extLst>
          </p:cNvPr>
          <p:cNvSpPr/>
          <p:nvPr/>
        </p:nvSpPr>
        <p:spPr>
          <a:xfrm>
            <a:off x="46460" y="766314"/>
            <a:ext cx="3240000" cy="460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6C2C58A-A0DB-4772-AABA-F80C7F1822C5}"/>
              </a:ext>
            </a:extLst>
          </p:cNvPr>
          <p:cNvSpPr/>
          <p:nvPr/>
        </p:nvSpPr>
        <p:spPr>
          <a:xfrm>
            <a:off x="3340646" y="766314"/>
            <a:ext cx="3240000" cy="460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6F6808C-6F17-45EB-AD1F-D81B7B73AF71}"/>
              </a:ext>
            </a:extLst>
          </p:cNvPr>
          <p:cNvSpPr/>
          <p:nvPr/>
        </p:nvSpPr>
        <p:spPr>
          <a:xfrm>
            <a:off x="6634833" y="766314"/>
            <a:ext cx="3240000" cy="460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角丸四角形 91">
            <a:extLst>
              <a:ext uri="{FF2B5EF4-FFF2-40B4-BE49-F238E27FC236}">
                <a16:creationId xmlns:a16="http://schemas.microsoft.com/office/drawing/2014/main" id="{067309C4-FA2D-4A20-B958-8511285ACAEC}"/>
              </a:ext>
            </a:extLst>
          </p:cNvPr>
          <p:cNvSpPr/>
          <p:nvPr/>
        </p:nvSpPr>
        <p:spPr>
          <a:xfrm>
            <a:off x="6674851" y="792745"/>
            <a:ext cx="3132000" cy="216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将来１ブロック、概ね</a:t>
            </a:r>
            <a:r>
              <a:rPr kumimoji="1" lang="en-US" altLang="ja-JP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年後に８ブロック</a:t>
            </a:r>
            <a:endParaRPr kumimoji="1" lang="ja-JP" altLang="en-US" sz="110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91">
            <a:extLst>
              <a:ext uri="{FF2B5EF4-FFF2-40B4-BE49-F238E27FC236}">
                <a16:creationId xmlns:a16="http://schemas.microsoft.com/office/drawing/2014/main" id="{FFBA7129-4372-434D-AF21-7950074D891D}"/>
              </a:ext>
            </a:extLst>
          </p:cNvPr>
          <p:cNvSpPr/>
          <p:nvPr/>
        </p:nvSpPr>
        <p:spPr>
          <a:xfrm>
            <a:off x="73273" y="1878886"/>
            <a:ext cx="1580951" cy="54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着色箇所：広域化本部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（緑：一部事務組合）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（橙：事務委託）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2CFF1B4-87E2-4ECB-B79C-EDB8D08C78FC}"/>
              </a:ext>
            </a:extLst>
          </p:cNvPr>
          <p:cNvSpPr/>
          <p:nvPr/>
        </p:nvSpPr>
        <p:spPr>
          <a:xfrm>
            <a:off x="6634833" y="5540214"/>
            <a:ext cx="3240000" cy="1260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角丸四角形 91">
            <a:extLst>
              <a:ext uri="{FF2B5EF4-FFF2-40B4-BE49-F238E27FC236}">
                <a16:creationId xmlns:a16="http://schemas.microsoft.com/office/drawing/2014/main" id="{29F2156D-1ED4-4377-A6CE-7AFFD24ACB51}"/>
              </a:ext>
            </a:extLst>
          </p:cNvPr>
          <p:cNvSpPr/>
          <p:nvPr/>
        </p:nvSpPr>
        <p:spPr>
          <a:xfrm>
            <a:off x="3349646" y="1816601"/>
            <a:ext cx="1580951" cy="54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着色箇所：広域化本部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（緑：一部事務組合）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（橙：事務委託）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7" name="角丸四角形 91">
            <a:extLst>
              <a:ext uri="{FF2B5EF4-FFF2-40B4-BE49-F238E27FC236}">
                <a16:creationId xmlns:a16="http://schemas.microsoft.com/office/drawing/2014/main" id="{E2577834-B8E6-46BC-97D2-46D3BA76B231}"/>
              </a:ext>
            </a:extLst>
          </p:cNvPr>
          <p:cNvSpPr/>
          <p:nvPr/>
        </p:nvSpPr>
        <p:spPr>
          <a:xfrm>
            <a:off x="-5235" y="5658374"/>
            <a:ext cx="3276000" cy="10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大阪市域・堺市域、北部・東部・南河内・泉州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府下広域消防相互応援協定のブロックを考慮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（消防団ブロック・二次医療圏を包含、連携やスケールメリットを考慮）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広域化期限：平成</a:t>
            </a:r>
            <a:r>
              <a:rPr kumimoji="1" lang="en-US" altLang="ja-JP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年度までを目途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（国基本指針の推進期限）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91">
            <a:extLst>
              <a:ext uri="{FF2B5EF4-FFF2-40B4-BE49-F238E27FC236}">
                <a16:creationId xmlns:a16="http://schemas.microsoft.com/office/drawing/2014/main" id="{3D5D46E3-E1D3-4271-850A-BAD40C9CBEE7}"/>
              </a:ext>
            </a:extLst>
          </p:cNvPr>
          <p:cNvSpPr/>
          <p:nvPr/>
        </p:nvSpPr>
        <p:spPr>
          <a:xfrm>
            <a:off x="3349646" y="5455861"/>
            <a:ext cx="2160000" cy="216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考え方（広域化の方向性）</a:t>
            </a:r>
          </a:p>
        </p:txBody>
      </p:sp>
      <p:sp>
        <p:nvSpPr>
          <p:cNvPr id="40" name="角丸四角形 91">
            <a:extLst>
              <a:ext uri="{FF2B5EF4-FFF2-40B4-BE49-F238E27FC236}">
                <a16:creationId xmlns:a16="http://schemas.microsoft.com/office/drawing/2014/main" id="{71C2D835-0AD4-4335-BB38-5C7AC4834A68}"/>
              </a:ext>
            </a:extLst>
          </p:cNvPr>
          <p:cNvSpPr/>
          <p:nvPr/>
        </p:nvSpPr>
        <p:spPr>
          <a:xfrm>
            <a:off x="6634833" y="5449531"/>
            <a:ext cx="2160000" cy="216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考え方（広域化の方向性）</a:t>
            </a:r>
          </a:p>
        </p:txBody>
      </p:sp>
      <p:sp>
        <p:nvSpPr>
          <p:cNvPr id="43" name="角丸四角形 91">
            <a:extLst>
              <a:ext uri="{FF2B5EF4-FFF2-40B4-BE49-F238E27FC236}">
                <a16:creationId xmlns:a16="http://schemas.microsoft.com/office/drawing/2014/main" id="{53C3FF61-1843-4510-967C-1B96E2639175}"/>
              </a:ext>
            </a:extLst>
          </p:cNvPr>
          <p:cNvSpPr/>
          <p:nvPr/>
        </p:nvSpPr>
        <p:spPr>
          <a:xfrm>
            <a:off x="3294036" y="5658374"/>
            <a:ext cx="3276000" cy="10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大阪市域・堺市域、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北部・東部・</a:t>
            </a:r>
            <a:r>
              <a:rPr kumimoji="1" lang="ja-JP" altLang="en-US" sz="105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南河内・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新南河内・泉州北・泉州南</a:t>
            </a:r>
            <a:endParaRPr kumimoji="1" lang="en-US" altLang="ja-JP" sz="105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南河内、泉州ブロックでの広域化協議の進展を反映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広域化期限：平成</a:t>
            </a:r>
            <a:r>
              <a:rPr kumimoji="1" lang="en-US" altLang="ja-JP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年度までを目途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kumimoji="1" lang="ja-JP" altLang="en-US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05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変更なし）</a:t>
            </a:r>
            <a:endParaRPr kumimoji="1" lang="en-US" altLang="ja-JP" sz="105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角丸四角形 91">
            <a:extLst>
              <a:ext uri="{FF2B5EF4-FFF2-40B4-BE49-F238E27FC236}">
                <a16:creationId xmlns:a16="http://schemas.microsoft.com/office/drawing/2014/main" id="{11ECD35C-A032-4936-8B64-BCD53106452E}"/>
              </a:ext>
            </a:extLst>
          </p:cNvPr>
          <p:cNvSpPr/>
          <p:nvPr/>
        </p:nvSpPr>
        <p:spPr>
          <a:xfrm>
            <a:off x="6570036" y="5658374"/>
            <a:ext cx="3276000" cy="10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将来像：府内消防の一元化（１ブロック）</a:t>
            </a:r>
            <a:endParaRPr kumimoji="1" lang="en-US" altLang="ja-JP" sz="105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大阪市域・堺市域・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北部・東部・南河内北・新南河内・泉州北・泉州南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ブロックを超える広域化にも柔軟に対応</a:t>
            </a:r>
            <a:endParaRPr kumimoji="1" lang="en-US" altLang="ja-JP" sz="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広域化期限：</a:t>
            </a:r>
            <a:r>
              <a:rPr kumimoji="1" lang="ja-JP" altLang="en-US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おおむね</a:t>
            </a:r>
            <a:r>
              <a:rPr kumimoji="1" lang="en-US" altLang="ja-JP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年後</a:t>
            </a:r>
            <a:r>
              <a:rPr kumimoji="1" lang="ja-JP" altLang="en-US" sz="105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（令和</a:t>
            </a:r>
            <a:r>
              <a:rPr kumimoji="1" lang="en-US" altLang="ja-JP" sz="105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05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年３月）</a:t>
            </a:r>
            <a:endParaRPr kumimoji="1" lang="en-US" altLang="ja-JP" sz="105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91">
            <a:extLst>
              <a:ext uri="{FF2B5EF4-FFF2-40B4-BE49-F238E27FC236}">
                <a16:creationId xmlns:a16="http://schemas.microsoft.com/office/drawing/2014/main" id="{71C52839-FDED-4ECD-A202-C3E26E194A15}"/>
              </a:ext>
            </a:extLst>
          </p:cNvPr>
          <p:cNvSpPr/>
          <p:nvPr/>
        </p:nvSpPr>
        <p:spPr>
          <a:xfrm>
            <a:off x="5584749" y="5185951"/>
            <a:ext cx="1079978" cy="1655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（広域化のみ反映）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38" name="角丸四角形 91">
            <a:extLst>
              <a:ext uri="{FF2B5EF4-FFF2-40B4-BE49-F238E27FC236}">
                <a16:creationId xmlns:a16="http://schemas.microsoft.com/office/drawing/2014/main" id="{33BFD291-1C2D-4E98-A9B3-F6DDD96D0302}"/>
              </a:ext>
            </a:extLst>
          </p:cNvPr>
          <p:cNvSpPr/>
          <p:nvPr/>
        </p:nvSpPr>
        <p:spPr>
          <a:xfrm>
            <a:off x="2270474" y="5186899"/>
            <a:ext cx="1079978" cy="1655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（広域化のみ反映）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CFAB2C3-5462-4B14-B3EB-D9529254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55864" y="6484277"/>
            <a:ext cx="2228850" cy="365125"/>
          </a:xfrm>
        </p:spPr>
        <p:txBody>
          <a:bodyPr/>
          <a:lstStyle/>
          <a:p>
            <a:fld id="{CFC412B4-EE58-4AC4-A928-FBCBFC162B5A}" type="slidenum">
              <a:rPr kumimoji="1" lang="ja-JP" altLang="en-US" b="1" smtClean="0">
                <a:solidFill>
                  <a:schemeClr val="tx1"/>
                </a:solidFill>
              </a:rPr>
              <a:t>1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A500678-4C43-41A5-856C-E5F4102417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4851" y="1055226"/>
            <a:ext cx="3168000" cy="4272607"/>
          </a:xfrm>
          <a:prstGeom prst="rect">
            <a:avLst/>
          </a:prstGeom>
        </p:spPr>
      </p:pic>
      <p:sp>
        <p:nvSpPr>
          <p:cNvPr id="36" name="角丸四角形 91">
            <a:extLst>
              <a:ext uri="{FF2B5EF4-FFF2-40B4-BE49-F238E27FC236}">
                <a16:creationId xmlns:a16="http://schemas.microsoft.com/office/drawing/2014/main" id="{A779134E-520B-4466-8855-3423638B9AFD}"/>
              </a:ext>
            </a:extLst>
          </p:cNvPr>
          <p:cNvSpPr/>
          <p:nvPr/>
        </p:nvSpPr>
        <p:spPr>
          <a:xfrm>
            <a:off x="6602664" y="1816601"/>
            <a:ext cx="1580951" cy="54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着色箇所：広域化本部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（緑：一部事務組合）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（橙：事務委託）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29" name="角丸四角形 91">
            <a:extLst>
              <a:ext uri="{FF2B5EF4-FFF2-40B4-BE49-F238E27FC236}">
                <a16:creationId xmlns:a16="http://schemas.microsoft.com/office/drawing/2014/main" id="{EF1D9610-E28B-4EAF-B148-4523AB25E713}"/>
              </a:ext>
            </a:extLst>
          </p:cNvPr>
          <p:cNvSpPr/>
          <p:nvPr/>
        </p:nvSpPr>
        <p:spPr>
          <a:xfrm>
            <a:off x="8878936" y="5185951"/>
            <a:ext cx="1079978" cy="1655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（広域化のみ反映）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46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0" y="22381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これまでの動き②：広域化の方向性と組合せ（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H31.3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再策定時）</a:t>
            </a:r>
          </a:p>
        </p:txBody>
      </p:sp>
      <p:sp>
        <p:nvSpPr>
          <p:cNvPr id="45" name="角丸四角形 91">
            <a:extLst>
              <a:ext uri="{FF2B5EF4-FFF2-40B4-BE49-F238E27FC236}">
                <a16:creationId xmlns:a16="http://schemas.microsoft.com/office/drawing/2014/main" id="{0BA4A329-97B3-4E01-9134-0D1DDF2F82B4}"/>
              </a:ext>
            </a:extLst>
          </p:cNvPr>
          <p:cNvSpPr/>
          <p:nvPr/>
        </p:nvSpPr>
        <p:spPr>
          <a:xfrm>
            <a:off x="86825" y="748636"/>
            <a:ext cx="4695946" cy="20502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　府内消防の一元化（１ブロック）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・　ただし、各自治体の合意を得ながら、段階的に進めていく。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おおむね</a:t>
            </a:r>
            <a:r>
              <a:rPr kumimoji="1"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年後までに広域化すべき組合せ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・　８ブロックを基本とする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（地理的・社会的状況、歴史的経過、消防本部間連携、二次医療圏等を考慮）</a:t>
            </a:r>
            <a:endParaRPr kumimoji="1" lang="en-US" altLang="ja-JP" sz="9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　ブロックを超える広域化にも柔軟に対応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推進期限までに広域化すべき組合せ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　具体的な動き・検討がある地域を消防広域化重点地域に指定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87FFBCB-1DDE-45B9-9D3B-9E6B8DAB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42402" y="6469572"/>
            <a:ext cx="2228850" cy="365125"/>
          </a:xfrm>
        </p:spPr>
        <p:txBody>
          <a:bodyPr/>
          <a:lstStyle/>
          <a:p>
            <a:fld id="{CFC412B4-EE58-4AC4-A928-FBCBFC162B5A}" type="slidenum">
              <a:rPr kumimoji="1" lang="ja-JP" altLang="en-US" b="1" smtClean="0">
                <a:solidFill>
                  <a:schemeClr val="tx1"/>
                </a:solidFill>
              </a:rPr>
              <a:t>2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756404B-3116-4D98-B840-FF4334C3B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02" y="3303804"/>
            <a:ext cx="4368741" cy="2805560"/>
          </a:xfrm>
          <a:prstGeom prst="rect">
            <a:avLst/>
          </a:prstGeom>
        </p:spPr>
      </p:pic>
      <p:sp>
        <p:nvSpPr>
          <p:cNvPr id="30" name="角丸四角形 91">
            <a:extLst>
              <a:ext uri="{FF2B5EF4-FFF2-40B4-BE49-F238E27FC236}">
                <a16:creationId xmlns:a16="http://schemas.microsoft.com/office/drawing/2014/main" id="{48ED6D80-2E98-4DF3-9E64-E722DA028316}"/>
              </a:ext>
            </a:extLst>
          </p:cNvPr>
          <p:cNvSpPr/>
          <p:nvPr/>
        </p:nvSpPr>
        <p:spPr>
          <a:xfrm>
            <a:off x="4743492" y="412943"/>
            <a:ext cx="306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広域化対象市町村の組合せ（８ブロック）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1C1E414-CB23-4015-9C0E-7A70293B30FD}"/>
              </a:ext>
            </a:extLst>
          </p:cNvPr>
          <p:cNvSpPr/>
          <p:nvPr/>
        </p:nvSpPr>
        <p:spPr>
          <a:xfrm>
            <a:off x="86825" y="556943"/>
            <a:ext cx="4604445" cy="578024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91">
            <a:extLst>
              <a:ext uri="{FF2B5EF4-FFF2-40B4-BE49-F238E27FC236}">
                <a16:creationId xmlns:a16="http://schemas.microsoft.com/office/drawing/2014/main" id="{6CB36A11-74F2-4241-A90F-ED982204452F}"/>
              </a:ext>
            </a:extLst>
          </p:cNvPr>
          <p:cNvSpPr/>
          <p:nvPr/>
        </p:nvSpPr>
        <p:spPr>
          <a:xfrm>
            <a:off x="86825" y="412943"/>
            <a:ext cx="144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広域化の方向性</a:t>
            </a:r>
          </a:p>
        </p:txBody>
      </p:sp>
      <p:sp>
        <p:nvSpPr>
          <p:cNvPr id="32" name="角丸四角形 91">
            <a:extLst>
              <a:ext uri="{FF2B5EF4-FFF2-40B4-BE49-F238E27FC236}">
                <a16:creationId xmlns:a16="http://schemas.microsoft.com/office/drawing/2014/main" id="{364DC391-D02D-4A09-AE36-142600FB8A6F}"/>
              </a:ext>
            </a:extLst>
          </p:cNvPr>
          <p:cNvSpPr/>
          <p:nvPr/>
        </p:nvSpPr>
        <p:spPr>
          <a:xfrm>
            <a:off x="86825" y="2846552"/>
            <a:ext cx="1686999" cy="4017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方向性イメージ図</a:t>
            </a:r>
            <a:r>
              <a:rPr kumimoji="1"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C63FE956-1935-4707-9ED2-BB74B2945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521177"/>
              </p:ext>
            </p:extLst>
          </p:nvPr>
        </p:nvGraphicFramePr>
        <p:xfrm>
          <a:off x="4779947" y="748636"/>
          <a:ext cx="5039228" cy="5256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55093">
                  <a:extLst>
                    <a:ext uri="{9D8B030D-6E8A-4147-A177-3AD203B41FA5}">
                      <a16:colId xmlns:a16="http://schemas.microsoft.com/office/drawing/2014/main" val="2964032540"/>
                    </a:ext>
                  </a:extLst>
                </a:gridCol>
                <a:gridCol w="3784135">
                  <a:extLst>
                    <a:ext uri="{9D8B030D-6E8A-4147-A177-3AD203B41FA5}">
                      <a16:colId xmlns:a16="http://schemas.microsoft.com/office/drawing/2014/main" val="151501957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ブロック名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構成市町村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865447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北部ブロック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豊中市、池田市、吹田市、高槻市、茨木市、箕面市、摂津市、</a:t>
                      </a:r>
                      <a:endParaRPr kumimoji="1" lang="en-US" altLang="zh-TW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zh-TW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島本町、豊能町、能勢町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108852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東部ブロック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守口市、枚方市、八尾市、寝屋川市、大東市、門真市、</a:t>
                      </a:r>
                      <a:endParaRPr kumimoji="1" lang="en-US" altLang="zh-TW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zh-TW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四條畷市、交野市、東大阪市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7788837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南河内北ブロック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松原市、柏原市、羽曳野市、藤井寺市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681719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新南河内ブロック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富田林市、河内長野市、太子町、河南町、千早赤阪村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8934219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泉州北ブロック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岸和田市、泉大津市、貝塚市、和泉市、忠岡町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7623197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泉州南ブロック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泉佐野市、泉南市、阪南市、熊取町、田尻町、岬町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24144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469454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堺市、高石市、大阪狭山市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197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113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18C5F5-EFE3-4448-9320-35378E710FAE}"/>
              </a:ext>
            </a:extLst>
          </p:cNvPr>
          <p:cNvSpPr/>
          <p:nvPr/>
        </p:nvSpPr>
        <p:spPr>
          <a:xfrm>
            <a:off x="0" y="22381"/>
            <a:ext cx="990600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これまでの動き③：府内の広域化、連携・協力の状況</a:t>
            </a:r>
          </a:p>
        </p:txBody>
      </p:sp>
      <p:sp>
        <p:nvSpPr>
          <p:cNvPr id="18" name="角丸四角形 91">
            <a:extLst>
              <a:ext uri="{FF2B5EF4-FFF2-40B4-BE49-F238E27FC236}">
                <a16:creationId xmlns:a16="http://schemas.microsoft.com/office/drawing/2014/main" id="{6CB36A11-74F2-4241-A90F-ED982204452F}"/>
              </a:ext>
            </a:extLst>
          </p:cNvPr>
          <p:cNvSpPr/>
          <p:nvPr/>
        </p:nvSpPr>
        <p:spPr>
          <a:xfrm>
            <a:off x="31166" y="416091"/>
            <a:ext cx="342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府内消防本部の動き（平成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年３月以降）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0FE6631-BCD1-4A8D-AD88-806E3AFC0C37}"/>
              </a:ext>
            </a:extLst>
          </p:cNvPr>
          <p:cNvSpPr/>
          <p:nvPr/>
        </p:nvSpPr>
        <p:spPr>
          <a:xfrm>
            <a:off x="123442" y="5455608"/>
            <a:ext cx="6487213" cy="136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角丸四角形 91">
            <a:extLst>
              <a:ext uri="{FF2B5EF4-FFF2-40B4-BE49-F238E27FC236}">
                <a16:creationId xmlns:a16="http://schemas.microsoft.com/office/drawing/2014/main" id="{D43D5327-EE2F-4920-ABF2-D73FBCE8B697}"/>
              </a:ext>
            </a:extLst>
          </p:cNvPr>
          <p:cNvSpPr/>
          <p:nvPr/>
        </p:nvSpPr>
        <p:spPr>
          <a:xfrm>
            <a:off x="6634833" y="416091"/>
            <a:ext cx="324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令和６年</a:t>
            </a:r>
            <a:r>
              <a:rPr kumimoji="1" lang="en-US" altLang="ja-JP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月時点の状況</a:t>
            </a:r>
            <a:r>
              <a:rPr kumimoji="1" lang="ja-JP" altLang="en-US" sz="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（予定含む）</a:t>
            </a:r>
          </a:p>
        </p:txBody>
      </p:sp>
      <p:sp>
        <p:nvSpPr>
          <p:cNvPr id="45" name="角丸四角形 91">
            <a:extLst>
              <a:ext uri="{FF2B5EF4-FFF2-40B4-BE49-F238E27FC236}">
                <a16:creationId xmlns:a16="http://schemas.microsoft.com/office/drawing/2014/main" id="{0BA4A329-97B3-4E01-9134-0D1DDF2F82B4}"/>
              </a:ext>
            </a:extLst>
          </p:cNvPr>
          <p:cNvSpPr/>
          <p:nvPr/>
        </p:nvSpPr>
        <p:spPr>
          <a:xfrm>
            <a:off x="-68287" y="709193"/>
            <a:ext cx="4695946" cy="252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）現行の</a:t>
            </a:r>
            <a:r>
              <a:rPr kumimoji="1"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ブロックを超えた、消防の広域化、連携・協力が進んでいる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角丸四角形 91">
            <a:extLst>
              <a:ext uri="{FF2B5EF4-FFF2-40B4-BE49-F238E27FC236}">
                <a16:creationId xmlns:a16="http://schemas.microsoft.com/office/drawing/2014/main" id="{C74D4393-37C5-4548-8BBF-B3FB0877F2CE}"/>
              </a:ext>
            </a:extLst>
          </p:cNvPr>
          <p:cNvSpPr/>
          <p:nvPr/>
        </p:nvSpPr>
        <p:spPr>
          <a:xfrm>
            <a:off x="118569" y="5311608"/>
            <a:ext cx="3240000" cy="288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国・基本指針の改正（令和６年４月１日）</a:t>
            </a:r>
          </a:p>
        </p:txBody>
      </p:sp>
      <p:sp>
        <p:nvSpPr>
          <p:cNvPr id="53" name="角丸四角形 91">
            <a:extLst>
              <a:ext uri="{FF2B5EF4-FFF2-40B4-BE49-F238E27FC236}">
                <a16:creationId xmlns:a16="http://schemas.microsoft.com/office/drawing/2014/main" id="{D796FED1-51CB-418B-A116-422C6DDD8C3D}"/>
              </a:ext>
            </a:extLst>
          </p:cNvPr>
          <p:cNvSpPr/>
          <p:nvPr/>
        </p:nvSpPr>
        <p:spPr>
          <a:xfrm>
            <a:off x="134040" y="5608807"/>
            <a:ext cx="6458823" cy="10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広域化対象市町村の組合せに関する基準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　都道府県は、</a:t>
            </a:r>
            <a:r>
              <a:rPr kumimoji="1"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連携・協力の実施状況も考慮して、広域化対象市町村の組合せを検討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消防の連携・協力の意義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　連携・協力は、広域化実現の下地となり、その後の広域化の実現につながるため、積極的に推進すること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lvl="0" indent="-17145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推進期限：令和</a:t>
            </a: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年４月１日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BBA1D436-F915-4BDB-8178-A770EC7E36AB}"/>
              </a:ext>
            </a:extLst>
          </p:cNvPr>
          <p:cNvSpPr/>
          <p:nvPr/>
        </p:nvSpPr>
        <p:spPr>
          <a:xfrm>
            <a:off x="6654810" y="5455608"/>
            <a:ext cx="3204000" cy="136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91">
            <a:extLst>
              <a:ext uri="{FF2B5EF4-FFF2-40B4-BE49-F238E27FC236}">
                <a16:creationId xmlns:a16="http://schemas.microsoft.com/office/drawing/2014/main" id="{CC73DCDD-63B6-4746-8D33-F7E0E68A54AE}"/>
              </a:ext>
            </a:extLst>
          </p:cNvPr>
          <p:cNvSpPr/>
          <p:nvPr/>
        </p:nvSpPr>
        <p:spPr>
          <a:xfrm>
            <a:off x="6854851" y="5561919"/>
            <a:ext cx="2848783" cy="10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角丸四角形 91">
            <a:extLst>
              <a:ext uri="{FF2B5EF4-FFF2-40B4-BE49-F238E27FC236}">
                <a16:creationId xmlns:a16="http://schemas.microsoft.com/office/drawing/2014/main" id="{BB790EAB-21DA-43EF-9B0E-E47C1FCCBF50}"/>
              </a:ext>
            </a:extLst>
          </p:cNvPr>
          <p:cNvSpPr/>
          <p:nvPr/>
        </p:nvSpPr>
        <p:spPr>
          <a:xfrm>
            <a:off x="6621253" y="5599608"/>
            <a:ext cx="3417733" cy="10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現行のブロックを超えた広域化、連携・協力の動きがある地域を中心に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、広域化対象市町村の組合せの見直しを行う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矢印: 下 56">
            <a:extLst>
              <a:ext uri="{FF2B5EF4-FFF2-40B4-BE49-F238E27FC236}">
                <a16:creationId xmlns:a16="http://schemas.microsoft.com/office/drawing/2014/main" id="{4295FF55-3FA8-4EF7-A9D2-37CA121E129F}"/>
              </a:ext>
            </a:extLst>
          </p:cNvPr>
          <p:cNvSpPr/>
          <p:nvPr/>
        </p:nvSpPr>
        <p:spPr>
          <a:xfrm rot="16200000">
            <a:off x="6063461" y="6002520"/>
            <a:ext cx="1080000" cy="25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87FFBCB-1DDE-45B9-9D3B-9E6B8DAB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42402" y="6469572"/>
            <a:ext cx="2228850" cy="365125"/>
          </a:xfrm>
        </p:spPr>
        <p:txBody>
          <a:bodyPr/>
          <a:lstStyle/>
          <a:p>
            <a:fld id="{CFC412B4-EE58-4AC4-A928-FBCBFC162B5A}" type="slidenum">
              <a:rPr kumimoji="1" lang="ja-JP" altLang="en-US" b="1" smtClean="0">
                <a:solidFill>
                  <a:schemeClr val="tx1"/>
                </a:solidFill>
              </a:rPr>
              <a:t>3</a:t>
            </a:fld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6F6808C-6F17-45EB-AD1F-D81B7B73AF71}"/>
              </a:ext>
            </a:extLst>
          </p:cNvPr>
          <p:cNvSpPr/>
          <p:nvPr/>
        </p:nvSpPr>
        <p:spPr>
          <a:xfrm>
            <a:off x="6621253" y="737801"/>
            <a:ext cx="3240000" cy="460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0DDAB86C-755F-4A36-9F35-35A115CEAE3B}"/>
              </a:ext>
            </a:extLst>
          </p:cNvPr>
          <p:cNvSpPr/>
          <p:nvPr/>
        </p:nvSpPr>
        <p:spPr>
          <a:xfrm>
            <a:off x="7642402" y="5284448"/>
            <a:ext cx="1188000" cy="28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E0A0F04-292A-4002-82DD-CE46EC5CD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32" y="1004269"/>
            <a:ext cx="6372240" cy="422217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C949363-2D46-40DE-B68B-F59ECC253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5190" y="1039002"/>
            <a:ext cx="3168000" cy="4272606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E56BAB9-271C-41E1-AE07-788C2A170F04}"/>
              </a:ext>
            </a:extLst>
          </p:cNvPr>
          <p:cNvGrpSpPr/>
          <p:nvPr/>
        </p:nvGrpSpPr>
        <p:grpSpPr>
          <a:xfrm>
            <a:off x="6654810" y="801741"/>
            <a:ext cx="1811576" cy="1050716"/>
            <a:chOff x="6674851" y="1014785"/>
            <a:chExt cx="1921638" cy="1050716"/>
          </a:xfrm>
        </p:grpSpPr>
        <p:sp>
          <p:nvSpPr>
            <p:cNvPr id="29" name="角丸四角形 91">
              <a:extLst>
                <a:ext uri="{FF2B5EF4-FFF2-40B4-BE49-F238E27FC236}">
                  <a16:creationId xmlns:a16="http://schemas.microsoft.com/office/drawing/2014/main" id="{607294AC-FDE3-4CE1-8136-7BED8622E61C}"/>
                </a:ext>
              </a:extLst>
            </p:cNvPr>
            <p:cNvSpPr/>
            <p:nvPr/>
          </p:nvSpPr>
          <p:spPr>
            <a:xfrm>
              <a:off x="7015538" y="1338041"/>
              <a:ext cx="1580951" cy="216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800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広域化（ブロック越え）</a:t>
              </a:r>
              <a:endParaRPr kumimoji="1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  <p:sp>
          <p:nvSpPr>
            <p:cNvPr id="41" name="角丸四角形 91">
              <a:extLst>
                <a:ext uri="{FF2B5EF4-FFF2-40B4-BE49-F238E27FC236}">
                  <a16:creationId xmlns:a16="http://schemas.microsoft.com/office/drawing/2014/main" id="{764C9749-7886-4E42-A766-ABB10DAFDBA6}"/>
                </a:ext>
              </a:extLst>
            </p:cNvPr>
            <p:cNvSpPr/>
            <p:nvPr/>
          </p:nvSpPr>
          <p:spPr>
            <a:xfrm>
              <a:off x="7015537" y="1849501"/>
              <a:ext cx="1580951" cy="216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800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連携・協力（ブロック越え）</a:t>
              </a:r>
              <a:endParaRPr kumimoji="1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  <p:sp>
          <p:nvSpPr>
            <p:cNvPr id="36" name="角丸四角形 91">
              <a:extLst>
                <a:ext uri="{FF2B5EF4-FFF2-40B4-BE49-F238E27FC236}">
                  <a16:creationId xmlns:a16="http://schemas.microsoft.com/office/drawing/2014/main" id="{A779134E-520B-4466-8855-3423638B9AFD}"/>
                </a:ext>
              </a:extLst>
            </p:cNvPr>
            <p:cNvSpPr/>
            <p:nvPr/>
          </p:nvSpPr>
          <p:spPr>
            <a:xfrm>
              <a:off x="6674851" y="1368983"/>
              <a:ext cx="360000" cy="108000"/>
            </a:xfrm>
            <a:prstGeom prst="roundRect">
              <a:avLst/>
            </a:prstGeom>
            <a:pattFill prst="smGrid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  <p:sp>
          <p:nvSpPr>
            <p:cNvPr id="38" name="左右矢印 167">
              <a:extLst>
                <a:ext uri="{FF2B5EF4-FFF2-40B4-BE49-F238E27FC236}">
                  <a16:creationId xmlns:a16="http://schemas.microsoft.com/office/drawing/2014/main" id="{CD52FA4F-8804-4242-A6E3-43068A2D822E}"/>
                </a:ext>
              </a:extLst>
            </p:cNvPr>
            <p:cNvSpPr/>
            <p:nvPr/>
          </p:nvSpPr>
          <p:spPr bwMode="auto">
            <a:xfrm rot="10800000">
              <a:off x="6674851" y="1868212"/>
              <a:ext cx="360000" cy="108000"/>
            </a:xfrm>
            <a:prstGeom prst="leftRightArrow">
              <a:avLst/>
            </a:prstGeom>
            <a:pattFill prst="smGrid">
              <a:fgClr>
                <a:srgbClr val="FF0000"/>
              </a:fgClr>
              <a:bgClr>
                <a:schemeClr val="bg1"/>
              </a:bgClr>
            </a:pattFill>
            <a:ln w="158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47601" tIns="23802" rIns="47601" bIns="23802" rtlCol="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楕円 47">
              <a:extLst>
                <a:ext uri="{FF2B5EF4-FFF2-40B4-BE49-F238E27FC236}">
                  <a16:creationId xmlns:a16="http://schemas.microsoft.com/office/drawing/2014/main" id="{EA393818-266D-4C89-B050-AE20FBEED15C}"/>
                </a:ext>
              </a:extLst>
            </p:cNvPr>
            <p:cNvSpPr/>
            <p:nvPr/>
          </p:nvSpPr>
          <p:spPr bwMode="auto">
            <a:xfrm>
              <a:off x="6674851" y="1631997"/>
              <a:ext cx="360000" cy="108000"/>
            </a:xfrm>
            <a:prstGeom prst="ellipse">
              <a:avLst/>
            </a:prstGeom>
            <a:noFill/>
            <a:ln w="254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47601" tIns="23802" rIns="47601" bIns="23802" numCol="1" spcCol="0" rtlCol="0" fromWordArt="0" anchor="ctr" anchorCtr="0" forceAA="0" upright="1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角丸四角形 91">
              <a:extLst>
                <a:ext uri="{FF2B5EF4-FFF2-40B4-BE49-F238E27FC236}">
                  <a16:creationId xmlns:a16="http://schemas.microsoft.com/office/drawing/2014/main" id="{B24E228D-AD83-47F8-BD5B-713A7182A885}"/>
                </a:ext>
              </a:extLst>
            </p:cNvPr>
            <p:cNvSpPr/>
            <p:nvPr/>
          </p:nvSpPr>
          <p:spPr>
            <a:xfrm>
              <a:off x="7034851" y="1624057"/>
              <a:ext cx="745802" cy="14796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800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連携</a:t>
              </a:r>
              <a:r>
                <a:rPr kumimoji="1" lang="ja-JP" altLang="en-US" sz="900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・協力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  <p:sp>
          <p:nvSpPr>
            <p:cNvPr id="50" name="角丸四角形 91">
              <a:extLst>
                <a:ext uri="{FF2B5EF4-FFF2-40B4-BE49-F238E27FC236}">
                  <a16:creationId xmlns:a16="http://schemas.microsoft.com/office/drawing/2014/main" id="{91C56966-CA17-44C4-B85B-C87AF0C54738}"/>
                </a:ext>
              </a:extLst>
            </p:cNvPr>
            <p:cNvSpPr/>
            <p:nvPr/>
          </p:nvSpPr>
          <p:spPr>
            <a:xfrm>
              <a:off x="6674851" y="1154672"/>
              <a:ext cx="360000" cy="108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  <p:sp>
          <p:nvSpPr>
            <p:cNvPr id="51" name="角丸四角形 91">
              <a:extLst>
                <a:ext uri="{FF2B5EF4-FFF2-40B4-BE49-F238E27FC236}">
                  <a16:creationId xmlns:a16="http://schemas.microsoft.com/office/drawing/2014/main" id="{00B3571D-DC91-40DB-A5F3-14CB6B60E52E}"/>
                </a:ext>
              </a:extLst>
            </p:cNvPr>
            <p:cNvSpPr/>
            <p:nvPr/>
          </p:nvSpPr>
          <p:spPr>
            <a:xfrm>
              <a:off x="6674851" y="1014785"/>
              <a:ext cx="360000" cy="1080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  <p:sp>
          <p:nvSpPr>
            <p:cNvPr id="52" name="角丸四角形 91">
              <a:extLst>
                <a:ext uri="{FF2B5EF4-FFF2-40B4-BE49-F238E27FC236}">
                  <a16:creationId xmlns:a16="http://schemas.microsoft.com/office/drawing/2014/main" id="{01F6DEB2-484C-411B-BDC2-81F247E2F1EF}"/>
                </a:ext>
              </a:extLst>
            </p:cNvPr>
            <p:cNvSpPr/>
            <p:nvPr/>
          </p:nvSpPr>
          <p:spPr>
            <a:xfrm>
              <a:off x="7040432" y="1065371"/>
              <a:ext cx="634670" cy="2021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800" b="1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広域化</a:t>
              </a:r>
              <a:endParaRPr kumimoji="1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5758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2968</TotalTime>
  <Words>765</Words>
  <PresentationFormat>A4 210 x 297 mm</PresentationFormat>
  <Paragraphs>89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UD デジタル 教科書体 NK-B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2024-11-06T05:16:38Z</cp:lastPrinted>
  <dcterms:created xsi:type="dcterms:W3CDTF">2023-10-03T10:50:56Z</dcterms:created>
  <dcterms:modified xsi:type="dcterms:W3CDTF">2024-12-13T07:41:28Z</dcterms:modified>
</cp:coreProperties>
</file>