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66" r:id="rId2"/>
    <p:sldId id="265" r:id="rId3"/>
    <p:sldId id="263" r:id="rId4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67" autoAdjust="0"/>
    <p:restoredTop sz="95896" autoAdjust="0"/>
  </p:normalViewPr>
  <p:slideViewPr>
    <p:cSldViewPr snapToGrid="0">
      <p:cViewPr varScale="1">
        <p:scale>
          <a:sx n="96" d="100"/>
          <a:sy n="96" d="100"/>
        </p:scale>
        <p:origin x="12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42F85C-5C9D-49AF-9B66-B49B4CC27662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BE9BC-DC00-4FAF-AD63-ED868AB6EB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3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575B7-A79C-4CB9-A1B4-69420A7ACAF2}" type="datetime1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771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D84D4-2102-42A2-B5CC-FFCAF41CF974}" type="datetime1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8100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DCC1A-9FC5-4586-B5A6-624C0EB9E7D5}" type="datetime1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96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76C3-8706-44BA-AB6D-ABBFED1F35F1}" type="datetime1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327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5C45-EBE6-433F-868E-8C0F69BA6BDD}" type="datetime1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957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F00F2-D0D5-478F-B747-C4BE8BB02B68}" type="datetime1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55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14129-0A3B-4A21-BAC7-EBC3A7B87C3D}" type="datetime1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394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18564-774D-4825-A83E-BC1ECD0BE45B}" type="datetime1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767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33EF-8A6E-48EA-A229-675CD723CB33}" type="datetime1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397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87A3-9D95-4D00-98BA-3916BC3A687D}" type="datetime1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220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A730-2C5F-475C-B7F0-19C6D7184AF7}" type="datetime1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26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0613A-0E34-4D22-9BFE-495F9B8084CD}" type="datetime1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4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E18C5F5-EFE3-4448-9320-35378E710FAE}"/>
              </a:ext>
            </a:extLst>
          </p:cNvPr>
          <p:cNvSpPr/>
          <p:nvPr/>
        </p:nvSpPr>
        <p:spPr>
          <a:xfrm>
            <a:off x="0" y="22381"/>
            <a:ext cx="9906000" cy="36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府内消防本部の現状等について①：管轄人口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E0FE6631-BCD1-4A8D-AD88-806E3AFC0C37}"/>
              </a:ext>
            </a:extLst>
          </p:cNvPr>
          <p:cNvSpPr/>
          <p:nvPr/>
        </p:nvSpPr>
        <p:spPr>
          <a:xfrm>
            <a:off x="83283" y="605099"/>
            <a:ext cx="9739433" cy="2086614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角丸四角形 91">
            <a:extLst>
              <a:ext uri="{FF2B5EF4-FFF2-40B4-BE49-F238E27FC236}">
                <a16:creationId xmlns:a16="http://schemas.microsoft.com/office/drawing/2014/main" id="{7F7BC8EE-5047-4AB5-B2E7-160AD997A0A2}"/>
              </a:ext>
            </a:extLst>
          </p:cNvPr>
          <p:cNvSpPr/>
          <p:nvPr/>
        </p:nvSpPr>
        <p:spPr>
          <a:xfrm>
            <a:off x="83283" y="454959"/>
            <a:ext cx="2880000" cy="288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　消防本部の管轄地域（人口）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BF06DF05-5042-4002-8F25-7A4EB275DA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782248"/>
              </p:ext>
            </p:extLst>
          </p:nvPr>
        </p:nvGraphicFramePr>
        <p:xfrm>
          <a:off x="181474" y="802398"/>
          <a:ext cx="9543051" cy="158400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22588">
                  <a:extLst>
                    <a:ext uri="{9D8B030D-6E8A-4147-A177-3AD203B41FA5}">
                      <a16:colId xmlns:a16="http://schemas.microsoft.com/office/drawing/2014/main" val="4159379441"/>
                    </a:ext>
                  </a:extLst>
                </a:gridCol>
                <a:gridCol w="588374">
                  <a:extLst>
                    <a:ext uri="{9D8B030D-6E8A-4147-A177-3AD203B41FA5}">
                      <a16:colId xmlns:a16="http://schemas.microsoft.com/office/drawing/2014/main" val="3042179002"/>
                    </a:ext>
                  </a:extLst>
                </a:gridCol>
                <a:gridCol w="4028723">
                  <a:extLst>
                    <a:ext uri="{9D8B030D-6E8A-4147-A177-3AD203B41FA5}">
                      <a16:colId xmlns:a16="http://schemas.microsoft.com/office/drawing/2014/main" val="2542742590"/>
                    </a:ext>
                  </a:extLst>
                </a:gridCol>
                <a:gridCol w="3203366">
                  <a:extLst>
                    <a:ext uri="{9D8B030D-6E8A-4147-A177-3AD203B41FA5}">
                      <a16:colId xmlns:a16="http://schemas.microsoft.com/office/drawing/2014/main" val="1904872669"/>
                    </a:ext>
                  </a:extLst>
                </a:gridCol>
              </a:tblGrid>
              <a:tr h="215227">
                <a:tc>
                  <a:txBody>
                    <a:bodyPr/>
                    <a:lstStyle/>
                    <a:p>
                      <a:pPr algn="ctr"/>
                      <a:r>
                        <a:rPr 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管轄人口</a:t>
                      </a:r>
                      <a:endParaRPr lang="ja-JP" sz="11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751" marR="65751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本部数</a:t>
                      </a:r>
                      <a:endParaRPr lang="ja-JP" sz="11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751" marR="65751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</a:t>
                      </a:r>
                      <a:r>
                        <a:rPr lang="ja-JP" alt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訳</a:t>
                      </a:r>
                      <a:endParaRPr lang="ja-JP" sz="11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751" marR="65751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ブロック</a:t>
                      </a:r>
                      <a:endParaRPr lang="ja-JP" sz="11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751" marR="65751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066328"/>
                  </a:ext>
                </a:extLst>
              </a:tr>
              <a:tr h="256783">
                <a:tc>
                  <a:txBody>
                    <a:bodyPr/>
                    <a:lstStyle/>
                    <a:p>
                      <a:pPr algn="just"/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万人以上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751" marR="65751" marT="0" marB="0"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751" marR="65751" marT="0" marB="0"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大阪市、堺市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751" marR="65751" marT="0" marB="0"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altLang="en-US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大阪市域</a:t>
                      </a:r>
                      <a:r>
                        <a:rPr lang="en-US" altLang="ja-JP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】</a:t>
                      </a:r>
                      <a:r>
                        <a:rPr lang="ja-JP" altLang="en-US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１、</a:t>
                      </a:r>
                      <a:r>
                        <a:rPr lang="en-US" altLang="ja-JP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altLang="en-US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堺市域</a:t>
                      </a:r>
                      <a:r>
                        <a:rPr lang="en-US" altLang="ja-JP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】</a:t>
                      </a:r>
                      <a:r>
                        <a:rPr lang="ja-JP" altLang="en-US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１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751" marR="65751" marT="0" marB="0"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954714"/>
                  </a:ext>
                </a:extLst>
              </a:tr>
              <a:tr h="256783">
                <a:tc>
                  <a:txBody>
                    <a:bodyPr/>
                    <a:lstStyle/>
                    <a:p>
                      <a:pPr algn="just"/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万人以上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万人未満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751" marR="65751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751" marR="65751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枚</a:t>
                      </a: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方寝屋川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、大阪南、東大阪市、豊中市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751" marR="65751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altLang="en-US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北部</a:t>
                      </a:r>
                      <a:r>
                        <a:rPr lang="en-US" altLang="ja-JP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】</a:t>
                      </a:r>
                      <a:r>
                        <a:rPr lang="ja-JP" altLang="en-US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１、</a:t>
                      </a:r>
                      <a:r>
                        <a:rPr lang="en-US" altLang="ja-JP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altLang="en-US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東部</a:t>
                      </a:r>
                      <a:r>
                        <a:rPr lang="en-US" altLang="ja-JP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】</a:t>
                      </a:r>
                      <a:r>
                        <a:rPr lang="ja-JP" altLang="en-US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２、</a:t>
                      </a:r>
                      <a:r>
                        <a:rPr lang="en-US" altLang="ja-JP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altLang="en-US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南河内北・新南河内</a:t>
                      </a:r>
                      <a:r>
                        <a:rPr lang="en-US" altLang="ja-JP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】</a:t>
                      </a:r>
                      <a:r>
                        <a:rPr lang="ja-JP" altLang="en-US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１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751" marR="65751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625417"/>
                  </a:ext>
                </a:extLst>
              </a:tr>
              <a:tr h="256783">
                <a:tc>
                  <a:txBody>
                    <a:bodyPr/>
                    <a:lstStyle/>
                    <a:p>
                      <a:pPr algn="just"/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万人以上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万人未満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751" marR="65751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751" marR="65751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吹田市、高槻市、茨木市、泉州南、八尾市、</a:t>
                      </a: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守口市門真市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751" marR="65751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altLang="en-US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北部</a:t>
                      </a:r>
                      <a:r>
                        <a:rPr lang="en-US" altLang="ja-JP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】</a:t>
                      </a:r>
                      <a:r>
                        <a:rPr lang="ja-JP" altLang="en-US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３、</a:t>
                      </a:r>
                      <a:r>
                        <a:rPr lang="en-US" altLang="ja-JP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altLang="en-US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東部</a:t>
                      </a:r>
                      <a:r>
                        <a:rPr lang="en-US" altLang="ja-JP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】</a:t>
                      </a:r>
                      <a:r>
                        <a:rPr lang="ja-JP" altLang="en-US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２、</a:t>
                      </a:r>
                      <a:r>
                        <a:rPr lang="en-US" altLang="ja-JP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altLang="en-US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泉州南</a:t>
                      </a:r>
                      <a:r>
                        <a:rPr lang="en-US" altLang="ja-JP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】</a:t>
                      </a:r>
                      <a:r>
                        <a:rPr lang="ja-JP" altLang="en-US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１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751" marR="65751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4552345"/>
                  </a:ext>
                </a:extLst>
              </a:tr>
              <a:tr h="256783">
                <a:tc>
                  <a:txBody>
                    <a:bodyPr/>
                    <a:lstStyle/>
                    <a:p>
                      <a:pPr algn="just"/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万人以上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万人未満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751" marR="65751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751" marR="657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岸和田市、和泉市、大東四條畷、箕面市、松原市、池田市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751" marR="65751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altLang="en-US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北部</a:t>
                      </a:r>
                      <a:r>
                        <a:rPr lang="en-US" altLang="ja-JP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】</a:t>
                      </a:r>
                      <a:r>
                        <a:rPr lang="ja-JP" altLang="en-US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２、</a:t>
                      </a:r>
                      <a:r>
                        <a:rPr lang="en-US" altLang="ja-JP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altLang="en-US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東部</a:t>
                      </a:r>
                      <a:r>
                        <a:rPr lang="en-US" altLang="ja-JP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】</a:t>
                      </a:r>
                      <a:r>
                        <a:rPr lang="ja-JP" altLang="en-US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１、</a:t>
                      </a:r>
                      <a:r>
                        <a:rPr lang="en-US" altLang="ja-JP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altLang="en-US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南河内北</a:t>
                      </a:r>
                      <a:r>
                        <a:rPr lang="en-US" altLang="ja-JP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】</a:t>
                      </a:r>
                      <a:r>
                        <a:rPr lang="ja-JP" altLang="en-US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１、</a:t>
                      </a:r>
                      <a:r>
                        <a:rPr lang="en-US" altLang="ja-JP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altLang="en-US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泉州北</a:t>
                      </a:r>
                      <a:r>
                        <a:rPr lang="en-US" altLang="ja-JP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】</a:t>
                      </a:r>
                      <a:r>
                        <a:rPr lang="ja-JP" altLang="en-US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２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751" marR="65751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0231363"/>
                  </a:ext>
                </a:extLst>
              </a:tr>
              <a:tr h="341643">
                <a:tc>
                  <a:txBody>
                    <a:bodyPr/>
                    <a:lstStyle/>
                    <a:p>
                      <a:pPr algn="just"/>
                      <a:r>
                        <a:rPr 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万人未満</a:t>
                      </a:r>
                      <a:r>
                        <a:rPr lang="ja-JP" altLang="en-US" sz="8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8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lang="ja-JP" altLang="en-US" sz="8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lang="ja-JP" sz="8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751" marR="65751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</a:t>
                      </a:r>
                      <a:endParaRPr lang="ja-JP" sz="11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751" marR="65751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100" b="1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100" b="1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５万人以上</a:t>
                      </a:r>
                      <a:r>
                        <a:rPr lang="en-US" altLang="ja-JP" sz="1100" b="1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100" b="1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万人未満</a:t>
                      </a:r>
                      <a:r>
                        <a:rPr lang="en-US" altLang="ja-JP" sz="1100" b="1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sz="1100" b="1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泉大津市、貝塚市、摂津市、交野市</a:t>
                      </a:r>
                      <a:endParaRPr lang="en-US" altLang="ja-JP" sz="1100" b="1" u="none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lang="en-US" altLang="ja-JP" sz="1100" b="1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100" b="1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５万人未満</a:t>
                      </a:r>
                      <a:r>
                        <a:rPr lang="en-US" altLang="ja-JP" sz="1100" b="1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sz="1100" b="1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島本町、忠岡町</a:t>
                      </a:r>
                    </a:p>
                  </a:txBody>
                  <a:tcPr marL="65751" marR="65751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100" b="1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100" b="1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北部</a:t>
                      </a:r>
                      <a:r>
                        <a:rPr lang="en-US" altLang="ja-JP" sz="1100" b="1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altLang="en-US" sz="1100" b="1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２、</a:t>
                      </a:r>
                      <a:r>
                        <a:rPr lang="en-US" altLang="ja-JP" sz="1100" b="1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100" b="1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東部</a:t>
                      </a:r>
                      <a:r>
                        <a:rPr lang="en-US" altLang="ja-JP" sz="1100" b="1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altLang="en-US" sz="1100" b="1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１、</a:t>
                      </a:r>
                      <a:r>
                        <a:rPr lang="en-US" altLang="ja-JP" sz="1100" b="1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100" b="1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泉州北</a:t>
                      </a:r>
                      <a:r>
                        <a:rPr lang="en-US" altLang="ja-JP" sz="1100" b="1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altLang="en-US" sz="1100" b="1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  <a:endParaRPr lang="ja-JP" sz="1100" b="1" u="none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751" marR="65751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4977402"/>
                  </a:ext>
                </a:extLst>
              </a:tr>
            </a:tbl>
          </a:graphicData>
        </a:graphic>
      </p:graphicFrame>
      <p:sp>
        <p:nvSpPr>
          <p:cNvPr id="23" name="角丸四角形 91">
            <a:extLst>
              <a:ext uri="{FF2B5EF4-FFF2-40B4-BE49-F238E27FC236}">
                <a16:creationId xmlns:a16="http://schemas.microsoft.com/office/drawing/2014/main" id="{6DE5CA49-FBE5-4240-817E-1150C8DB9FCB}"/>
              </a:ext>
            </a:extLst>
          </p:cNvPr>
          <p:cNvSpPr/>
          <p:nvPr/>
        </p:nvSpPr>
        <p:spPr>
          <a:xfrm>
            <a:off x="8430089" y="604904"/>
            <a:ext cx="1262674" cy="22819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）小規模消防本部</a:t>
            </a:r>
            <a:endParaRPr kumimoji="1" lang="en-US" altLang="ja-JP" sz="800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677C012-7C87-448F-9A0F-18305888B4DA}"/>
              </a:ext>
            </a:extLst>
          </p:cNvPr>
          <p:cNvSpPr txBox="1"/>
          <p:nvPr/>
        </p:nvSpPr>
        <p:spPr>
          <a:xfrm>
            <a:off x="183000" y="2394357"/>
            <a:ext cx="9540000" cy="27699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just"/>
            <a:r>
              <a:rPr lang="ja-JP" altLang="en-US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➡　管轄人口</a:t>
            </a:r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規模が小さい消防本部が多く、小規模消防本部の割合が全体の１</a:t>
            </a:r>
            <a:r>
              <a:rPr lang="en-US" altLang="ja-JP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/</a:t>
            </a:r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４を占める</a:t>
            </a:r>
            <a:endParaRPr lang="ja-JP" altLang="ja-JP" sz="10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5C2C4CD-DE8A-41C0-A51D-6B3A5CB19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93866" y="6470494"/>
            <a:ext cx="2228850" cy="365125"/>
          </a:xfrm>
        </p:spPr>
        <p:txBody>
          <a:bodyPr/>
          <a:lstStyle/>
          <a:p>
            <a:fld id="{CFC412B4-EE58-4AC4-A928-FBCBFC162B5A}" type="slidenum">
              <a:rPr kumimoji="1" lang="ja-JP" altLang="en-US" b="1" smtClean="0">
                <a:solidFill>
                  <a:schemeClr val="tx1"/>
                </a:solidFill>
              </a:rPr>
              <a:t>1</a:t>
            </a:fld>
            <a:endParaRPr kumimoji="1" lang="ja-JP" alt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999EFB30-EF95-404F-ACD8-3DB2552D26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864350"/>
              </p:ext>
            </p:extLst>
          </p:nvPr>
        </p:nvGraphicFramePr>
        <p:xfrm>
          <a:off x="181475" y="3162804"/>
          <a:ext cx="9543051" cy="2880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283431">
                  <a:extLst>
                    <a:ext uri="{9D8B030D-6E8A-4147-A177-3AD203B41FA5}">
                      <a16:colId xmlns:a16="http://schemas.microsoft.com/office/drawing/2014/main" val="4159379441"/>
                    </a:ext>
                  </a:extLst>
                </a:gridCol>
                <a:gridCol w="1486894">
                  <a:extLst>
                    <a:ext uri="{9D8B030D-6E8A-4147-A177-3AD203B41FA5}">
                      <a16:colId xmlns:a16="http://schemas.microsoft.com/office/drawing/2014/main" val="3042179002"/>
                    </a:ext>
                  </a:extLst>
                </a:gridCol>
                <a:gridCol w="2886363">
                  <a:extLst>
                    <a:ext uri="{9D8B030D-6E8A-4147-A177-3AD203B41FA5}">
                      <a16:colId xmlns:a16="http://schemas.microsoft.com/office/drawing/2014/main" val="2542742590"/>
                    </a:ext>
                  </a:extLst>
                </a:gridCol>
                <a:gridCol w="2886363">
                  <a:extLst>
                    <a:ext uri="{9D8B030D-6E8A-4147-A177-3AD203B41FA5}">
                      <a16:colId xmlns:a16="http://schemas.microsoft.com/office/drawing/2014/main" val="1904872669"/>
                    </a:ext>
                  </a:extLst>
                </a:gridCol>
              </a:tblGrid>
              <a:tr h="288000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ブロック</a:t>
                      </a:r>
                      <a:r>
                        <a:rPr lang="ja-JP" altLang="en-US" sz="9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（本部名）</a:t>
                      </a:r>
                      <a:endParaRPr lang="ja-JP" sz="9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751" marR="65751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2050</a:t>
                      </a:r>
                      <a:r>
                        <a:rPr lang="ja-JP" alt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</a:t>
                      </a:r>
                      <a:endParaRPr lang="en-US" altLang="ja-JP" sz="11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ja-JP" alt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将来推計人口</a:t>
                      </a:r>
                      <a:endParaRPr lang="en-US" altLang="ja-JP" sz="11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ja-JP" altLang="en-US" sz="9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9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ja-JP" altLang="en-US" sz="9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を</a:t>
                      </a:r>
                      <a:r>
                        <a:rPr lang="en-US" altLang="ja-JP" sz="9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ja-JP" altLang="en-US" sz="9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とした場合）</a:t>
                      </a:r>
                      <a:endParaRPr lang="ja-JP" sz="9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751" marR="65751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ja-JP" alt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高齢者割合</a:t>
                      </a:r>
                      <a:r>
                        <a:rPr lang="ja-JP" altLang="en-US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（ブロック平均）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751" marR="65751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sz="11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751" marR="65751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066328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algn="ctr"/>
                      <a:endParaRPr lang="ja-JP" sz="11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751" marR="65751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ja-JP" sz="11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751" marR="65751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ja-JP" alt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</a:t>
                      </a:r>
                      <a:endParaRPr lang="ja-JP" sz="11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751" marR="65751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2050</a:t>
                      </a:r>
                      <a:r>
                        <a:rPr lang="ja-JP" alt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</a:t>
                      </a:r>
                      <a:endParaRPr lang="ja-JP" sz="11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751" marR="65751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49798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大阪市域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89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24.8</a:t>
                      </a: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33.1</a:t>
                      </a: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95471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堺市域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79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28.2</a:t>
                      </a: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37.8</a:t>
                      </a: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004463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北部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91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26.5</a:t>
                      </a: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34.7</a:t>
                      </a: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12659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東部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75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28.4</a:t>
                      </a: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39.8</a:t>
                      </a: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62541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南河内北</a:t>
                      </a:r>
                      <a:r>
                        <a:rPr lang="ja-JP" sz="12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（松原市）</a:t>
                      </a:r>
                      <a:endParaRPr lang="ja-JP" sz="105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68</a:t>
                      </a:r>
                      <a:endParaRPr lang="ja-JP" sz="1050" u="none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30.1</a:t>
                      </a:r>
                      <a:r>
                        <a:rPr lang="ja-JP" sz="120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endParaRPr lang="ja-JP" sz="1050" u="none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43.0</a:t>
                      </a:r>
                      <a:r>
                        <a:rPr lang="ja-JP" sz="1200" b="1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r>
                        <a:rPr lang="ja-JP" altLang="en-US" sz="9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9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2040</a:t>
                      </a:r>
                      <a:r>
                        <a:rPr lang="ja-JP" altLang="en-US" sz="9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年から</a:t>
                      </a:r>
                      <a:r>
                        <a:rPr lang="en-US" altLang="ja-JP" sz="9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40</a:t>
                      </a:r>
                      <a:r>
                        <a:rPr lang="ja-JP" altLang="en-US" sz="9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％超）</a:t>
                      </a:r>
                      <a:endParaRPr lang="ja-JP" sz="900" b="0" u="none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92815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南河内北・新南河内</a:t>
                      </a:r>
                      <a:r>
                        <a:rPr lang="ja-JP" sz="12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（大阪南）</a:t>
                      </a:r>
                      <a:endParaRPr lang="ja-JP" sz="105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64</a:t>
                      </a:r>
                      <a:endParaRPr lang="ja-JP" sz="1050" u="none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31.7</a:t>
                      </a:r>
                      <a:r>
                        <a:rPr lang="ja-JP" sz="120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endParaRPr lang="ja-JP" sz="1050" u="none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46.1</a:t>
                      </a:r>
                      <a:r>
                        <a:rPr lang="ja-JP" sz="1200" b="1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r>
                        <a:rPr lang="ja-JP" altLang="en-US" sz="9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9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2040</a:t>
                      </a:r>
                      <a:r>
                        <a:rPr lang="ja-JP" altLang="en-US" sz="9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年から</a:t>
                      </a:r>
                      <a:r>
                        <a:rPr lang="en-US" altLang="ja-JP" sz="9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40</a:t>
                      </a:r>
                      <a:r>
                        <a:rPr lang="ja-JP" altLang="en-US" sz="9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％超）</a:t>
                      </a:r>
                      <a:endParaRPr lang="ja-JP" sz="900" b="0" u="none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55234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泉州北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76</a:t>
                      </a:r>
                      <a:endParaRPr lang="ja-JP" sz="1050" u="none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27.1</a:t>
                      </a:r>
                      <a:r>
                        <a:rPr lang="ja-JP" sz="120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endParaRPr lang="ja-JP" sz="1050" u="none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b="1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40.7</a:t>
                      </a:r>
                      <a:r>
                        <a:rPr lang="ja-JP" sz="1200" b="1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endParaRPr lang="ja-JP" sz="1050" u="none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23136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泉州南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73</a:t>
                      </a:r>
                      <a:endParaRPr lang="ja-JP" sz="1050" u="none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29.6</a:t>
                      </a:r>
                      <a:r>
                        <a:rPr lang="ja-JP" sz="120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endParaRPr lang="ja-JP" sz="1050" u="none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42.0</a:t>
                      </a:r>
                      <a:r>
                        <a:rPr lang="ja-JP" sz="1200" b="1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r>
                        <a:rPr lang="ja-JP" altLang="en-US" sz="9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9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2045</a:t>
                      </a:r>
                      <a:r>
                        <a:rPr lang="ja-JP" altLang="en-US" sz="9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年から</a:t>
                      </a:r>
                      <a:r>
                        <a:rPr lang="en-US" altLang="ja-JP" sz="9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40</a:t>
                      </a:r>
                      <a:r>
                        <a:rPr lang="ja-JP" altLang="en-US" sz="9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％超）</a:t>
                      </a:r>
                      <a:endParaRPr lang="ja-JP" sz="900" b="0" u="none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977402"/>
                  </a:ext>
                </a:extLst>
              </a:tr>
            </a:tbl>
          </a:graphicData>
        </a:graphic>
      </p:graphicFrame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331636C-B601-46B6-A27B-A0CA58DE7A10}"/>
              </a:ext>
            </a:extLst>
          </p:cNvPr>
          <p:cNvSpPr/>
          <p:nvPr/>
        </p:nvSpPr>
        <p:spPr>
          <a:xfrm>
            <a:off x="83284" y="2924906"/>
            <a:ext cx="9739433" cy="3637107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角丸四角形 91">
            <a:extLst>
              <a:ext uri="{FF2B5EF4-FFF2-40B4-BE49-F238E27FC236}">
                <a16:creationId xmlns:a16="http://schemas.microsoft.com/office/drawing/2014/main" id="{C7F54F5A-E6F7-4ADA-A7B6-CDF2BA502509}"/>
              </a:ext>
            </a:extLst>
          </p:cNvPr>
          <p:cNvSpPr/>
          <p:nvPr/>
        </p:nvSpPr>
        <p:spPr>
          <a:xfrm>
            <a:off x="83283" y="2770431"/>
            <a:ext cx="2880000" cy="288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　将来推計人口（ブロックごと）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角丸四角形 91">
            <a:extLst>
              <a:ext uri="{FF2B5EF4-FFF2-40B4-BE49-F238E27FC236}">
                <a16:creationId xmlns:a16="http://schemas.microsoft.com/office/drawing/2014/main" id="{0019F7A9-82E1-43B9-BA55-A2CA7F9B1EC7}"/>
              </a:ext>
            </a:extLst>
          </p:cNvPr>
          <p:cNvSpPr/>
          <p:nvPr/>
        </p:nvSpPr>
        <p:spPr>
          <a:xfrm>
            <a:off x="8895409" y="80399"/>
            <a:ext cx="900000" cy="25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資料２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80D7450-2752-4364-A4BC-131C1EE587ED}"/>
              </a:ext>
            </a:extLst>
          </p:cNvPr>
          <p:cNvSpPr txBox="1"/>
          <p:nvPr/>
        </p:nvSpPr>
        <p:spPr>
          <a:xfrm>
            <a:off x="2817279" y="4890052"/>
            <a:ext cx="824419" cy="576000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78874DD-B187-4EAF-8520-D6FF4AC5F988}"/>
              </a:ext>
            </a:extLst>
          </p:cNvPr>
          <p:cNvSpPr txBox="1"/>
          <p:nvPr/>
        </p:nvSpPr>
        <p:spPr>
          <a:xfrm>
            <a:off x="7263384" y="4890052"/>
            <a:ext cx="1928324" cy="576000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0E65ACA-FBC9-474F-9816-BF6EC7E81ECB}"/>
              </a:ext>
            </a:extLst>
          </p:cNvPr>
          <p:cNvSpPr txBox="1"/>
          <p:nvPr/>
        </p:nvSpPr>
        <p:spPr>
          <a:xfrm>
            <a:off x="183000" y="6087524"/>
            <a:ext cx="9540000" cy="48731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just"/>
            <a:r>
              <a:rPr lang="ja-JP" altLang="en-US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➡　</a:t>
            </a: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府内で</a:t>
            </a:r>
            <a:r>
              <a:rPr lang="ja-JP" altLang="en-US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最も早く管轄人口が減少し、高齢者割合が</a:t>
            </a:r>
            <a:r>
              <a:rPr lang="en-US" altLang="ja-JP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40</a:t>
            </a:r>
            <a:r>
              <a:rPr lang="ja-JP" altLang="en-US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％を超える</a:t>
            </a: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のは、</a:t>
            </a:r>
            <a:r>
              <a:rPr lang="ja-JP" altLang="en-US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南河内北と新南河内ブロック（松原市と大阪南）</a:t>
            </a:r>
            <a:endParaRPr lang="en-US" altLang="ja-JP" sz="12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Bef>
                <a:spcPts val="200"/>
              </a:spcBef>
            </a:pPr>
            <a:r>
              <a:rPr lang="ja-JP" altLang="en-US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➡　次いで、泉州地域</a:t>
            </a: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において、高齢者割合が高まっていく</a:t>
            </a:r>
            <a:endParaRPr lang="ja-JP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B3F791C-8E2B-4EF7-8926-E0FAA901BEED}"/>
              </a:ext>
            </a:extLst>
          </p:cNvPr>
          <p:cNvSpPr txBox="1"/>
          <p:nvPr/>
        </p:nvSpPr>
        <p:spPr>
          <a:xfrm>
            <a:off x="181474" y="2033118"/>
            <a:ext cx="2291382" cy="360000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4786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E18C5F5-EFE3-4448-9320-35378E710FAE}"/>
              </a:ext>
            </a:extLst>
          </p:cNvPr>
          <p:cNvSpPr/>
          <p:nvPr/>
        </p:nvSpPr>
        <p:spPr>
          <a:xfrm>
            <a:off x="0" y="22381"/>
            <a:ext cx="9906000" cy="36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府内消防本部の現状等について②：救急需要推計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E0FE6631-BCD1-4A8D-AD88-806E3AFC0C37}"/>
              </a:ext>
            </a:extLst>
          </p:cNvPr>
          <p:cNvSpPr/>
          <p:nvPr/>
        </p:nvSpPr>
        <p:spPr>
          <a:xfrm>
            <a:off x="83283" y="569372"/>
            <a:ext cx="9739433" cy="6217802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角丸四角形 91">
            <a:extLst>
              <a:ext uri="{FF2B5EF4-FFF2-40B4-BE49-F238E27FC236}">
                <a16:creationId xmlns:a16="http://schemas.microsoft.com/office/drawing/2014/main" id="{7F7BC8EE-5047-4AB5-B2E7-160AD997A0A2}"/>
              </a:ext>
            </a:extLst>
          </p:cNvPr>
          <p:cNvSpPr/>
          <p:nvPr/>
        </p:nvSpPr>
        <p:spPr>
          <a:xfrm>
            <a:off x="83283" y="425372"/>
            <a:ext cx="5411068" cy="288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救急需要推計：救急搬送人員数の推計（ブロックごと）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677C012-7C87-448F-9A0F-18305888B4DA}"/>
              </a:ext>
            </a:extLst>
          </p:cNvPr>
          <p:cNvSpPr txBox="1"/>
          <p:nvPr/>
        </p:nvSpPr>
        <p:spPr>
          <a:xfrm>
            <a:off x="238623" y="6240180"/>
            <a:ext cx="9428743" cy="27699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just"/>
            <a:r>
              <a:rPr lang="ja-JP" altLang="en-US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➡　府全体</a:t>
            </a: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では、</a:t>
            </a:r>
            <a:r>
              <a:rPr lang="en-US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2025</a:t>
            </a: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年から</a:t>
            </a:r>
            <a:r>
              <a:rPr lang="en-US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2050</a:t>
            </a: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年にかけて、</a:t>
            </a:r>
            <a:r>
              <a:rPr lang="ja-JP" altLang="en-US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救急搬送人数は減少</a:t>
            </a: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するが、</a:t>
            </a:r>
            <a:r>
              <a:rPr lang="ja-JP" altLang="en-US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高齢者の割合は増加</a:t>
            </a: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（北部のみ傾向が異なる）</a:t>
            </a:r>
            <a:endParaRPr lang="ja-JP" altLang="ja-JP" sz="10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0232C9F4-CBE7-4150-A9FD-82E39EF3BE51}"/>
              </a:ext>
            </a:extLst>
          </p:cNvPr>
          <p:cNvGraphicFramePr>
            <a:graphicFrameLocks noGrp="1"/>
          </p:cNvGraphicFramePr>
          <p:nvPr/>
        </p:nvGraphicFramePr>
        <p:xfrm>
          <a:off x="238622" y="1173949"/>
          <a:ext cx="9428744" cy="5040000"/>
        </p:xfrm>
        <a:graphic>
          <a:graphicData uri="http://schemas.openxmlformats.org/drawingml/2006/table">
            <a:tbl>
              <a:tblPr/>
              <a:tblGrid>
                <a:gridCol w="2357186">
                  <a:extLst>
                    <a:ext uri="{9D8B030D-6E8A-4147-A177-3AD203B41FA5}">
                      <a16:colId xmlns:a16="http://schemas.microsoft.com/office/drawing/2014/main" val="2643653819"/>
                    </a:ext>
                  </a:extLst>
                </a:gridCol>
                <a:gridCol w="2357186">
                  <a:extLst>
                    <a:ext uri="{9D8B030D-6E8A-4147-A177-3AD203B41FA5}">
                      <a16:colId xmlns:a16="http://schemas.microsoft.com/office/drawing/2014/main" val="1064727950"/>
                    </a:ext>
                  </a:extLst>
                </a:gridCol>
                <a:gridCol w="2357186">
                  <a:extLst>
                    <a:ext uri="{9D8B030D-6E8A-4147-A177-3AD203B41FA5}">
                      <a16:colId xmlns:a16="http://schemas.microsoft.com/office/drawing/2014/main" val="1275057561"/>
                    </a:ext>
                  </a:extLst>
                </a:gridCol>
                <a:gridCol w="2357186">
                  <a:extLst>
                    <a:ext uri="{9D8B030D-6E8A-4147-A177-3AD203B41FA5}">
                      <a16:colId xmlns:a16="http://schemas.microsoft.com/office/drawing/2014/main" val="3920139519"/>
                    </a:ext>
                  </a:extLst>
                </a:gridCol>
              </a:tblGrid>
              <a:tr h="252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ブロック</a:t>
                      </a:r>
                      <a:r>
                        <a:rPr lang="ja-JP" altLang="en-US" sz="9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（本部名）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上段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救急搬送人数（人）／</a:t>
                      </a:r>
                      <a:r>
                        <a:rPr lang="en-US" altLang="ja-JP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下段</a:t>
                      </a:r>
                      <a:r>
                        <a:rPr lang="en-US" altLang="ja-JP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alt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うち、高齢者割合（％）　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（ブロック平均）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601220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ブロック</a:t>
                      </a:r>
                      <a:r>
                        <a:rPr lang="ja-JP" altLang="en-US" sz="9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（本部名）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2050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増減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744818"/>
                  </a:ext>
                </a:extLst>
              </a:tr>
              <a:tr h="2520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府全体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494,699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467,690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27,009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4557730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56.6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65.8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9.2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069441"/>
                  </a:ext>
                </a:extLst>
              </a:tr>
              <a:tr h="2520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大阪市域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188,562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184,068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 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4,494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9249245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51.5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60.6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9.1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878610"/>
                  </a:ext>
                </a:extLst>
              </a:tr>
              <a:tr h="2520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堺市域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51,451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47,008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 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4,443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5587353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60.2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68.3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8.1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505109"/>
                  </a:ext>
                </a:extLst>
              </a:tr>
              <a:tr h="2520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北部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87,665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89,439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1,774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8358751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59.1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67.3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8.2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822319"/>
                  </a:ext>
                </a:extLst>
              </a:tr>
              <a:tr h="2520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東部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96,351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86,735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 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9,616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064271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59.4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69.7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10.3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136350"/>
                  </a:ext>
                </a:extLst>
              </a:tr>
              <a:tr h="2520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南河内北</a:t>
                      </a:r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（松原市）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5,653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4,657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 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996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9237027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62.1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72.5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10.4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285491"/>
                  </a:ext>
                </a:extLst>
              </a:tr>
              <a:tr h="2520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南河内北・新南河内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（大阪南）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21,926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17,311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 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4,615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4199237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63.2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74.1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10.9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874317"/>
                  </a:ext>
                </a:extLst>
              </a:tr>
              <a:tr h="2520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泉州北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28,636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26,132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 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2,504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6308286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59.8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71.2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11.4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185145"/>
                  </a:ext>
                </a:extLst>
              </a:tr>
              <a:tr h="2520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泉州南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14,455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12,340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 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2,115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6632728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58.3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69.4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11.1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24641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2F8B59A-34CA-4F39-BA8A-97F2AFF88D6A}"/>
              </a:ext>
            </a:extLst>
          </p:cNvPr>
          <p:cNvSpPr txBox="1"/>
          <p:nvPr/>
        </p:nvSpPr>
        <p:spPr>
          <a:xfrm>
            <a:off x="8388717" y="6232251"/>
            <a:ext cx="1356324" cy="21544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just"/>
            <a:r>
              <a:rPr lang="ja-JP" altLang="en-US" sz="8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高齢者</a:t>
            </a:r>
            <a:r>
              <a:rPr lang="ja-JP" altLang="en-US" sz="8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＝満</a:t>
            </a:r>
            <a:r>
              <a:rPr lang="en-US" altLang="ja-JP" sz="8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65</a:t>
            </a:r>
            <a:r>
              <a:rPr lang="ja-JP" altLang="en-US" sz="8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歳以上の者</a:t>
            </a:r>
            <a:endParaRPr lang="ja-JP" altLang="ja-JP" sz="8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0594D5A-8B52-431F-A5FE-D111D22EF9AE}"/>
              </a:ext>
            </a:extLst>
          </p:cNvPr>
          <p:cNvSpPr txBox="1"/>
          <p:nvPr/>
        </p:nvSpPr>
        <p:spPr>
          <a:xfrm>
            <a:off x="238624" y="6502246"/>
            <a:ext cx="9428743" cy="27699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just"/>
            <a:r>
              <a:rPr lang="ja-JP" altLang="en-US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➡　南河内北・新南河内、泉州北ブロック</a:t>
            </a: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で、</a:t>
            </a:r>
            <a:r>
              <a:rPr lang="en-US" altLang="ja-JP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2050</a:t>
            </a:r>
            <a:r>
              <a:rPr lang="ja-JP" altLang="en-US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年に高齢者の割合が７割を超える</a:t>
            </a:r>
            <a:endParaRPr lang="ja-JP" altLang="ja-JP" sz="10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9F75088-4A2F-4A78-9373-857EC706EB24}"/>
              </a:ext>
            </a:extLst>
          </p:cNvPr>
          <p:cNvSpPr txBox="1"/>
          <p:nvPr/>
        </p:nvSpPr>
        <p:spPr>
          <a:xfrm>
            <a:off x="238623" y="687049"/>
            <a:ext cx="9428743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just"/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◆推計方法</a:t>
            </a:r>
            <a:endParaRPr lang="en-US" altLang="ja-JP" sz="12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将来推計人口　</a:t>
            </a:r>
            <a:r>
              <a:rPr lang="en-US" altLang="ja-JP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×</a:t>
            </a:r>
            <a:r>
              <a:rPr lang="ja-JP" altLang="en-US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年齢区分別の救急搬送率平均（新型コロナウイルス感染症流行時期除く）</a:t>
            </a:r>
            <a:endParaRPr lang="ja-JP" altLang="ja-JP" sz="10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D6CADFD-FDE4-4AD9-B91B-66B3A9278AE6}"/>
              </a:ext>
            </a:extLst>
          </p:cNvPr>
          <p:cNvSpPr txBox="1"/>
          <p:nvPr/>
        </p:nvSpPr>
        <p:spPr>
          <a:xfrm>
            <a:off x="5494351" y="4208051"/>
            <a:ext cx="1260000" cy="1476000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826664F-3DE1-4BED-A0E2-DA90FF17EF0E}"/>
              </a:ext>
            </a:extLst>
          </p:cNvPr>
          <p:cNvSpPr txBox="1"/>
          <p:nvPr/>
        </p:nvSpPr>
        <p:spPr>
          <a:xfrm>
            <a:off x="7873336" y="1666974"/>
            <a:ext cx="1260000" cy="504000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96502FD-78BB-4071-8C06-5293A733A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93867" y="6440351"/>
            <a:ext cx="2228850" cy="365125"/>
          </a:xfrm>
        </p:spPr>
        <p:txBody>
          <a:bodyPr/>
          <a:lstStyle/>
          <a:p>
            <a:fld id="{CFC412B4-EE58-4AC4-A928-FBCBFC162B5A}" type="slidenum">
              <a:rPr kumimoji="1" lang="ja-JP" altLang="en-US" b="1" smtClean="0">
                <a:solidFill>
                  <a:schemeClr val="tx1"/>
                </a:solidFill>
              </a:rPr>
              <a:t>2</a:t>
            </a:fld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005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E18C5F5-EFE3-4448-9320-35378E710FAE}"/>
              </a:ext>
            </a:extLst>
          </p:cNvPr>
          <p:cNvSpPr/>
          <p:nvPr/>
        </p:nvSpPr>
        <p:spPr>
          <a:xfrm>
            <a:off x="0" y="22381"/>
            <a:ext cx="9906000" cy="36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府内消防本部の現状等について③：ヒアリング結果まとめ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E0FE6631-BCD1-4A8D-AD88-806E3AFC0C37}"/>
              </a:ext>
            </a:extLst>
          </p:cNvPr>
          <p:cNvSpPr/>
          <p:nvPr/>
        </p:nvSpPr>
        <p:spPr>
          <a:xfrm>
            <a:off x="86693" y="1370858"/>
            <a:ext cx="9739433" cy="383829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角丸四角形 91">
            <a:extLst>
              <a:ext uri="{FF2B5EF4-FFF2-40B4-BE49-F238E27FC236}">
                <a16:creationId xmlns:a16="http://schemas.microsoft.com/office/drawing/2014/main" id="{07887CDC-EDBE-4532-B0CB-1CD0301D9E65}"/>
              </a:ext>
            </a:extLst>
          </p:cNvPr>
          <p:cNvSpPr/>
          <p:nvPr/>
        </p:nvSpPr>
        <p:spPr>
          <a:xfrm>
            <a:off x="270733" y="687983"/>
            <a:ext cx="9555393" cy="42583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marR="0" lvl="0" indent="-17145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u"/>
              <a:tabLst/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消防の広域化等に関する意向調査（書面調査・６月</a:t>
            </a:r>
            <a:r>
              <a:rPr kumimoji="1"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日〆）　　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marR="0" lvl="0" indent="-17145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u"/>
              <a:tabLst/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調査結果に関するヒアリング（６月</a:t>
            </a:r>
            <a:r>
              <a:rPr kumimoji="1"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日～７月４日）　➡　</a:t>
            </a:r>
            <a:r>
              <a:rPr kumimoji="1" lang="ja-JP" altLang="en-US" sz="11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国基本方針の改正背景である“消防職員数の確保”と“災害対応力の強化”</a:t>
            </a:r>
            <a:r>
              <a:rPr kumimoji="1"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に絞ってヒアリング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FA014CCA-E0E4-4539-8D0C-6F96F4E213E2}"/>
              </a:ext>
            </a:extLst>
          </p:cNvPr>
          <p:cNvSpPr/>
          <p:nvPr/>
        </p:nvSpPr>
        <p:spPr>
          <a:xfrm>
            <a:off x="86693" y="5444319"/>
            <a:ext cx="9719556" cy="83558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角丸四角形 91">
            <a:extLst>
              <a:ext uri="{FF2B5EF4-FFF2-40B4-BE49-F238E27FC236}">
                <a16:creationId xmlns:a16="http://schemas.microsoft.com/office/drawing/2014/main" id="{7E052410-7A02-413A-9462-FC8D7AE24063}"/>
              </a:ext>
            </a:extLst>
          </p:cNvPr>
          <p:cNvSpPr/>
          <p:nvPr/>
        </p:nvSpPr>
        <p:spPr>
          <a:xfrm>
            <a:off x="270733" y="5564088"/>
            <a:ext cx="9524676" cy="68347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marR="0" lvl="0" indent="-171450" defTabSz="457200" rtl="0" eaLnBrk="1" fontAlgn="auto" latinLnBrk="0" hangingPunct="1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u"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今後の、応募者減の可能性や、救急需要等の増加を見据えた、</a:t>
            </a:r>
            <a:r>
              <a:rPr kumimoji="1" lang="ja-JP" altLang="en-US" sz="1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消防職員数の確保</a:t>
            </a:r>
            <a:endParaRPr kumimoji="1" lang="en-US" altLang="ja-JP" sz="1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marR="0" lvl="0" indent="-171450" defTabSz="457200" rtl="0" eaLnBrk="1" fontAlgn="auto" latinLnBrk="0" hangingPunct="1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u"/>
              <a:tabLst/>
              <a:defRPr/>
            </a:pP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職員の高齢化や退職に伴う技術継承、育児休業に伴う労務管理等ができる、</a:t>
            </a:r>
            <a:r>
              <a:rPr kumimoji="1" lang="ja-JP" altLang="en-US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多様な年齢構成の確保</a:t>
            </a:r>
            <a:endParaRPr kumimoji="1" lang="en-US" altLang="ja-JP" sz="14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marR="0" lvl="0" indent="-171450" defTabSz="457200" rtl="0" eaLnBrk="1" fontAlgn="auto" latinLnBrk="0" hangingPunct="1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u"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大規模災害に備えた、</a:t>
            </a:r>
            <a:r>
              <a:rPr kumimoji="1" lang="ja-JP" altLang="en-US" sz="1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自前での災害対応力の強化</a:t>
            </a:r>
            <a:endParaRPr kumimoji="1" lang="en-US" altLang="ja-JP" sz="1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角丸四角形 91">
            <a:extLst>
              <a:ext uri="{FF2B5EF4-FFF2-40B4-BE49-F238E27FC236}">
                <a16:creationId xmlns:a16="http://schemas.microsoft.com/office/drawing/2014/main" id="{2EC89802-1532-4288-81AF-B5AD438D02DA}"/>
              </a:ext>
            </a:extLst>
          </p:cNvPr>
          <p:cNvSpPr/>
          <p:nvPr/>
        </p:nvSpPr>
        <p:spPr>
          <a:xfrm>
            <a:off x="99752" y="1520519"/>
            <a:ext cx="2340000" cy="288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消防職員に関すること</a:t>
            </a:r>
            <a:endParaRPr kumimoji="1" lang="ja-JP" altLang="en-US" sz="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角丸四角形 91">
            <a:extLst>
              <a:ext uri="{FF2B5EF4-FFF2-40B4-BE49-F238E27FC236}">
                <a16:creationId xmlns:a16="http://schemas.microsoft.com/office/drawing/2014/main" id="{EC582C84-1034-4A43-89F3-C20EB59DDDD9}"/>
              </a:ext>
            </a:extLst>
          </p:cNvPr>
          <p:cNvSpPr/>
          <p:nvPr/>
        </p:nvSpPr>
        <p:spPr>
          <a:xfrm>
            <a:off x="149714" y="1709523"/>
            <a:ext cx="6060256" cy="181996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R="0" lvl="0" indent="-171450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採用数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8550" lvl="1">
              <a:spcBef>
                <a:spcPts val="50"/>
              </a:spcBef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　</a:t>
            </a:r>
            <a:r>
              <a:rPr kumimoji="1" lang="ja-JP" altLang="en-US" sz="11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一部の本部では、</a:t>
            </a:r>
            <a:r>
              <a:rPr kumimoji="1" lang="ja-JP" altLang="en-US" sz="11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採用時の応募者数について減少認識</a:t>
            </a:r>
            <a:r>
              <a:rPr kumimoji="1" lang="ja-JP" altLang="en-US" sz="11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あり</a:t>
            </a:r>
          </a:p>
          <a:p>
            <a:pPr marL="171450" marR="0" lvl="0" indent="-171450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職員数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　一般行政では職員を削減する方向だが、</a:t>
            </a:r>
            <a:r>
              <a:rPr kumimoji="1" lang="ja-JP" altLang="en-US" sz="11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消防職員数を減らす方向にはなっていない</a:t>
            </a:r>
            <a:endParaRPr kumimoji="1" lang="en-US" altLang="ja-JP" sz="11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　</a:t>
            </a:r>
            <a:r>
              <a:rPr kumimoji="1" lang="ja-JP" altLang="en-US" sz="11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救急需要が増えているため、定数・職員数を増やしたい</a:t>
            </a:r>
            <a:endParaRPr kumimoji="1" lang="ja-JP" altLang="en-US" sz="11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marR="0" lvl="0" indent="-171450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年齢構成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1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・　若手が多いところは、</a:t>
            </a:r>
            <a:r>
              <a:rPr kumimoji="1" lang="ja-JP" altLang="en-US" sz="11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育児休業に伴う労務管理（実働人数確保）等</a:t>
            </a:r>
            <a:r>
              <a:rPr kumimoji="1" lang="ja-JP" altLang="en-US" sz="11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が課題</a:t>
            </a: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1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・　</a:t>
            </a:r>
            <a:r>
              <a:rPr kumimoji="1" lang="ja-JP" altLang="en-US" sz="11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職員の高齢化や、それに伴う高齢職員の活用方法等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kumimoji="1" lang="ja-JP" altLang="en-US" sz="11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課題</a:t>
            </a:r>
            <a:endParaRPr kumimoji="1" lang="en-US" altLang="ja-JP" sz="11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8209442F-EFC7-4787-A1E8-5DC750C1EF70}"/>
              </a:ext>
            </a:extLst>
          </p:cNvPr>
          <p:cNvSpPr/>
          <p:nvPr/>
        </p:nvSpPr>
        <p:spPr>
          <a:xfrm>
            <a:off x="86694" y="578094"/>
            <a:ext cx="9739432" cy="577647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角丸四角形 91">
            <a:extLst>
              <a:ext uri="{FF2B5EF4-FFF2-40B4-BE49-F238E27FC236}">
                <a16:creationId xmlns:a16="http://schemas.microsoft.com/office/drawing/2014/main" id="{6CB36A11-74F2-4241-A90F-ED982204452F}"/>
              </a:ext>
            </a:extLst>
          </p:cNvPr>
          <p:cNvSpPr/>
          <p:nvPr/>
        </p:nvSpPr>
        <p:spPr>
          <a:xfrm>
            <a:off x="86694" y="410491"/>
            <a:ext cx="1440000" cy="288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　調査内容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角丸四角形 91">
            <a:extLst>
              <a:ext uri="{FF2B5EF4-FFF2-40B4-BE49-F238E27FC236}">
                <a16:creationId xmlns:a16="http://schemas.microsoft.com/office/drawing/2014/main" id="{7F7BC8EE-5047-4AB5-B2E7-160AD997A0A2}"/>
              </a:ext>
            </a:extLst>
          </p:cNvPr>
          <p:cNvSpPr/>
          <p:nvPr/>
        </p:nvSpPr>
        <p:spPr>
          <a:xfrm>
            <a:off x="86694" y="1207454"/>
            <a:ext cx="3960000" cy="288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　各消防本部の課題認識（ヒアリング結果）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角丸四角形 91">
            <a:extLst>
              <a:ext uri="{FF2B5EF4-FFF2-40B4-BE49-F238E27FC236}">
                <a16:creationId xmlns:a16="http://schemas.microsoft.com/office/drawing/2014/main" id="{AFC20631-6A53-4C53-8E4F-C922A0E3D84E}"/>
              </a:ext>
            </a:extLst>
          </p:cNvPr>
          <p:cNvSpPr/>
          <p:nvPr/>
        </p:nvSpPr>
        <p:spPr>
          <a:xfrm>
            <a:off x="5436089" y="1728999"/>
            <a:ext cx="4140000" cy="1487586"/>
          </a:xfrm>
          <a:prstGeom prst="roundRect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105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5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参　考</a:t>
            </a:r>
            <a:r>
              <a:rPr kumimoji="1" lang="en-US" altLang="ja-JP" sz="105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05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小規模消防本部の実情（消防職員）</a:t>
            </a:r>
            <a:endParaRPr kumimoji="1" lang="en-US" altLang="ja-JP" sz="105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　</a:t>
            </a: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応募者減少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救急需要増加のため職員を確保したい</a:t>
            </a: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・　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育休対象職員が多く</a:t>
            </a: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、実働職員確保に苦慮</a:t>
            </a:r>
            <a:endParaRPr kumimoji="1" lang="en-US" altLang="ja-JP" sz="105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　</a:t>
            </a: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非番・公休の職員による対応も頻繁</a:t>
            </a: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・　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条例定数を上げてほしい</a:t>
            </a: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が、実現せず</a:t>
            </a: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・　本部と署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兼務、</a:t>
            </a:r>
            <a:r>
              <a:rPr kumimoji="1"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兼任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前提で採用</a:t>
            </a: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・　応募者減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人員に余裕がない</a:t>
            </a: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・　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定数増の検討なし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角丸四角形 91">
            <a:extLst>
              <a:ext uri="{FF2B5EF4-FFF2-40B4-BE49-F238E27FC236}">
                <a16:creationId xmlns:a16="http://schemas.microsoft.com/office/drawing/2014/main" id="{1741FE96-BCF1-48DE-914A-F39435F9C04A}"/>
              </a:ext>
            </a:extLst>
          </p:cNvPr>
          <p:cNvSpPr/>
          <p:nvPr/>
        </p:nvSpPr>
        <p:spPr>
          <a:xfrm>
            <a:off x="149714" y="3549253"/>
            <a:ext cx="2340000" cy="288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■災害対応力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に関すること</a:t>
            </a:r>
            <a:endParaRPr kumimoji="1" lang="ja-JP" altLang="en-US" sz="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33BD3B4-7856-41C3-A572-6B2B4978FD1E}"/>
              </a:ext>
            </a:extLst>
          </p:cNvPr>
          <p:cNvSpPr txBox="1"/>
          <p:nvPr/>
        </p:nvSpPr>
        <p:spPr>
          <a:xfrm>
            <a:off x="219879" y="3836865"/>
            <a:ext cx="4851318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spcBef>
                <a:spcPts val="50"/>
              </a:spcBef>
              <a:buFont typeface="Wingdings" panose="05000000000000000000" pitchFamily="2" charset="2"/>
              <a:buChar char="Ø"/>
            </a:pP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大規模災害時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5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　</a:t>
            </a:r>
            <a:r>
              <a:rPr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自分たちだけで対応できるか不安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だが、被災経験が乏しいため、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5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具体的な課題想定はほぼなし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5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（北部地震（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H30.6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）・台風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号（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H30.8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）は、自前で対応できた認識）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5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　大規模災害時には</a:t>
            </a:r>
            <a:r>
              <a:rPr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隣接への応援出動は困難</a:t>
            </a:r>
          </a:p>
          <a:p>
            <a:pPr marL="171450" indent="-171450">
              <a:spcBef>
                <a:spcPts val="50"/>
              </a:spcBef>
              <a:buFont typeface="Wingdings" panose="05000000000000000000" pitchFamily="2" charset="2"/>
              <a:buChar char="Ø"/>
            </a:pP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平　常　時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5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　自前・隣接本部からの応援運用で</a:t>
            </a:r>
            <a:r>
              <a:rPr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対応できている</a:t>
            </a:r>
          </a:p>
        </p:txBody>
      </p:sp>
      <p:sp>
        <p:nvSpPr>
          <p:cNvPr id="32" name="角丸四角形 91">
            <a:extLst>
              <a:ext uri="{FF2B5EF4-FFF2-40B4-BE49-F238E27FC236}">
                <a16:creationId xmlns:a16="http://schemas.microsoft.com/office/drawing/2014/main" id="{AE8ECE03-6B15-4DF5-979F-6AB798020193}"/>
              </a:ext>
            </a:extLst>
          </p:cNvPr>
          <p:cNvSpPr/>
          <p:nvPr/>
        </p:nvSpPr>
        <p:spPr>
          <a:xfrm>
            <a:off x="5436089" y="3753302"/>
            <a:ext cx="4140933" cy="1114925"/>
          </a:xfrm>
          <a:prstGeom prst="roundRect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105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5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参　考</a:t>
            </a:r>
            <a:r>
              <a:rPr kumimoji="1" lang="en-US" altLang="ja-JP" sz="105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05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小規模消防本部の実情（災害対応力）</a:t>
            </a:r>
            <a:endParaRPr kumimoji="1" lang="en-US" altLang="ja-JP" sz="105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・　</a:t>
            </a:r>
            <a:r>
              <a:rPr kumimoji="1"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隣接消防からの応援頼み</a:t>
            </a:r>
            <a:endParaRPr kumimoji="1" lang="en-US" altLang="ja-JP" sz="105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 ・　消火隊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減員、ポンプ車搭乗が２人</a:t>
            </a:r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 ・　車両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乗り換え運用対応</a:t>
            </a:r>
            <a:endParaRPr kumimoji="1" lang="en-US" altLang="ja-JP" sz="105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 ・　第一出動も、一部隣接から出動前提</a:t>
            </a: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　</a:t>
            </a:r>
            <a:r>
              <a:rPr kumimoji="1" lang="ja-JP" altLang="en-US" sz="1050" b="1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複数災害に対応できるか不安</a:t>
            </a:r>
            <a:endParaRPr kumimoji="1" lang="en-US" altLang="ja-JP" sz="1050" b="1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角丸四角形 91">
            <a:extLst>
              <a:ext uri="{FF2B5EF4-FFF2-40B4-BE49-F238E27FC236}">
                <a16:creationId xmlns:a16="http://schemas.microsoft.com/office/drawing/2014/main" id="{F7CE63A7-3FB8-4111-AD1E-F72758731EC6}"/>
              </a:ext>
            </a:extLst>
          </p:cNvPr>
          <p:cNvSpPr/>
          <p:nvPr/>
        </p:nvSpPr>
        <p:spPr>
          <a:xfrm>
            <a:off x="86693" y="5279220"/>
            <a:ext cx="2340000" cy="288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　課題認識（まとめ）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角丸四角形 91">
            <a:extLst>
              <a:ext uri="{FF2B5EF4-FFF2-40B4-BE49-F238E27FC236}">
                <a16:creationId xmlns:a16="http://schemas.microsoft.com/office/drawing/2014/main" id="{0E0E51A2-DAFD-4FB6-8163-F6B092B1F60F}"/>
              </a:ext>
            </a:extLst>
          </p:cNvPr>
          <p:cNvSpPr/>
          <p:nvPr/>
        </p:nvSpPr>
        <p:spPr>
          <a:xfrm>
            <a:off x="57485" y="6361335"/>
            <a:ext cx="9644803" cy="42583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400" b="1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➡　消防の広域化による消防職員数の確保・災害対応力の強化について、府内でも継続して検討する必要性があるのではないか</a:t>
            </a:r>
            <a:endParaRPr kumimoji="1" lang="en-US" altLang="ja-JP" sz="1400" b="1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角丸四角形 21">
            <a:extLst>
              <a:ext uri="{FF2B5EF4-FFF2-40B4-BE49-F238E27FC236}">
                <a16:creationId xmlns:a16="http://schemas.microsoft.com/office/drawing/2014/main" id="{6B23FDE7-4D00-479F-8892-713E329A4B78}"/>
              </a:ext>
            </a:extLst>
          </p:cNvPr>
          <p:cNvSpPr/>
          <p:nvPr/>
        </p:nvSpPr>
        <p:spPr>
          <a:xfrm flipV="1">
            <a:off x="149714" y="6696544"/>
            <a:ext cx="9319134" cy="45719"/>
          </a:xfrm>
          <a:prstGeom prst="roundRect">
            <a:avLst>
              <a:gd name="adj" fmla="val 2313"/>
            </a:avLst>
          </a:prstGeom>
          <a:gradFill flip="none" rotWithShape="1">
            <a:gsLst>
              <a:gs pos="100000">
                <a:schemeClr val="accent1">
                  <a:lumMod val="5000"/>
                  <a:lumOff val="95000"/>
                </a:schemeClr>
              </a:gs>
              <a:gs pos="79000">
                <a:srgbClr val="A9CBE9"/>
              </a:gs>
              <a:gs pos="0">
                <a:srgbClr val="5B9BD5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 w="63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b" anchorCtr="0"/>
          <a:lstStyle/>
          <a:p>
            <a:endParaRPr kumimoji="1" lang="ja-JP" altLang="en-US" sz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5C6E1BBC-4401-4FC5-A035-3DB863C51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19665" y="6391691"/>
            <a:ext cx="2228850" cy="365125"/>
          </a:xfrm>
        </p:spPr>
        <p:txBody>
          <a:bodyPr/>
          <a:lstStyle/>
          <a:p>
            <a:fld id="{CFC412B4-EE58-4AC4-A928-FBCBFC162B5A}" type="slidenum">
              <a:rPr kumimoji="1" lang="ja-JP" altLang="en-US" b="1" smtClean="0">
                <a:solidFill>
                  <a:schemeClr val="tx1"/>
                </a:solidFill>
              </a:rPr>
              <a:t>3</a:t>
            </a:fld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874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3299</TotalTime>
  <Words>1173</Words>
  <PresentationFormat>A4 210 x 297 mm</PresentationFormat>
  <Paragraphs>191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Meiryo UI</vt:lpstr>
      <vt:lpstr>UD デジタル 教科書体 NK-B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2024-11-12T08:24:15Z</cp:lastPrinted>
  <dcterms:created xsi:type="dcterms:W3CDTF">2023-10-03T10:50:56Z</dcterms:created>
  <dcterms:modified xsi:type="dcterms:W3CDTF">2024-12-11T02:44:34Z</dcterms:modified>
</cp:coreProperties>
</file>