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5"/>
  </p:notesMasterIdLst>
  <p:sldIdLst>
    <p:sldId id="267" r:id="rId3"/>
    <p:sldId id="269" r:id="rId4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ECFF"/>
    <a:srgbClr val="66FFFF"/>
    <a:srgbClr val="CCFF33"/>
    <a:srgbClr val="FFFF66"/>
    <a:srgbClr val="FFFF99"/>
    <a:srgbClr val="996600"/>
    <a:srgbClr val="33CC33"/>
    <a:srgbClr val="FF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30" autoAdjust="0"/>
  </p:normalViewPr>
  <p:slideViewPr>
    <p:cSldViewPr>
      <p:cViewPr varScale="1">
        <p:scale>
          <a:sx n="48" d="100"/>
          <a:sy n="48" d="100"/>
        </p:scale>
        <p:origin x="2358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4" y="9"/>
            <a:ext cx="2949575" cy="496888"/>
          </a:xfrm>
          <a:prstGeom prst="rect">
            <a:avLst/>
          </a:prstGeom>
        </p:spPr>
        <p:txBody>
          <a:bodyPr vert="horz" lIns="91295" tIns="45646" rIns="91295" bIns="4564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2" y="9"/>
            <a:ext cx="2949575" cy="496888"/>
          </a:xfrm>
          <a:prstGeom prst="rect">
            <a:avLst/>
          </a:prstGeom>
        </p:spPr>
        <p:txBody>
          <a:bodyPr vert="horz" lIns="91295" tIns="45646" rIns="91295" bIns="45646" rtlCol="0"/>
          <a:lstStyle>
            <a:lvl1pPr algn="r">
              <a:defRPr sz="1200"/>
            </a:lvl1pPr>
          </a:lstStyle>
          <a:p>
            <a:fld id="{61328C93-FF6B-4BE6-BD2E-7D4AEC5F46C9}" type="datetimeFigureOut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5" tIns="45646" rIns="91295" bIns="4564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50" y="4721233"/>
            <a:ext cx="5445125" cy="4471989"/>
          </a:xfrm>
          <a:prstGeom prst="rect">
            <a:avLst/>
          </a:prstGeom>
        </p:spPr>
        <p:txBody>
          <a:bodyPr vert="horz" lIns="91295" tIns="45646" rIns="91295" bIns="4564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4" y="9440873"/>
            <a:ext cx="2949575" cy="496887"/>
          </a:xfrm>
          <a:prstGeom prst="rect">
            <a:avLst/>
          </a:prstGeom>
        </p:spPr>
        <p:txBody>
          <a:bodyPr vert="horz" lIns="91295" tIns="45646" rIns="91295" bIns="4564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2" y="9440873"/>
            <a:ext cx="2949575" cy="496887"/>
          </a:xfrm>
          <a:prstGeom prst="rect">
            <a:avLst/>
          </a:prstGeom>
        </p:spPr>
        <p:txBody>
          <a:bodyPr vert="horz" lIns="91295" tIns="45646" rIns="91295" bIns="45646" rtlCol="0" anchor="b"/>
          <a:lstStyle>
            <a:lvl1pPr algn="r">
              <a:defRPr sz="1200"/>
            </a:lvl1pPr>
          </a:lstStyle>
          <a:p>
            <a:fld id="{7B945D4F-26F7-46E4-9094-5E43D27AB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41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81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45D4F-26F7-46E4-9094-5E43D27AB09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231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5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ADC7B-1ECE-44A3-BAF3-BD28663B85D7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68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E09A-6CCE-4674-8F7D-F6AF673A29A9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21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8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C8659-5A4D-48ED-A9AB-1BA83283136C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266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BEBB-4BC7-46BB-AB32-78EE852E045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3948-3376-424A-B4BF-7C4EA6AEDB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6453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BEBB-4BC7-46BB-AB32-78EE852E045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3948-3376-424A-B4BF-7C4EA6AEDB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736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BEBB-4BC7-46BB-AB32-78EE852E045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3948-3376-424A-B4BF-7C4EA6AEDB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490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BEBB-4BC7-46BB-AB32-78EE852E045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3948-3376-424A-B4BF-7C4EA6AEDB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308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BEBB-4BC7-46BB-AB32-78EE852E045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3948-3376-424A-B4BF-7C4EA6AEDB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981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BEBB-4BC7-46BB-AB32-78EE852E045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3948-3376-424A-B4BF-7C4EA6AEDB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6785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BEBB-4BC7-46BB-AB32-78EE852E045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3948-3376-424A-B4BF-7C4EA6AEDB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7273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BEBB-4BC7-46BB-AB32-78EE852E045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3948-3376-424A-B4BF-7C4EA6AEDB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04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4B0D1-E700-4995-92FD-39CF0C1D9E75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8688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BEBB-4BC7-46BB-AB32-78EE852E045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3948-3376-424A-B4BF-7C4EA6AEDB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3707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BEBB-4BC7-46BB-AB32-78EE852E045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3948-3376-424A-B4BF-7C4EA6AEDB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7401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5BEBB-4BC7-46BB-AB32-78EE852E045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3948-3376-424A-B4BF-7C4EA6AEDB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98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A2F7-9444-47E9-91EB-C5908D3656A7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867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80" y="3081870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5" y="3081870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DCCC1-12EC-4B19-9E28-A9D6831ABEE3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15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4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4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6472B-9C32-464D-A6BA-D1C79E834D81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14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2576C-BD93-418A-8692-F5393BCCE959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70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7CBBD-B447-46D2-B5DC-BD6744E4604D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0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394408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2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5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BEDD0-313D-48DD-9B7A-F22121A6ECBA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614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3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5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490BF-0A3F-4536-B053-09C351BDF117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655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4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4A63D-5AEB-44CE-ADDB-81375E231EDB}" type="datetime1">
              <a:rPr kumimoji="1" lang="ja-JP" altLang="en-US" smtClean="0"/>
              <a:t>2019/6/18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FF394-488E-4A02-8616-AEC495817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52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5BEBB-4BC7-46BB-AB32-78EE852E0450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2019/6/18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C3948-3376-424A-B4BF-7C4EA6AEDB8B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55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3sb5\Desktop\旭日章④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" y="147348"/>
            <a:ext cx="641947" cy="641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0" y="1280592"/>
            <a:ext cx="6858000" cy="46218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14166"/>
            <a:ext cx="6858000" cy="11944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5157192" y="3"/>
            <a:ext cx="0" cy="11944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553143" y="3"/>
            <a:ext cx="3784061" cy="830997"/>
          </a:xfrm>
          <a:prstGeom prst="rect">
            <a:avLst/>
          </a:prstGeom>
          <a:noFill/>
          <a:ln w="3175">
            <a:noFill/>
          </a:ln>
        </p:spPr>
        <p:txBody>
          <a:bodyPr wrap="square" lIns="91440" tIns="45720" rIns="91440" bIns="4572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/>
            <a:r>
              <a:rPr lang="ja-JP" altLang="en-US" sz="4800" i="1" cap="none" spc="3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Pゴシック体S" pitchFamily="50" charset="-128"/>
                <a:ea typeface="AR Pゴシック体S" pitchFamily="50" charset="-128"/>
              </a:rPr>
              <a:t>防犯速報</a:t>
            </a:r>
            <a:endParaRPr lang="ja-JP" altLang="en-US" sz="4800" i="1" cap="none" spc="3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Pゴシック体S" pitchFamily="50" charset="-128"/>
              <a:ea typeface="AR Pゴシック体S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893" y="7085945"/>
            <a:ext cx="685800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4000" b="1" u="sng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だまされ</a:t>
            </a:r>
            <a:r>
              <a:rPr lang="ja-JP" altLang="en-US" sz="4000" b="1" u="sng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へん</a:t>
            </a:r>
            <a:r>
              <a:rPr lang="ja-JP" altLang="en-US" sz="4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40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4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そんなあなたが　狙われる</a:t>
            </a:r>
            <a:endParaRPr lang="en-US" altLang="ja-JP" sz="40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8598113"/>
            <a:ext cx="6858000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4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endParaRPr lang="en-US" altLang="ja-JP" sz="40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4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4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求める電話 すべて詐欺！</a:t>
            </a:r>
            <a:endParaRPr lang="en-US" altLang="ja-JP" sz="40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" name="テキスト ボックス 5"/>
          <p:cNvSpPr txBox="1"/>
          <p:nvPr/>
        </p:nvSpPr>
        <p:spPr>
          <a:xfrm>
            <a:off x="3770" y="1280592"/>
            <a:ext cx="6858000" cy="3939540"/>
          </a:xfrm>
          <a:prstGeom prst="rect">
            <a:avLst/>
          </a:prstGeom>
          <a:noFill/>
          <a:ln>
            <a:noFill/>
          </a:ln>
          <a:effectLst>
            <a:softEdge rad="0"/>
          </a:effectLst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5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詐欺</a:t>
            </a:r>
            <a:endParaRPr kumimoji="1" lang="ja-JP" altLang="en-US" sz="25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31168" y="1497480"/>
            <a:ext cx="623731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銀行員、役所職員、警察官が</a:t>
            </a:r>
            <a:endParaRPr lang="en-US" altLang="ja-JP" sz="3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7042" y="3888661"/>
            <a:ext cx="621144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ことは、</a:t>
            </a:r>
            <a:endParaRPr kumimoji="1" lang="ja-JP" altLang="en-US" sz="3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4458704" y="4605310"/>
            <a:ext cx="1066799" cy="10588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50143" y="2359447"/>
            <a:ext cx="6305128" cy="14465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3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キャッシュカード</a:t>
            </a:r>
            <a:r>
              <a:rPr lang="ja-JP" altLang="en-US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3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預かる</a:t>
            </a:r>
            <a:endParaRPr lang="en-US" altLang="ja-JP" sz="3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8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3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カード</a:t>
            </a:r>
            <a:r>
              <a:rPr lang="ja-JP" altLang="en-US" sz="3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の暗証番号を</a:t>
            </a:r>
            <a:r>
              <a:rPr lang="ja-JP" altLang="en-US" sz="3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尋ねる</a:t>
            </a:r>
            <a:endParaRPr kumimoji="1" lang="ja-JP" altLang="en-US" sz="3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3396675" y="4605310"/>
            <a:ext cx="1066799" cy="10588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2334646" y="4605310"/>
            <a:ext cx="1066799" cy="10588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1272614" y="4605310"/>
            <a:ext cx="1066799" cy="10588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210588" y="4605310"/>
            <a:ext cx="1066799" cy="10588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08277" y="4776508"/>
            <a:ext cx="76366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絶</a:t>
            </a:r>
            <a:endParaRPr kumimoji="1" lang="en-US" altLang="ja-JP" sz="5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370305" y="4776508"/>
            <a:ext cx="76366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</a:t>
            </a:r>
            <a:endParaRPr kumimoji="1" lang="en-US" altLang="ja-JP" sz="5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432333" y="4776508"/>
            <a:ext cx="76366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endParaRPr kumimoji="1" lang="en-US" altLang="ja-JP" sz="5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494361" y="4776508"/>
            <a:ext cx="76366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</a:t>
            </a:r>
            <a:endParaRPr kumimoji="1" lang="en-US" altLang="ja-JP" sz="5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556389" y="4776508"/>
            <a:ext cx="76366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</a:t>
            </a:r>
            <a:endParaRPr kumimoji="1" lang="en-US" altLang="ja-JP" sz="5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5520733" y="4605310"/>
            <a:ext cx="1066799" cy="10588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618417" y="4776508"/>
            <a:ext cx="76366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！</a:t>
            </a:r>
            <a:endParaRPr kumimoji="1" lang="en-US" altLang="ja-JP" sz="5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893" y="6393160"/>
            <a:ext cx="66344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000" b="1" dirty="0" smtClean="0"/>
              <a:t>【</a:t>
            </a:r>
            <a:r>
              <a:rPr kumimoji="1" lang="ja-JP" altLang="en-US" sz="3000" b="1" dirty="0" smtClean="0"/>
              <a:t>特殊詐欺被害防止キャッチフレーズ</a:t>
            </a:r>
            <a:r>
              <a:rPr kumimoji="1" lang="en-US" altLang="ja-JP" sz="3000" b="1" dirty="0" smtClean="0"/>
              <a:t>】</a:t>
            </a:r>
            <a:endParaRPr kumimoji="1" lang="ja-JP" altLang="en-US" sz="3000" b="1" dirty="0"/>
          </a:p>
        </p:txBody>
      </p:sp>
      <p:pic>
        <p:nvPicPr>
          <p:cNvPr id="37" name="図 3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205" y="190104"/>
            <a:ext cx="601016" cy="660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WordArt 5"/>
          <p:cNvSpPr>
            <a:spLocks noChangeArrowheads="1" noChangeShapeType="1" noTextEdit="1"/>
          </p:cNvSpPr>
          <p:nvPr/>
        </p:nvSpPr>
        <p:spPr bwMode="auto">
          <a:xfrm>
            <a:off x="553143" y="850219"/>
            <a:ext cx="3905561" cy="344202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i="1" kern="10" spc="0" dirty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 </a:t>
            </a:r>
            <a:r>
              <a:rPr lang="ja-JP" altLang="en-US" sz="3600" b="1" i="1" kern="10" spc="0" dirty="0" smtClean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～安まち通信　特別号～　</a:t>
            </a:r>
            <a:endParaRPr lang="ja-JP" altLang="en-US" sz="3600" b="1" i="1" kern="10" spc="0" dirty="0">
              <a:ln w="3175">
                <a:solidFill>
                  <a:srgbClr val="243F6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4F81BD"/>
                  </a:gs>
                  <a:gs pos="100000">
                    <a:srgbClr val="4F81BD">
                      <a:gamma/>
                      <a:tint val="20000"/>
                      <a:invGamma/>
                    </a:srgbClr>
                  </a:gs>
                </a:gsLst>
                <a:lin ang="5400000" scaled="1"/>
              </a:gradFill>
              <a:effectLst>
                <a:prstShdw prst="shdw18" dist="17961" dir="13500000">
                  <a:srgbClr val="243F60">
                    <a:gamma/>
                    <a:shade val="60000"/>
                    <a:invGamma/>
                  </a:srgbClr>
                </a:prstShdw>
              </a:effectLst>
              <a:latin typeface="HG創英角ｺﾞｼｯｸUB"/>
              <a:ea typeface="HG創英角ｺﾞｼｯｸUB"/>
            </a:endParaRPr>
          </a:p>
        </p:txBody>
      </p:sp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807379"/>
              </p:ext>
            </p:extLst>
          </p:nvPr>
        </p:nvGraphicFramePr>
        <p:xfrm>
          <a:off x="5215205" y="147348"/>
          <a:ext cx="1570087" cy="965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43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平成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0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spc="-150" baseline="0" dirty="0" smtClean="0"/>
                        <a:t>大阪府安全なまちづくり推進会議</a:t>
                      </a:r>
                      <a:endParaRPr kumimoji="1" lang="ja-JP" altLang="en-US" sz="800" spc="-15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8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特別号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89689" y="5928815"/>
            <a:ext cx="6463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※</a:t>
            </a:r>
            <a:r>
              <a:rPr lang="ja-JP" altLang="en-US" sz="1200" b="1" dirty="0" smtClean="0"/>
              <a:t>　キャッシュカードをだまし取るオレオレ詐欺の被害者の約</a:t>
            </a:r>
            <a:r>
              <a:rPr lang="en-US" altLang="ja-JP" sz="1200" b="1" dirty="0" smtClean="0"/>
              <a:t>9</a:t>
            </a:r>
            <a:r>
              <a:rPr lang="ja-JP" altLang="en-US" sz="1200" b="1" dirty="0" smtClean="0"/>
              <a:t>割が、</a:t>
            </a:r>
            <a:r>
              <a:rPr lang="en-US" altLang="ja-JP" sz="1200" b="1" dirty="0" smtClean="0"/>
              <a:t>65</a:t>
            </a:r>
            <a:r>
              <a:rPr lang="ja-JP" altLang="en-US" sz="1200" b="1" dirty="0" smtClean="0"/>
              <a:t>歳以上の高齢者です。</a:t>
            </a:r>
            <a:endParaRPr kumimoji="1" lang="ja-JP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85024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/>
          <p:cNvSpPr/>
          <p:nvPr/>
        </p:nvSpPr>
        <p:spPr>
          <a:xfrm>
            <a:off x="332656" y="116464"/>
            <a:ext cx="6336704" cy="9789537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000" dirty="0">
              <a:solidFill>
                <a:prstClr val="black"/>
              </a:solidFill>
            </a:endParaRPr>
          </a:p>
        </p:txBody>
      </p:sp>
      <p:sp>
        <p:nvSpPr>
          <p:cNvPr id="1030" name="正方形/長方形 1029"/>
          <p:cNvSpPr/>
          <p:nvPr/>
        </p:nvSpPr>
        <p:spPr>
          <a:xfrm>
            <a:off x="631877" y="191111"/>
            <a:ext cx="571080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dist"/>
            <a:r>
              <a:rPr lang="ja-JP" altLang="en-US" sz="20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明朝体U" panose="02020A00000000000000" pitchFamily="18" charset="-128"/>
                <a:ea typeface="AR P明朝体U" panose="02020A00000000000000" pitchFamily="18" charset="-128"/>
              </a:rPr>
              <a:t>特殊詐欺の発生状況等について</a:t>
            </a:r>
            <a:r>
              <a:rPr lang="en-US" altLang="ja-JP" sz="20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明朝体U" panose="02020A00000000000000" pitchFamily="18" charset="-128"/>
                <a:ea typeface="AR P明朝体U" panose="02020A00000000000000" pitchFamily="18" charset="-128"/>
              </a:rPr>
              <a:t>(</a:t>
            </a:r>
            <a:r>
              <a:rPr lang="ja-JP" altLang="en-US" sz="20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明朝体U" panose="02020A00000000000000" pitchFamily="18" charset="-128"/>
                <a:ea typeface="AR P明朝体U" panose="02020A00000000000000" pitchFamily="18" charset="-128"/>
              </a:rPr>
              <a:t>９</a:t>
            </a:r>
            <a:r>
              <a:rPr lang="ja-JP" altLang="en-US" sz="20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明朝体U" panose="02020A00000000000000" pitchFamily="18" charset="-128"/>
                <a:ea typeface="AR P明朝体U" panose="02020A00000000000000" pitchFamily="18" charset="-128"/>
              </a:rPr>
              <a:t>月末</a:t>
            </a:r>
            <a:r>
              <a:rPr lang="en-US" altLang="ja-JP" sz="2000" b="1" dirty="0" smtClean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 P明朝体U" panose="02020A00000000000000" pitchFamily="18" charset="-128"/>
                <a:ea typeface="AR P明朝体U" panose="02020A00000000000000" pitchFamily="18" charset="-128"/>
              </a:rPr>
              <a:t>)</a:t>
            </a:r>
            <a:endParaRPr lang="ja-JP" altLang="en-US" sz="20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 P明朝体U" panose="02020A00000000000000" pitchFamily="18" charset="-128"/>
              <a:ea typeface="AR P明朝体U" panose="02020A00000000000000" pitchFamily="18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591592" y="155804"/>
            <a:ext cx="5801868" cy="435418"/>
          </a:xfrm>
          <a:prstGeom prst="round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04664" y="763008"/>
            <a:ext cx="6192688" cy="2785837"/>
          </a:xfrm>
          <a:prstGeom prst="rect">
            <a:avLst/>
          </a:prstGeom>
          <a:solidFill>
            <a:srgbClr val="FDF9A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66292" y="2846766"/>
            <a:ext cx="6069432" cy="60016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</a:rPr>
              <a:t>　本年</a:t>
            </a:r>
            <a:r>
              <a:rPr lang="en-US" altLang="ja-JP" sz="1100" dirty="0" smtClean="0">
                <a:solidFill>
                  <a:prstClr val="black"/>
                </a:solidFill>
              </a:rPr>
              <a:t>9</a:t>
            </a:r>
            <a:r>
              <a:rPr lang="ja-JP" altLang="en-US" sz="1100" dirty="0" smtClean="0">
                <a:solidFill>
                  <a:prstClr val="black"/>
                </a:solidFill>
              </a:rPr>
              <a:t>月末の特殊詐欺認知件数（暫定値）にあっては、</a:t>
            </a:r>
            <a:r>
              <a:rPr lang="en-US" altLang="ja-JP" sz="1100" b="1" dirty="0" smtClean="0">
                <a:solidFill>
                  <a:srgbClr val="FF0000"/>
                </a:solidFill>
              </a:rPr>
              <a:t>1,049</a:t>
            </a:r>
            <a:r>
              <a:rPr lang="ja-JP" altLang="en-US" sz="1100" b="1" dirty="0" smtClean="0">
                <a:solidFill>
                  <a:srgbClr val="FF0000"/>
                </a:solidFill>
              </a:rPr>
              <a:t>件</a:t>
            </a:r>
            <a:r>
              <a:rPr lang="ja-JP" altLang="en-US" sz="1100" dirty="0" smtClean="0">
                <a:solidFill>
                  <a:prstClr val="black"/>
                </a:solidFill>
              </a:rPr>
              <a:t>で、昨年同時期と比較し、</a:t>
            </a:r>
            <a:r>
              <a:rPr lang="en-US" altLang="ja-JP" sz="1100" dirty="0" smtClean="0">
                <a:solidFill>
                  <a:prstClr val="black"/>
                </a:solidFill>
              </a:rPr>
              <a:t>250</a:t>
            </a:r>
            <a:r>
              <a:rPr lang="ja-JP" altLang="en-US" sz="1100" dirty="0" smtClean="0">
                <a:solidFill>
                  <a:prstClr val="black"/>
                </a:solidFill>
              </a:rPr>
              <a:t>件減少しており、また被害金額にあっては、</a:t>
            </a:r>
            <a:r>
              <a:rPr lang="ja-JP" altLang="en-US" sz="1100" b="1" dirty="0" smtClean="0">
                <a:solidFill>
                  <a:srgbClr val="FF0000"/>
                </a:solidFill>
              </a:rPr>
              <a:t>約</a:t>
            </a:r>
            <a:r>
              <a:rPr lang="en-US" altLang="ja-JP" sz="1100" b="1" dirty="0">
                <a:solidFill>
                  <a:srgbClr val="FF0000"/>
                </a:solidFill>
              </a:rPr>
              <a:t>25</a:t>
            </a:r>
            <a:r>
              <a:rPr lang="ja-JP" altLang="en-US" sz="1100" b="1" dirty="0">
                <a:solidFill>
                  <a:srgbClr val="FF0000"/>
                </a:solidFill>
              </a:rPr>
              <a:t>億</a:t>
            </a:r>
            <a:r>
              <a:rPr lang="en-US" altLang="ja-JP" sz="1100" b="1" dirty="0">
                <a:solidFill>
                  <a:srgbClr val="FF0000"/>
                </a:solidFill>
              </a:rPr>
              <a:t>3,000</a:t>
            </a:r>
            <a:r>
              <a:rPr lang="ja-JP" altLang="en-US" sz="1100" b="1" dirty="0">
                <a:solidFill>
                  <a:srgbClr val="FF0000"/>
                </a:solidFill>
              </a:rPr>
              <a:t>万</a:t>
            </a:r>
            <a:r>
              <a:rPr lang="ja-JP" altLang="en-US" sz="1100" b="1" dirty="0" smtClean="0">
                <a:solidFill>
                  <a:srgbClr val="FF0000"/>
                </a:solidFill>
              </a:rPr>
              <a:t>円</a:t>
            </a:r>
            <a:r>
              <a:rPr lang="ja-JP" altLang="en-US" sz="1100" dirty="0" smtClean="0">
                <a:solidFill>
                  <a:prstClr val="black"/>
                </a:solidFill>
              </a:rPr>
              <a:t>で、前年同時期と比較し、約</a:t>
            </a:r>
            <a:r>
              <a:rPr lang="en-US" altLang="ja-JP" sz="1100" dirty="0">
                <a:solidFill>
                  <a:prstClr val="black"/>
                </a:solidFill>
              </a:rPr>
              <a:t>5</a:t>
            </a:r>
            <a:r>
              <a:rPr lang="ja-JP" altLang="en-US" sz="1100" dirty="0">
                <a:solidFill>
                  <a:prstClr val="black"/>
                </a:solidFill>
              </a:rPr>
              <a:t>億</a:t>
            </a:r>
            <a:r>
              <a:rPr lang="en-US" altLang="ja-JP" sz="1100" dirty="0">
                <a:solidFill>
                  <a:prstClr val="black"/>
                </a:solidFill>
              </a:rPr>
              <a:t>3,000</a:t>
            </a:r>
            <a:r>
              <a:rPr lang="ja-JP" altLang="en-US" sz="1100" dirty="0">
                <a:solidFill>
                  <a:prstClr val="black"/>
                </a:solidFill>
              </a:rPr>
              <a:t>万円</a:t>
            </a:r>
            <a:r>
              <a:rPr lang="ja-JP" altLang="en-US" sz="1100" dirty="0" smtClean="0">
                <a:solidFill>
                  <a:prstClr val="black"/>
                </a:solidFill>
              </a:rPr>
              <a:t>減少しているが、オレオレ詐欺の手口だけ増加している。</a:t>
            </a:r>
            <a:endParaRPr lang="en-US" altLang="ja-JP" sz="1100" dirty="0">
              <a:solidFill>
                <a:prstClr val="black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432122" y="7130154"/>
            <a:ext cx="6192688" cy="2659385"/>
          </a:xfrm>
          <a:prstGeom prst="rect">
            <a:avLst/>
          </a:prstGeom>
          <a:solidFill>
            <a:srgbClr val="FDF9A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1" name="1 つの角を切り取った四角形 40"/>
          <p:cNvSpPr/>
          <p:nvPr/>
        </p:nvSpPr>
        <p:spPr>
          <a:xfrm>
            <a:off x="482152" y="6903216"/>
            <a:ext cx="2730824" cy="328996"/>
          </a:xfrm>
          <a:prstGeom prst="snip1Rect">
            <a:avLst/>
          </a:prstGeom>
          <a:solidFill>
            <a:srgbClr val="FFFF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77124" y="6878871"/>
            <a:ext cx="2663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prstClr val="black"/>
                </a:solidFill>
              </a:rPr>
              <a:t>オレオレ詐欺の手口が過去最悪</a:t>
            </a:r>
            <a:endParaRPr lang="en-US" altLang="ja-JP" sz="1400" b="1" dirty="0" smtClean="0">
              <a:solidFill>
                <a:prstClr val="black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10" y="7293261"/>
            <a:ext cx="5596876" cy="1706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図 2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98" y="1186292"/>
            <a:ext cx="2869746" cy="15601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図 2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604" y="1186292"/>
            <a:ext cx="3186620" cy="162128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テキスト ボックス 3"/>
          <p:cNvSpPr txBox="1"/>
          <p:nvPr/>
        </p:nvSpPr>
        <p:spPr>
          <a:xfrm>
            <a:off x="3776740" y="4372444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ja-JP" sz="1100" dirty="0">
              <a:solidFill>
                <a:prstClr val="black"/>
              </a:solidFill>
            </a:endParaRPr>
          </a:p>
        </p:txBody>
      </p:sp>
      <p:sp>
        <p:nvSpPr>
          <p:cNvPr id="26" name="1 つの角を切り取った四角形 25"/>
          <p:cNvSpPr/>
          <p:nvPr/>
        </p:nvSpPr>
        <p:spPr>
          <a:xfrm>
            <a:off x="432122" y="698542"/>
            <a:ext cx="4076998" cy="328996"/>
          </a:xfrm>
          <a:prstGeom prst="snip1Rect">
            <a:avLst/>
          </a:prstGeom>
          <a:solidFill>
            <a:srgbClr val="FFFF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81169" y="744125"/>
            <a:ext cx="52066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prstClr val="black"/>
                </a:solidFill>
              </a:rPr>
              <a:t>大阪府内</a:t>
            </a:r>
            <a:r>
              <a:rPr lang="ja-JP" altLang="en-US" sz="1100" b="1" dirty="0" smtClean="0">
                <a:solidFill>
                  <a:prstClr val="black"/>
                </a:solidFill>
              </a:rPr>
              <a:t>の特殊詐欺認知件数と被害金額状況（</a:t>
            </a:r>
            <a:r>
              <a:rPr lang="en-US" altLang="ja-JP" sz="1100" b="1" dirty="0" smtClean="0">
                <a:solidFill>
                  <a:prstClr val="black"/>
                </a:solidFill>
              </a:rPr>
              <a:t>9</a:t>
            </a:r>
            <a:r>
              <a:rPr lang="ja-JP" altLang="en-US" sz="1100" b="1" dirty="0">
                <a:solidFill>
                  <a:prstClr val="black"/>
                </a:solidFill>
              </a:rPr>
              <a:t>月</a:t>
            </a:r>
            <a:r>
              <a:rPr lang="ja-JP" altLang="en-US" sz="1100" b="1" dirty="0" smtClean="0">
                <a:solidFill>
                  <a:prstClr val="black"/>
                </a:solidFill>
              </a:rPr>
              <a:t>末：暫定値）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60617" y="5343045"/>
            <a:ext cx="255867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prstClr val="black"/>
                </a:solidFill>
              </a:rPr>
              <a:t>特殊詐欺認知状況（</a:t>
            </a:r>
            <a:r>
              <a:rPr lang="en-US" altLang="ja-JP" sz="1200" b="1" dirty="0">
                <a:solidFill>
                  <a:prstClr val="black"/>
                </a:solidFill>
              </a:rPr>
              <a:t>9</a:t>
            </a:r>
            <a:r>
              <a:rPr lang="ja-JP" altLang="en-US" sz="1200" b="1" dirty="0">
                <a:solidFill>
                  <a:prstClr val="black"/>
                </a:solidFill>
              </a:rPr>
              <a:t>月中）</a:t>
            </a:r>
            <a:endParaRPr lang="en-US" altLang="ja-JP" sz="1200" b="1" dirty="0">
              <a:solidFill>
                <a:prstClr val="black"/>
              </a:solidFill>
            </a:endParaRPr>
          </a:p>
          <a:p>
            <a:r>
              <a:rPr lang="ja-JP" altLang="en-US" sz="1100" dirty="0">
                <a:solidFill>
                  <a:prstClr val="black"/>
                </a:solidFill>
              </a:rPr>
              <a:t> </a:t>
            </a:r>
            <a:r>
              <a:rPr lang="ja-JP" altLang="en-US" sz="1200" dirty="0">
                <a:solidFill>
                  <a:prstClr val="black"/>
                </a:solidFill>
              </a:rPr>
              <a:t>○　認知件数　</a:t>
            </a:r>
            <a:r>
              <a:rPr lang="en-US" altLang="ja-JP" sz="1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173</a:t>
            </a:r>
            <a:r>
              <a:rPr lang="ja-JP" altLang="en-US" sz="12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件</a:t>
            </a:r>
            <a:r>
              <a:rPr lang="ja-JP" altLang="en-US" sz="1200" dirty="0">
                <a:solidFill>
                  <a:srgbClr val="FF0000"/>
                </a:solidFill>
              </a:rPr>
              <a:t>　　</a:t>
            </a:r>
            <a:endParaRPr lang="en-US" altLang="ja-JP" sz="1200" dirty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　　　</a:t>
            </a:r>
            <a:r>
              <a:rPr lang="ja-JP" altLang="en-US" sz="1200" dirty="0">
                <a:solidFill>
                  <a:prstClr val="black"/>
                </a:solidFill>
              </a:rPr>
              <a:t>（前年同月比　</a:t>
            </a:r>
            <a:r>
              <a:rPr lang="en-US" altLang="ja-JP" sz="1200" dirty="0">
                <a:solidFill>
                  <a:prstClr val="black"/>
                </a:solidFill>
              </a:rPr>
              <a:t>57</a:t>
            </a:r>
            <a:r>
              <a:rPr lang="ja-JP" altLang="en-US" sz="1200" dirty="0">
                <a:solidFill>
                  <a:prstClr val="black"/>
                </a:solidFill>
              </a:rPr>
              <a:t>件増加）</a:t>
            </a:r>
            <a:endParaRPr lang="en-US" altLang="ja-JP" sz="1200" dirty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 ○　被害金額　</a:t>
            </a:r>
            <a:r>
              <a:rPr lang="ja-JP" altLang="en-US" sz="1200" b="1" dirty="0">
                <a:solidFill>
                  <a:srgbClr val="FF0000"/>
                </a:solidFill>
              </a:rPr>
              <a:t>約</a:t>
            </a:r>
            <a:r>
              <a:rPr lang="en-US" altLang="ja-JP" sz="1200" b="1" dirty="0">
                <a:solidFill>
                  <a:srgbClr val="FF0000"/>
                </a:solidFill>
              </a:rPr>
              <a:t>3</a:t>
            </a:r>
            <a:r>
              <a:rPr lang="ja-JP" altLang="en-US" sz="1200" b="1" dirty="0">
                <a:solidFill>
                  <a:srgbClr val="FF0000"/>
                </a:solidFill>
              </a:rPr>
              <a:t>億</a:t>
            </a:r>
            <a:r>
              <a:rPr lang="en-US" altLang="ja-JP" sz="1200" b="1" dirty="0">
                <a:solidFill>
                  <a:srgbClr val="FF0000"/>
                </a:solidFill>
              </a:rPr>
              <a:t>5,000</a:t>
            </a:r>
            <a:r>
              <a:rPr lang="ja-JP" altLang="en-US" sz="1200" b="1" dirty="0">
                <a:solidFill>
                  <a:srgbClr val="FF0000"/>
                </a:solidFill>
              </a:rPr>
              <a:t>万円</a:t>
            </a:r>
            <a:r>
              <a:rPr lang="ja-JP" altLang="en-US" sz="1200" dirty="0">
                <a:solidFill>
                  <a:srgbClr val="FF0000"/>
                </a:solidFill>
              </a:rPr>
              <a:t>　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　　　</a:t>
            </a:r>
            <a:r>
              <a:rPr lang="ja-JP" altLang="en-US" sz="1200" dirty="0">
                <a:solidFill>
                  <a:prstClr val="black"/>
                </a:solidFill>
              </a:rPr>
              <a:t>（前年同月比 　約</a:t>
            </a:r>
            <a:r>
              <a:rPr lang="en-US" altLang="ja-JP" sz="1200" dirty="0">
                <a:solidFill>
                  <a:prstClr val="black"/>
                </a:solidFill>
              </a:rPr>
              <a:t>250</a:t>
            </a:r>
            <a:r>
              <a:rPr lang="ja-JP" altLang="en-US" sz="1200" dirty="0">
                <a:solidFill>
                  <a:prstClr val="black"/>
                </a:solidFill>
              </a:rPr>
              <a:t>万円減少）</a:t>
            </a:r>
            <a:endParaRPr lang="en-US" altLang="ja-JP" sz="1200" dirty="0">
              <a:solidFill>
                <a:prstClr val="black"/>
              </a:solidFill>
            </a:endParaRPr>
          </a:p>
          <a:p>
            <a:endParaRPr lang="en-US" altLang="ja-JP" sz="1000" dirty="0">
              <a:solidFill>
                <a:prstClr val="black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11746" y="1027536"/>
            <a:ext cx="30963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 smtClean="0">
                <a:solidFill>
                  <a:prstClr val="black"/>
                </a:solidFill>
              </a:rPr>
              <a:t>※</a:t>
            </a:r>
            <a:r>
              <a:rPr lang="ja-JP" altLang="en-US" sz="600" dirty="0" smtClean="0">
                <a:solidFill>
                  <a:prstClr val="black"/>
                </a:solidFill>
              </a:rPr>
              <a:t>　被害金額は、キャッシュカード手交型の特殊詐欺におけるＡＴＭ引出（窃取）を含む。</a:t>
            </a:r>
            <a:endParaRPr lang="ja-JP" altLang="en-US" sz="600" dirty="0">
              <a:solidFill>
                <a:prstClr val="black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20284" y="3695063"/>
            <a:ext cx="6192688" cy="3101665"/>
          </a:xfrm>
          <a:prstGeom prst="rect">
            <a:avLst/>
          </a:prstGeom>
          <a:solidFill>
            <a:srgbClr val="FDF9A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34" name="1 つの角を切り取った四角形 33"/>
          <p:cNvSpPr/>
          <p:nvPr/>
        </p:nvSpPr>
        <p:spPr>
          <a:xfrm>
            <a:off x="447745" y="3630596"/>
            <a:ext cx="2765232" cy="328996"/>
          </a:xfrm>
          <a:prstGeom prst="snip1Rect">
            <a:avLst/>
          </a:prstGeom>
          <a:solidFill>
            <a:srgbClr val="FFFF00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96791" y="3676181"/>
            <a:ext cx="27161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prstClr val="black"/>
                </a:solidFill>
              </a:rPr>
              <a:t>平成</a:t>
            </a:r>
            <a:r>
              <a:rPr lang="en-US" altLang="ja-JP" sz="1100" b="1" dirty="0">
                <a:solidFill>
                  <a:prstClr val="black"/>
                </a:solidFill>
              </a:rPr>
              <a:t>30</a:t>
            </a:r>
            <a:r>
              <a:rPr lang="ja-JP" altLang="en-US" sz="1100" b="1" dirty="0" smtClean="0">
                <a:solidFill>
                  <a:prstClr val="black"/>
                </a:solidFill>
              </a:rPr>
              <a:t>年月別特殊詐欺認知件数（暫定値）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pic>
        <p:nvPicPr>
          <p:cNvPr id="43" name="図 4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86" y="3994910"/>
            <a:ext cx="5164095" cy="1881645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テキスト ボックス 43"/>
          <p:cNvSpPr txBox="1"/>
          <p:nvPr/>
        </p:nvSpPr>
        <p:spPr>
          <a:xfrm>
            <a:off x="502351" y="5976548"/>
            <a:ext cx="6069432" cy="60016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</a:rPr>
              <a:t>　本年</a:t>
            </a:r>
            <a:r>
              <a:rPr lang="en-US" altLang="ja-JP" sz="1100" dirty="0" smtClean="0">
                <a:solidFill>
                  <a:prstClr val="black"/>
                </a:solidFill>
              </a:rPr>
              <a:t>9</a:t>
            </a:r>
            <a:r>
              <a:rPr lang="ja-JP" altLang="en-US" sz="1100" dirty="0" smtClean="0">
                <a:solidFill>
                  <a:prstClr val="black"/>
                </a:solidFill>
              </a:rPr>
              <a:t>月中の特殊詐欺認知件数（暫定値）にあっては、</a:t>
            </a:r>
            <a:r>
              <a:rPr lang="en-US" altLang="ja-JP" sz="1100" b="1" dirty="0">
                <a:solidFill>
                  <a:srgbClr val="FF0000"/>
                </a:solidFill>
              </a:rPr>
              <a:t>173</a:t>
            </a:r>
            <a:r>
              <a:rPr lang="ja-JP" altLang="en-US" sz="1100" b="1" dirty="0" smtClean="0">
                <a:solidFill>
                  <a:srgbClr val="FF0000"/>
                </a:solidFill>
              </a:rPr>
              <a:t>件</a:t>
            </a:r>
            <a:r>
              <a:rPr lang="ja-JP" altLang="en-US" sz="1100" dirty="0" smtClean="0">
                <a:solidFill>
                  <a:prstClr val="black"/>
                </a:solidFill>
              </a:rPr>
              <a:t>で、昨年同時期と比較し、</a:t>
            </a:r>
            <a:r>
              <a:rPr lang="en-US" altLang="ja-JP" sz="1100" dirty="0">
                <a:solidFill>
                  <a:prstClr val="black"/>
                </a:solidFill>
              </a:rPr>
              <a:t>57</a:t>
            </a:r>
            <a:r>
              <a:rPr lang="ja-JP" altLang="en-US" sz="1100" dirty="0" smtClean="0">
                <a:solidFill>
                  <a:prstClr val="black"/>
                </a:solidFill>
              </a:rPr>
              <a:t>件増加している（本年</a:t>
            </a:r>
            <a:r>
              <a:rPr lang="en-US" altLang="ja-JP" sz="1100" dirty="0" smtClean="0">
                <a:solidFill>
                  <a:prstClr val="black"/>
                </a:solidFill>
              </a:rPr>
              <a:t>9</a:t>
            </a:r>
            <a:r>
              <a:rPr lang="ja-JP" altLang="en-US" sz="1100" dirty="0" smtClean="0">
                <a:solidFill>
                  <a:prstClr val="black"/>
                </a:solidFill>
              </a:rPr>
              <a:t>月中の被害金額にあっては、</a:t>
            </a:r>
            <a:r>
              <a:rPr lang="ja-JP" altLang="en-US" sz="1100" b="1" dirty="0" smtClean="0">
                <a:solidFill>
                  <a:srgbClr val="FF0000"/>
                </a:solidFill>
              </a:rPr>
              <a:t>約</a:t>
            </a:r>
            <a:r>
              <a:rPr lang="en-US" altLang="ja-JP" sz="1100" b="1" dirty="0" smtClean="0">
                <a:solidFill>
                  <a:srgbClr val="FF0000"/>
                </a:solidFill>
              </a:rPr>
              <a:t>3</a:t>
            </a:r>
            <a:r>
              <a:rPr lang="ja-JP" altLang="en-US" sz="1100" b="1" dirty="0" smtClean="0">
                <a:solidFill>
                  <a:srgbClr val="FF0000"/>
                </a:solidFill>
              </a:rPr>
              <a:t>億</a:t>
            </a:r>
            <a:r>
              <a:rPr lang="en-US" altLang="ja-JP" sz="1100" b="1" dirty="0">
                <a:solidFill>
                  <a:srgbClr val="FF0000"/>
                </a:solidFill>
              </a:rPr>
              <a:t>5</a:t>
            </a:r>
            <a:r>
              <a:rPr lang="en-US" altLang="ja-JP" sz="1100" b="1" dirty="0" smtClean="0">
                <a:solidFill>
                  <a:srgbClr val="FF0000"/>
                </a:solidFill>
              </a:rPr>
              <a:t>,000</a:t>
            </a:r>
            <a:r>
              <a:rPr lang="ja-JP" altLang="en-US" sz="1100" b="1" dirty="0">
                <a:solidFill>
                  <a:srgbClr val="FF0000"/>
                </a:solidFill>
              </a:rPr>
              <a:t>万</a:t>
            </a:r>
            <a:r>
              <a:rPr lang="ja-JP" altLang="en-US" sz="1100" b="1" dirty="0" smtClean="0">
                <a:solidFill>
                  <a:srgbClr val="FF0000"/>
                </a:solidFill>
              </a:rPr>
              <a:t>円</a:t>
            </a:r>
            <a:r>
              <a:rPr lang="ja-JP" altLang="en-US" sz="1100" dirty="0" smtClean="0">
                <a:solidFill>
                  <a:prstClr val="black"/>
                </a:solidFill>
              </a:rPr>
              <a:t>で、前年同時期と比較し、約</a:t>
            </a:r>
            <a:r>
              <a:rPr lang="en-US" altLang="ja-JP" sz="1100" dirty="0" smtClean="0">
                <a:solidFill>
                  <a:prstClr val="black"/>
                </a:solidFill>
              </a:rPr>
              <a:t>250</a:t>
            </a:r>
            <a:r>
              <a:rPr lang="ja-JP" altLang="en-US" sz="1100" dirty="0" smtClean="0">
                <a:solidFill>
                  <a:prstClr val="black"/>
                </a:solidFill>
              </a:rPr>
              <a:t>万円減少している）。</a:t>
            </a:r>
            <a:endParaRPr lang="en-US" altLang="ja-JP" sz="1100" dirty="0">
              <a:solidFill>
                <a:prstClr val="black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13484" y="9087458"/>
            <a:ext cx="6069432" cy="600164"/>
          </a:xfrm>
          <a:prstGeom prst="rect">
            <a:avLst/>
          </a:prstGeom>
          <a:noFill/>
          <a:ln w="19050" cmpd="dbl"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</a:rPr>
              <a:t>　本年の月別の特殊詐欺認知件数（暫定値）において、オレオレ詐欺の手口は、どの月も特殊詐欺の認知件数総数の約</a:t>
            </a:r>
            <a:r>
              <a:rPr lang="en-US" altLang="ja-JP" sz="1100" dirty="0" smtClean="0">
                <a:solidFill>
                  <a:prstClr val="black"/>
                </a:solidFill>
              </a:rPr>
              <a:t>4</a:t>
            </a:r>
            <a:r>
              <a:rPr lang="ja-JP" altLang="en-US" sz="1100" dirty="0" smtClean="0">
                <a:solidFill>
                  <a:prstClr val="black"/>
                </a:solidFill>
              </a:rPr>
              <a:t>～</a:t>
            </a:r>
            <a:r>
              <a:rPr lang="en-US" altLang="ja-JP" sz="1100" dirty="0">
                <a:solidFill>
                  <a:prstClr val="black"/>
                </a:solidFill>
              </a:rPr>
              <a:t>6</a:t>
            </a:r>
            <a:r>
              <a:rPr lang="ja-JP" altLang="en-US" sz="1100" dirty="0" smtClean="0">
                <a:solidFill>
                  <a:prstClr val="black"/>
                </a:solidFill>
              </a:rPr>
              <a:t>割を占めており、本年</a:t>
            </a:r>
            <a:r>
              <a:rPr lang="en-US" altLang="ja-JP" sz="1100" dirty="0" smtClean="0">
                <a:solidFill>
                  <a:prstClr val="black"/>
                </a:solidFill>
              </a:rPr>
              <a:t>9</a:t>
            </a:r>
            <a:r>
              <a:rPr lang="ja-JP" altLang="en-US" sz="1100" dirty="0" smtClean="0">
                <a:solidFill>
                  <a:prstClr val="black"/>
                </a:solidFill>
              </a:rPr>
              <a:t>月には、認知件数が</a:t>
            </a:r>
            <a:r>
              <a:rPr lang="en-US" altLang="ja-JP" sz="1100" b="1" dirty="0" smtClean="0">
                <a:solidFill>
                  <a:srgbClr val="FF0000"/>
                </a:solidFill>
              </a:rPr>
              <a:t>100</a:t>
            </a:r>
            <a:r>
              <a:rPr lang="ja-JP" altLang="en-US" sz="1100" b="1" dirty="0" smtClean="0">
                <a:solidFill>
                  <a:srgbClr val="FF0000"/>
                </a:solidFill>
              </a:rPr>
              <a:t>件</a:t>
            </a:r>
            <a:r>
              <a:rPr lang="ja-JP" altLang="en-US" sz="1100" dirty="0" smtClean="0">
                <a:solidFill>
                  <a:prstClr val="black"/>
                </a:solidFill>
              </a:rPr>
              <a:t>を超え、過去最悪の認知件数となった。</a:t>
            </a:r>
            <a:r>
              <a:rPr lang="ja-JP" altLang="en-US" sz="1100" u="sng" dirty="0" smtClean="0">
                <a:solidFill>
                  <a:prstClr val="black"/>
                </a:solidFill>
              </a:rPr>
              <a:t>特に</a:t>
            </a:r>
            <a:r>
              <a:rPr lang="en-US" altLang="ja-JP" sz="1100" u="sng" dirty="0" smtClean="0">
                <a:solidFill>
                  <a:prstClr val="black"/>
                </a:solidFill>
              </a:rPr>
              <a:t>7</a:t>
            </a:r>
            <a:r>
              <a:rPr lang="ja-JP" altLang="en-US" sz="1100" u="sng" dirty="0" smtClean="0">
                <a:solidFill>
                  <a:prstClr val="black"/>
                </a:solidFill>
              </a:rPr>
              <a:t>月以降、キャッシュカードをだまし取る手口が急増している。</a:t>
            </a:r>
            <a:endParaRPr lang="en-US" altLang="ja-JP" sz="1100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91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>
          <a:solidFill>
            <a:schemeClr val="accent2">
              <a:lumMod val="60000"/>
              <a:lumOff val="40000"/>
            </a:schemeClr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A4 210 x 297 mm</PresentationFormat>
  <Paragraphs>38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AR Pゴシック体S</vt:lpstr>
      <vt:lpstr>AR P明朝体U</vt:lpstr>
      <vt:lpstr>HG創英角ｺﾞｼｯｸUB</vt:lpstr>
      <vt:lpstr>ＭＳ Ｐゴシック</vt:lpstr>
      <vt:lpstr>メイリオ</vt:lpstr>
      <vt:lpstr>Arial</vt:lpstr>
      <vt:lpstr>Calibri</vt:lpstr>
      <vt:lpstr>Office ​​テーマ</vt:lpstr>
      <vt:lpstr>1_Office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2019-06-18T08:23:20Z</dcterms:created>
  <dcterms:modified xsi:type="dcterms:W3CDTF">2019-06-18T08:23:25Z</dcterms:modified>
</cp:coreProperties>
</file>