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FF3300"/>
    <a:srgbClr val="FFFF66"/>
    <a:srgbClr val="996600"/>
    <a:srgbClr val="CCFF33"/>
    <a:srgbClr val="66FFFF"/>
    <a:srgbClr val="33CC33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58E71ED2-361B-4557-A284-409827CDB722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2" rIns="90544" bIns="452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8" y="4720872"/>
            <a:ext cx="5445446" cy="4473647"/>
          </a:xfrm>
          <a:prstGeom prst="rect">
            <a:avLst/>
          </a:prstGeom>
        </p:spPr>
        <p:txBody>
          <a:bodyPr vert="horz" lIns="90544" tIns="45272" rIns="90544" bIns="4527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08FFA620-D42D-4CAF-BF3A-3977E9164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1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>
              <a:ln w="6350" cmpd="sng">
                <a:noFill/>
                <a:prstDash val="solid"/>
                <a:miter lim="800000"/>
              </a:ln>
              <a:solidFill>
                <a:srgbClr val="FF33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A620-D42D-4CAF-BF3A-3977E9164F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94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2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2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57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3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431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1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9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3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7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1141212"/>
            <a:ext cx="5895540" cy="27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315965" y="4775941"/>
            <a:ext cx="6199765" cy="312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0648" y="1098054"/>
            <a:ext cx="6336704" cy="8751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60648" y="1098055"/>
            <a:ext cx="63367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139484" y="0"/>
            <a:ext cx="6552728" cy="1098055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 b="0" i="0" u="none" strike="noStrike" baseline="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908720" y="249669"/>
            <a:ext cx="3812907" cy="6711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spc="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pic>
        <p:nvPicPr>
          <p:cNvPr id="22" name="Picture 2" descr="http://www.lan.pref.osaka.jp/11604/02_tool/logo/ExpoOsakaLo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4" y="233001"/>
            <a:ext cx="675570" cy="7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7" y="233001"/>
            <a:ext cx="601016" cy="6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65419"/>
              </p:ext>
            </p:extLst>
          </p:nvPr>
        </p:nvGraphicFramePr>
        <p:xfrm>
          <a:off x="5339245" y="200472"/>
          <a:ext cx="1294396" cy="68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00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kumimoji="1" lang="ja-JP" altLang="en-US" sz="1000" smtClean="0">
                          <a:solidFill>
                            <a:schemeClr val="tx1"/>
                          </a:solidFill>
                        </a:rPr>
                        <a:t>日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aseline="0" dirty="0" smtClean="0"/>
                        <a:t>大阪府安全なまちづくり推進会議</a:t>
                      </a:r>
                      <a:endParaRPr kumimoji="1" lang="ja-JP" altLang="en-US" sz="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第</a:t>
                      </a:r>
                      <a:r>
                        <a:rPr kumimoji="1" lang="en-US" altLang="ja-JP" sz="900" dirty="0" smtClean="0"/>
                        <a:t>9</a:t>
                      </a:r>
                      <a:r>
                        <a:rPr kumimoji="1" lang="ja-JP" altLang="en-US" sz="900" dirty="0" smtClean="0"/>
                        <a:t>号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メモ 35"/>
          <p:cNvSpPr/>
          <p:nvPr/>
        </p:nvSpPr>
        <p:spPr>
          <a:xfrm>
            <a:off x="3489512" y="5130132"/>
            <a:ext cx="3015332" cy="1073796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86043" y="5157211"/>
            <a:ext cx="2886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u="sng" dirty="0" smtClean="0"/>
              <a:t>全手口の特殊詐欺の被害防止キャッチフレーズ</a:t>
            </a:r>
            <a:endParaRPr kumimoji="1" lang="ja-JP" altLang="en-US" sz="1000" b="1" u="sng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478199" y="5405973"/>
            <a:ext cx="28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だまされへん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そんなあなたが　狙われる</a:t>
            </a:r>
            <a:endParaRPr kumimoji="1"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4401" y="1352600"/>
            <a:ext cx="6199765" cy="3287371"/>
          </a:xfrm>
          <a:prstGeom prst="rect">
            <a:avLst/>
          </a:prstGeom>
          <a:noFill/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34402" y="8049344"/>
            <a:ext cx="6199764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315965" y="7960412"/>
            <a:ext cx="1853582" cy="1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ea typeface="ＦＡ Ｐ ゴシック"/>
              </a:rPr>
              <a:t>主な意見・要望等</a:t>
            </a:r>
            <a:endParaRPr kumimoji="1" lang="ja-JP" altLang="en-US" sz="1200" b="1" dirty="0">
              <a:solidFill>
                <a:srgbClr val="FF0000"/>
              </a:solidFill>
              <a:ea typeface="ＦＡ Ｐ ゴシック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82615" y="8193360"/>
            <a:ext cx="598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○　特殊詐欺被害防止の</a:t>
            </a:r>
            <a:r>
              <a:rPr lang="ja-JP" altLang="en-US" sz="1000" b="1" dirty="0"/>
              <a:t>好</a:t>
            </a:r>
            <a:r>
              <a:rPr kumimoji="1" lang="ja-JP" altLang="en-US" sz="1000" b="1" dirty="0" smtClean="0"/>
              <a:t>事例を府ホームページや各種会議等で公表し、取組強化や意識向上を図るのは</a:t>
            </a:r>
            <a:endParaRPr kumimoji="1" lang="en-US" altLang="ja-JP" sz="1000" b="1" dirty="0" smtClean="0"/>
          </a:p>
          <a:p>
            <a:r>
              <a:rPr lang="ja-JP" altLang="en-US" sz="1000" b="1" dirty="0"/>
              <a:t>　</a:t>
            </a:r>
            <a:r>
              <a:rPr lang="ja-JP" altLang="en-US" sz="1000" b="1" dirty="0" smtClean="0"/>
              <a:t>　</a:t>
            </a:r>
            <a:r>
              <a:rPr kumimoji="1" lang="ja-JP" altLang="en-US" sz="1000" b="1" dirty="0" smtClean="0"/>
              <a:t>どうか。</a:t>
            </a:r>
            <a:endParaRPr kumimoji="1" lang="en-US" altLang="ja-JP" sz="1000" b="1" dirty="0" smtClean="0"/>
          </a:p>
          <a:p>
            <a:r>
              <a:rPr lang="ja-JP" altLang="en-US" sz="1000" b="1" dirty="0" smtClean="0"/>
              <a:t>○　警備員の方に、引き続き、無人</a:t>
            </a:r>
            <a:r>
              <a:rPr lang="en-US" altLang="ja-JP" sz="1000" b="1" dirty="0" smtClean="0"/>
              <a:t>ATM</a:t>
            </a:r>
            <a:r>
              <a:rPr lang="ja-JP" altLang="en-US" sz="1000" b="1" dirty="0" smtClean="0"/>
              <a:t>等における警戒をしてほしい。</a:t>
            </a:r>
            <a:endParaRPr lang="en-US" altLang="ja-JP" sz="1000" b="1" dirty="0" smtClean="0"/>
          </a:p>
          <a:p>
            <a:r>
              <a:rPr lang="ja-JP" altLang="en-US" sz="1000" b="1" dirty="0"/>
              <a:t>　</a:t>
            </a:r>
            <a:r>
              <a:rPr lang="ja-JP" altLang="en-US" sz="1000" b="1" dirty="0" smtClean="0"/>
              <a:t>　（特に携帯電話を使用しながら、</a:t>
            </a:r>
            <a:r>
              <a:rPr lang="en-US" altLang="ja-JP" sz="1000" b="1" dirty="0" smtClean="0"/>
              <a:t>ATM</a:t>
            </a:r>
            <a:r>
              <a:rPr lang="ja-JP" altLang="en-US" sz="1000" b="1" dirty="0"/>
              <a:t>操作して</a:t>
            </a:r>
            <a:r>
              <a:rPr lang="ja-JP" altLang="en-US" sz="1000" b="1" dirty="0" smtClean="0"/>
              <a:t>いる高齢者への声かけ）</a:t>
            </a:r>
            <a:endParaRPr kumimoji="1" lang="en-US" altLang="ja-JP" sz="1000" b="1" dirty="0" smtClean="0"/>
          </a:p>
          <a:p>
            <a:r>
              <a:rPr lang="ja-JP" altLang="en-US" sz="1000" b="1" dirty="0" smtClean="0"/>
              <a:t>○　スーパーのレジ店員による声かけと、レジ袋への注意喚起文の印刷、またはチラシの同封を実施する。</a:t>
            </a:r>
            <a:endParaRPr lang="en-US" altLang="ja-JP" sz="1000" b="1" dirty="0" smtClean="0"/>
          </a:p>
          <a:p>
            <a:r>
              <a:rPr lang="ja-JP" altLang="en-US" sz="1000" b="1" dirty="0" smtClean="0"/>
              <a:t>○　府内の市町村社会福祉協議会に対し、目を引くような啓発冊子を配布したり、委員への防犯意識を向上</a:t>
            </a:r>
            <a:endParaRPr lang="en-US" altLang="ja-JP" sz="1000" b="1" dirty="0"/>
          </a:p>
          <a:p>
            <a:r>
              <a:rPr lang="ja-JP" altLang="en-US" sz="1000" b="1" dirty="0" smtClean="0"/>
              <a:t>　 させるための研修会を実施したりしてはどうか。</a:t>
            </a:r>
            <a:endParaRPr lang="en-US" altLang="ja-JP" sz="1000" b="1" dirty="0"/>
          </a:p>
          <a:p>
            <a:r>
              <a:rPr lang="ja-JP" altLang="en-US" sz="1000" b="1" dirty="0" smtClean="0"/>
              <a:t>○　引き続き、防犯協会による特殊詐欺未然防止キャンペーンを実施してほしい。</a:t>
            </a:r>
            <a:endParaRPr lang="en-US" altLang="ja-JP" sz="1000" b="1" dirty="0" smtClean="0"/>
          </a:p>
          <a:p>
            <a:r>
              <a:rPr kumimoji="1" lang="ja-JP" altLang="en-US" sz="1000" b="1" dirty="0" smtClean="0"/>
              <a:t>○　特殊詐欺の具体的な事例</a:t>
            </a:r>
            <a:r>
              <a:rPr lang="ja-JP" altLang="en-US" sz="1000" b="1" dirty="0"/>
              <a:t>の</a:t>
            </a:r>
            <a:r>
              <a:rPr kumimoji="1" lang="ja-JP" altLang="en-US" sz="1000" b="1" dirty="0" smtClean="0"/>
              <a:t>講習会等</a:t>
            </a:r>
            <a:r>
              <a:rPr lang="ja-JP" altLang="en-US" sz="1000" b="1" dirty="0" smtClean="0"/>
              <a:t>を継続して</a:t>
            </a:r>
            <a:r>
              <a:rPr kumimoji="1" lang="ja-JP" altLang="en-US" sz="1000" b="1" dirty="0" smtClean="0"/>
              <a:t>、高齢者へ手口や被害防止について周知してほしい。</a:t>
            </a:r>
            <a:endParaRPr kumimoji="1" lang="en-US" altLang="ja-JP" sz="1000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786" y="3516855"/>
            <a:ext cx="6136393" cy="10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本年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日、</a:t>
            </a:r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第２回特殊詐欺対策検討部会」を開催しました。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当推進会議の構成員間の横のつながりを構築すべく、まずは、当部会員間における意見・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要望等を調査し、その結果を基に意見交換を行いました。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また、特殊詐欺の被害防止のために、府民に分かりやすいキャッチフレーズを設定しました。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34401" y="1005815"/>
            <a:ext cx="6199765" cy="3985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i="1" dirty="0" smtClean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第</a:t>
            </a:r>
            <a:r>
              <a:rPr lang="ja-JP" altLang="en-US" b="1" i="1" dirty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２</a:t>
            </a:r>
            <a:r>
              <a:rPr lang="ja-JP" altLang="en-US" b="1" i="1" dirty="0" smtClean="0">
                <a:solidFill>
                  <a:srgbClr val="FF0000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回　特殊詐欺対策検討部会の開催</a:t>
            </a:r>
            <a:endParaRPr lang="en-US" altLang="ja-JP" b="1" i="1" dirty="0" smtClean="0">
              <a:solidFill>
                <a:srgbClr val="FF0000"/>
              </a:solidFill>
              <a:latin typeface="ＦＡ Ｐ ゴシック" panose="020B0600000000000000" pitchFamily="50" charset="-128"/>
              <a:ea typeface="ＦＡ Ｐ ゴシック" panose="020B0600000000000000" pitchFamily="50" charset="-128"/>
            </a:endParaRPr>
          </a:p>
        </p:txBody>
      </p:sp>
      <p:sp>
        <p:nvSpPr>
          <p:cNvPr id="43" name="メモ 42"/>
          <p:cNvSpPr/>
          <p:nvPr/>
        </p:nvSpPr>
        <p:spPr>
          <a:xfrm>
            <a:off x="3486043" y="6294101"/>
            <a:ext cx="3012601" cy="1063807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74212" y="6367121"/>
            <a:ext cx="3015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u="sng" dirty="0" smtClean="0"/>
              <a:t>ｷｬｯｼｭｶｰﾄﾞ交付型の特殊</a:t>
            </a:r>
            <a:r>
              <a:rPr lang="ja-JP" altLang="en-US" sz="1000" b="1" u="sng" dirty="0" smtClean="0"/>
              <a:t>詐欺</a:t>
            </a:r>
            <a:r>
              <a:rPr lang="ja-JP" altLang="en-US" sz="900" b="1" u="sng" dirty="0" smtClean="0"/>
              <a:t>の被害防止ｷｬｯﾁﾌﾚｰｽﾞ</a:t>
            </a:r>
            <a:endParaRPr kumimoji="1" lang="ja-JP" altLang="en-US" sz="900" b="1" u="sng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70580" y="6625407"/>
            <a:ext cx="302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キャッシュカード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求める電話　すべて詐欺！</a:t>
            </a:r>
            <a:endParaRPr kumimoji="1"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2" name="図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9" y="5028999"/>
            <a:ext cx="3046385" cy="23460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角丸四角形 6"/>
          <p:cNvSpPr/>
          <p:nvPr/>
        </p:nvSpPr>
        <p:spPr>
          <a:xfrm>
            <a:off x="334402" y="4675264"/>
            <a:ext cx="2014478" cy="253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ea typeface="ＦＡ Ｐ ゴシック"/>
              </a:rPr>
              <a:t>キャッチフレーズの設定</a:t>
            </a:r>
            <a:endParaRPr kumimoji="1" lang="ja-JP" altLang="en-US" sz="1200" b="1" dirty="0">
              <a:solidFill>
                <a:srgbClr val="FF0000"/>
              </a:solidFill>
              <a:ea typeface="ＦＡ Ｐ 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768" y="7403680"/>
            <a:ext cx="6144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設定したキャッチフレーズについては、今後、ポスターやチラシ等の啓発物品で使用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します</a:t>
            </a:r>
            <a:r>
              <a:rPr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構成</a:t>
            </a:r>
            <a:r>
              <a:rPr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員の皆様にあっても、あらゆる機会を通じて、このキャッチフレーズを</a:t>
            </a: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活用</a:t>
            </a:r>
            <a:r>
              <a:rPr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し、広報啓発を願います。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1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28465"/>
            <a:ext cx="5832648" cy="97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8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A4 210 x 297 mm</PresentationFormat>
  <Paragraphs>30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ＤＨＰ特太ゴシック体</vt:lpstr>
      <vt:lpstr>ＦＡ Ｐ ゴシック</vt:lpstr>
      <vt:lpstr>HGP創英角ｺﾞｼｯｸUB</vt:lpstr>
      <vt:lpstr>HG創英角ｺﾞｼｯｸUB</vt:lpstr>
      <vt:lpstr>ＭＳ Ｐゴシック</vt:lpstr>
      <vt:lpstr>ＭＳ 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2019-06-18T08:21:02Z</dcterms:created>
  <dcterms:modified xsi:type="dcterms:W3CDTF">2019-06-18T08:21:05Z</dcterms:modified>
</cp:coreProperties>
</file>