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56" r:id="rId2"/>
    <p:sldId id="257" r:id="rId3"/>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CCECFF"/>
    <a:srgbClr val="FF3300"/>
    <a:srgbClr val="FFFF66"/>
    <a:srgbClr val="996600"/>
    <a:srgbClr val="CCFF33"/>
    <a:srgbClr val="66FFFF"/>
    <a:srgbClr val="33CC33"/>
    <a:srgbClr val="FF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236" y="7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3"/>
            <a:ext cx="2949420" cy="497597"/>
          </a:xfrm>
          <a:prstGeom prst="rect">
            <a:avLst/>
          </a:prstGeom>
        </p:spPr>
        <p:txBody>
          <a:bodyPr vert="horz" lIns="90544" tIns="45272" rIns="90544" bIns="4527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210" y="3"/>
            <a:ext cx="2949420" cy="497597"/>
          </a:xfrm>
          <a:prstGeom prst="rect">
            <a:avLst/>
          </a:prstGeom>
        </p:spPr>
        <p:txBody>
          <a:bodyPr vert="horz" lIns="90544" tIns="45272" rIns="90544" bIns="45272" rtlCol="0"/>
          <a:lstStyle>
            <a:lvl1pPr algn="r">
              <a:defRPr sz="1200"/>
            </a:lvl1pPr>
          </a:lstStyle>
          <a:p>
            <a:fld id="{58E71ED2-361B-4557-A284-409827CDB722}" type="datetimeFigureOut">
              <a:rPr kumimoji="1" lang="ja-JP" altLang="en-US" smtClean="0"/>
              <a:t>2019/6/18</a:t>
            </a:fld>
            <a:endParaRPr kumimoji="1" lang="ja-JP" altLang="en-US"/>
          </a:p>
        </p:txBody>
      </p:sp>
      <p:sp>
        <p:nvSpPr>
          <p:cNvPr id="4" name="スライド イメージ プレースホルダー 3"/>
          <p:cNvSpPr>
            <a:spLocks noGrp="1" noRot="1" noChangeAspect="1"/>
          </p:cNvSpPr>
          <p:nvPr>
            <p:ph type="sldImg" idx="2"/>
          </p:nvPr>
        </p:nvSpPr>
        <p:spPr>
          <a:xfrm>
            <a:off x="2112963" y="744538"/>
            <a:ext cx="2581275" cy="3727450"/>
          </a:xfrm>
          <a:prstGeom prst="rect">
            <a:avLst/>
          </a:prstGeom>
          <a:noFill/>
          <a:ln w="12700">
            <a:solidFill>
              <a:prstClr val="black"/>
            </a:solidFill>
          </a:ln>
        </p:spPr>
        <p:txBody>
          <a:bodyPr vert="horz" lIns="90544" tIns="45272" rIns="90544" bIns="45272" rtlCol="0" anchor="ctr"/>
          <a:lstStyle/>
          <a:p>
            <a:endParaRPr lang="ja-JP" altLang="en-US"/>
          </a:p>
        </p:txBody>
      </p:sp>
      <p:sp>
        <p:nvSpPr>
          <p:cNvPr id="5" name="ノート プレースホルダー 4"/>
          <p:cNvSpPr>
            <a:spLocks noGrp="1"/>
          </p:cNvSpPr>
          <p:nvPr>
            <p:ph type="body" sz="quarter" idx="3"/>
          </p:nvPr>
        </p:nvSpPr>
        <p:spPr>
          <a:xfrm>
            <a:off x="680878" y="4720872"/>
            <a:ext cx="5445446" cy="4473647"/>
          </a:xfrm>
          <a:prstGeom prst="rect">
            <a:avLst/>
          </a:prstGeom>
        </p:spPr>
        <p:txBody>
          <a:bodyPr vert="horz" lIns="90544" tIns="45272" rIns="90544" bIns="4527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168"/>
            <a:ext cx="2949420" cy="497597"/>
          </a:xfrm>
          <a:prstGeom prst="rect">
            <a:avLst/>
          </a:prstGeom>
        </p:spPr>
        <p:txBody>
          <a:bodyPr vert="horz" lIns="90544" tIns="45272" rIns="90544" bIns="4527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210" y="9440168"/>
            <a:ext cx="2949420" cy="497597"/>
          </a:xfrm>
          <a:prstGeom prst="rect">
            <a:avLst/>
          </a:prstGeom>
        </p:spPr>
        <p:txBody>
          <a:bodyPr vert="horz" lIns="90544" tIns="45272" rIns="90544" bIns="45272" rtlCol="0" anchor="b"/>
          <a:lstStyle>
            <a:lvl1pPr algn="r">
              <a:defRPr sz="1200"/>
            </a:lvl1pPr>
          </a:lstStyle>
          <a:p>
            <a:fld id="{08FFA620-D42D-4CAF-BF3A-3977E9164FC9}" type="slidenum">
              <a:rPr kumimoji="1" lang="ja-JP" altLang="en-US" smtClean="0"/>
              <a:t>‹#›</a:t>
            </a:fld>
            <a:endParaRPr kumimoji="1" lang="ja-JP" altLang="en-US"/>
          </a:p>
        </p:txBody>
      </p:sp>
    </p:spTree>
    <p:extLst>
      <p:ext uri="{BB962C8B-B14F-4D97-AF65-F5344CB8AC3E}">
        <p14:creationId xmlns:p14="http://schemas.microsoft.com/office/powerpoint/2010/main" val="41005153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b="1" dirty="0">
              <a:ln w="6350" cmpd="sng">
                <a:noFill/>
                <a:prstDash val="solid"/>
                <a:miter lim="800000"/>
              </a:ln>
              <a:solidFill>
                <a:srgbClr val="FF3300"/>
              </a:solidFill>
              <a:effectLst>
                <a:glow rad="127000">
                  <a:schemeClr val="bg1"/>
                </a:glow>
                <a:outerShdw blurRad="38100" dist="38100" dir="2700000" algn="tl">
                  <a:srgbClr val="000000">
                    <a:alpha val="43137"/>
                  </a:srgbClr>
                </a:outerShdw>
              </a:effectLst>
              <a:latin typeface="ＤＨＰ特太ゴシック体" pitchFamily="50" charset="-128"/>
              <a:ea typeface="ＤＨＰ特太ゴシック体" pitchFamily="50" charset="-128"/>
            </a:endParaRPr>
          </a:p>
        </p:txBody>
      </p:sp>
      <p:sp>
        <p:nvSpPr>
          <p:cNvPr id="4" name="スライド番号プレースホルダー 3"/>
          <p:cNvSpPr>
            <a:spLocks noGrp="1"/>
          </p:cNvSpPr>
          <p:nvPr>
            <p:ph type="sldNum" sz="quarter" idx="10"/>
          </p:nvPr>
        </p:nvSpPr>
        <p:spPr/>
        <p:txBody>
          <a:bodyPr/>
          <a:lstStyle/>
          <a:p>
            <a:fld id="{08FFA620-D42D-4CAF-BF3A-3977E9164FC9}" type="slidenum">
              <a:rPr kumimoji="1" lang="ja-JP" altLang="en-US" smtClean="0"/>
              <a:t>1</a:t>
            </a:fld>
            <a:endParaRPr kumimoji="1" lang="ja-JP" altLang="en-US"/>
          </a:p>
        </p:txBody>
      </p:sp>
    </p:spTree>
    <p:extLst>
      <p:ext uri="{BB962C8B-B14F-4D97-AF65-F5344CB8AC3E}">
        <p14:creationId xmlns:p14="http://schemas.microsoft.com/office/powerpoint/2010/main" val="218174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1639949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1855263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2581273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2585735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380839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1804314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133313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2982697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1717087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4294398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5FFCCD-702E-4D3B-BD3C-1722966A1DBA}" type="datetimeFigureOut">
              <a:rPr kumimoji="1" lang="ja-JP" altLang="en-US" smtClean="0"/>
              <a:t>2019/6/18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204825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fld id="{7C5FFCCD-702E-4D3B-BD3C-1722966A1DBA}" type="datetimeFigureOut">
              <a:rPr kumimoji="1" lang="ja-JP" altLang="en-US" smtClean="0"/>
              <a:t>2019/6/18</a:t>
            </a:fld>
            <a:endParaRPr kumimoji="1" lang="ja-JP" altLang="en-US" dirty="0"/>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fld id="{88FFF394-488E-4A02-8616-AEC4958170A3}" type="slidenum">
              <a:rPr kumimoji="1" lang="ja-JP" altLang="en-US" smtClean="0"/>
              <a:t>‹#›</a:t>
            </a:fld>
            <a:endParaRPr kumimoji="1" lang="ja-JP" altLang="en-US" dirty="0"/>
          </a:p>
        </p:txBody>
      </p:sp>
    </p:spTree>
    <p:extLst>
      <p:ext uri="{BB962C8B-B14F-4D97-AF65-F5344CB8AC3E}">
        <p14:creationId xmlns:p14="http://schemas.microsoft.com/office/powerpoint/2010/main" val="321775963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正方形/長方形 28"/>
          <p:cNvSpPr/>
          <p:nvPr/>
        </p:nvSpPr>
        <p:spPr>
          <a:xfrm>
            <a:off x="331001" y="2877154"/>
            <a:ext cx="6203165" cy="5583360"/>
          </a:xfrm>
          <a:prstGeom prst="rect">
            <a:avLst/>
          </a:prstGeom>
          <a:solidFill>
            <a:schemeClr val="accent6">
              <a:lumMod val="20000"/>
              <a:lumOff val="80000"/>
            </a:schemeClr>
          </a:solid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60648" y="1098054"/>
            <a:ext cx="6336704" cy="875149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6" name="直線コネクタ 5"/>
          <p:cNvCxnSpPr/>
          <p:nvPr/>
        </p:nvCxnSpPr>
        <p:spPr>
          <a:xfrm>
            <a:off x="260648" y="1098055"/>
            <a:ext cx="63367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334400" y="1404376"/>
            <a:ext cx="6136393" cy="1310615"/>
          </a:xfrm>
          <a:prstGeom prst="rect">
            <a:avLst/>
          </a:prstGeom>
          <a:solidFill>
            <a:schemeClr val="accent6">
              <a:lumMod val="20000"/>
              <a:lumOff val="80000"/>
            </a:schemeClr>
          </a:solidFill>
        </p:spPr>
        <p:txBody>
          <a:bodyPr wrap="square" rtlCol="0">
            <a:spAutoFit/>
          </a:bodyPr>
          <a:lstStyle/>
          <a:p>
            <a:pPr>
              <a:lnSpc>
                <a:spcPts val="1900"/>
              </a:lnSpc>
            </a:pPr>
            <a:r>
              <a:rPr lang="ja-JP" altLang="en-US" sz="13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事</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業者、民間団体、大阪府警察、市町村等で構成された大阪府安全なまちづくり推進会議（会長：知事）では、府民が安心して暮らせるまち大阪の</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実現</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に向けて、</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毎</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月を「安全なまちづくり推進月間」と定め、大阪府内の各警察署や自治体、各地区の防犯ボランティアの方々とともに、防犯キャンペーン等を通じた広報啓発活動を行い、犯罪被害に遭わないように、広く府民の方々に自主防犯意識の向上を図っています。</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AutoShape 1"/>
          <p:cNvSpPr>
            <a:spLocks noChangeArrowheads="1"/>
          </p:cNvSpPr>
          <p:nvPr/>
        </p:nvSpPr>
        <p:spPr bwMode="auto">
          <a:xfrm>
            <a:off x="139484" y="0"/>
            <a:ext cx="6552728" cy="1098055"/>
          </a:xfrm>
          <a:prstGeom prst="horizontalScroll">
            <a:avLst>
              <a:gd name="adj" fmla="val 12500"/>
            </a:avLst>
          </a:prstGeom>
          <a:noFill/>
          <a:ln w="28575">
            <a:solidFill>
              <a:srgbClr val="7F7F7F"/>
            </a:solidFill>
            <a:round/>
            <a:headEnd/>
            <a:tailEnd/>
          </a:ln>
        </p:spPr>
        <p:txBody>
          <a:bodyPr wrap="square" lIns="74295" tIns="8890" rIns="74295" bIns="889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50" b="0" i="0" u="none" strike="noStrike" baseline="0">
                <a:solidFill>
                  <a:srgbClr val="000000"/>
                </a:solidFill>
                <a:latin typeface="ＭＳ 明朝"/>
                <a:ea typeface="ＭＳ 明朝"/>
              </a:rPr>
              <a:t>　　　　　　　</a:t>
            </a:r>
          </a:p>
        </p:txBody>
      </p:sp>
      <p:sp>
        <p:nvSpPr>
          <p:cNvPr id="18" name="WordArt 5"/>
          <p:cNvSpPr>
            <a:spLocks noChangeArrowheads="1" noChangeShapeType="1" noTextEdit="1"/>
          </p:cNvSpPr>
          <p:nvPr/>
        </p:nvSpPr>
        <p:spPr bwMode="auto">
          <a:xfrm>
            <a:off x="908720" y="249669"/>
            <a:ext cx="3812907" cy="671100"/>
          </a:xfrm>
          <a:prstGeom prst="rect">
            <a:avLst/>
          </a:prstGeom>
        </p:spPr>
        <p:txBody>
          <a:bodyPr wrap="none" numCol="1" fromWordArt="1">
            <a:prstTxWarp prst="textPlain">
              <a:avLst>
                <a:gd name="adj" fmla="val 50000"/>
              </a:avLst>
            </a:prstTxWarp>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buNone/>
            </a:pPr>
            <a:r>
              <a:rPr lang="ja-JP" altLang="en-US" sz="3600" b="1" kern="10" spc="0" dirty="0">
                <a:ln w="3175">
                  <a:solidFill>
                    <a:srgbClr val="243F60"/>
                  </a:solidFill>
                  <a:round/>
                  <a:headEnd/>
                  <a:tailEnd/>
                </a:ln>
                <a:gradFill rotWithShape="0">
                  <a:gsLst>
                    <a:gs pos="0">
                      <a:srgbClr val="4F81BD"/>
                    </a:gs>
                    <a:gs pos="100000">
                      <a:srgbClr val="4F81BD">
                        <a:gamma/>
                        <a:tint val="20000"/>
                        <a:invGamma/>
                      </a:srgbClr>
                    </a:gs>
                  </a:gsLst>
                  <a:lin ang="5400000" scaled="1"/>
                </a:gradFill>
                <a:effectLst>
                  <a:prstShdw prst="shdw18" dist="17961" dir="13500000">
                    <a:srgbClr val="243F60">
                      <a:gamma/>
                      <a:shade val="60000"/>
                      <a:invGamma/>
                    </a:srgbClr>
                  </a:prstShdw>
                </a:effectLst>
                <a:latin typeface="HG創英角ｺﾞｼｯｸUB"/>
                <a:ea typeface="HG創英角ｺﾞｼｯｸUB"/>
              </a:rPr>
              <a:t> 安まち通信</a:t>
            </a:r>
          </a:p>
        </p:txBody>
      </p:sp>
      <p:pic>
        <p:nvPicPr>
          <p:cNvPr id="22" name="Picture 2" descr="http://www.lan.pref.osaka.jp/11604/02_tool/logo/ExpoOsakaLoBV.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7714" y="233001"/>
            <a:ext cx="675570" cy="711593"/>
          </a:xfrm>
          <a:prstGeom prst="rect">
            <a:avLst/>
          </a:prstGeom>
          <a:noFill/>
          <a:extLst>
            <a:ext uri="{909E8E84-426E-40DD-AFC4-6F175D3DCCD1}">
              <a14:hiddenFill xmlns:a14="http://schemas.microsoft.com/office/drawing/2010/main">
                <a:solidFill>
                  <a:srgbClr val="FFFFFF"/>
                </a:solidFill>
              </a14:hiddenFill>
            </a:ext>
          </a:extLst>
        </p:spPr>
      </p:pic>
      <p:pic>
        <p:nvPicPr>
          <p:cNvPr id="23" name="図 2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1627" y="233001"/>
            <a:ext cx="601016" cy="66011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4" name="表 23"/>
          <p:cNvGraphicFramePr>
            <a:graphicFrameLocks noGrp="1"/>
          </p:cNvGraphicFramePr>
          <p:nvPr>
            <p:extLst>
              <p:ext uri="{D42A27DB-BD31-4B8C-83A1-F6EECF244321}">
                <p14:modId xmlns:p14="http://schemas.microsoft.com/office/powerpoint/2010/main" val="1165971210"/>
              </p:ext>
            </p:extLst>
          </p:nvPr>
        </p:nvGraphicFramePr>
        <p:xfrm>
          <a:off x="5339245" y="200472"/>
          <a:ext cx="1294396" cy="683459"/>
        </p:xfrm>
        <a:graphic>
          <a:graphicData uri="http://schemas.openxmlformats.org/drawingml/2006/table">
            <a:tbl>
              <a:tblPr firstRow="1" bandRow="1">
                <a:tableStyleId>{5C22544A-7EE6-4342-B048-85BDC9FD1C3A}</a:tableStyleId>
              </a:tblPr>
              <a:tblGrid>
                <a:gridCol w="1294396">
                  <a:extLst>
                    <a:ext uri="{9D8B030D-6E8A-4147-A177-3AD203B41FA5}">
                      <a16:colId xmlns:a16="http://schemas.microsoft.com/office/drawing/2014/main" val="20000"/>
                    </a:ext>
                  </a:extLst>
                </a:gridCol>
              </a:tblGrid>
              <a:tr h="216024">
                <a:tc>
                  <a:txBody>
                    <a:bodyPr/>
                    <a:lstStyle/>
                    <a:p>
                      <a:pPr algn="ctr"/>
                      <a:r>
                        <a:rPr kumimoji="1" lang="ja-JP" altLang="en-US" sz="1000" dirty="0" smtClean="0">
                          <a:solidFill>
                            <a:schemeClr val="tx1"/>
                          </a:solidFill>
                        </a:rPr>
                        <a:t>平成</a:t>
                      </a:r>
                      <a:r>
                        <a:rPr kumimoji="1" lang="en-US" altLang="ja-JP" sz="1000" dirty="0" smtClean="0">
                          <a:solidFill>
                            <a:schemeClr val="tx1"/>
                          </a:solidFill>
                        </a:rPr>
                        <a:t>30</a:t>
                      </a:r>
                      <a:r>
                        <a:rPr kumimoji="1" lang="ja-JP" altLang="en-US" sz="1000" dirty="0" smtClean="0">
                          <a:solidFill>
                            <a:schemeClr val="tx1"/>
                          </a:solidFill>
                        </a:rPr>
                        <a:t>年</a:t>
                      </a:r>
                      <a:r>
                        <a:rPr kumimoji="1" lang="en-US" altLang="ja-JP" sz="1000" dirty="0" smtClean="0">
                          <a:solidFill>
                            <a:schemeClr val="tx1"/>
                          </a:solidFill>
                        </a:rPr>
                        <a:t>9</a:t>
                      </a:r>
                      <a:r>
                        <a:rPr kumimoji="1" lang="ja-JP" altLang="en-US" sz="1000" dirty="0" smtClean="0">
                          <a:solidFill>
                            <a:schemeClr val="tx1"/>
                          </a:solidFill>
                        </a:rPr>
                        <a:t>月</a:t>
                      </a:r>
                      <a:r>
                        <a:rPr kumimoji="1" lang="en-US" altLang="ja-JP" sz="1000" smtClean="0">
                          <a:solidFill>
                            <a:schemeClr val="tx1"/>
                          </a:solidFill>
                        </a:rPr>
                        <a:t>18</a:t>
                      </a:r>
                      <a:r>
                        <a:rPr kumimoji="1" lang="ja-JP" altLang="en-US" sz="1000" smtClean="0">
                          <a:solidFill>
                            <a:schemeClr val="tx1"/>
                          </a:solidFill>
                        </a:rPr>
                        <a:t>日</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1019">
                <a:tc>
                  <a:txBody>
                    <a:bodyPr/>
                    <a:lstStyle/>
                    <a:p>
                      <a:pPr algn="ctr"/>
                      <a:r>
                        <a:rPr kumimoji="1" lang="ja-JP" altLang="en-US" sz="600" baseline="0" dirty="0" smtClean="0"/>
                        <a:t>大阪府安全なまちづくり推進会議</a:t>
                      </a:r>
                      <a:endParaRPr kumimoji="1" lang="ja-JP" altLang="en-US" sz="6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0634">
                <a:tc>
                  <a:txBody>
                    <a:bodyPr/>
                    <a:lstStyle/>
                    <a:p>
                      <a:pPr algn="ctr"/>
                      <a:r>
                        <a:rPr kumimoji="1" lang="ja-JP" altLang="en-US" sz="900" dirty="0" smtClean="0"/>
                        <a:t>第</a:t>
                      </a:r>
                      <a:r>
                        <a:rPr kumimoji="1" lang="en-US" altLang="ja-JP" sz="900" dirty="0" smtClean="0"/>
                        <a:t>8</a:t>
                      </a:r>
                      <a:r>
                        <a:rPr kumimoji="1" lang="ja-JP" altLang="en-US" sz="900" dirty="0" smtClean="0"/>
                        <a:t>号</a:t>
                      </a:r>
                      <a:endParaRPr kumimoji="1" lang="ja-JP" altLang="en-US" sz="9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sp>
        <p:nvSpPr>
          <p:cNvPr id="36" name="メモ 35"/>
          <p:cNvSpPr/>
          <p:nvPr/>
        </p:nvSpPr>
        <p:spPr>
          <a:xfrm>
            <a:off x="413116" y="3587997"/>
            <a:ext cx="2727852" cy="2351756"/>
          </a:xfrm>
          <a:prstGeom prst="foldedCorner">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613076" y="5345668"/>
            <a:ext cx="2123298" cy="646331"/>
          </a:xfrm>
          <a:prstGeom prst="rect">
            <a:avLst/>
          </a:prstGeom>
          <a:noFill/>
        </p:spPr>
        <p:txBody>
          <a:bodyPr wrap="square" rtlCol="0">
            <a:spAutoFit/>
          </a:bodyPr>
          <a:lstStyle/>
          <a:p>
            <a:r>
              <a:rPr lang="en-US" altLang="ja-JP" sz="900" b="1" dirty="0" smtClean="0"/>
              <a:t>【</a:t>
            </a:r>
            <a:r>
              <a:rPr lang="ja-JP" altLang="en-US" sz="900" b="1" dirty="0" smtClean="0"/>
              <a:t>特殊詐欺キャンペーン</a:t>
            </a:r>
            <a:r>
              <a:rPr lang="en-US" altLang="ja-JP" sz="900" b="1" dirty="0" smtClean="0"/>
              <a:t>】</a:t>
            </a:r>
            <a:endParaRPr kumimoji="1" lang="en-US" altLang="ja-JP" sz="900" b="1" dirty="0" smtClean="0"/>
          </a:p>
          <a:p>
            <a:r>
              <a:rPr kumimoji="1" lang="ja-JP" altLang="en-US" sz="900" b="1" dirty="0" smtClean="0"/>
              <a:t>コミュニティプラザにおいて関係団体と共に府民の方に対し、特殊詐欺啓発物品等を配布</a:t>
            </a:r>
            <a:endParaRPr kumimoji="1" lang="ja-JP" altLang="en-US" sz="900" b="1" dirty="0"/>
          </a:p>
        </p:txBody>
      </p:sp>
      <p:sp>
        <p:nvSpPr>
          <p:cNvPr id="5" name="正方形/長方形 4"/>
          <p:cNvSpPr/>
          <p:nvPr/>
        </p:nvSpPr>
        <p:spPr>
          <a:xfrm>
            <a:off x="334401" y="1352600"/>
            <a:ext cx="6199765" cy="1362391"/>
          </a:xfrm>
          <a:prstGeom prst="rect">
            <a:avLst/>
          </a:prstGeom>
          <a:no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331001" y="2750284"/>
            <a:ext cx="3384843"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FF0000"/>
                </a:solidFill>
                <a:ea typeface="ＦＡ Ｐ ゴシック"/>
              </a:rPr>
              <a:t>昨年度の安全なまちづくり推進月間の取組み</a:t>
            </a:r>
            <a:endParaRPr kumimoji="1" lang="ja-JP" altLang="en-US" sz="1200" b="1" dirty="0">
              <a:solidFill>
                <a:srgbClr val="FF0000"/>
              </a:solidFill>
              <a:ea typeface="ＦＡ Ｐ ゴシック"/>
            </a:endParaRPr>
          </a:p>
        </p:txBody>
      </p:sp>
      <p:sp>
        <p:nvSpPr>
          <p:cNvPr id="35" name="テキスト ボックス 34"/>
          <p:cNvSpPr txBox="1"/>
          <p:nvPr/>
        </p:nvSpPr>
        <p:spPr>
          <a:xfrm>
            <a:off x="437741" y="3005563"/>
            <a:ext cx="5954621" cy="577081"/>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年度の推進月間では、府内の自治体、警察、府民の方々と連携して、「大阪府安全なまちづくりキャンペーン」を開催し、</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子どもや女性を狙った性犯罪</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ひったくり・路上強盗</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自動車を狙った犯罪</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特殊詐欺</a:t>
            </a:r>
            <a:r>
              <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の被害防止を呼びかける啓発活動を行いました。</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ja-JP" sz="800" b="1" dirty="0">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40" name="正方形/長方形 39"/>
          <p:cNvSpPr/>
          <p:nvPr/>
        </p:nvSpPr>
        <p:spPr>
          <a:xfrm>
            <a:off x="334401" y="8645161"/>
            <a:ext cx="6199765" cy="1097267"/>
          </a:xfrm>
          <a:prstGeom prst="rect">
            <a:avLst/>
          </a:prstGeom>
          <a:solidFill>
            <a:schemeClr val="accent6">
              <a:lumMod val="20000"/>
              <a:lumOff val="80000"/>
            </a:schemeClr>
          </a:solid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角丸四角形 40"/>
          <p:cNvSpPr/>
          <p:nvPr/>
        </p:nvSpPr>
        <p:spPr>
          <a:xfrm>
            <a:off x="331001" y="8544266"/>
            <a:ext cx="3447934"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ea typeface="ＦＡ Ｐ ゴシック"/>
              </a:rPr>
              <a:t>今年度の安全なまちづくり推進月間の取組み</a:t>
            </a:r>
            <a:endParaRPr kumimoji="1" lang="ja-JP" altLang="en-US" sz="1200" b="1" dirty="0">
              <a:solidFill>
                <a:srgbClr val="FF0000"/>
              </a:solidFill>
              <a:ea typeface="ＦＡ Ｐ ゴシック"/>
            </a:endParaRPr>
          </a:p>
        </p:txBody>
      </p:sp>
      <p:sp>
        <p:nvSpPr>
          <p:cNvPr id="45" name="テキスト ボックス 44"/>
          <p:cNvSpPr txBox="1"/>
          <p:nvPr/>
        </p:nvSpPr>
        <p:spPr>
          <a:xfrm>
            <a:off x="427713" y="8798004"/>
            <a:ext cx="6043079" cy="830997"/>
          </a:xfrm>
          <a:prstGeom prst="rect">
            <a:avLst/>
          </a:prstGeom>
          <a:noFill/>
        </p:spPr>
        <p:txBody>
          <a:bodyPr wrap="square" rtlCol="0">
            <a:spAutoFit/>
          </a:bodyPr>
          <a:lstStyle/>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　これまでの安全なまちづくり推進月間は、警察や自治体が、大阪府内各地域の</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キャンペーンやイベント等の情報を元に開催場所等を選定しておりましたが、</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今年度は、構成員の皆様が独自に展開されておられる「安全なまちづくりに向けた</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取組」に参加協力し、皆様と一緒に防犯の気運を盛り上げたいと考えております。</a:t>
            </a:r>
            <a:endParaRPr kumimoji="1"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角丸四角形 10"/>
          <p:cNvSpPr/>
          <p:nvPr/>
        </p:nvSpPr>
        <p:spPr>
          <a:xfrm>
            <a:off x="334401" y="1005815"/>
            <a:ext cx="6199765" cy="398561"/>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i="1" dirty="0" smtClean="0">
              <a:solidFill>
                <a:srgbClr val="FF0000"/>
              </a:solidFill>
              <a:latin typeface="ＦＡ Ｐ ゴシック" panose="020B0600000000000000" pitchFamily="50" charset="-128"/>
              <a:ea typeface="ＦＡ Ｐ ゴシック" panose="020B0600000000000000" pitchFamily="50" charset="-128"/>
            </a:endParaRPr>
          </a:p>
        </p:txBody>
      </p:sp>
      <p:sp>
        <p:nvSpPr>
          <p:cNvPr id="2" name="正方形/長方形 1"/>
          <p:cNvSpPr/>
          <p:nvPr/>
        </p:nvSpPr>
        <p:spPr>
          <a:xfrm>
            <a:off x="852315" y="944594"/>
            <a:ext cx="5214889"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大阪府安全</a:t>
            </a:r>
            <a:r>
              <a:rPr lang="ja-JP" altLang="en-US"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なまちづくり推進月間</a:t>
            </a:r>
            <a:endParaRPr lang="ja-JP" alt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711" y="3673885"/>
            <a:ext cx="2272661" cy="1706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メモ 30"/>
          <p:cNvSpPr/>
          <p:nvPr/>
        </p:nvSpPr>
        <p:spPr>
          <a:xfrm>
            <a:off x="3434282" y="3575186"/>
            <a:ext cx="2727852" cy="2364567"/>
          </a:xfrm>
          <a:prstGeom prst="foldedCorner">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3715844" y="5293422"/>
            <a:ext cx="2123298" cy="646331"/>
          </a:xfrm>
          <a:prstGeom prst="rect">
            <a:avLst/>
          </a:prstGeom>
          <a:noFill/>
        </p:spPr>
        <p:txBody>
          <a:bodyPr wrap="square" rtlCol="0">
            <a:spAutoFit/>
          </a:bodyPr>
          <a:lstStyle/>
          <a:p>
            <a:r>
              <a:rPr lang="en-US" altLang="ja-JP" sz="900" b="1" dirty="0" smtClean="0"/>
              <a:t>【</a:t>
            </a:r>
            <a:r>
              <a:rPr lang="ja-JP" altLang="en-US" sz="900" b="1" dirty="0" smtClean="0"/>
              <a:t>安まち大使とキャンペーン</a:t>
            </a:r>
            <a:r>
              <a:rPr lang="en-US" altLang="ja-JP" sz="900" b="1" dirty="0" smtClean="0"/>
              <a:t>】</a:t>
            </a:r>
            <a:endParaRPr kumimoji="1" lang="en-US" altLang="ja-JP" sz="900" b="1" dirty="0" smtClean="0"/>
          </a:p>
          <a:p>
            <a:r>
              <a:rPr kumimoji="1" lang="ja-JP" altLang="en-US" sz="900" b="1" dirty="0" smtClean="0"/>
              <a:t>淀川区民大会において、安まち大使</a:t>
            </a:r>
            <a:endParaRPr kumimoji="1" lang="en-US" altLang="ja-JP" sz="900" b="1" dirty="0" smtClean="0"/>
          </a:p>
          <a:p>
            <a:r>
              <a:rPr kumimoji="1" lang="ja-JP" altLang="en-US" sz="900" b="1" dirty="0" smtClean="0"/>
              <a:t>「西川かの子氏」と共に参加</a:t>
            </a:r>
            <a:r>
              <a:rPr lang="ja-JP" altLang="en-US" sz="900" b="1" dirty="0" smtClean="0"/>
              <a:t>者</a:t>
            </a:r>
            <a:r>
              <a:rPr lang="ja-JP" altLang="en-US" sz="900" b="1" dirty="0"/>
              <a:t>に</a:t>
            </a:r>
            <a:r>
              <a:rPr lang="ja-JP" altLang="en-US" sz="900" b="1" dirty="0" smtClean="0"/>
              <a:t>対する各種犯罪の被害防止の広報啓発実施</a:t>
            </a:r>
            <a:endParaRPr kumimoji="1" lang="ja-JP" altLang="en-US" sz="900" b="1" dirty="0"/>
          </a:p>
        </p:txBody>
      </p:sp>
      <p:pic>
        <p:nvPicPr>
          <p:cNvPr id="1029"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98465" y="3629147"/>
            <a:ext cx="2269293" cy="1715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メモ 46"/>
          <p:cNvSpPr/>
          <p:nvPr/>
        </p:nvSpPr>
        <p:spPr>
          <a:xfrm>
            <a:off x="427714" y="6033120"/>
            <a:ext cx="2727852" cy="2427393"/>
          </a:xfrm>
          <a:prstGeom prst="foldedCorner">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p:cNvSpPr txBox="1"/>
          <p:nvPr/>
        </p:nvSpPr>
        <p:spPr>
          <a:xfrm>
            <a:off x="709276" y="7802888"/>
            <a:ext cx="2123298" cy="646331"/>
          </a:xfrm>
          <a:prstGeom prst="rect">
            <a:avLst/>
          </a:prstGeom>
          <a:noFill/>
        </p:spPr>
        <p:txBody>
          <a:bodyPr wrap="square" rtlCol="0">
            <a:spAutoFit/>
          </a:bodyPr>
          <a:lstStyle/>
          <a:p>
            <a:r>
              <a:rPr lang="en-US" altLang="ja-JP" sz="900" b="1" dirty="0" smtClean="0"/>
              <a:t>【</a:t>
            </a:r>
            <a:r>
              <a:rPr lang="ja-JP" altLang="en-US" sz="900" b="1" dirty="0"/>
              <a:t>大相撲岸和田</a:t>
            </a:r>
            <a:r>
              <a:rPr lang="ja-JP" altLang="en-US" sz="900" b="1" dirty="0" smtClean="0"/>
              <a:t>場所でキャンペーン</a:t>
            </a:r>
            <a:r>
              <a:rPr lang="en-US" altLang="ja-JP" sz="900" b="1" dirty="0" smtClean="0"/>
              <a:t>】</a:t>
            </a:r>
            <a:endParaRPr kumimoji="1" lang="en-US" altLang="ja-JP" sz="900" b="1" dirty="0" smtClean="0"/>
          </a:p>
          <a:p>
            <a:r>
              <a:rPr lang="ja-JP" altLang="en-US" sz="900" b="1" dirty="0"/>
              <a:t>岸和田総合体育館</a:t>
            </a:r>
            <a:r>
              <a:rPr kumimoji="1" lang="ja-JP" altLang="en-US" sz="900" b="1" dirty="0" smtClean="0"/>
              <a:t>において、関係団体と共に大相撲岸和田場所に訪れた</a:t>
            </a:r>
            <a:r>
              <a:rPr lang="ja-JP" altLang="en-US" sz="900" b="1" dirty="0" smtClean="0"/>
              <a:t>方に対し、広報啓発物品等の配布</a:t>
            </a:r>
            <a:endParaRPr kumimoji="1" lang="ja-JP" altLang="en-US" sz="900" b="1" dirty="0"/>
          </a:p>
        </p:txBody>
      </p:sp>
      <p:pic>
        <p:nvPicPr>
          <p:cNvPr id="1030"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8329" y="6194600"/>
            <a:ext cx="2265194" cy="160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9" name="メモ 48"/>
          <p:cNvSpPr/>
          <p:nvPr/>
        </p:nvSpPr>
        <p:spPr>
          <a:xfrm>
            <a:off x="3432051" y="6033120"/>
            <a:ext cx="2727852" cy="2427393"/>
          </a:xfrm>
          <a:prstGeom prst="foldedCorner">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p:cNvSpPr txBox="1"/>
          <p:nvPr/>
        </p:nvSpPr>
        <p:spPr>
          <a:xfrm>
            <a:off x="3713613" y="7762218"/>
            <a:ext cx="2123298" cy="646331"/>
          </a:xfrm>
          <a:prstGeom prst="rect">
            <a:avLst/>
          </a:prstGeom>
          <a:noFill/>
        </p:spPr>
        <p:txBody>
          <a:bodyPr wrap="square" rtlCol="0">
            <a:spAutoFit/>
          </a:bodyPr>
          <a:lstStyle/>
          <a:p>
            <a:r>
              <a:rPr lang="en-US" altLang="ja-JP" sz="900" b="1" dirty="0" smtClean="0"/>
              <a:t>【</a:t>
            </a:r>
            <a:r>
              <a:rPr lang="ja-JP" altLang="en-US" sz="900" b="1" dirty="0" smtClean="0"/>
              <a:t>安まち大使と特殊詐欺キャンペーン</a:t>
            </a:r>
            <a:r>
              <a:rPr lang="en-US" altLang="ja-JP" sz="900" b="1" dirty="0" smtClean="0"/>
              <a:t>】</a:t>
            </a:r>
            <a:endParaRPr kumimoji="1" lang="en-US" altLang="ja-JP" sz="900" b="1" dirty="0" smtClean="0"/>
          </a:p>
          <a:p>
            <a:r>
              <a:rPr lang="ja-JP" altLang="en-US" sz="900" b="1" dirty="0" smtClean="0"/>
              <a:t>ホワイティうめだ</a:t>
            </a:r>
            <a:r>
              <a:rPr kumimoji="1" lang="ja-JP" altLang="en-US" sz="900" b="1" dirty="0" smtClean="0"/>
              <a:t>において、安まち大使</a:t>
            </a:r>
            <a:endParaRPr kumimoji="1" lang="en-US" altLang="ja-JP" sz="900" b="1" dirty="0" smtClean="0"/>
          </a:p>
          <a:p>
            <a:r>
              <a:rPr kumimoji="1" lang="ja-JP" altLang="en-US" sz="900" b="1" dirty="0" smtClean="0"/>
              <a:t>「西川きよし氏」と共に通行人</a:t>
            </a:r>
            <a:r>
              <a:rPr lang="ja-JP" altLang="en-US" sz="900" b="1" dirty="0" smtClean="0"/>
              <a:t>に対する</a:t>
            </a:r>
            <a:endParaRPr lang="en-US" altLang="ja-JP" sz="900" b="1" dirty="0" smtClean="0"/>
          </a:p>
          <a:p>
            <a:r>
              <a:rPr lang="ja-JP" altLang="en-US" sz="900" b="1" dirty="0" smtClean="0"/>
              <a:t>特殊詐欺啓発物品の配布</a:t>
            </a:r>
            <a:endParaRPr kumimoji="1" lang="ja-JP" altLang="en-US" sz="900" b="1" dirty="0"/>
          </a:p>
        </p:txBody>
      </p:sp>
      <p:pic>
        <p:nvPicPr>
          <p:cNvPr id="1031"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0514" y="6162949"/>
            <a:ext cx="2265194" cy="1579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81212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325717" y="776567"/>
            <a:ext cx="6203165" cy="7632817"/>
          </a:xfrm>
          <a:prstGeom prst="rect">
            <a:avLst/>
          </a:prstGeom>
          <a:no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260648" y="318066"/>
            <a:ext cx="6336704" cy="95314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角丸四角形 3"/>
          <p:cNvSpPr/>
          <p:nvPr/>
        </p:nvSpPr>
        <p:spPr>
          <a:xfrm>
            <a:off x="329117" y="56456"/>
            <a:ext cx="6199765" cy="523220"/>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b="1" i="1" dirty="0" smtClean="0">
              <a:solidFill>
                <a:srgbClr val="FF0000"/>
              </a:solidFill>
              <a:latin typeface="ＦＡ Ｐ ゴシック" panose="020B0600000000000000" pitchFamily="50" charset="-128"/>
              <a:ea typeface="ＦＡ Ｐ ゴシック" panose="020B0600000000000000" pitchFamily="50" charset="-128"/>
            </a:endParaRPr>
          </a:p>
        </p:txBody>
      </p:sp>
      <p:sp>
        <p:nvSpPr>
          <p:cNvPr id="6" name="正方形/長方形 5"/>
          <p:cNvSpPr/>
          <p:nvPr/>
        </p:nvSpPr>
        <p:spPr>
          <a:xfrm>
            <a:off x="741879" y="72991"/>
            <a:ext cx="5384808" cy="52322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ja-JP" altLang="en-US"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大阪府の犯罪情勢（</a:t>
            </a:r>
            <a:r>
              <a:rPr lang="en-US" altLang="ja-JP"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H30.7</a:t>
            </a:r>
            <a:r>
              <a:rPr lang="ja-JP" altLang="en-US" sz="28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末現在）</a:t>
            </a:r>
            <a:endParaRPr lang="ja-JP" altLang="en-US" sz="28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7" name="図 6"/>
          <p:cNvPicPr/>
          <p:nvPr/>
        </p:nvPicPr>
        <p:blipFill>
          <a:blip r:embed="rId2">
            <a:extLst>
              <a:ext uri="{28A0092B-C50C-407E-A947-70E740481C1C}">
                <a14:useLocalDpi xmlns:a14="http://schemas.microsoft.com/office/drawing/2010/main" val="0"/>
              </a:ext>
            </a:extLst>
          </a:blip>
          <a:srcRect/>
          <a:stretch>
            <a:fillRect/>
          </a:stretch>
        </p:blipFill>
        <p:spPr bwMode="auto">
          <a:xfrm>
            <a:off x="392688" y="903437"/>
            <a:ext cx="4980528" cy="2342330"/>
          </a:xfrm>
          <a:prstGeom prst="rect">
            <a:avLst/>
          </a:prstGeom>
          <a:noFill/>
          <a:ln>
            <a:noFill/>
          </a:ln>
        </p:spPr>
      </p:pic>
      <p:pic>
        <p:nvPicPr>
          <p:cNvPr id="8" name="図 7"/>
          <p:cNvPicPr/>
          <p:nvPr/>
        </p:nvPicPr>
        <p:blipFill>
          <a:blip r:embed="rId3">
            <a:extLst>
              <a:ext uri="{28A0092B-C50C-407E-A947-70E740481C1C}">
                <a14:useLocalDpi xmlns:a14="http://schemas.microsoft.com/office/drawing/2010/main" val="0"/>
              </a:ext>
            </a:extLst>
          </a:blip>
          <a:srcRect/>
          <a:stretch>
            <a:fillRect/>
          </a:stretch>
        </p:blipFill>
        <p:spPr bwMode="auto">
          <a:xfrm>
            <a:off x="476673" y="3626005"/>
            <a:ext cx="4896544" cy="2090155"/>
          </a:xfrm>
          <a:prstGeom prst="rect">
            <a:avLst/>
          </a:prstGeom>
          <a:noFill/>
          <a:ln>
            <a:noFill/>
          </a:ln>
        </p:spPr>
      </p:pic>
      <p:sp>
        <p:nvSpPr>
          <p:cNvPr id="10" name="角丸四角形 9"/>
          <p:cNvSpPr/>
          <p:nvPr/>
        </p:nvSpPr>
        <p:spPr>
          <a:xfrm>
            <a:off x="331001" y="649699"/>
            <a:ext cx="2017879"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FF0000"/>
                </a:solidFill>
                <a:ea typeface="ＦＡ Ｐ ゴシック"/>
              </a:rPr>
              <a:t>刑法犯認知・検挙状況</a:t>
            </a:r>
            <a:endParaRPr kumimoji="1" lang="ja-JP" altLang="en-US" sz="1200" b="1" dirty="0">
              <a:solidFill>
                <a:srgbClr val="FF0000"/>
              </a:solidFill>
              <a:ea typeface="ＦＡ Ｐ ゴシック"/>
            </a:endParaRPr>
          </a:p>
        </p:txBody>
      </p:sp>
      <p:sp>
        <p:nvSpPr>
          <p:cNvPr id="11" name="角丸四角形 10"/>
          <p:cNvSpPr/>
          <p:nvPr/>
        </p:nvSpPr>
        <p:spPr>
          <a:xfrm>
            <a:off x="392687" y="3322733"/>
            <a:ext cx="2017879"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FF0000"/>
                </a:solidFill>
                <a:ea typeface="ＦＡ Ｐ ゴシック"/>
              </a:rPr>
              <a:t>大阪重点</a:t>
            </a:r>
            <a:r>
              <a:rPr lang="ja-JP" altLang="en-US" sz="1200" b="1" dirty="0" smtClean="0">
                <a:solidFill>
                  <a:srgbClr val="FF0000"/>
                </a:solidFill>
                <a:ea typeface="ＦＡ Ｐ ゴシック"/>
              </a:rPr>
              <a:t>犯罪認知件数</a:t>
            </a:r>
            <a:endParaRPr kumimoji="1" lang="ja-JP" altLang="en-US" sz="1200" b="1" dirty="0">
              <a:solidFill>
                <a:srgbClr val="FF0000"/>
              </a:solidFill>
              <a:ea typeface="ＦＡ Ｐ ゴシック"/>
            </a:endParaRPr>
          </a:p>
        </p:txBody>
      </p:sp>
      <p:sp>
        <p:nvSpPr>
          <p:cNvPr id="12" name="角丸四角形 11"/>
          <p:cNvSpPr/>
          <p:nvPr/>
        </p:nvSpPr>
        <p:spPr>
          <a:xfrm>
            <a:off x="386238" y="5770767"/>
            <a:ext cx="2233903"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rgbClr val="FF0000"/>
                </a:solidFill>
                <a:ea typeface="ＦＡ Ｐ ゴシック"/>
              </a:rPr>
              <a:t>特殊詐欺認知件数</a:t>
            </a:r>
            <a:r>
              <a:rPr lang="ja-JP" altLang="en-US" sz="1200" b="1" dirty="0" smtClean="0">
                <a:solidFill>
                  <a:srgbClr val="FF0000"/>
                </a:solidFill>
                <a:ea typeface="ＦＡ Ｐ ゴシック"/>
              </a:rPr>
              <a:t>・被害金額</a:t>
            </a:r>
            <a:endParaRPr kumimoji="1" lang="ja-JP" altLang="en-US" sz="1200" b="1" dirty="0">
              <a:solidFill>
                <a:srgbClr val="FF0000"/>
              </a:solidFill>
              <a:ea typeface="ＦＡ Ｐ ゴシック"/>
            </a:endParaRPr>
          </a:p>
        </p:txBody>
      </p:sp>
      <p:pic>
        <p:nvPicPr>
          <p:cNvPr id="16" name="図 15"/>
          <p:cNvPicPr/>
          <p:nvPr/>
        </p:nvPicPr>
        <p:blipFill>
          <a:blip r:embed="rId4">
            <a:extLst>
              <a:ext uri="{28A0092B-C50C-407E-A947-70E740481C1C}">
                <a14:useLocalDpi xmlns:a14="http://schemas.microsoft.com/office/drawing/2010/main" val="0"/>
              </a:ext>
            </a:extLst>
          </a:blip>
          <a:srcRect/>
          <a:stretch>
            <a:fillRect/>
          </a:stretch>
        </p:blipFill>
        <p:spPr bwMode="auto">
          <a:xfrm>
            <a:off x="476672" y="6105128"/>
            <a:ext cx="3024336" cy="1584176"/>
          </a:xfrm>
          <a:prstGeom prst="rect">
            <a:avLst/>
          </a:prstGeom>
          <a:noFill/>
          <a:ln>
            <a:noFill/>
          </a:ln>
        </p:spPr>
      </p:pic>
      <p:pic>
        <p:nvPicPr>
          <p:cNvPr id="17" name="図 16"/>
          <p:cNvPicPr/>
          <p:nvPr/>
        </p:nvPicPr>
        <p:blipFill>
          <a:blip r:embed="rId5">
            <a:extLst>
              <a:ext uri="{28A0092B-C50C-407E-A947-70E740481C1C}">
                <a14:useLocalDpi xmlns:a14="http://schemas.microsoft.com/office/drawing/2010/main" val="0"/>
              </a:ext>
            </a:extLst>
          </a:blip>
          <a:srcRect/>
          <a:stretch>
            <a:fillRect/>
          </a:stretch>
        </p:blipFill>
        <p:spPr bwMode="auto">
          <a:xfrm>
            <a:off x="3573016" y="6105128"/>
            <a:ext cx="2880320" cy="1584176"/>
          </a:xfrm>
          <a:prstGeom prst="rect">
            <a:avLst/>
          </a:prstGeom>
          <a:noFill/>
          <a:ln>
            <a:noFill/>
          </a:ln>
        </p:spPr>
      </p:pic>
      <p:sp>
        <p:nvSpPr>
          <p:cNvPr id="18" name="四角形吹き出し 17"/>
          <p:cNvSpPr/>
          <p:nvPr/>
        </p:nvSpPr>
        <p:spPr>
          <a:xfrm>
            <a:off x="5517232" y="1572979"/>
            <a:ext cx="1152128" cy="1003757"/>
          </a:xfrm>
          <a:prstGeom prst="wedgeRectCallout">
            <a:avLst>
              <a:gd name="adj1" fmla="val -65476"/>
              <a:gd name="adj2" fmla="val 54709"/>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517232" y="1751436"/>
            <a:ext cx="1169615" cy="646331"/>
          </a:xfrm>
          <a:prstGeom prst="rect">
            <a:avLst/>
          </a:prstGeom>
          <a:noFill/>
        </p:spPr>
        <p:txBody>
          <a:bodyPr wrap="square" rtlCol="0">
            <a:spAutoFit/>
          </a:bodyPr>
          <a:lstStyle/>
          <a:p>
            <a:r>
              <a:rPr kumimoji="1" lang="ja-JP" altLang="en-US" sz="900" b="1" dirty="0" smtClean="0"/>
              <a:t>平成</a:t>
            </a:r>
            <a:r>
              <a:rPr kumimoji="1" lang="en-US" altLang="ja-JP" sz="900" b="1" dirty="0" smtClean="0"/>
              <a:t>30</a:t>
            </a:r>
            <a:r>
              <a:rPr kumimoji="1" lang="ja-JP" altLang="en-US" sz="900" b="1" dirty="0" smtClean="0"/>
              <a:t>年</a:t>
            </a:r>
            <a:r>
              <a:rPr kumimoji="1" lang="en-US" altLang="ja-JP" sz="900" b="1" dirty="0" smtClean="0"/>
              <a:t>7</a:t>
            </a:r>
            <a:r>
              <a:rPr kumimoji="1" lang="ja-JP" altLang="en-US" sz="900" b="1" dirty="0" smtClean="0"/>
              <a:t>月末の</a:t>
            </a:r>
            <a:endParaRPr kumimoji="1" lang="en-US" altLang="ja-JP" sz="900" b="1" dirty="0" smtClean="0"/>
          </a:p>
          <a:p>
            <a:r>
              <a:rPr kumimoji="1" lang="ja-JP" altLang="en-US" sz="900" b="1" dirty="0" smtClean="0"/>
              <a:t>刑法犯認知件数は、</a:t>
            </a:r>
            <a:endParaRPr kumimoji="1" lang="en-US" altLang="ja-JP" sz="900" b="1" dirty="0" smtClean="0"/>
          </a:p>
          <a:p>
            <a:r>
              <a:rPr lang="ja-JP" altLang="en-US" sz="900" b="1" dirty="0" smtClean="0"/>
              <a:t>昨年</a:t>
            </a:r>
            <a:r>
              <a:rPr lang="ja-JP" altLang="en-US" sz="900" b="1" dirty="0"/>
              <a:t>同時期と比較し、</a:t>
            </a:r>
            <a:endParaRPr kumimoji="1" lang="en-US" altLang="ja-JP" sz="900" b="1" dirty="0" smtClean="0"/>
          </a:p>
          <a:p>
            <a:r>
              <a:rPr kumimoji="1" lang="ja-JP" altLang="en-US" sz="900" b="1" dirty="0" smtClean="0"/>
              <a:t>約</a:t>
            </a:r>
            <a:r>
              <a:rPr kumimoji="1" lang="en-US" altLang="ja-JP" sz="900" b="1" dirty="0" smtClean="0"/>
              <a:t>6,000</a:t>
            </a:r>
            <a:r>
              <a:rPr kumimoji="1" lang="ja-JP" altLang="en-US" sz="900" b="1" dirty="0" smtClean="0"/>
              <a:t>件減少</a:t>
            </a:r>
            <a:endParaRPr kumimoji="1" lang="en-US" altLang="ja-JP" sz="900" b="1" dirty="0" smtClean="0"/>
          </a:p>
        </p:txBody>
      </p:sp>
      <p:sp>
        <p:nvSpPr>
          <p:cNvPr id="20" name="四角形吹き出し 19"/>
          <p:cNvSpPr/>
          <p:nvPr/>
        </p:nvSpPr>
        <p:spPr>
          <a:xfrm>
            <a:off x="5517232" y="3872880"/>
            <a:ext cx="1152128" cy="1210925"/>
          </a:xfrm>
          <a:prstGeom prst="wedgeRectCallout">
            <a:avLst>
              <a:gd name="adj1" fmla="val -65476"/>
              <a:gd name="adj2" fmla="val 45270"/>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5517232" y="3872880"/>
            <a:ext cx="1169615" cy="1200329"/>
          </a:xfrm>
          <a:prstGeom prst="rect">
            <a:avLst/>
          </a:prstGeom>
          <a:noFill/>
        </p:spPr>
        <p:txBody>
          <a:bodyPr wrap="square" rtlCol="0">
            <a:spAutoFit/>
          </a:bodyPr>
          <a:lstStyle/>
          <a:p>
            <a:r>
              <a:rPr kumimoji="1" lang="ja-JP" altLang="en-US" sz="900" b="1" dirty="0" smtClean="0"/>
              <a:t>平成</a:t>
            </a:r>
            <a:r>
              <a:rPr kumimoji="1" lang="en-US" altLang="ja-JP" sz="900" b="1" dirty="0" smtClean="0"/>
              <a:t>30</a:t>
            </a:r>
            <a:r>
              <a:rPr kumimoji="1" lang="ja-JP" altLang="en-US" sz="900" b="1" dirty="0" smtClean="0"/>
              <a:t>年</a:t>
            </a:r>
            <a:r>
              <a:rPr kumimoji="1" lang="en-US" altLang="ja-JP" sz="900" b="1" dirty="0" smtClean="0"/>
              <a:t>7</a:t>
            </a:r>
            <a:r>
              <a:rPr kumimoji="1" lang="ja-JP" altLang="en-US" sz="900" b="1" dirty="0" smtClean="0"/>
              <a:t>月末の</a:t>
            </a:r>
            <a:endParaRPr kumimoji="1" lang="en-US" altLang="ja-JP" sz="900" b="1" dirty="0" smtClean="0"/>
          </a:p>
          <a:p>
            <a:r>
              <a:rPr kumimoji="1" lang="ja-JP" altLang="en-US" sz="900" b="1" dirty="0" smtClean="0"/>
              <a:t>大阪重点犯罪認知件数は、</a:t>
            </a:r>
            <a:r>
              <a:rPr lang="ja-JP" altLang="en-US" sz="900" b="1" dirty="0" smtClean="0"/>
              <a:t>昨年</a:t>
            </a:r>
            <a:r>
              <a:rPr lang="ja-JP" altLang="en-US" sz="900" b="1" dirty="0"/>
              <a:t>同時期と比較し</a:t>
            </a:r>
            <a:r>
              <a:rPr lang="ja-JP" altLang="en-US" sz="900" b="1" dirty="0" smtClean="0"/>
              <a:t>、全体的</a:t>
            </a:r>
            <a:r>
              <a:rPr lang="ja-JP" altLang="en-US" sz="900" b="1" dirty="0"/>
              <a:t>に</a:t>
            </a:r>
            <a:r>
              <a:rPr kumimoji="1" lang="ja-JP" altLang="en-US" sz="900" b="1" dirty="0" smtClean="0"/>
              <a:t>減少しているが、増加している罪種もあり、府民を脅かしている状況である。</a:t>
            </a:r>
            <a:endParaRPr kumimoji="1" lang="en-US" altLang="ja-JP" sz="900" b="1" dirty="0" smtClean="0"/>
          </a:p>
        </p:txBody>
      </p:sp>
      <p:sp>
        <p:nvSpPr>
          <p:cNvPr id="22" name="四角形吹き出し 21"/>
          <p:cNvSpPr/>
          <p:nvPr/>
        </p:nvSpPr>
        <p:spPr>
          <a:xfrm>
            <a:off x="476674" y="7833320"/>
            <a:ext cx="5904654" cy="439452"/>
          </a:xfrm>
          <a:prstGeom prst="wedgeRectCallout">
            <a:avLst>
              <a:gd name="adj1" fmla="val -2443"/>
              <a:gd name="adj2" fmla="val -78546"/>
            </a:avLst>
          </a:prstGeom>
          <a:solidFill>
            <a:srgbClr val="FFFF99"/>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48680" y="7903440"/>
            <a:ext cx="5760640" cy="369332"/>
          </a:xfrm>
          <a:prstGeom prst="rect">
            <a:avLst/>
          </a:prstGeom>
          <a:noFill/>
        </p:spPr>
        <p:txBody>
          <a:bodyPr wrap="square" rtlCol="0">
            <a:spAutoFit/>
          </a:bodyPr>
          <a:lstStyle/>
          <a:p>
            <a:r>
              <a:rPr kumimoji="1" lang="ja-JP" altLang="en-US" sz="900" b="1" dirty="0" smtClean="0"/>
              <a:t>平成</a:t>
            </a:r>
            <a:r>
              <a:rPr kumimoji="1" lang="en-US" altLang="ja-JP" sz="900" b="1" dirty="0" smtClean="0"/>
              <a:t>30</a:t>
            </a:r>
            <a:r>
              <a:rPr kumimoji="1" lang="ja-JP" altLang="en-US" sz="900" b="1" dirty="0" smtClean="0"/>
              <a:t>年</a:t>
            </a:r>
            <a:r>
              <a:rPr kumimoji="1" lang="en-US" altLang="ja-JP" sz="900" b="1" dirty="0" smtClean="0"/>
              <a:t>7</a:t>
            </a:r>
            <a:r>
              <a:rPr kumimoji="1" lang="ja-JP" altLang="en-US" sz="900" b="1" dirty="0" smtClean="0"/>
              <a:t>月末の特殊詐欺の認知件数・被害金額は、</a:t>
            </a:r>
            <a:r>
              <a:rPr lang="ja-JP" altLang="en-US" sz="900" b="1" dirty="0" smtClean="0"/>
              <a:t>昨年</a:t>
            </a:r>
            <a:r>
              <a:rPr lang="ja-JP" altLang="en-US" sz="900" b="1" dirty="0"/>
              <a:t>同時期と比較し</a:t>
            </a:r>
            <a:r>
              <a:rPr lang="ja-JP" altLang="en-US" sz="900" b="1" dirty="0" smtClean="0"/>
              <a:t>、ともに</a:t>
            </a:r>
            <a:r>
              <a:rPr kumimoji="1" lang="ja-JP" altLang="en-US" sz="900" b="1" dirty="0" smtClean="0"/>
              <a:t>減少しているが、オレオレ詐欺の手口は増加しており、予断が許せない状況である。</a:t>
            </a:r>
            <a:endParaRPr kumimoji="1" lang="en-US" altLang="ja-JP" sz="900" b="1" dirty="0" smtClean="0"/>
          </a:p>
        </p:txBody>
      </p:sp>
      <p:sp>
        <p:nvSpPr>
          <p:cNvPr id="24" name="正方形/長方形 23"/>
          <p:cNvSpPr/>
          <p:nvPr/>
        </p:nvSpPr>
        <p:spPr>
          <a:xfrm>
            <a:off x="325717" y="8577712"/>
            <a:ext cx="6199765" cy="1199824"/>
          </a:xfrm>
          <a:prstGeom prst="rect">
            <a:avLst/>
          </a:prstGeom>
          <a:solidFill>
            <a:schemeClr val="accent6">
              <a:lumMod val="20000"/>
              <a:lumOff val="80000"/>
            </a:schemeClr>
          </a:solidFill>
          <a:ln w="41275"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322317" y="8476817"/>
            <a:ext cx="2297824" cy="253738"/>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a:solidFill>
                  <a:srgbClr val="FF0000"/>
                </a:solidFill>
                <a:ea typeface="ＦＡ Ｐ ゴシック"/>
              </a:rPr>
              <a:t>構成員</a:t>
            </a:r>
            <a:r>
              <a:rPr lang="ja-JP" altLang="en-US" sz="1200" b="1" dirty="0" smtClean="0">
                <a:solidFill>
                  <a:srgbClr val="FF0000"/>
                </a:solidFill>
                <a:ea typeface="ＦＡ Ｐ ゴシック"/>
              </a:rPr>
              <a:t>の皆様へのお願い</a:t>
            </a:r>
            <a:endParaRPr kumimoji="1" lang="ja-JP" altLang="en-US" sz="1200" b="1" dirty="0">
              <a:solidFill>
                <a:srgbClr val="FF0000"/>
              </a:solidFill>
              <a:ea typeface="ＦＡ Ｐ ゴシック"/>
            </a:endParaRPr>
          </a:p>
        </p:txBody>
      </p:sp>
      <p:sp>
        <p:nvSpPr>
          <p:cNvPr id="26" name="テキスト ボックス 25"/>
          <p:cNvSpPr txBox="1"/>
          <p:nvPr/>
        </p:nvSpPr>
        <p:spPr>
          <a:xfrm>
            <a:off x="404059" y="8736210"/>
            <a:ext cx="6043079" cy="938719"/>
          </a:xfrm>
          <a:prstGeom prst="rect">
            <a:avLst/>
          </a:prstGeom>
          <a:noFill/>
        </p:spPr>
        <p:txBody>
          <a:bodyPr wrap="square" rtlCol="0">
            <a:spAutoFit/>
          </a:bodyPr>
          <a:lstStyle/>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大阪府の犯罪情勢は、</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刑法犯</a:t>
            </a: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の認知件数が減少し、着実に治安が改善されているが、</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子どもや女性を狙った性犯罪や高齢者を狙った特殊詐欺等、社会的弱者に対する卑劣な犯罪が後を絶たず、真に治安がよくなったとは、言い難い状況であります。</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そこで、構成員の皆様におかれましては、</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月の「安全なまちづくり推進月間」において、安全なまちづくりに向けた継続的な取組をよろしくお願いいたします。</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622455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311</Words>
  <Application>Microsoft Office PowerPoint</Application>
  <PresentationFormat>A4 210 x 297 mm</PresentationFormat>
  <Paragraphs>41</Paragraphs>
  <Slides>2</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ＤＨＰ特太ゴシック体</vt:lpstr>
      <vt:lpstr>ＦＡ Ｐ ゴシック</vt:lpstr>
      <vt:lpstr>HG創英角ｺﾞｼｯｸUB</vt:lpstr>
      <vt:lpstr>ＭＳ Ｐゴシック</vt:lpstr>
      <vt:lpstr>ＭＳ 明朝</vt:lpstr>
      <vt:lpstr>メイリオ</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2019-06-18T08:20:27Z</dcterms:created>
  <dcterms:modified xsi:type="dcterms:W3CDTF">2019-06-18T08:20:30Z</dcterms:modified>
</cp:coreProperties>
</file>