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ECFF"/>
    <a:srgbClr val="FF3300"/>
    <a:srgbClr val="FFFF66"/>
    <a:srgbClr val="996600"/>
    <a:srgbClr val="CCFF33"/>
    <a:srgbClr val="66FFFF"/>
    <a:srgbClr val="33CC33"/>
    <a:srgbClr val="FF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776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420" cy="497597"/>
          </a:xfrm>
          <a:prstGeom prst="rect">
            <a:avLst/>
          </a:prstGeom>
        </p:spPr>
        <p:txBody>
          <a:bodyPr vert="horz" lIns="90544" tIns="45272" rIns="90544" bIns="4527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210" y="3"/>
            <a:ext cx="2949420" cy="497597"/>
          </a:xfrm>
          <a:prstGeom prst="rect">
            <a:avLst/>
          </a:prstGeom>
        </p:spPr>
        <p:txBody>
          <a:bodyPr vert="horz" lIns="90544" tIns="45272" rIns="90544" bIns="45272" rtlCol="0"/>
          <a:lstStyle>
            <a:lvl1pPr algn="r">
              <a:defRPr sz="1200"/>
            </a:lvl1pPr>
          </a:lstStyle>
          <a:p>
            <a:fld id="{58E71ED2-361B-4557-A284-409827CDB722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4538"/>
            <a:ext cx="25812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44" tIns="45272" rIns="90544" bIns="4527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878" y="4720872"/>
            <a:ext cx="5445446" cy="4473647"/>
          </a:xfrm>
          <a:prstGeom prst="rect">
            <a:avLst/>
          </a:prstGeom>
        </p:spPr>
        <p:txBody>
          <a:bodyPr vert="horz" lIns="90544" tIns="45272" rIns="90544" bIns="4527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168"/>
            <a:ext cx="2949420" cy="497597"/>
          </a:xfrm>
          <a:prstGeom prst="rect">
            <a:avLst/>
          </a:prstGeom>
        </p:spPr>
        <p:txBody>
          <a:bodyPr vert="horz" lIns="90544" tIns="45272" rIns="90544" bIns="4527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210" y="9440168"/>
            <a:ext cx="2949420" cy="497597"/>
          </a:xfrm>
          <a:prstGeom prst="rect">
            <a:avLst/>
          </a:prstGeom>
        </p:spPr>
        <p:txBody>
          <a:bodyPr vert="horz" lIns="90544" tIns="45272" rIns="90544" bIns="45272" rtlCol="0" anchor="b"/>
          <a:lstStyle>
            <a:lvl1pPr algn="r">
              <a:defRPr sz="1200"/>
            </a:lvl1pPr>
          </a:lstStyle>
          <a:p>
            <a:fld id="{08FFA620-D42D-4CAF-BF3A-3977E9164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515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b="1" dirty="0">
              <a:ln w="6350" cmpd="sng">
                <a:noFill/>
                <a:prstDash val="solid"/>
                <a:miter lim="800000"/>
              </a:ln>
              <a:solidFill>
                <a:srgbClr val="FF3300"/>
              </a:solidFill>
              <a:effectLst>
                <a:glow rad="127000">
                  <a:schemeClr val="bg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ＤＨＰ特太ゴシック体" pitchFamily="50" charset="-128"/>
              <a:ea typeface="ＤＨＰ特太ゴシック体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FA620-D42D-4CAF-BF3A-3977E9164FC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74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FCCD-702E-4D3B-BD3C-1722966A1DBA}" type="datetimeFigureOut">
              <a:rPr kumimoji="1" lang="ja-JP" altLang="en-US" smtClean="0"/>
              <a:t>2019/6/18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994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FCCD-702E-4D3B-BD3C-1722966A1DBA}" type="datetimeFigureOut">
              <a:rPr kumimoji="1" lang="ja-JP" altLang="en-US" smtClean="0"/>
              <a:t>2019/6/18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526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FCCD-702E-4D3B-BD3C-1722966A1DBA}" type="datetimeFigureOut">
              <a:rPr kumimoji="1" lang="ja-JP" altLang="en-US" smtClean="0"/>
              <a:t>2019/6/18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1273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FCCD-702E-4D3B-BD3C-1722966A1DBA}" type="datetimeFigureOut">
              <a:rPr kumimoji="1" lang="ja-JP" altLang="en-US" smtClean="0"/>
              <a:t>2019/6/18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5735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FCCD-702E-4D3B-BD3C-1722966A1DBA}" type="datetimeFigureOut">
              <a:rPr kumimoji="1" lang="ja-JP" altLang="en-US" smtClean="0"/>
              <a:t>2019/6/18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8393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FCCD-702E-4D3B-BD3C-1722966A1DBA}" type="datetimeFigureOut">
              <a:rPr kumimoji="1" lang="ja-JP" altLang="en-US" smtClean="0"/>
              <a:t>2019/6/18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4314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FCCD-702E-4D3B-BD3C-1722966A1DBA}" type="datetimeFigureOut">
              <a:rPr kumimoji="1" lang="ja-JP" altLang="en-US" smtClean="0"/>
              <a:t>2019/6/18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313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FCCD-702E-4D3B-BD3C-1722966A1DBA}" type="datetimeFigureOut">
              <a:rPr kumimoji="1" lang="ja-JP" altLang="en-US" smtClean="0"/>
              <a:t>2019/6/18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2697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FCCD-702E-4D3B-BD3C-1722966A1DBA}" type="datetimeFigureOut">
              <a:rPr kumimoji="1" lang="ja-JP" altLang="en-US" smtClean="0"/>
              <a:t>2019/6/18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708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FCCD-702E-4D3B-BD3C-1722966A1DBA}" type="datetimeFigureOut">
              <a:rPr kumimoji="1" lang="ja-JP" altLang="en-US" smtClean="0"/>
              <a:t>2019/6/18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94398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FCCD-702E-4D3B-BD3C-1722966A1DBA}" type="datetimeFigureOut">
              <a:rPr kumimoji="1" lang="ja-JP" altLang="en-US" smtClean="0"/>
              <a:t>2019/6/18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825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FFCCD-702E-4D3B-BD3C-1722966A1DBA}" type="datetimeFigureOut">
              <a:rPr kumimoji="1" lang="ja-JP" altLang="en-US" smtClean="0"/>
              <a:t>2019/6/18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7759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/>
          <p:cNvSpPr/>
          <p:nvPr/>
        </p:nvSpPr>
        <p:spPr>
          <a:xfrm>
            <a:off x="338858" y="4909049"/>
            <a:ext cx="6199765" cy="25303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41275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角丸四角形 26"/>
          <p:cNvSpPr/>
          <p:nvPr/>
        </p:nvSpPr>
        <p:spPr>
          <a:xfrm>
            <a:off x="2802959" y="5078412"/>
            <a:ext cx="3589403" cy="22322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60648" y="1098054"/>
            <a:ext cx="6336704" cy="87514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260648" y="1098055"/>
            <a:ext cx="63367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360803" y="1352600"/>
            <a:ext cx="6136393" cy="15542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</a:pP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本年７月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日、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｢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第１回特殊詐欺対策検討部会」を開催しました。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この検討部会は、当推進会議幹事会の推薦に基づき、特殊詐欺の対策に専門的な知見を持った構成員を、会長である知事から指名していただき、特殊詐欺撲滅のため、具体的な施策や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対策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を検討する会議です。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今後、当検討部会で打出した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対策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等を、構成員の皆様のご協力もいただき、広く府民の方々に情報発信し、オール大阪で特殊詐欺を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撲滅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したいと考えております。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AutoShape 1"/>
          <p:cNvSpPr>
            <a:spLocks noChangeArrowheads="1"/>
          </p:cNvSpPr>
          <p:nvPr/>
        </p:nvSpPr>
        <p:spPr bwMode="auto">
          <a:xfrm>
            <a:off x="139484" y="0"/>
            <a:ext cx="6552728" cy="1098055"/>
          </a:xfrm>
          <a:prstGeom prst="horizontalScroll">
            <a:avLst>
              <a:gd name="adj" fmla="val 12500"/>
            </a:avLst>
          </a:prstGeom>
          <a:noFill/>
          <a:ln w="28575">
            <a:solidFill>
              <a:srgbClr val="7F7F7F"/>
            </a:solidFill>
            <a:round/>
            <a:headEnd/>
            <a:tailEnd/>
          </a:ln>
        </p:spPr>
        <p:txBody>
          <a:bodyPr wrap="square" lIns="74295" tIns="8890" rIns="74295" bIns="889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050" b="0" i="0" u="none" strike="noStrike" baseline="0">
                <a:solidFill>
                  <a:srgbClr val="000000"/>
                </a:solidFill>
                <a:latin typeface="ＭＳ 明朝"/>
                <a:ea typeface="ＭＳ 明朝"/>
              </a:rPr>
              <a:t>　　　　　　　</a:t>
            </a:r>
          </a:p>
        </p:txBody>
      </p:sp>
      <p:sp>
        <p:nvSpPr>
          <p:cNvPr id="18" name="WordArt 5"/>
          <p:cNvSpPr>
            <a:spLocks noChangeArrowheads="1" noChangeShapeType="1" noTextEdit="1"/>
          </p:cNvSpPr>
          <p:nvPr/>
        </p:nvSpPr>
        <p:spPr bwMode="auto">
          <a:xfrm>
            <a:off x="908720" y="249669"/>
            <a:ext cx="3812907" cy="67110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ja-JP" altLang="en-US" sz="3600" b="1" kern="10" spc="0" dirty="0">
                <a:ln w="3175">
                  <a:solidFill>
                    <a:srgbClr val="243F6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4F81BD"/>
                    </a:gs>
                    <a:gs pos="100000">
                      <a:srgbClr val="4F81BD">
                        <a:gamma/>
                        <a:tint val="20000"/>
                        <a:invGamma/>
                      </a:srgbClr>
                    </a:gs>
                  </a:gsLst>
                  <a:lin ang="5400000" scaled="1"/>
                </a:gradFill>
                <a:effectLst>
                  <a:prstShdw prst="shdw18" dist="17961" dir="13500000">
                    <a:srgbClr val="243F60">
                      <a:gamma/>
                      <a:shade val="60000"/>
                      <a:invGamma/>
                    </a:srgbClr>
                  </a:prstShdw>
                </a:effectLst>
                <a:latin typeface="HG創英角ｺﾞｼｯｸUB"/>
                <a:ea typeface="HG創英角ｺﾞｼｯｸUB"/>
              </a:rPr>
              <a:t> 安まち通信</a:t>
            </a:r>
          </a:p>
        </p:txBody>
      </p:sp>
      <p:pic>
        <p:nvPicPr>
          <p:cNvPr id="22" name="Picture 2" descr="http://www.lan.pref.osaka.jp/11604/02_tool/logo/ExpoOsakaLoBV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14" y="233001"/>
            <a:ext cx="675570" cy="711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図 2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627" y="233001"/>
            <a:ext cx="601016" cy="660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76020"/>
              </p:ext>
            </p:extLst>
          </p:nvPr>
        </p:nvGraphicFramePr>
        <p:xfrm>
          <a:off x="5339245" y="200472"/>
          <a:ext cx="1294396" cy="683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4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平成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1000" smtClean="0">
                          <a:solidFill>
                            <a:schemeClr val="tx1"/>
                          </a:solidFill>
                        </a:rPr>
                        <a:t>21</a:t>
                      </a:r>
                      <a:r>
                        <a:rPr kumimoji="1" lang="ja-JP" altLang="en-US" sz="1000" smtClean="0">
                          <a:solidFill>
                            <a:schemeClr val="tx1"/>
                          </a:solidFill>
                        </a:rPr>
                        <a:t>日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0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aseline="0" dirty="0" smtClean="0"/>
                        <a:t>大阪府安全なまちづくり推進会議</a:t>
                      </a:r>
                      <a:endParaRPr kumimoji="1" lang="ja-JP" altLang="en-US" sz="60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6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第</a:t>
                      </a:r>
                      <a:r>
                        <a:rPr kumimoji="1" lang="en-US" altLang="ja-JP" sz="900" dirty="0" smtClean="0"/>
                        <a:t>7</a:t>
                      </a:r>
                      <a:r>
                        <a:rPr kumimoji="1" lang="ja-JP" altLang="en-US" sz="900" dirty="0" smtClean="0"/>
                        <a:t>号</a:t>
                      </a:r>
                      <a:endParaRPr kumimoji="1" lang="ja-JP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メモ 13"/>
          <p:cNvSpPr/>
          <p:nvPr/>
        </p:nvSpPr>
        <p:spPr>
          <a:xfrm>
            <a:off x="413116" y="5888153"/>
            <a:ext cx="2295804" cy="1463916"/>
          </a:xfrm>
          <a:prstGeom prst="foldedCorner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36259" y="5911961"/>
            <a:ext cx="2272661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 smtClean="0"/>
              <a:t>≪</a:t>
            </a:r>
            <a:r>
              <a:rPr lang="ja-JP" altLang="en-US" sz="900" b="1" dirty="0" smtClean="0"/>
              <a:t>部会員からの推薦</a:t>
            </a:r>
            <a:r>
              <a:rPr kumimoji="1" lang="ja-JP" altLang="en-US" sz="900" b="1" dirty="0" smtClean="0"/>
              <a:t>≫</a:t>
            </a:r>
            <a:endParaRPr kumimoji="1" lang="en-US" altLang="ja-JP" sz="900" b="1" dirty="0" smtClean="0"/>
          </a:p>
          <a:p>
            <a:r>
              <a:rPr kumimoji="1" lang="ja-JP" altLang="en-US" sz="900" b="1" dirty="0" smtClean="0"/>
              <a:t>○　特殊詐欺の被害者の多くは高齢者で</a:t>
            </a:r>
            <a:endParaRPr kumimoji="1" lang="en-US" altLang="ja-JP" sz="900" b="1" dirty="0" smtClean="0"/>
          </a:p>
          <a:p>
            <a:r>
              <a:rPr lang="ja-JP" altLang="en-US" sz="900" b="1" dirty="0"/>
              <a:t>　</a:t>
            </a:r>
            <a:r>
              <a:rPr kumimoji="1" lang="ja-JP" altLang="en-US" sz="900" b="1" dirty="0" smtClean="0"/>
              <a:t>あり、普段から高齢者と接する機会の</a:t>
            </a:r>
            <a:endParaRPr kumimoji="1" lang="en-US" altLang="ja-JP" sz="900" b="1" dirty="0" smtClean="0"/>
          </a:p>
          <a:p>
            <a:r>
              <a:rPr lang="ja-JP" altLang="en-US" sz="900" b="1" dirty="0"/>
              <a:t>　</a:t>
            </a:r>
            <a:r>
              <a:rPr kumimoji="1" lang="ja-JP" altLang="en-US" sz="900" b="1" dirty="0" smtClean="0"/>
              <a:t>多い団体が適任であると思う。</a:t>
            </a:r>
            <a:endParaRPr lang="en-US" altLang="ja-JP" sz="900" b="1" dirty="0" smtClean="0"/>
          </a:p>
          <a:p>
            <a:r>
              <a:rPr kumimoji="1" lang="ja-JP" altLang="en-US" sz="900" b="1" dirty="0" smtClean="0"/>
              <a:t>○　これまで熱心に特殊詐欺対策を行って</a:t>
            </a:r>
            <a:r>
              <a:rPr lang="ja-JP" altLang="en-US" sz="900" b="1" dirty="0" smtClean="0"/>
              <a:t>　 　　</a:t>
            </a:r>
            <a:endParaRPr lang="en-US" altLang="ja-JP" sz="900" b="1" dirty="0" smtClean="0"/>
          </a:p>
          <a:p>
            <a:r>
              <a:rPr lang="ja-JP" altLang="en-US" sz="900" b="1" dirty="0"/>
              <a:t>　</a:t>
            </a:r>
            <a:r>
              <a:rPr lang="ja-JP" altLang="en-US" sz="900" b="1" dirty="0" smtClean="0"/>
              <a:t> こられた</a:t>
            </a:r>
            <a:r>
              <a:rPr kumimoji="1" lang="ja-JP" altLang="en-US" sz="900" b="1" dirty="0" smtClean="0"/>
              <a:t>大阪府老人クラブ連合会を推薦</a:t>
            </a:r>
            <a:endParaRPr kumimoji="1" lang="en-US" altLang="ja-JP" sz="900" b="1" dirty="0" smtClean="0"/>
          </a:p>
          <a:p>
            <a:r>
              <a:rPr lang="ja-JP" altLang="en-US" sz="900" b="1" dirty="0"/>
              <a:t>　</a:t>
            </a:r>
            <a:r>
              <a:rPr lang="ja-JP" altLang="en-US" sz="900" b="1" dirty="0" smtClean="0"/>
              <a:t> します</a:t>
            </a:r>
            <a:r>
              <a:rPr kumimoji="1" lang="ja-JP" altLang="en-US" sz="900" b="1" dirty="0" smtClean="0"/>
              <a:t>。</a:t>
            </a:r>
            <a:endParaRPr kumimoji="1" lang="en-US" altLang="ja-JP" sz="900" b="1" dirty="0" smtClean="0"/>
          </a:p>
          <a:p>
            <a:r>
              <a:rPr lang="ja-JP" altLang="en-US" sz="900" b="1" smtClean="0"/>
              <a:t>≪全部</a:t>
            </a:r>
            <a:r>
              <a:rPr lang="ja-JP" altLang="en-US" sz="900" b="1" dirty="0" smtClean="0"/>
              <a:t>会員の承認≫</a:t>
            </a:r>
            <a:endParaRPr lang="en-US" altLang="ja-JP" sz="900" b="1" dirty="0" smtClean="0"/>
          </a:p>
          <a:p>
            <a:r>
              <a:rPr kumimoji="1" lang="ja-JP" altLang="en-US" sz="900" b="1" dirty="0" smtClean="0"/>
              <a:t>　　部会員の満場一致による承認</a:t>
            </a:r>
            <a:r>
              <a:rPr kumimoji="1" lang="ja-JP" altLang="en-US" sz="900" b="1" dirty="0"/>
              <a:t>　</a:t>
            </a:r>
            <a:endParaRPr kumimoji="1" lang="en-US" altLang="ja-JP" sz="900" b="1" dirty="0" smtClean="0"/>
          </a:p>
        </p:txBody>
      </p:sp>
      <p:sp>
        <p:nvSpPr>
          <p:cNvPr id="36" name="メモ 35"/>
          <p:cNvSpPr/>
          <p:nvPr/>
        </p:nvSpPr>
        <p:spPr>
          <a:xfrm>
            <a:off x="413116" y="5130479"/>
            <a:ext cx="2295804" cy="700182"/>
          </a:xfrm>
          <a:prstGeom prst="foldedCorner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93865" y="5153450"/>
            <a:ext cx="212153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u="sng" dirty="0" smtClean="0"/>
              <a:t>大阪府安全なまちづくり推進会議規約</a:t>
            </a:r>
            <a:endParaRPr kumimoji="1" lang="ja-JP" altLang="en-US" sz="900" b="1" u="sng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92097" y="5322830"/>
            <a:ext cx="212329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 smtClean="0"/>
              <a:t>第</a:t>
            </a:r>
            <a:r>
              <a:rPr kumimoji="1" lang="en-US" altLang="ja-JP" sz="900" b="1" dirty="0" smtClean="0"/>
              <a:t>8</a:t>
            </a:r>
            <a:r>
              <a:rPr kumimoji="1" lang="ja-JP" altLang="en-US" sz="900" b="1" dirty="0" smtClean="0"/>
              <a:t>条　（検討部会）</a:t>
            </a:r>
            <a:endParaRPr kumimoji="1" lang="en-US" altLang="ja-JP" sz="900" b="1" dirty="0" smtClean="0"/>
          </a:p>
          <a:p>
            <a:r>
              <a:rPr kumimoji="1" lang="ja-JP" altLang="en-US" sz="900" b="1" dirty="0" smtClean="0"/>
              <a:t>　第</a:t>
            </a:r>
            <a:r>
              <a:rPr kumimoji="1" lang="en-US" altLang="ja-JP" sz="900" b="1" dirty="0" smtClean="0"/>
              <a:t>3</a:t>
            </a:r>
            <a:r>
              <a:rPr kumimoji="1" lang="ja-JP" altLang="en-US" sz="900" b="1" dirty="0" smtClean="0"/>
              <a:t>項　検討部会に部会長を置き、</a:t>
            </a:r>
            <a:endParaRPr kumimoji="1" lang="en-US" altLang="ja-JP" sz="900" b="1" dirty="0" smtClean="0"/>
          </a:p>
          <a:p>
            <a:r>
              <a:rPr lang="ja-JP" altLang="en-US" sz="900" b="1" dirty="0"/>
              <a:t>　</a:t>
            </a:r>
            <a:r>
              <a:rPr lang="ja-JP" altLang="en-US" sz="900" b="1" dirty="0" smtClean="0"/>
              <a:t>　　　　　部会員の互選によって定める。</a:t>
            </a:r>
            <a:endParaRPr kumimoji="1" lang="ja-JP" altLang="en-US" sz="900" b="1" dirty="0"/>
          </a:p>
        </p:txBody>
      </p:sp>
      <p:sp>
        <p:nvSpPr>
          <p:cNvPr id="5" name="正方形/長方形 4"/>
          <p:cNvSpPr/>
          <p:nvPr/>
        </p:nvSpPr>
        <p:spPr>
          <a:xfrm>
            <a:off x="334401" y="1352600"/>
            <a:ext cx="6199765" cy="3384376"/>
          </a:xfrm>
          <a:prstGeom prst="rect">
            <a:avLst/>
          </a:prstGeom>
          <a:noFill/>
          <a:ln w="41275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488135" y="2902638"/>
            <a:ext cx="3017631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2225" cmpd="dbl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＜特殊詐欺対策検討部会員＞</a:t>
            </a:r>
            <a:endParaRPr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大阪府、大阪府警察、大</a:t>
            </a:r>
            <a:r>
              <a:rPr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阪市、堺市、</a:t>
            </a:r>
            <a:endParaRPr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大阪府金融機関防犯対策協</a:t>
            </a:r>
            <a:r>
              <a:rPr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議会</a:t>
            </a:r>
            <a:endParaRPr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大阪府警備業協会</a:t>
            </a:r>
            <a:endParaRPr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dist"/>
            <a:r>
              <a:rPr lang="ja-JP" altLang="en-US" sz="1200" b="1" spc="-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大阪府コンビニエンスストア防犯対策協議会</a:t>
            </a:r>
            <a:endParaRPr lang="en-US" altLang="ja-JP" sz="1200" b="1" spc="-1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日本チェーンストア協会関西支部</a:t>
            </a:r>
            <a:endParaRPr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大阪府社会福祉協議会</a:t>
            </a:r>
            <a:endParaRPr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大阪府防犯協会連合会</a:t>
            </a:r>
            <a:endParaRPr kumimoji="1"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大阪府老人クラブ連合会　　以上</a:t>
            </a:r>
            <a:r>
              <a:rPr kumimoji="1" lang="en-US" altLang="ja-JP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団体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41" y="2902421"/>
            <a:ext cx="2913737" cy="1754543"/>
          </a:xfrm>
          <a:prstGeom prst="rect">
            <a:avLst/>
          </a:prstGeom>
        </p:spPr>
      </p:pic>
      <p:sp>
        <p:nvSpPr>
          <p:cNvPr id="7" name="角丸四角形 6"/>
          <p:cNvSpPr/>
          <p:nvPr/>
        </p:nvSpPr>
        <p:spPr>
          <a:xfrm>
            <a:off x="334402" y="4782180"/>
            <a:ext cx="1281910" cy="25373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rgbClr val="FF0000"/>
                </a:solidFill>
                <a:ea typeface="ＦＡ Ｐ ゴシック"/>
              </a:rPr>
              <a:t>部会長互選</a:t>
            </a:r>
            <a:endParaRPr kumimoji="1" lang="ja-JP" altLang="en-US" sz="1200" b="1" dirty="0">
              <a:solidFill>
                <a:srgbClr val="FF0000"/>
              </a:solidFill>
              <a:ea typeface="ＦＡ Ｐ ゴシック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57192" y="6071258"/>
            <a:ext cx="1134205" cy="109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テキスト ボックス 27"/>
          <p:cNvSpPr txBox="1"/>
          <p:nvPr/>
        </p:nvSpPr>
        <p:spPr>
          <a:xfrm>
            <a:off x="2965263" y="5141558"/>
            <a:ext cx="20568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b="1" dirty="0" smtClean="0"/>
              <a:t>【</a:t>
            </a:r>
            <a:r>
              <a:rPr kumimoji="1" lang="ja-JP" altLang="en-US" sz="900" b="1" dirty="0" smtClean="0"/>
              <a:t>礒村部会長の就任あいさつ</a:t>
            </a:r>
            <a:r>
              <a:rPr kumimoji="1" lang="en-US" altLang="ja-JP" sz="900" b="1" dirty="0" smtClean="0"/>
              <a:t>】</a:t>
            </a:r>
            <a:r>
              <a:rPr kumimoji="1" lang="ja-JP" altLang="en-US" sz="900" b="1" dirty="0" smtClean="0"/>
              <a:t>（要約）</a:t>
            </a:r>
            <a:endParaRPr kumimoji="1" lang="ja-JP" altLang="en-US" sz="900" b="1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943997" y="5320744"/>
            <a:ext cx="323614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900" b="1" dirty="0" smtClean="0"/>
              <a:t>●</a:t>
            </a:r>
            <a:r>
              <a:rPr lang="ja-JP" altLang="ja-JP" sz="900" b="1" dirty="0"/>
              <a:t>　当検討部会は、甚大な被害が続いて</a:t>
            </a:r>
            <a:r>
              <a:rPr lang="ja-JP" altLang="ja-JP" sz="900" b="1" dirty="0" smtClean="0"/>
              <a:t>おります</a:t>
            </a:r>
            <a:r>
              <a:rPr lang="ja-JP" altLang="en-US" sz="900" b="1" dirty="0" smtClean="0"/>
              <a:t>特殊</a:t>
            </a:r>
            <a:r>
              <a:rPr lang="ja-JP" altLang="ja-JP" sz="900" b="1" dirty="0" smtClean="0"/>
              <a:t>詐欺の</a:t>
            </a:r>
            <a:endParaRPr lang="en-US" altLang="ja-JP" sz="900" b="1" dirty="0" smtClean="0"/>
          </a:p>
          <a:p>
            <a:r>
              <a:rPr lang="ja-JP" altLang="en-US" sz="900" b="1" dirty="0"/>
              <a:t>　</a:t>
            </a:r>
            <a:r>
              <a:rPr lang="ja-JP" altLang="ja-JP" sz="900" b="1" dirty="0" smtClean="0"/>
              <a:t>被害</a:t>
            </a:r>
            <a:r>
              <a:rPr lang="ja-JP" altLang="ja-JP" sz="900" b="1" dirty="0"/>
              <a:t>防止を目的に、種々の</a:t>
            </a:r>
            <a:r>
              <a:rPr lang="ja-JP" altLang="ja-JP" sz="900" b="1" dirty="0" smtClean="0"/>
              <a:t>対策を</a:t>
            </a:r>
            <a:r>
              <a:rPr lang="ja-JP" altLang="ja-JP" sz="900" b="1" dirty="0"/>
              <a:t>検討するため</a:t>
            </a:r>
            <a:r>
              <a:rPr lang="ja-JP" altLang="ja-JP" sz="900" b="1" dirty="0" smtClean="0"/>
              <a:t>、</a:t>
            </a:r>
            <a:r>
              <a:rPr lang="ja-JP" altLang="en-US" sz="900" b="1" dirty="0"/>
              <a:t>　</a:t>
            </a:r>
            <a:r>
              <a:rPr lang="ja-JP" altLang="ja-JP" sz="900" b="1" dirty="0" smtClean="0"/>
              <a:t>「大阪府</a:t>
            </a:r>
            <a:endParaRPr lang="en-US" altLang="ja-JP" sz="900" b="1" dirty="0" smtClean="0"/>
          </a:p>
          <a:p>
            <a:r>
              <a:rPr lang="ja-JP" altLang="en-US" sz="900" b="1" dirty="0"/>
              <a:t>　</a:t>
            </a:r>
            <a:r>
              <a:rPr lang="ja-JP" altLang="ja-JP" sz="900" b="1" dirty="0" smtClean="0"/>
              <a:t>安全</a:t>
            </a:r>
            <a:r>
              <a:rPr lang="ja-JP" altLang="ja-JP" sz="900" b="1" dirty="0"/>
              <a:t>なまちづくり推進会議」に設置された</a:t>
            </a:r>
            <a:r>
              <a:rPr lang="ja-JP" altLang="ja-JP" sz="900" b="1" dirty="0" smtClean="0"/>
              <a:t>もの</a:t>
            </a:r>
            <a:r>
              <a:rPr lang="ja-JP" altLang="en-US" sz="900" b="1" dirty="0" smtClean="0"/>
              <a:t>で</a:t>
            </a:r>
            <a:r>
              <a:rPr lang="ja-JP" altLang="ja-JP" sz="900" b="1" dirty="0" smtClean="0"/>
              <a:t>あります</a:t>
            </a:r>
            <a:r>
              <a:rPr lang="ja-JP" altLang="ja-JP" sz="900" b="1" dirty="0"/>
              <a:t>が</a:t>
            </a:r>
            <a:r>
              <a:rPr lang="ja-JP" altLang="ja-JP" sz="900" b="1" dirty="0" smtClean="0"/>
              <a:t>、</a:t>
            </a:r>
            <a:endParaRPr lang="en-US" altLang="ja-JP" sz="900" b="1" dirty="0" smtClean="0"/>
          </a:p>
          <a:p>
            <a:r>
              <a:rPr lang="ja-JP" altLang="en-US" sz="900" b="1" dirty="0"/>
              <a:t>　</a:t>
            </a:r>
            <a:r>
              <a:rPr lang="ja-JP" altLang="ja-JP" sz="900" b="1" dirty="0" smtClean="0"/>
              <a:t>当検討</a:t>
            </a:r>
            <a:r>
              <a:rPr lang="ja-JP" altLang="ja-JP" sz="900" b="1" dirty="0"/>
              <a:t>部会に課せられた使命は</a:t>
            </a:r>
            <a:r>
              <a:rPr lang="ja-JP" altLang="ja-JP" sz="900" b="1" dirty="0" smtClean="0"/>
              <a:t>大変</a:t>
            </a:r>
            <a:r>
              <a:rPr lang="ja-JP" altLang="en-US" sz="900" b="1" dirty="0"/>
              <a:t>　</a:t>
            </a:r>
            <a:r>
              <a:rPr lang="ja-JP" altLang="ja-JP" sz="900" b="1" dirty="0" smtClean="0"/>
              <a:t>大きく</a:t>
            </a:r>
            <a:r>
              <a:rPr lang="ja-JP" altLang="ja-JP" sz="900" b="1" dirty="0"/>
              <a:t>、その重責を</a:t>
            </a:r>
            <a:r>
              <a:rPr lang="ja-JP" altLang="ja-JP" sz="900" b="1" dirty="0" smtClean="0"/>
              <a:t>担う</a:t>
            </a:r>
            <a:endParaRPr lang="en-US" altLang="ja-JP" sz="900" b="1" dirty="0" smtClean="0"/>
          </a:p>
          <a:p>
            <a:r>
              <a:rPr lang="ja-JP" altLang="en-US" sz="900" b="1" dirty="0"/>
              <a:t>　</a:t>
            </a:r>
            <a:r>
              <a:rPr lang="ja-JP" altLang="ja-JP" sz="900" b="1" dirty="0" smtClean="0"/>
              <a:t>部</a:t>
            </a:r>
            <a:r>
              <a:rPr lang="ja-JP" altLang="ja-JP" sz="900" b="1" dirty="0"/>
              <a:t>会長の果たす</a:t>
            </a:r>
            <a:r>
              <a:rPr lang="ja-JP" altLang="ja-JP" sz="900" b="1" dirty="0" smtClean="0"/>
              <a:t>べき役割</a:t>
            </a:r>
            <a:r>
              <a:rPr lang="ja-JP" altLang="ja-JP" sz="900" b="1" dirty="0"/>
              <a:t>に身</a:t>
            </a:r>
            <a:r>
              <a:rPr lang="ja-JP" altLang="ja-JP" sz="900" b="1" dirty="0" smtClean="0"/>
              <a:t>の引き締まる</a:t>
            </a:r>
            <a:r>
              <a:rPr lang="ja-JP" altLang="ja-JP" sz="900" b="1" dirty="0"/>
              <a:t>思いであります。</a:t>
            </a:r>
          </a:p>
          <a:p>
            <a:r>
              <a:rPr lang="ja-JP" altLang="ja-JP" sz="900" b="1" dirty="0" smtClean="0"/>
              <a:t>●</a:t>
            </a:r>
            <a:r>
              <a:rPr lang="ja-JP" altLang="ja-JP" sz="900" b="1" dirty="0"/>
              <a:t>　</a:t>
            </a:r>
            <a:r>
              <a:rPr lang="ja-JP" altLang="en-US" sz="900" b="1" dirty="0"/>
              <a:t>大阪</a:t>
            </a:r>
            <a:r>
              <a:rPr lang="ja-JP" altLang="ja-JP" sz="900" b="1" dirty="0" smtClean="0"/>
              <a:t>府</a:t>
            </a:r>
            <a:r>
              <a:rPr lang="ja-JP" altLang="ja-JP" sz="900" b="1" dirty="0"/>
              <a:t>老人クラブ</a:t>
            </a:r>
            <a:r>
              <a:rPr lang="ja-JP" altLang="ja-JP" sz="900" b="1" dirty="0" smtClean="0"/>
              <a:t>連合会は</a:t>
            </a:r>
            <a:r>
              <a:rPr lang="ja-JP" altLang="ja-JP" sz="900" b="1" dirty="0"/>
              <a:t>、高齢の方々</a:t>
            </a:r>
            <a:r>
              <a:rPr lang="ja-JP" altLang="ja-JP" sz="900" b="1" dirty="0" smtClean="0"/>
              <a:t>が</a:t>
            </a:r>
            <a:endParaRPr lang="en-US" altLang="ja-JP" sz="900" b="1" dirty="0" smtClean="0"/>
          </a:p>
          <a:p>
            <a:r>
              <a:rPr lang="ja-JP" altLang="en-US" sz="900" b="1" dirty="0"/>
              <a:t>　</a:t>
            </a:r>
            <a:r>
              <a:rPr lang="ja-JP" altLang="ja-JP" sz="900" b="1" dirty="0" smtClean="0"/>
              <a:t>住み慣れた地域で</a:t>
            </a:r>
            <a:r>
              <a:rPr lang="ja-JP" altLang="ja-JP" sz="900" b="1" dirty="0"/>
              <a:t>健康に安心した生活</a:t>
            </a:r>
            <a:r>
              <a:rPr lang="ja-JP" altLang="ja-JP" sz="900" b="1" dirty="0" smtClean="0"/>
              <a:t>が</a:t>
            </a:r>
            <a:endParaRPr lang="en-US" altLang="ja-JP" sz="900" b="1" dirty="0" smtClean="0"/>
          </a:p>
          <a:p>
            <a:r>
              <a:rPr lang="ja-JP" altLang="en-US" sz="900" b="1" dirty="0"/>
              <a:t>　</a:t>
            </a:r>
            <a:r>
              <a:rPr lang="ja-JP" altLang="ja-JP" sz="900" b="1" dirty="0" smtClean="0"/>
              <a:t>送れる</a:t>
            </a:r>
            <a:r>
              <a:rPr lang="ja-JP" altLang="ja-JP" sz="900" b="1" dirty="0"/>
              <a:t>よう</a:t>
            </a:r>
            <a:r>
              <a:rPr lang="ja-JP" altLang="ja-JP" sz="900" b="1" dirty="0" smtClean="0"/>
              <a:t>、福祉</a:t>
            </a:r>
            <a:r>
              <a:rPr lang="ja-JP" altLang="ja-JP" sz="900" b="1" dirty="0"/>
              <a:t>向上と老人</a:t>
            </a:r>
            <a:r>
              <a:rPr lang="ja-JP" altLang="ja-JP" sz="900" b="1" dirty="0" smtClean="0"/>
              <a:t>クラブ活動で</a:t>
            </a:r>
            <a:endParaRPr lang="en-US" altLang="ja-JP" sz="900" b="1" dirty="0" smtClean="0"/>
          </a:p>
          <a:p>
            <a:r>
              <a:rPr lang="ja-JP" altLang="en-US" sz="900" b="1" dirty="0"/>
              <a:t>　</a:t>
            </a:r>
            <a:r>
              <a:rPr lang="ja-JP" altLang="ja-JP" sz="900" b="1" dirty="0" smtClean="0"/>
              <a:t>得た</a:t>
            </a:r>
            <a:r>
              <a:rPr lang="ja-JP" altLang="ja-JP" sz="900" b="1" dirty="0"/>
              <a:t>知識</a:t>
            </a:r>
            <a:r>
              <a:rPr lang="ja-JP" altLang="ja-JP" sz="900" b="1" dirty="0" smtClean="0"/>
              <a:t>と経験</a:t>
            </a:r>
            <a:r>
              <a:rPr lang="ja-JP" altLang="ja-JP" sz="900" b="1" dirty="0"/>
              <a:t>を</a:t>
            </a:r>
            <a:r>
              <a:rPr lang="ja-JP" altLang="ja-JP" sz="900" b="1" dirty="0" smtClean="0"/>
              <a:t>生かした豊か</a:t>
            </a:r>
            <a:r>
              <a:rPr lang="ja-JP" altLang="ja-JP" sz="900" b="1" dirty="0"/>
              <a:t>な地域</a:t>
            </a:r>
            <a:r>
              <a:rPr lang="ja-JP" altLang="ja-JP" sz="900" b="1" dirty="0" smtClean="0"/>
              <a:t>社会</a:t>
            </a:r>
            <a:endParaRPr lang="en-US" altLang="ja-JP" sz="900" b="1" dirty="0" smtClean="0"/>
          </a:p>
          <a:p>
            <a:r>
              <a:rPr lang="ja-JP" altLang="en-US" sz="900" b="1" dirty="0"/>
              <a:t>　</a:t>
            </a:r>
            <a:r>
              <a:rPr lang="ja-JP" altLang="ja-JP" sz="900" b="1" dirty="0" err="1" smtClean="0"/>
              <a:t>づ</a:t>
            </a:r>
            <a:r>
              <a:rPr lang="ja-JP" altLang="ja-JP" sz="900" b="1" dirty="0"/>
              <a:t>くりへの貢献を</a:t>
            </a:r>
            <a:r>
              <a:rPr lang="ja-JP" altLang="ja-JP" sz="900" b="1" dirty="0" smtClean="0"/>
              <a:t>目指して</a:t>
            </a:r>
            <a:r>
              <a:rPr lang="ja-JP" altLang="en-US" sz="900" b="1" dirty="0" smtClean="0"/>
              <a:t> </a:t>
            </a:r>
            <a:r>
              <a:rPr lang="ja-JP" altLang="ja-JP" sz="900" b="1" dirty="0" smtClean="0"/>
              <a:t>いる</a:t>
            </a:r>
            <a:r>
              <a:rPr lang="ja-JP" altLang="ja-JP" sz="900" b="1" dirty="0"/>
              <a:t>団体です。</a:t>
            </a:r>
          </a:p>
          <a:p>
            <a:r>
              <a:rPr lang="ja-JP" altLang="en-US" sz="900" b="1" dirty="0" smtClean="0"/>
              <a:t>●　</a:t>
            </a:r>
            <a:r>
              <a:rPr lang="ja-JP" altLang="ja-JP" sz="900" b="1" dirty="0" smtClean="0"/>
              <a:t>そう</a:t>
            </a:r>
            <a:r>
              <a:rPr lang="ja-JP" altLang="ja-JP" sz="900" b="1" dirty="0"/>
              <a:t>いった立場から、特殊詐欺の</a:t>
            </a:r>
            <a:r>
              <a:rPr lang="ja-JP" altLang="ja-JP" sz="900" b="1" dirty="0" smtClean="0"/>
              <a:t>被害者</a:t>
            </a:r>
            <a:endParaRPr lang="en-US" altLang="ja-JP" sz="900" b="1" dirty="0" smtClean="0"/>
          </a:p>
          <a:p>
            <a:r>
              <a:rPr lang="ja-JP" altLang="en-US" sz="900" b="1" dirty="0"/>
              <a:t>　</a:t>
            </a:r>
            <a:r>
              <a:rPr lang="ja-JP" altLang="ja-JP" sz="900" b="1" dirty="0" smtClean="0"/>
              <a:t>の</a:t>
            </a:r>
            <a:r>
              <a:rPr lang="ja-JP" altLang="ja-JP" sz="900" b="1" dirty="0"/>
              <a:t>多くを占める高齢者を守るため、少しでも</a:t>
            </a:r>
          </a:p>
          <a:p>
            <a:r>
              <a:rPr lang="ja-JP" altLang="en-US" sz="900" b="1" dirty="0" smtClean="0"/>
              <a:t>　</a:t>
            </a:r>
            <a:r>
              <a:rPr lang="ja-JP" altLang="ja-JP" sz="900" b="1" dirty="0" smtClean="0"/>
              <a:t>お役</a:t>
            </a:r>
            <a:r>
              <a:rPr lang="ja-JP" altLang="ja-JP" sz="900" b="1" dirty="0"/>
              <a:t>にたてるよう努力してまいる所存です。</a:t>
            </a:r>
          </a:p>
          <a:p>
            <a:r>
              <a:rPr lang="ja-JP" altLang="ja-JP" sz="900" b="1" dirty="0"/>
              <a:t>　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65499" y="2925938"/>
            <a:ext cx="2303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>
                <a:solidFill>
                  <a:schemeClr val="bg1"/>
                </a:solidFill>
              </a:rPr>
              <a:t>【</a:t>
            </a:r>
            <a:r>
              <a:rPr lang="ja-JP" altLang="en-US" sz="1000" b="1" dirty="0">
                <a:solidFill>
                  <a:schemeClr val="bg1"/>
                </a:solidFill>
              </a:rPr>
              <a:t>特殊詐欺対策検討</a:t>
            </a:r>
            <a:r>
              <a:rPr lang="ja-JP" altLang="en-US" sz="1000" b="1" dirty="0" smtClean="0">
                <a:solidFill>
                  <a:schemeClr val="bg1"/>
                </a:solidFill>
              </a:rPr>
              <a:t>部会の</a:t>
            </a:r>
            <a:r>
              <a:rPr kumimoji="1" lang="ja-JP" altLang="en-US" sz="1000" b="1" dirty="0" smtClean="0">
                <a:solidFill>
                  <a:schemeClr val="bg1"/>
                </a:solidFill>
              </a:rPr>
              <a:t>開催状況</a:t>
            </a:r>
            <a:r>
              <a:rPr kumimoji="1" lang="en-US" altLang="ja-JP" sz="1000" b="1" dirty="0" smtClean="0">
                <a:solidFill>
                  <a:schemeClr val="bg1"/>
                </a:solidFill>
              </a:rPr>
              <a:t>】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320252" y="7054833"/>
            <a:ext cx="808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b="1" dirty="0" smtClean="0"/>
              <a:t>礒村部会長</a:t>
            </a:r>
            <a:endParaRPr kumimoji="1" lang="ja-JP" altLang="en-US" sz="900" b="1" dirty="0"/>
          </a:p>
        </p:txBody>
      </p:sp>
      <p:sp>
        <p:nvSpPr>
          <p:cNvPr id="40" name="正方形/長方形 39"/>
          <p:cNvSpPr/>
          <p:nvPr/>
        </p:nvSpPr>
        <p:spPr>
          <a:xfrm>
            <a:off x="334400" y="7654854"/>
            <a:ext cx="6199765" cy="21226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41275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角丸四角形 40"/>
          <p:cNvSpPr/>
          <p:nvPr/>
        </p:nvSpPr>
        <p:spPr>
          <a:xfrm>
            <a:off x="334400" y="7510838"/>
            <a:ext cx="1281910" cy="25373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rgbClr val="FF0000"/>
                </a:solidFill>
                <a:ea typeface="ＦＡ Ｐ ゴシック"/>
              </a:rPr>
              <a:t>意見交換等</a:t>
            </a:r>
            <a:endParaRPr kumimoji="1" lang="ja-JP" altLang="en-US" sz="1200" b="1" dirty="0">
              <a:solidFill>
                <a:srgbClr val="FF0000"/>
              </a:solidFill>
              <a:ea typeface="ＦＡ Ｐ ゴシック"/>
            </a:endParaRPr>
          </a:p>
        </p:txBody>
      </p:sp>
      <p:sp>
        <p:nvSpPr>
          <p:cNvPr id="30" name="額縁 29"/>
          <p:cNvSpPr/>
          <p:nvPr/>
        </p:nvSpPr>
        <p:spPr>
          <a:xfrm>
            <a:off x="413116" y="7859466"/>
            <a:ext cx="2999637" cy="1846062"/>
          </a:xfrm>
          <a:prstGeom prst="bevel">
            <a:avLst>
              <a:gd name="adj" fmla="val 3838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額縁 41"/>
          <p:cNvSpPr/>
          <p:nvPr/>
        </p:nvSpPr>
        <p:spPr>
          <a:xfrm>
            <a:off x="3459760" y="7859466"/>
            <a:ext cx="3021190" cy="1846062"/>
          </a:xfrm>
          <a:prstGeom prst="bevel">
            <a:avLst>
              <a:gd name="adj" fmla="val 4504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ホームベース 33"/>
          <p:cNvSpPr/>
          <p:nvPr/>
        </p:nvSpPr>
        <p:spPr>
          <a:xfrm>
            <a:off x="975355" y="7850962"/>
            <a:ext cx="1800200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意見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44" name="ホームベース 43"/>
          <p:cNvSpPr/>
          <p:nvPr/>
        </p:nvSpPr>
        <p:spPr>
          <a:xfrm>
            <a:off x="4096850" y="7850962"/>
            <a:ext cx="1800200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提案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37741" y="8066986"/>
            <a:ext cx="2913737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 smtClean="0"/>
              <a:t>○　被害者宅の電話番号や家族の名前等が記載</a:t>
            </a:r>
            <a:r>
              <a:rPr lang="ja-JP" altLang="en-US" sz="900" b="1" dirty="0" smtClean="0"/>
              <a:t>さ</a:t>
            </a:r>
            <a:r>
              <a:rPr kumimoji="1" lang="ja-JP" altLang="en-US" sz="900" b="1" dirty="0" smtClean="0"/>
              <a:t>れた</a:t>
            </a:r>
            <a:endParaRPr kumimoji="1" lang="en-US" altLang="ja-JP" sz="900" b="1" dirty="0" smtClean="0"/>
          </a:p>
          <a:p>
            <a:r>
              <a:rPr lang="ja-JP" altLang="en-US" sz="900" b="1" dirty="0"/>
              <a:t>　</a:t>
            </a:r>
            <a:r>
              <a:rPr lang="ja-JP" altLang="en-US" sz="900" b="1" dirty="0" smtClean="0"/>
              <a:t>名簿を売り買いしている名簿屋の規制をしたり、対策を</a:t>
            </a:r>
            <a:endParaRPr lang="en-US" altLang="ja-JP" sz="900" b="1" dirty="0" smtClean="0"/>
          </a:p>
          <a:p>
            <a:r>
              <a:rPr lang="ja-JP" altLang="en-US" sz="900" b="1" dirty="0"/>
              <a:t>　</a:t>
            </a:r>
            <a:r>
              <a:rPr lang="ja-JP" altLang="en-US" sz="900" b="1" dirty="0" smtClean="0"/>
              <a:t>取ったりすべきではないか。</a:t>
            </a:r>
            <a:endParaRPr lang="en-US" altLang="ja-JP" sz="900" b="1" dirty="0" smtClean="0"/>
          </a:p>
          <a:p>
            <a:r>
              <a:rPr kumimoji="1" lang="ja-JP" altLang="en-US" sz="900" b="1" dirty="0" smtClean="0"/>
              <a:t>○　一見してお客さんが、詐欺に遭っているのか、本当に</a:t>
            </a:r>
            <a:endParaRPr kumimoji="1" lang="en-US" altLang="ja-JP" sz="900" b="1" dirty="0" smtClean="0"/>
          </a:p>
          <a:p>
            <a:r>
              <a:rPr lang="ja-JP" altLang="en-US" sz="900" b="1" dirty="0"/>
              <a:t>　</a:t>
            </a:r>
            <a:r>
              <a:rPr kumimoji="1" lang="ja-JP" altLang="en-US" sz="900" b="1" dirty="0" smtClean="0"/>
              <a:t>お金をおろしているだけなのか判別が困難である。</a:t>
            </a:r>
            <a:endParaRPr kumimoji="1" lang="en-US" altLang="ja-JP" sz="900" b="1" dirty="0" smtClean="0"/>
          </a:p>
          <a:p>
            <a:r>
              <a:rPr lang="ja-JP" altLang="en-US" sz="900" b="1" dirty="0"/>
              <a:t>○　高齢者宅に赴くとき、チラシ等で呼びかけるだけで</a:t>
            </a:r>
            <a:endParaRPr lang="en-US" altLang="ja-JP" sz="900" b="1" dirty="0"/>
          </a:p>
          <a:p>
            <a:r>
              <a:rPr lang="ja-JP" altLang="en-US" sz="900" b="1" dirty="0"/>
              <a:t>　なく、啓発物品（ティッシュ等）があると話しやすい</a:t>
            </a:r>
            <a:r>
              <a:rPr lang="ja-JP" altLang="en-US" sz="900" b="1" dirty="0" smtClean="0"/>
              <a:t>。</a:t>
            </a:r>
            <a:endParaRPr lang="en-US" altLang="ja-JP" sz="900" b="1" dirty="0" smtClean="0"/>
          </a:p>
          <a:p>
            <a:r>
              <a:rPr lang="ja-JP" altLang="en-US" sz="900" b="1" dirty="0" smtClean="0"/>
              <a:t>○　「携帯電話がかわった」「風邪を引いた」という言葉が</a:t>
            </a:r>
            <a:endParaRPr lang="en-US" altLang="ja-JP" sz="900" b="1" dirty="0" smtClean="0"/>
          </a:p>
          <a:p>
            <a:r>
              <a:rPr lang="ja-JP" altLang="en-US" sz="900" b="1" dirty="0"/>
              <a:t>　</a:t>
            </a:r>
            <a:r>
              <a:rPr lang="ja-JP" altLang="en-US" sz="900" b="1" dirty="0" smtClean="0"/>
              <a:t>出て、金銭の無心の話があれば、詐欺の可能性が高い。</a:t>
            </a:r>
            <a:endParaRPr kumimoji="1" lang="en-US" altLang="ja-JP" sz="900" b="1" dirty="0" smtClean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513486" y="8069389"/>
            <a:ext cx="29137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 smtClean="0"/>
              <a:t>○　より多くの人に特殊詐欺を周知するため、各構成員</a:t>
            </a:r>
            <a:endParaRPr kumimoji="1" lang="en-US" altLang="ja-JP" sz="900" b="1" dirty="0" smtClean="0"/>
          </a:p>
          <a:p>
            <a:r>
              <a:rPr lang="ja-JP" altLang="en-US" sz="900" b="1" dirty="0"/>
              <a:t>　</a:t>
            </a:r>
            <a:r>
              <a:rPr kumimoji="1" lang="ja-JP" altLang="en-US" sz="900" b="1" dirty="0" smtClean="0"/>
              <a:t>や加盟団体のホームページに大阪府や大阪府警に</a:t>
            </a:r>
            <a:endParaRPr kumimoji="1" lang="en-US" altLang="ja-JP" sz="900" b="1" dirty="0" smtClean="0"/>
          </a:p>
          <a:p>
            <a:r>
              <a:rPr lang="ja-JP" altLang="en-US" sz="900" b="1" dirty="0" smtClean="0"/>
              <a:t>　</a:t>
            </a:r>
            <a:r>
              <a:rPr kumimoji="1" lang="ja-JP" altLang="en-US" sz="900" b="1" dirty="0" smtClean="0"/>
              <a:t>リンクする</a:t>
            </a:r>
            <a:r>
              <a:rPr kumimoji="1" lang="en-US" altLang="ja-JP" sz="900" b="1" dirty="0" smtClean="0"/>
              <a:t>『</a:t>
            </a:r>
            <a:r>
              <a:rPr kumimoji="1" lang="ja-JP" altLang="en-US" sz="900" b="1" dirty="0" smtClean="0"/>
              <a:t>特殊詐欺のコーナー</a:t>
            </a:r>
            <a:r>
              <a:rPr kumimoji="1" lang="en-US" altLang="ja-JP" sz="900" b="1" dirty="0" smtClean="0"/>
              <a:t>』</a:t>
            </a:r>
            <a:r>
              <a:rPr kumimoji="1" lang="ja-JP" altLang="en-US" sz="900" b="1" dirty="0" smtClean="0"/>
              <a:t>を設けてもらうように</a:t>
            </a:r>
            <a:endParaRPr kumimoji="1" lang="en-US" altLang="ja-JP" sz="900" b="1" dirty="0" smtClean="0"/>
          </a:p>
          <a:p>
            <a:r>
              <a:rPr lang="ja-JP" altLang="en-US" sz="900" b="1" dirty="0"/>
              <a:t>　</a:t>
            </a:r>
            <a:r>
              <a:rPr kumimoji="1" lang="ja-JP" altLang="en-US" sz="900" b="1" dirty="0" smtClean="0"/>
              <a:t>呼びかけてはどうか。</a:t>
            </a:r>
            <a:endParaRPr kumimoji="1" lang="en-US" altLang="ja-JP" sz="900" b="1" dirty="0" smtClean="0"/>
          </a:p>
          <a:p>
            <a:r>
              <a:rPr lang="ja-JP" altLang="en-US" sz="900" b="1" dirty="0" smtClean="0"/>
              <a:t>○　犯人が</a:t>
            </a:r>
            <a:r>
              <a:rPr lang="en-US" altLang="ja-JP" sz="900" b="1" dirty="0" smtClean="0"/>
              <a:t>『</a:t>
            </a:r>
            <a:r>
              <a:rPr lang="ja-JP" altLang="en-US" sz="900" b="1" dirty="0" smtClean="0"/>
              <a:t>息子を思う親心</a:t>
            </a:r>
            <a:r>
              <a:rPr lang="en-US" altLang="ja-JP" sz="900" b="1" dirty="0" smtClean="0"/>
              <a:t>』</a:t>
            </a:r>
            <a:r>
              <a:rPr lang="ja-JP" altLang="en-US" sz="900" b="1" dirty="0" smtClean="0"/>
              <a:t>につけ込んで騙すという</a:t>
            </a:r>
            <a:endParaRPr lang="en-US" altLang="ja-JP" sz="900" b="1" dirty="0" smtClean="0"/>
          </a:p>
          <a:p>
            <a:r>
              <a:rPr lang="ja-JP" altLang="en-US" sz="900" b="1" dirty="0"/>
              <a:t>　</a:t>
            </a:r>
            <a:r>
              <a:rPr lang="ja-JP" altLang="en-US" sz="900" b="1" dirty="0" smtClean="0"/>
              <a:t>心理の逆を取って</a:t>
            </a:r>
            <a:r>
              <a:rPr lang="en-US" altLang="ja-JP" sz="900" b="1" dirty="0" smtClean="0"/>
              <a:t>『</a:t>
            </a:r>
            <a:r>
              <a:rPr lang="ja-JP" altLang="en-US" sz="900" b="1" dirty="0" smtClean="0"/>
              <a:t>親を思う息子心</a:t>
            </a:r>
            <a:r>
              <a:rPr lang="en-US" altLang="ja-JP" sz="900" b="1" dirty="0" smtClean="0"/>
              <a:t>』</a:t>
            </a:r>
            <a:r>
              <a:rPr lang="ja-JP" altLang="en-US" sz="900" b="1" dirty="0" smtClean="0"/>
              <a:t>を持って、</a:t>
            </a:r>
            <a:r>
              <a:rPr lang="en-US" altLang="ja-JP" sz="900" b="1" dirty="0" smtClean="0"/>
              <a:t>『</a:t>
            </a:r>
            <a:r>
              <a:rPr lang="ja-JP" altLang="en-US" sz="900" b="1" dirty="0" smtClean="0"/>
              <a:t>親子間</a:t>
            </a:r>
            <a:endParaRPr lang="en-US" altLang="ja-JP" sz="900" b="1" dirty="0" smtClean="0"/>
          </a:p>
          <a:p>
            <a:r>
              <a:rPr lang="ja-JP" altLang="en-US" sz="900" b="1" dirty="0" smtClean="0"/>
              <a:t>　訓練</a:t>
            </a:r>
            <a:r>
              <a:rPr lang="en-US" altLang="ja-JP" sz="900" b="1" dirty="0" smtClean="0"/>
              <a:t>』</a:t>
            </a:r>
            <a:r>
              <a:rPr lang="ja-JP" altLang="en-US" sz="900" b="1" dirty="0" smtClean="0"/>
              <a:t>を呼びかけてはどうか。</a:t>
            </a:r>
            <a:endParaRPr lang="en-US" altLang="ja-JP" sz="900" b="1" dirty="0" smtClean="0"/>
          </a:p>
          <a:p>
            <a:r>
              <a:rPr lang="ja-JP" altLang="en-US" sz="900" b="1" dirty="0" smtClean="0"/>
              <a:t>○　警察や行政との連携だけでなく、民間の構成員同士</a:t>
            </a:r>
            <a:endParaRPr lang="en-US" altLang="ja-JP" sz="900" b="1" dirty="0" smtClean="0"/>
          </a:p>
          <a:p>
            <a:r>
              <a:rPr lang="ja-JP" altLang="en-US" sz="900" b="1" dirty="0"/>
              <a:t>　</a:t>
            </a:r>
            <a:r>
              <a:rPr lang="ja-JP" altLang="en-US" sz="900" b="1" dirty="0" smtClean="0"/>
              <a:t>の横のつながりをつくれば、良いアイディアや要望が</a:t>
            </a:r>
            <a:endParaRPr lang="en-US" altLang="ja-JP" sz="900" b="1" dirty="0" smtClean="0"/>
          </a:p>
          <a:p>
            <a:r>
              <a:rPr lang="ja-JP" altLang="en-US" sz="900" b="1" dirty="0"/>
              <a:t>　</a:t>
            </a:r>
            <a:r>
              <a:rPr lang="ja-JP" altLang="en-US" sz="900" b="1" dirty="0" smtClean="0"/>
              <a:t>生まれるのではないか。</a:t>
            </a:r>
            <a:endParaRPr kumimoji="1" lang="en-US" altLang="ja-JP" sz="900" b="1" dirty="0" smtClean="0"/>
          </a:p>
        </p:txBody>
      </p:sp>
      <p:sp>
        <p:nvSpPr>
          <p:cNvPr id="11" name="角丸四角形 10"/>
          <p:cNvSpPr/>
          <p:nvPr/>
        </p:nvSpPr>
        <p:spPr>
          <a:xfrm>
            <a:off x="334401" y="1005815"/>
            <a:ext cx="6199765" cy="39856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i="1" dirty="0" smtClean="0">
                <a:solidFill>
                  <a:srgbClr val="FF0000"/>
                </a:solidFill>
                <a:latin typeface="ＦＡ Ｐ ゴシック" panose="020B0600000000000000" pitchFamily="50" charset="-128"/>
                <a:ea typeface="ＦＡ Ｐ ゴシック" panose="020B0600000000000000" pitchFamily="50" charset="-128"/>
              </a:rPr>
              <a:t>第</a:t>
            </a:r>
            <a:r>
              <a:rPr lang="ja-JP" altLang="en-US" b="1" i="1" dirty="0">
                <a:solidFill>
                  <a:srgbClr val="FF0000"/>
                </a:solidFill>
                <a:latin typeface="ＦＡ Ｐ ゴシック" panose="020B0600000000000000" pitchFamily="50" charset="-128"/>
                <a:ea typeface="ＦＡ Ｐ ゴシック" panose="020B0600000000000000" pitchFamily="50" charset="-128"/>
              </a:rPr>
              <a:t>１</a:t>
            </a:r>
            <a:r>
              <a:rPr lang="ja-JP" altLang="en-US" b="1" i="1" dirty="0" smtClean="0">
                <a:solidFill>
                  <a:srgbClr val="FF0000"/>
                </a:solidFill>
                <a:latin typeface="ＦＡ Ｐ ゴシック" panose="020B0600000000000000" pitchFamily="50" charset="-128"/>
                <a:ea typeface="ＦＡ Ｐ ゴシック" panose="020B0600000000000000" pitchFamily="50" charset="-128"/>
              </a:rPr>
              <a:t>回　特殊詐欺対策検討部会の開催</a:t>
            </a:r>
            <a:endParaRPr lang="en-US" altLang="ja-JP" b="1" i="1" dirty="0" smtClean="0">
              <a:solidFill>
                <a:srgbClr val="FF0000"/>
              </a:solidFill>
              <a:latin typeface="ＦＡ Ｐ ゴシック" panose="020B0600000000000000" pitchFamily="50" charset="-128"/>
              <a:ea typeface="ＦＡ Ｐ ゴシック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812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117</Words>
  <Application>Microsoft Office PowerPoint</Application>
  <PresentationFormat>A4 210 x 297 mm</PresentationFormat>
  <Paragraphs>72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ＤＨＰ特太ゴシック体</vt:lpstr>
      <vt:lpstr>ＦＡ Ｐ ゴシック</vt:lpstr>
      <vt:lpstr>HG丸ｺﾞｼｯｸM-PRO</vt:lpstr>
      <vt:lpstr>HG創英角ｺﾞｼｯｸUB</vt:lpstr>
      <vt:lpstr>ＭＳ Ｐゴシック</vt:lpstr>
      <vt:lpstr>ＭＳ 明朝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2019-06-18T08:19:42Z</dcterms:created>
  <dcterms:modified xsi:type="dcterms:W3CDTF">2019-06-18T08:19:46Z</dcterms:modified>
</cp:coreProperties>
</file>