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256" r:id="rId2"/>
    <p:sldId id="259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ECFF"/>
    <a:srgbClr val="FF3300"/>
    <a:srgbClr val="FFFF66"/>
    <a:srgbClr val="996600"/>
    <a:srgbClr val="CCFF33"/>
    <a:srgbClr val="66FFFF"/>
    <a:srgbClr val="33CC33"/>
    <a:srgbClr val="FF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2334" y="54"/>
      </p:cViewPr>
      <p:guideLst>
        <p:guide orient="horz" pos="3120"/>
        <p:guide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420" cy="497597"/>
          </a:xfrm>
          <a:prstGeom prst="rect">
            <a:avLst/>
          </a:prstGeom>
        </p:spPr>
        <p:txBody>
          <a:bodyPr vert="horz" lIns="90544" tIns="45272" rIns="90544" bIns="4527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210" y="3"/>
            <a:ext cx="2949420" cy="497597"/>
          </a:xfrm>
          <a:prstGeom prst="rect">
            <a:avLst/>
          </a:prstGeom>
        </p:spPr>
        <p:txBody>
          <a:bodyPr vert="horz" lIns="90544" tIns="45272" rIns="90544" bIns="45272" rtlCol="0"/>
          <a:lstStyle>
            <a:lvl1pPr algn="r">
              <a:defRPr sz="1200"/>
            </a:lvl1pPr>
          </a:lstStyle>
          <a:p>
            <a:fld id="{58E71ED2-361B-4557-A284-409827CDB722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812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4" tIns="45272" rIns="90544" bIns="4527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8" y="4720872"/>
            <a:ext cx="5445446" cy="4473647"/>
          </a:xfrm>
          <a:prstGeom prst="rect">
            <a:avLst/>
          </a:prstGeom>
        </p:spPr>
        <p:txBody>
          <a:bodyPr vert="horz" lIns="90544" tIns="45272" rIns="90544" bIns="4527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168"/>
            <a:ext cx="2949420" cy="497597"/>
          </a:xfrm>
          <a:prstGeom prst="rect">
            <a:avLst/>
          </a:prstGeom>
        </p:spPr>
        <p:txBody>
          <a:bodyPr vert="horz" lIns="90544" tIns="45272" rIns="90544" bIns="4527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210" y="9440168"/>
            <a:ext cx="2949420" cy="497597"/>
          </a:xfrm>
          <a:prstGeom prst="rect">
            <a:avLst/>
          </a:prstGeom>
        </p:spPr>
        <p:txBody>
          <a:bodyPr vert="horz" lIns="90544" tIns="45272" rIns="90544" bIns="45272" rtlCol="0" anchor="b"/>
          <a:lstStyle>
            <a:lvl1pPr algn="r">
              <a:defRPr sz="1200"/>
            </a:lvl1pPr>
          </a:lstStyle>
          <a:p>
            <a:fld id="{08FFA620-D42D-4CAF-BF3A-3977E9164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515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b="1" dirty="0">
              <a:ln w="6350" cmpd="sng">
                <a:noFill/>
                <a:prstDash val="solid"/>
                <a:miter lim="800000"/>
              </a:ln>
              <a:solidFill>
                <a:srgbClr val="FF3300"/>
              </a:solidFill>
              <a:effectLst>
                <a:glow rad="1270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ＨＰ特太ゴシック体" pitchFamily="50" charset="-128"/>
              <a:ea typeface="ＤＨＰ特太ゴシック体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FA620-D42D-4CAF-BF3A-3977E9164FC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74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994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526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127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573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8393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431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313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269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708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439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82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FFCCD-702E-4D3B-BD3C-1722966A1DBA}" type="datetimeFigureOut">
              <a:rPr kumimoji="1" lang="ja-JP" altLang="en-US" smtClean="0"/>
              <a:t>2019/6/18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775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90" y="1209310"/>
            <a:ext cx="5256584" cy="2804638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60648" y="1098054"/>
            <a:ext cx="6336704" cy="87514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60648" y="1098055"/>
            <a:ext cx="63367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utoShape 1"/>
          <p:cNvSpPr>
            <a:spLocks noChangeArrowheads="1"/>
          </p:cNvSpPr>
          <p:nvPr/>
        </p:nvSpPr>
        <p:spPr bwMode="auto">
          <a:xfrm>
            <a:off x="139484" y="0"/>
            <a:ext cx="6552728" cy="1098055"/>
          </a:xfrm>
          <a:prstGeom prst="horizontalScroll">
            <a:avLst>
              <a:gd name="adj" fmla="val 12500"/>
            </a:avLst>
          </a:prstGeom>
          <a:noFill/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 b="0" i="0" u="none" strike="noStrike" baseline="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sp>
        <p:nvSpPr>
          <p:cNvPr id="18" name="WordArt 5"/>
          <p:cNvSpPr>
            <a:spLocks noChangeArrowheads="1" noChangeShapeType="1" noTextEdit="1"/>
          </p:cNvSpPr>
          <p:nvPr/>
        </p:nvSpPr>
        <p:spPr bwMode="auto">
          <a:xfrm>
            <a:off x="908720" y="249669"/>
            <a:ext cx="3812907" cy="6711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spc="0" dirty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 安まち通信</a:t>
            </a:r>
          </a:p>
        </p:txBody>
      </p:sp>
      <p:pic>
        <p:nvPicPr>
          <p:cNvPr id="23" name="図 2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86" y="169526"/>
            <a:ext cx="711500" cy="78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374889"/>
              </p:ext>
            </p:extLst>
          </p:nvPr>
        </p:nvGraphicFramePr>
        <p:xfrm>
          <a:off x="5339245" y="200472"/>
          <a:ext cx="1294396" cy="683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平成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000" smtClean="0">
                          <a:solidFill>
                            <a:schemeClr val="tx1"/>
                          </a:solidFill>
                        </a:rPr>
                        <a:t>19</a:t>
                      </a:r>
                      <a:r>
                        <a:rPr kumimoji="1" lang="ja-JP" altLang="en-US" sz="1000" smtClean="0">
                          <a:solidFill>
                            <a:schemeClr val="tx1"/>
                          </a:solidFill>
                        </a:rPr>
                        <a:t>日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0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aseline="0" dirty="0" smtClean="0"/>
                        <a:t>大阪府安全なまちづくり推進会議</a:t>
                      </a:r>
                      <a:endParaRPr kumimoji="1" lang="ja-JP" altLang="en-US" sz="60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6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第</a:t>
                      </a:r>
                      <a:r>
                        <a:rPr kumimoji="1" lang="en-US" altLang="ja-JP" sz="900" dirty="0" smtClean="0"/>
                        <a:t>12</a:t>
                      </a:r>
                      <a:r>
                        <a:rPr kumimoji="1" lang="ja-JP" altLang="en-US" sz="900" dirty="0" smtClean="0"/>
                        <a:t>号</a:t>
                      </a:r>
                      <a:endParaRPr kumimoji="1" lang="ja-JP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334401" y="1352601"/>
            <a:ext cx="6199765" cy="3218402"/>
          </a:xfrm>
          <a:prstGeom prst="rect">
            <a:avLst/>
          </a:prstGeom>
          <a:noFill/>
          <a:ln w="412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6785" y="3717197"/>
            <a:ext cx="6136393" cy="8233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本年</a:t>
            </a:r>
            <a:r>
              <a:rPr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２月１３日、特殊詐欺の危機的な被害状況を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踏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まえ、臨時の</a:t>
            </a:r>
            <a:r>
              <a:rPr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｢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第３回特殊詐欺対策</a:t>
            </a:r>
            <a:endParaRPr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検討部会」を開催しました。</a:t>
            </a:r>
            <a:endParaRPr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b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各部会員で、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特殊詐欺被害防止のため、次のような提案について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検討しました。</a:t>
            </a:r>
            <a:endParaRPr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34401" y="1005815"/>
            <a:ext cx="6199765" cy="39856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i="1" dirty="0" smtClean="0">
                <a:solidFill>
                  <a:srgbClr val="FF0000"/>
                </a:solidFill>
                <a:latin typeface="ＦＡ Ｐ ゴシック" panose="020B0600000000000000" pitchFamily="50" charset="-128"/>
                <a:ea typeface="ＦＡ Ｐ ゴシック" panose="020B0600000000000000" pitchFamily="50" charset="-128"/>
              </a:rPr>
              <a:t>第</a:t>
            </a:r>
            <a:r>
              <a:rPr lang="ja-JP" altLang="en-US" b="1" i="1" dirty="0">
                <a:solidFill>
                  <a:srgbClr val="FF0000"/>
                </a:solidFill>
                <a:latin typeface="ＦＡ Ｐ ゴシック" panose="020B0600000000000000" pitchFamily="50" charset="-128"/>
                <a:ea typeface="ＦＡ Ｐ ゴシック" panose="020B0600000000000000" pitchFamily="50" charset="-128"/>
              </a:rPr>
              <a:t>３</a:t>
            </a:r>
            <a:r>
              <a:rPr lang="ja-JP" altLang="en-US" b="1" i="1" dirty="0" smtClean="0">
                <a:solidFill>
                  <a:srgbClr val="FF0000"/>
                </a:solidFill>
                <a:latin typeface="ＦＡ Ｐ ゴシック" panose="020B0600000000000000" pitchFamily="50" charset="-128"/>
                <a:ea typeface="ＦＡ Ｐ ゴシック" panose="020B0600000000000000" pitchFamily="50" charset="-128"/>
              </a:rPr>
              <a:t>回　特殊詐欺対策検討部会の開催</a:t>
            </a:r>
            <a:endParaRPr lang="en-US" altLang="ja-JP" b="1" i="1" dirty="0" smtClean="0">
              <a:solidFill>
                <a:srgbClr val="FF0000"/>
              </a:solidFill>
              <a:latin typeface="ＦＡ Ｐ ゴシック" panose="020B0600000000000000" pitchFamily="50" charset="-128"/>
              <a:ea typeface="ＦＡ Ｐ ゴシック" panose="020B06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50719" y="4741537"/>
            <a:ext cx="6199764" cy="51026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412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角丸四角形 50"/>
          <p:cNvSpPr/>
          <p:nvPr/>
        </p:nvSpPr>
        <p:spPr>
          <a:xfrm>
            <a:off x="334400" y="4602484"/>
            <a:ext cx="2320948" cy="31469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rgbClr val="FF0000"/>
                </a:solidFill>
                <a:ea typeface="ＦＡ Ｐ ゴシック"/>
              </a:rPr>
              <a:t>特殊詐欺緊急対策について</a:t>
            </a:r>
            <a:endParaRPr kumimoji="1" lang="ja-JP" altLang="en-US" sz="1200" b="1" dirty="0">
              <a:solidFill>
                <a:srgbClr val="FF0000"/>
              </a:solidFill>
              <a:ea typeface="ＦＡ Ｐ ゴシック"/>
            </a:endParaRPr>
          </a:p>
        </p:txBody>
      </p:sp>
      <p:sp>
        <p:nvSpPr>
          <p:cNvPr id="54" name="メモ 53"/>
          <p:cNvSpPr/>
          <p:nvPr/>
        </p:nvSpPr>
        <p:spPr>
          <a:xfrm>
            <a:off x="2397157" y="4984790"/>
            <a:ext cx="2005493" cy="1930301"/>
          </a:xfrm>
          <a:prstGeom prst="foldedCorner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メモ 54"/>
          <p:cNvSpPr/>
          <p:nvPr/>
        </p:nvSpPr>
        <p:spPr>
          <a:xfrm>
            <a:off x="385917" y="4990548"/>
            <a:ext cx="1994921" cy="1930106"/>
          </a:xfrm>
          <a:prstGeom prst="foldedCorner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348880" y="4960236"/>
            <a:ext cx="212964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en-US" altLang="ja-JP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ATM</a:t>
            </a:r>
            <a:r>
              <a:rPr lang="ja-JP" alt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利用限度</a:t>
            </a:r>
            <a:r>
              <a:rPr lang="ja-JP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額の引き下げ</a:t>
            </a:r>
            <a:r>
              <a:rPr kumimoji="1" lang="en-US" altLang="ja-JP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　現在、被害者がキャッシュ</a:t>
            </a:r>
            <a:endParaRPr kumimoji="1"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カードをだまし取られて、</a:t>
            </a:r>
            <a:r>
              <a:rPr kumimoji="1"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ATM</a:t>
            </a: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</a:t>
            </a:r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から犯人に現金を引き出され</a:t>
            </a:r>
            <a:endParaRPr kumimoji="1"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kumimoji="1" lang="ja-JP" altLang="en-US" sz="1100" dirty="0" err="1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て</a:t>
            </a:r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しまう手口が多発している。</a:t>
            </a:r>
            <a:endParaRPr kumimoji="1"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高齢者と接する機会に、</a:t>
            </a:r>
            <a:r>
              <a:rPr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ATM</a:t>
            </a: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利用限度額引き下げを広報・</a:t>
            </a:r>
            <a:endParaRPr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周知してほしい。</a:t>
            </a:r>
            <a:endParaRPr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ja-JP" altLang="en-US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27487" y="4944064"/>
            <a:ext cx="2062707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安まちメールの登録推奨</a:t>
            </a:r>
            <a:r>
              <a:rPr kumimoji="1" lang="en-US" altLang="ja-JP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r>
              <a:rPr kumimoji="1" lang="en-US" altLang="ja-JP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民間緊急警戒</a:t>
            </a:r>
            <a:r>
              <a:rPr kumimoji="1" lang="en-US" altLang="ja-JP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endParaRPr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　犯罪の発生情報を知らせる</a:t>
            </a:r>
            <a:endParaRPr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安まちメールに登録していた</a:t>
            </a:r>
            <a:r>
              <a:rPr lang="ja-JP" altLang="en-US" sz="1100" dirty="0" err="1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だ</a:t>
            </a:r>
            <a:endParaRPr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きたい。</a:t>
            </a:r>
            <a:endParaRPr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　安まちメールの登録地周辺</a:t>
            </a:r>
            <a:endParaRPr kumimoji="1"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で、特殊詐欺にかかるアポ電</a:t>
            </a:r>
            <a:endParaRPr kumimoji="1"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等の情報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が入った際、不審な</a:t>
            </a:r>
            <a:endParaRPr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人物を見かけたら、警察に</a:t>
            </a:r>
            <a:endParaRPr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通報してください。</a:t>
            </a:r>
            <a:endParaRPr kumimoji="1" lang="ja-JP" altLang="en-US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294" y="7229577"/>
            <a:ext cx="2034660" cy="2510476"/>
          </a:xfrm>
          <a:prstGeom prst="rect">
            <a:avLst/>
          </a:prstGeom>
        </p:spPr>
      </p:pic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2476637" y="7235620"/>
            <a:ext cx="1965022" cy="2483496"/>
            <a:chOff x="2423" y="4300"/>
            <a:chExt cx="1472" cy="1807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23" y="4300"/>
              <a:ext cx="1472" cy="1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3" y="4300"/>
              <a:ext cx="1475" cy="1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" name="メモ 24"/>
          <p:cNvSpPr/>
          <p:nvPr/>
        </p:nvSpPr>
        <p:spPr>
          <a:xfrm>
            <a:off x="4446874" y="4968209"/>
            <a:ext cx="2044449" cy="1938675"/>
          </a:xfrm>
          <a:prstGeom prst="foldedCorner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388444" y="4921726"/>
            <a:ext cx="2147918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キャッチフレーズの更なる活用</a:t>
            </a:r>
            <a:r>
              <a:rPr kumimoji="1" lang="en-US" altLang="ja-JP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endParaRPr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　特殊詐欺対策検討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部会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</a:t>
            </a:r>
            <a:endParaRPr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決定したキャッチフレーズを更に</a:t>
            </a:r>
            <a:endParaRPr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活用し、府民の方々に周知して</a:t>
            </a:r>
            <a:endParaRPr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いく。</a:t>
            </a:r>
            <a:endParaRPr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　現在、駅の構内放送や広報</a:t>
            </a:r>
            <a:endParaRPr kumimoji="1"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誌への掲載等、各関係団体、</a:t>
            </a:r>
            <a:endParaRPr kumimoji="1"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各</a:t>
            </a:r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企業様のご協力をいただいて</a:t>
            </a:r>
            <a:endParaRPr kumimoji="1"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い</a:t>
            </a:r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ます。</a:t>
            </a:r>
            <a:endParaRPr kumimoji="1" lang="ja-JP" altLang="en-US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00679" y="7236322"/>
            <a:ext cx="1958577" cy="249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12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260648" y="128463"/>
            <a:ext cx="6480720" cy="9296481"/>
            <a:chOff x="275" y="416"/>
            <a:chExt cx="3770" cy="5408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275" y="416"/>
              <a:ext cx="3770" cy="5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" y="416"/>
              <a:ext cx="3776" cy="5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テキスト ボックス 7"/>
          <p:cNvSpPr txBox="1"/>
          <p:nvPr/>
        </p:nvSpPr>
        <p:spPr>
          <a:xfrm>
            <a:off x="5445224" y="200472"/>
            <a:ext cx="1296144" cy="5040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06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</Words>
  <Application>Microsoft Office PowerPoint</Application>
  <PresentationFormat>A4 210 x 297 mm</PresentationFormat>
  <Paragraphs>41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ＤＨＰ特太ゴシック体</vt:lpstr>
      <vt:lpstr>ＦＡ Ｐ ゴシック</vt:lpstr>
      <vt:lpstr>HGP創英角ｺﾞｼｯｸUB</vt:lpstr>
      <vt:lpstr>HG創英角ｺﾞｼｯｸUB</vt:lpstr>
      <vt:lpstr>ＭＳ Ｐゴシック</vt:lpstr>
      <vt:lpstr>ＭＳ 明朝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2019-06-18T08:22:48Z</dcterms:created>
  <dcterms:modified xsi:type="dcterms:W3CDTF">2019-06-18T08:22:53Z</dcterms:modified>
</cp:coreProperties>
</file>