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6"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8911"/>
    <a:srgbClr val="F9A951"/>
    <a:srgbClr val="996600"/>
    <a:srgbClr val="00B050"/>
    <a:srgbClr val="FFCC00"/>
    <a:srgbClr val="CCECFF"/>
    <a:srgbClr val="FF3300"/>
    <a:srgbClr val="FFFF99"/>
    <a:srgbClr val="FFFF66"/>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73" autoAdjust="0"/>
    <p:restoredTop sz="88151" autoAdjust="0"/>
  </p:normalViewPr>
  <p:slideViewPr>
    <p:cSldViewPr>
      <p:cViewPr varScale="1">
        <p:scale>
          <a:sx n="46" d="100"/>
          <a:sy n="46" d="100"/>
        </p:scale>
        <p:origin x="2628" y="4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420" cy="497597"/>
          </a:xfrm>
          <a:prstGeom prst="rect">
            <a:avLst/>
          </a:prstGeom>
        </p:spPr>
        <p:txBody>
          <a:bodyPr vert="horz" lIns="90544" tIns="45272" rIns="90544" bIns="4527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210" y="3"/>
            <a:ext cx="2949420" cy="497597"/>
          </a:xfrm>
          <a:prstGeom prst="rect">
            <a:avLst/>
          </a:prstGeom>
        </p:spPr>
        <p:txBody>
          <a:bodyPr vert="horz" lIns="90544" tIns="45272" rIns="90544" bIns="45272" rtlCol="0"/>
          <a:lstStyle>
            <a:lvl1pPr algn="r">
              <a:defRPr sz="1200"/>
            </a:lvl1pPr>
          </a:lstStyle>
          <a:p>
            <a:fld id="{58E71ED2-361B-4557-A284-409827CDB722}" type="datetimeFigureOut">
              <a:rPr kumimoji="1" lang="ja-JP" altLang="en-US" smtClean="0"/>
              <a:t>2019/6/18</a:t>
            </a:fld>
            <a:endParaRPr kumimoji="1" lang="ja-JP" altLang="en-US"/>
          </a:p>
        </p:txBody>
      </p:sp>
      <p:sp>
        <p:nvSpPr>
          <p:cNvPr id="4" name="スライド イメージ プレースホルダー 3"/>
          <p:cNvSpPr>
            <a:spLocks noGrp="1" noRot="1" noChangeAspect="1"/>
          </p:cNvSpPr>
          <p:nvPr>
            <p:ph type="sldImg" idx="2"/>
          </p:nvPr>
        </p:nvSpPr>
        <p:spPr>
          <a:xfrm>
            <a:off x="2112963" y="744538"/>
            <a:ext cx="2581275" cy="3727450"/>
          </a:xfrm>
          <a:prstGeom prst="rect">
            <a:avLst/>
          </a:prstGeom>
          <a:noFill/>
          <a:ln w="12700">
            <a:solidFill>
              <a:prstClr val="black"/>
            </a:solidFill>
          </a:ln>
        </p:spPr>
        <p:txBody>
          <a:bodyPr vert="horz" lIns="90544" tIns="45272" rIns="90544" bIns="45272" rtlCol="0" anchor="ctr"/>
          <a:lstStyle/>
          <a:p>
            <a:endParaRPr lang="ja-JP" altLang="en-US"/>
          </a:p>
        </p:txBody>
      </p:sp>
      <p:sp>
        <p:nvSpPr>
          <p:cNvPr id="5" name="ノート プレースホルダー 4"/>
          <p:cNvSpPr>
            <a:spLocks noGrp="1"/>
          </p:cNvSpPr>
          <p:nvPr>
            <p:ph type="body" sz="quarter" idx="3"/>
          </p:nvPr>
        </p:nvSpPr>
        <p:spPr>
          <a:xfrm>
            <a:off x="680878" y="4720872"/>
            <a:ext cx="5445446" cy="4473647"/>
          </a:xfrm>
          <a:prstGeom prst="rect">
            <a:avLst/>
          </a:prstGeom>
        </p:spPr>
        <p:txBody>
          <a:bodyPr vert="horz" lIns="90544" tIns="45272" rIns="90544" bIns="4527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168"/>
            <a:ext cx="2949420" cy="497597"/>
          </a:xfrm>
          <a:prstGeom prst="rect">
            <a:avLst/>
          </a:prstGeom>
        </p:spPr>
        <p:txBody>
          <a:bodyPr vert="horz" lIns="90544" tIns="45272" rIns="90544" bIns="4527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210" y="9440168"/>
            <a:ext cx="2949420" cy="497597"/>
          </a:xfrm>
          <a:prstGeom prst="rect">
            <a:avLst/>
          </a:prstGeom>
        </p:spPr>
        <p:txBody>
          <a:bodyPr vert="horz" lIns="90544" tIns="45272" rIns="90544" bIns="45272" rtlCol="0" anchor="b"/>
          <a:lstStyle>
            <a:lvl1pPr algn="r">
              <a:defRPr sz="1200"/>
            </a:lvl1pPr>
          </a:lstStyle>
          <a:p>
            <a:fld id="{08FFA620-D42D-4CAF-BF3A-3977E9164FC9}" type="slidenum">
              <a:rPr kumimoji="1" lang="ja-JP" altLang="en-US" smtClean="0"/>
              <a:t>‹#›</a:t>
            </a:fld>
            <a:endParaRPr kumimoji="1" lang="ja-JP" altLang="en-US"/>
          </a:p>
        </p:txBody>
      </p:sp>
    </p:spTree>
    <p:extLst>
      <p:ext uri="{BB962C8B-B14F-4D97-AF65-F5344CB8AC3E}">
        <p14:creationId xmlns:p14="http://schemas.microsoft.com/office/powerpoint/2010/main" val="41005153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b="1" dirty="0">
              <a:ln w="6350" cmpd="sng">
                <a:noFill/>
                <a:prstDash val="solid"/>
                <a:miter lim="800000"/>
              </a:ln>
              <a:solidFill>
                <a:srgbClr val="FF3300"/>
              </a:solidFill>
              <a:effectLst>
                <a:glow rad="127000">
                  <a:schemeClr val="bg1"/>
                </a:glow>
                <a:outerShdw blurRad="38100" dist="38100" dir="2700000" algn="tl">
                  <a:srgbClr val="000000">
                    <a:alpha val="43137"/>
                  </a:srgbClr>
                </a:outerShdw>
              </a:effectLst>
              <a:latin typeface="ＤＨＰ特太ゴシック体" pitchFamily="50" charset="-128"/>
              <a:ea typeface="ＤＨＰ特太ゴシック体" pitchFamily="50" charset="-128"/>
            </a:endParaRPr>
          </a:p>
        </p:txBody>
      </p:sp>
      <p:sp>
        <p:nvSpPr>
          <p:cNvPr id="4" name="スライド番号プレースホルダー 3"/>
          <p:cNvSpPr>
            <a:spLocks noGrp="1"/>
          </p:cNvSpPr>
          <p:nvPr>
            <p:ph type="sldNum" sz="quarter" idx="10"/>
          </p:nvPr>
        </p:nvSpPr>
        <p:spPr/>
        <p:txBody>
          <a:bodyPr/>
          <a:lstStyle/>
          <a:p>
            <a:fld id="{08FFA620-D42D-4CAF-BF3A-3977E9164FC9}" type="slidenum">
              <a:rPr kumimoji="1" lang="ja-JP" altLang="en-US" smtClean="0"/>
              <a:t>1</a:t>
            </a:fld>
            <a:endParaRPr kumimoji="1" lang="ja-JP" altLang="en-US"/>
          </a:p>
        </p:txBody>
      </p:sp>
    </p:spTree>
    <p:extLst>
      <p:ext uri="{BB962C8B-B14F-4D97-AF65-F5344CB8AC3E}">
        <p14:creationId xmlns:p14="http://schemas.microsoft.com/office/powerpoint/2010/main" val="218174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6858000" cy="9906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6858000" cy="9906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267868" y="5984882"/>
            <a:ext cx="4768511" cy="10318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14290" y="3611553"/>
            <a:ext cx="4822065" cy="2185283"/>
          </a:xfrm>
        </p:spPr>
        <p:txBody>
          <a:bodyPr anchor="b"/>
          <a:lstStyle>
            <a:lvl1pPr fontAlgn="auto">
              <a:defRPr/>
            </a:lvl1pPr>
          </a:lstStyle>
          <a:p>
            <a:r>
              <a:rPr kumimoji="0" lang="ja-JP" altLang="en-US" smtClean="0"/>
              <a:t>マスター タイトルの書式設定</a:t>
            </a:r>
            <a:endParaRPr kumimoji="0" lang="en-US"/>
          </a:p>
        </p:txBody>
      </p:sp>
      <p:sp>
        <p:nvSpPr>
          <p:cNvPr id="21" name="サブタイトル 20"/>
          <p:cNvSpPr>
            <a:spLocks noGrp="1"/>
          </p:cNvSpPr>
          <p:nvPr>
            <p:ph type="subTitle" idx="1"/>
          </p:nvPr>
        </p:nvSpPr>
        <p:spPr>
          <a:xfrm>
            <a:off x="225023" y="6232529"/>
            <a:ext cx="4800600" cy="1712929"/>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マスター サブタイトルの書式設定</a:t>
            </a:r>
            <a:endParaRPr kumimoji="0" lang="en-US"/>
          </a:p>
        </p:txBody>
      </p:sp>
      <p:sp>
        <p:nvSpPr>
          <p:cNvPr id="29" name="日付プレースホルダー 28"/>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14" name="スライド番号プレースホルダー 13"/>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197090" y="396701"/>
            <a:ext cx="1318010" cy="8452203"/>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342900" y="396701"/>
            <a:ext cx="4800612" cy="845220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6858000" cy="9906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4198" y="0"/>
            <a:ext cx="6858000" cy="9906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535761" y="6810388"/>
            <a:ext cx="5829300" cy="1135070"/>
          </a:xfrm>
        </p:spPr>
        <p:txBody>
          <a:bodyPr anchor="t"/>
          <a:lstStyle>
            <a:lvl1pPr algn="l">
              <a:defRPr sz="4000" b="1" cap="all"/>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541735" y="2786047"/>
            <a:ext cx="5829300" cy="3889040"/>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grpSp>
        <p:nvGrpSpPr>
          <p:cNvPr id="7" name="グループ化 6"/>
          <p:cNvGrpSpPr>
            <a:grpSpLocks/>
          </p:cNvGrpSpPr>
          <p:nvPr/>
        </p:nvGrpSpPr>
        <p:grpSpPr bwMode="auto">
          <a:xfrm>
            <a:off x="535761" y="6707200"/>
            <a:ext cx="5840057" cy="10318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5026" y="412718"/>
            <a:ext cx="5765025" cy="1135070"/>
          </a:xfrm>
        </p:spPr>
        <p:txBody>
          <a:bodyPr/>
          <a:lstStyle>
            <a:lvl1pPr algn="l">
              <a:defRPr/>
            </a:lvl1p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08629" y="7016764"/>
            <a:ext cx="2299098" cy="818622"/>
          </a:xfrm>
        </p:spPr>
        <p:txBody>
          <a:bodyPr anchor="b"/>
          <a:lstStyle>
            <a:lvl1pPr algn="ctr">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1393017" y="1031848"/>
            <a:ext cx="4114800" cy="59436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ー 3"/>
          <p:cNvSpPr>
            <a:spLocks noGrp="1"/>
          </p:cNvSpPr>
          <p:nvPr>
            <p:ph type="body" sz="half" idx="2"/>
          </p:nvPr>
        </p:nvSpPr>
        <p:spPr>
          <a:xfrm>
            <a:off x="2314596" y="7842270"/>
            <a:ext cx="2293131" cy="91495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fld id="{7C5FFCCD-702E-4D3B-BD3C-1722966A1DBA}" type="datetimeFigureOut">
              <a:rPr kumimoji="1" lang="ja-JP" altLang="en-US" smtClean="0"/>
              <a:t>2019/6/18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8FFF394-488E-4A02-8616-AEC4958170A3}" type="slidenum">
              <a:rPr kumimoji="1" lang="ja-JP" altLang="en-US" smtClean="0"/>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6858000" cy="9906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24" y="0"/>
            <a:ext cx="6804446" cy="9906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ー 24"/>
          <p:cNvSpPr>
            <a:spLocks noGrp="1"/>
          </p:cNvSpPr>
          <p:nvPr>
            <p:ph type="title"/>
          </p:nvPr>
        </p:nvSpPr>
        <p:spPr>
          <a:xfrm>
            <a:off x="342900" y="396699"/>
            <a:ext cx="6172200" cy="1651000"/>
          </a:xfrm>
          <a:prstGeom prst="rect">
            <a:avLst/>
          </a:prstGeom>
        </p:spPr>
        <p:txBody>
          <a:bodyPr vert="horz" rtlCol="0" anchor="ctr">
            <a:normAutofit/>
          </a:body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42900" y="2166919"/>
            <a:ext cx="6172200" cy="6537502"/>
          </a:xfrm>
          <a:prstGeom prst="rect">
            <a:avLst/>
          </a:prstGeom>
        </p:spPr>
        <p:txBody>
          <a:bodyPr vert="horz" rtlCol="0">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ー 16"/>
          <p:cNvSpPr>
            <a:spLocks noGrp="1"/>
          </p:cNvSpPr>
          <p:nvPr>
            <p:ph type="dt" sz="half" idx="2"/>
          </p:nvPr>
        </p:nvSpPr>
        <p:spPr>
          <a:xfrm>
            <a:off x="342900" y="9181395"/>
            <a:ext cx="1600200" cy="527403"/>
          </a:xfrm>
          <a:prstGeom prst="rect">
            <a:avLst/>
          </a:prstGeom>
        </p:spPr>
        <p:txBody>
          <a:bodyPr vert="horz" rtlCol="0" anchor="ctr"/>
          <a:lstStyle>
            <a:lvl1pPr algn="ctr" eaLnBrk="1" latinLnBrk="0" hangingPunct="1">
              <a:defRPr kumimoji="0" sz="1200">
                <a:solidFill>
                  <a:schemeClr val="tx2"/>
                </a:solidFill>
              </a:defRPr>
            </a:lvl1pPr>
          </a:lstStyle>
          <a:p>
            <a:fld id="{7C5FFCCD-702E-4D3B-BD3C-1722966A1DBA}" type="datetimeFigureOut">
              <a:rPr kumimoji="1" lang="ja-JP" altLang="en-US" smtClean="0"/>
              <a:t>2019/6/18</a:t>
            </a:fld>
            <a:endParaRPr kumimoji="1" lang="ja-JP" altLang="en-US" dirty="0"/>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rtlCol="0" anchor="ctr"/>
          <a:lstStyle>
            <a:lvl1pPr algn="ctr" eaLnBrk="1" latinLnBrk="0" hangingPunct="1">
              <a:defRPr kumimoji="0" sz="1200">
                <a:solidFill>
                  <a:schemeClr val="tx2"/>
                </a:solidFill>
              </a:defRPr>
            </a:lvl1pPr>
          </a:lstStyle>
          <a:p>
            <a:endParaRPr kumimoji="1" lang="ja-JP" altLang="en-US" dirty="0"/>
          </a:p>
        </p:txBody>
      </p:sp>
      <p:sp>
        <p:nvSpPr>
          <p:cNvPr id="12" name="スライド番号プレースホルダー 11"/>
          <p:cNvSpPr>
            <a:spLocks noGrp="1"/>
          </p:cNvSpPr>
          <p:nvPr>
            <p:ph type="sldNum" sz="quarter" idx="4"/>
          </p:nvPr>
        </p:nvSpPr>
        <p:spPr>
          <a:xfrm>
            <a:off x="4914900" y="9181395"/>
            <a:ext cx="1600200" cy="527403"/>
          </a:xfrm>
          <a:prstGeom prst="rect">
            <a:avLst/>
          </a:prstGeom>
        </p:spPr>
        <p:txBody>
          <a:bodyPr vert="horz" rtlCol="0" anchor="ctr"/>
          <a:lstStyle>
            <a:lvl1pPr algn="ctr" eaLnBrk="1" latinLnBrk="0" hangingPunct="1">
              <a:defRPr kumimoji="0" sz="1200">
                <a:solidFill>
                  <a:schemeClr val="tx2"/>
                </a:solidFill>
              </a:defRPr>
            </a:lvl1pPr>
          </a:lstStyle>
          <a:p>
            <a:fld id="{88FFF394-488E-4A02-8616-AEC4958170A3}" type="slidenum">
              <a:rPr kumimoji="1" lang="ja-JP" altLang="en-US" smtClean="0"/>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6" name="テキスト ボックス 35"/>
          <p:cNvSpPr txBox="1"/>
          <p:nvPr/>
        </p:nvSpPr>
        <p:spPr>
          <a:xfrm>
            <a:off x="260648" y="6393160"/>
            <a:ext cx="6300985" cy="972359"/>
          </a:xfrm>
          <a:prstGeom prst="rect">
            <a:avLst/>
          </a:prstGeom>
          <a:noFill/>
          <a:ln w="12700">
            <a:noFill/>
          </a:ln>
        </p:spPr>
        <p:txBody>
          <a:bodyPr wrap="square" rtlCol="0">
            <a:spAutoFit/>
          </a:bodyPr>
          <a:lstStyle/>
          <a:p>
            <a:pPr>
              <a:lnSpc>
                <a:spcPts val="168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りそな銀行様が、地域の公民館・コミュニティセンター・集会所など公共施設へ</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赴き、金融犯罪防止の他、終活</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相続・遺言</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銀行への質問などについて、高齢者</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に無料でわかりやすく説明する講座です。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680"/>
              </a:lnSpc>
            </a:pP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本年度</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実績</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開催</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回数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回</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参加</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人数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509</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名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日現在</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4" name="正方形/長方形 3"/>
          <p:cNvSpPr/>
          <p:nvPr/>
        </p:nvSpPr>
        <p:spPr>
          <a:xfrm>
            <a:off x="260648" y="1098054"/>
            <a:ext cx="6336704" cy="860747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 name="直線コネクタ 5"/>
          <p:cNvCxnSpPr/>
          <p:nvPr/>
        </p:nvCxnSpPr>
        <p:spPr>
          <a:xfrm>
            <a:off x="260648" y="1098055"/>
            <a:ext cx="633670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角丸四角形 10"/>
          <p:cNvSpPr/>
          <p:nvPr/>
        </p:nvSpPr>
        <p:spPr>
          <a:xfrm>
            <a:off x="311126" y="1219433"/>
            <a:ext cx="6250507" cy="4816114"/>
          </a:xfrm>
          <a:prstGeom prst="roundRect">
            <a:avLst>
              <a:gd name="adj" fmla="val 2078"/>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250" dirty="0" smtClean="0">
                <a:solidFill>
                  <a:schemeClr val="bg1"/>
                </a:solidFill>
                <a:latin typeface="HG創英角ｺﾞｼｯｸUB" panose="020B0909000000000000" pitchFamily="49" charset="-128"/>
                <a:ea typeface="HG創英角ｺﾞｼｯｸUB" panose="020B0909000000000000" pitchFamily="49" charset="-128"/>
              </a:rPr>
              <a:t>株式会社りそな銀行</a:t>
            </a:r>
            <a:r>
              <a:rPr lang="ja-JP" altLang="en-US" sz="2250" dirty="0" smtClean="0">
                <a:solidFill>
                  <a:schemeClr val="bg1"/>
                </a:solidFill>
                <a:latin typeface="HG創英角ｺﾞｼｯｸUB" panose="020B0909000000000000" pitchFamily="49" charset="-128"/>
                <a:ea typeface="HG創英角ｺﾞｼｯｸUB" panose="020B0909000000000000" pitchFamily="49" charset="-128"/>
              </a:rPr>
              <a:t>による特殊</a:t>
            </a:r>
            <a:r>
              <a:rPr kumimoji="1" lang="ja-JP" altLang="en-US" sz="2250" dirty="0" smtClean="0">
                <a:solidFill>
                  <a:schemeClr val="bg1"/>
                </a:solidFill>
                <a:latin typeface="HG創英角ｺﾞｼｯｸUB" panose="020B0909000000000000" pitchFamily="49" charset="-128"/>
                <a:ea typeface="HG創英角ｺﾞｼｯｸUB" panose="020B0909000000000000" pitchFamily="49" charset="-128"/>
              </a:rPr>
              <a:t>詐欺被害防止</a:t>
            </a:r>
            <a:endParaRPr kumimoji="1" lang="en-US" altLang="ja-JP" sz="2250" dirty="0" smtClean="0">
              <a:solidFill>
                <a:schemeClr val="bg1"/>
              </a:solidFill>
              <a:latin typeface="HG創英角ｺﾞｼｯｸUB" panose="020B0909000000000000" pitchFamily="49" charset="-128"/>
              <a:ea typeface="HG創英角ｺﾞｼｯｸUB" panose="020B0909000000000000" pitchFamily="49" charset="-128"/>
            </a:endParaRPr>
          </a:p>
        </p:txBody>
      </p:sp>
      <p:sp>
        <p:nvSpPr>
          <p:cNvPr id="16" name="AutoShape 1"/>
          <p:cNvSpPr>
            <a:spLocks noChangeArrowheads="1"/>
          </p:cNvSpPr>
          <p:nvPr/>
        </p:nvSpPr>
        <p:spPr bwMode="auto">
          <a:xfrm>
            <a:off x="139484" y="0"/>
            <a:ext cx="6552728" cy="1098055"/>
          </a:xfrm>
          <a:prstGeom prst="horizontalScroll">
            <a:avLst>
              <a:gd name="adj" fmla="val 12500"/>
            </a:avLst>
          </a:prstGeom>
          <a:noFill/>
          <a:ln w="28575">
            <a:solidFill>
              <a:srgbClr val="7F7F7F"/>
            </a:solidFill>
            <a:round/>
            <a:headEnd/>
            <a:tailEnd/>
          </a:ln>
        </p:spPr>
        <p:txBody>
          <a:bodyPr wrap="square" lIns="74295" tIns="8890" rIns="74295" bIns="889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50" b="0" i="0" u="none" strike="noStrike" baseline="0">
                <a:solidFill>
                  <a:srgbClr val="000000"/>
                </a:solidFill>
                <a:latin typeface="ＭＳ 明朝"/>
                <a:ea typeface="ＭＳ 明朝"/>
              </a:rPr>
              <a:t>　　　　　　　</a:t>
            </a:r>
          </a:p>
        </p:txBody>
      </p:sp>
      <p:sp>
        <p:nvSpPr>
          <p:cNvPr id="18" name="WordArt 5"/>
          <p:cNvSpPr>
            <a:spLocks noChangeArrowheads="1" noChangeShapeType="1" noTextEdit="1"/>
          </p:cNvSpPr>
          <p:nvPr/>
        </p:nvSpPr>
        <p:spPr bwMode="auto">
          <a:xfrm>
            <a:off x="1124744" y="200472"/>
            <a:ext cx="3812907" cy="671100"/>
          </a:xfrm>
          <a:prstGeom prst="rect">
            <a:avLst/>
          </a:prstGeom>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buNone/>
            </a:pPr>
            <a:r>
              <a:rPr lang="ja-JP" altLang="en-US" sz="3600" b="1" kern="10" spc="0" dirty="0">
                <a:ln w="3175">
                  <a:solidFill>
                    <a:srgbClr val="243F60"/>
                  </a:solidFill>
                  <a:round/>
                  <a:headEnd/>
                  <a:tailEnd/>
                </a:ln>
                <a:gradFill rotWithShape="0">
                  <a:gsLst>
                    <a:gs pos="0">
                      <a:srgbClr val="4F81BD"/>
                    </a:gs>
                    <a:gs pos="100000">
                      <a:srgbClr val="4F81BD">
                        <a:gamma/>
                        <a:tint val="20000"/>
                        <a:invGamma/>
                      </a:srgbClr>
                    </a:gs>
                  </a:gsLst>
                  <a:lin ang="5400000" scaled="1"/>
                </a:gradFill>
                <a:effectLst>
                  <a:prstShdw prst="shdw18" dist="17961" dir="13500000">
                    <a:srgbClr val="243F60">
                      <a:gamma/>
                      <a:shade val="60000"/>
                      <a:invGamma/>
                    </a:srgbClr>
                  </a:prstShdw>
                </a:effectLst>
                <a:latin typeface="HG創英角ｺﾞｼｯｸUB"/>
                <a:ea typeface="HG創英角ｺﾞｼｯｸUB"/>
              </a:rPr>
              <a:t> 安まち通信</a:t>
            </a:r>
          </a:p>
        </p:txBody>
      </p:sp>
      <p:pic>
        <p:nvPicPr>
          <p:cNvPr id="23" name="図 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3328" y="151495"/>
            <a:ext cx="710993" cy="78090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4" name="表 23"/>
          <p:cNvGraphicFramePr>
            <a:graphicFrameLocks noGrp="1"/>
          </p:cNvGraphicFramePr>
          <p:nvPr>
            <p:extLst>
              <p:ext uri="{D42A27DB-BD31-4B8C-83A1-F6EECF244321}">
                <p14:modId xmlns:p14="http://schemas.microsoft.com/office/powerpoint/2010/main" val="2303775217"/>
              </p:ext>
            </p:extLst>
          </p:nvPr>
        </p:nvGraphicFramePr>
        <p:xfrm>
          <a:off x="5229200" y="216000"/>
          <a:ext cx="1332433" cy="668219"/>
        </p:xfrm>
        <a:graphic>
          <a:graphicData uri="http://schemas.openxmlformats.org/drawingml/2006/table">
            <a:tbl>
              <a:tblPr firstRow="1" bandRow="1">
                <a:tableStyleId>{5C22544A-7EE6-4342-B048-85BDC9FD1C3A}</a:tableStyleId>
              </a:tblPr>
              <a:tblGrid>
                <a:gridCol w="1332433">
                  <a:extLst>
                    <a:ext uri="{9D8B030D-6E8A-4147-A177-3AD203B41FA5}">
                      <a16:colId xmlns:a16="http://schemas.microsoft.com/office/drawing/2014/main" val="20000"/>
                    </a:ext>
                  </a:extLst>
                </a:gridCol>
              </a:tblGrid>
              <a:tr h="216024">
                <a:tc>
                  <a:txBody>
                    <a:bodyPr/>
                    <a:lstStyle/>
                    <a:p>
                      <a:pPr algn="ctr"/>
                      <a:r>
                        <a:rPr kumimoji="1" lang="ja-JP" altLang="en-US" sz="900" dirty="0" smtClean="0">
                          <a:solidFill>
                            <a:schemeClr val="tx1"/>
                          </a:solidFill>
                          <a:latin typeface="メイリオ" panose="020B0604030504040204" pitchFamily="50" charset="-128"/>
                          <a:ea typeface="メイリオ" panose="020B0604030504040204" pitchFamily="50" charset="-128"/>
                        </a:rPr>
                        <a:t>平成</a:t>
                      </a:r>
                      <a:r>
                        <a:rPr kumimoji="1" lang="en-US" altLang="ja-JP" sz="900" dirty="0" smtClean="0">
                          <a:solidFill>
                            <a:schemeClr val="tx1"/>
                          </a:solidFill>
                          <a:latin typeface="メイリオ" panose="020B0604030504040204" pitchFamily="50" charset="-128"/>
                          <a:ea typeface="メイリオ" panose="020B0604030504040204" pitchFamily="50" charset="-128"/>
                        </a:rPr>
                        <a:t>30</a:t>
                      </a:r>
                      <a:r>
                        <a:rPr kumimoji="1" lang="ja-JP" altLang="en-US" sz="900" dirty="0" smtClean="0">
                          <a:solidFill>
                            <a:schemeClr val="tx1"/>
                          </a:solidFill>
                          <a:latin typeface="メイリオ" panose="020B0604030504040204" pitchFamily="50" charset="-128"/>
                          <a:ea typeface="メイリオ" panose="020B0604030504040204" pitchFamily="50" charset="-128"/>
                        </a:rPr>
                        <a:t>年</a:t>
                      </a:r>
                      <a:r>
                        <a:rPr kumimoji="1" lang="en-US" altLang="ja-JP" sz="900" dirty="0" smtClean="0">
                          <a:solidFill>
                            <a:schemeClr val="tx1"/>
                          </a:solidFill>
                          <a:latin typeface="メイリオ" panose="020B0604030504040204" pitchFamily="50" charset="-128"/>
                          <a:ea typeface="メイリオ" panose="020B0604030504040204" pitchFamily="50" charset="-128"/>
                        </a:rPr>
                        <a:t>12</a:t>
                      </a:r>
                      <a:r>
                        <a:rPr kumimoji="1" lang="ja-JP" altLang="en-US" sz="900" dirty="0" smtClean="0">
                          <a:solidFill>
                            <a:schemeClr val="tx1"/>
                          </a:solidFill>
                          <a:latin typeface="メイリオ" panose="020B0604030504040204" pitchFamily="50" charset="-128"/>
                          <a:ea typeface="メイリオ" panose="020B0604030504040204" pitchFamily="50" charset="-128"/>
                        </a:rPr>
                        <a:t>月</a:t>
                      </a:r>
                      <a:r>
                        <a:rPr kumimoji="1" lang="en-US" altLang="ja-JP" sz="900" smtClean="0">
                          <a:solidFill>
                            <a:schemeClr val="tx1"/>
                          </a:solidFill>
                          <a:latin typeface="メイリオ" panose="020B0604030504040204" pitchFamily="50" charset="-128"/>
                          <a:ea typeface="メイリオ" panose="020B0604030504040204" pitchFamily="50" charset="-128"/>
                        </a:rPr>
                        <a:t>18</a:t>
                      </a:r>
                      <a:r>
                        <a:rPr kumimoji="1" lang="ja-JP" altLang="en-US" sz="900" smtClean="0">
                          <a:solidFill>
                            <a:schemeClr val="tx1"/>
                          </a:solidFill>
                          <a:latin typeface="メイリオ" panose="020B0604030504040204" pitchFamily="50" charset="-128"/>
                          <a:ea typeface="メイリオ" panose="020B0604030504040204" pitchFamily="50" charset="-128"/>
                        </a:rPr>
                        <a:t>日</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11019">
                <a:tc>
                  <a:txBody>
                    <a:bodyPr/>
                    <a:lstStyle/>
                    <a:p>
                      <a:pPr algn="ctr"/>
                      <a:r>
                        <a:rPr kumimoji="1" lang="ja-JP" altLang="en-US" sz="600" baseline="0" dirty="0" smtClean="0">
                          <a:latin typeface="メイリオ" panose="020B0604030504040204" pitchFamily="50" charset="-128"/>
                          <a:ea typeface="メイリオ" panose="020B0604030504040204" pitchFamily="50" charset="-128"/>
                        </a:rPr>
                        <a:t>大阪府安全なまちづくり推進会議</a:t>
                      </a:r>
                      <a:endParaRPr kumimoji="1" lang="ja-JP" altLang="en-US" sz="600" baseline="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0634">
                <a:tc>
                  <a:txBody>
                    <a:bodyPr/>
                    <a:lstStyle/>
                    <a:p>
                      <a:pPr algn="ctr"/>
                      <a:r>
                        <a:rPr kumimoji="1" lang="ja-JP" altLang="en-US" sz="900" dirty="0" smtClean="0">
                          <a:latin typeface="メイリオ" panose="020B0604030504040204" pitchFamily="50" charset="-128"/>
                          <a:ea typeface="メイリオ" panose="020B0604030504040204" pitchFamily="50" charset="-128"/>
                        </a:rPr>
                        <a:t>第</a:t>
                      </a:r>
                      <a:r>
                        <a:rPr kumimoji="1" lang="en-US" altLang="ja-JP" sz="900" dirty="0" smtClean="0">
                          <a:latin typeface="メイリオ" panose="020B0604030504040204" pitchFamily="50" charset="-128"/>
                          <a:ea typeface="メイリオ" panose="020B0604030504040204" pitchFamily="50" charset="-128"/>
                        </a:rPr>
                        <a:t>11</a:t>
                      </a:r>
                      <a:r>
                        <a:rPr kumimoji="1" lang="ja-JP" altLang="en-US" sz="900" dirty="0" smtClean="0">
                          <a:latin typeface="メイリオ" panose="020B0604030504040204" pitchFamily="50" charset="-128"/>
                          <a:ea typeface="メイリオ" panose="020B0604030504040204" pitchFamily="50" charset="-128"/>
                        </a:rPr>
                        <a:t>号</a:t>
                      </a:r>
                      <a:endParaRPr kumimoji="1" lang="ja-JP" altLang="en-US" sz="9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pic>
        <p:nvPicPr>
          <p:cNvPr id="26" name="図 25" descr="D:\TakaiHisa\Desktop\IMG_1110-2.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69543" y="2360712"/>
            <a:ext cx="1115803" cy="1509606"/>
          </a:xfrm>
          <a:prstGeom prst="rect">
            <a:avLst/>
          </a:prstGeom>
          <a:noFill/>
          <a:ln>
            <a:noFill/>
          </a:ln>
        </p:spPr>
      </p:pic>
      <p:pic>
        <p:nvPicPr>
          <p:cNvPr id="27" name="図 26" descr="D:\TakaiHisa\Desktop\IMG_1111-2.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65794" y="3964498"/>
            <a:ext cx="1841659" cy="1348542"/>
          </a:xfrm>
          <a:prstGeom prst="rect">
            <a:avLst/>
          </a:prstGeom>
          <a:noFill/>
          <a:ln>
            <a:noFill/>
          </a:ln>
        </p:spPr>
      </p:pic>
      <p:sp>
        <p:nvSpPr>
          <p:cNvPr id="28" name="テキスト ボックス 27"/>
          <p:cNvSpPr txBox="1"/>
          <p:nvPr/>
        </p:nvSpPr>
        <p:spPr>
          <a:xfrm>
            <a:off x="188640" y="5488994"/>
            <a:ext cx="4680520" cy="553998"/>
          </a:xfrm>
          <a:prstGeom prst="rect">
            <a:avLst/>
          </a:prstGeom>
          <a:noFill/>
        </p:spPr>
        <p:txBody>
          <a:bodyPr wrap="square" rtlCol="0">
            <a:spAutoFit/>
          </a:bodyPr>
          <a:lstStyle/>
          <a:p>
            <a:pPr algn="ct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特殊</a:t>
            </a:r>
            <a:r>
              <a:rPr lang="ja-JP" altLang="en-US" sz="1000" b="1" dirty="0">
                <a:latin typeface="HG丸ｺﾞｼｯｸM-PRO" panose="020F0600000000000000" pitchFamily="50" charset="-128"/>
                <a:ea typeface="HG丸ｺﾞｼｯｸM-PRO" panose="020F0600000000000000" pitchFamily="50" charset="-128"/>
                <a:cs typeface="メイリオ" panose="020B0604030504040204" pitchFamily="50" charset="-128"/>
              </a:rPr>
              <a:t>詐欺被害</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防止</a:t>
            </a:r>
            <a:r>
              <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DVD</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（大阪府作成）を使用しながら</a:t>
            </a:r>
            <a:endPar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出前講座</a:t>
            </a:r>
            <a:r>
              <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00" b="1" dirty="0" err="1" smtClean="0">
                <a:latin typeface="HG丸ｺﾞｼｯｸM-PRO" panose="020F0600000000000000" pitchFamily="50" charset="-128"/>
                <a:ea typeface="HG丸ｺﾞｼｯｸM-PRO" panose="020F0600000000000000" pitchFamily="50" charset="-128"/>
                <a:cs typeface="メイリオ" panose="020B0604030504040204" pitchFamily="50" charset="-128"/>
              </a:rPr>
              <a:t>を開</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催している状況</a:t>
            </a:r>
            <a:endPar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（平成</a:t>
            </a:r>
            <a:r>
              <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30</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11</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月</a:t>
            </a:r>
            <a:r>
              <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20</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日　大阪府立中央図書館）    　　</a:t>
            </a:r>
            <a:endPar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9" name="テキスト ボックス 28"/>
          <p:cNvSpPr txBox="1"/>
          <p:nvPr/>
        </p:nvSpPr>
        <p:spPr>
          <a:xfrm>
            <a:off x="435263" y="1640632"/>
            <a:ext cx="6018073" cy="746358"/>
          </a:xfrm>
          <a:prstGeom prst="rect">
            <a:avLst/>
          </a:prstGeom>
          <a:noFill/>
          <a:ln w="12700">
            <a:noFill/>
          </a:ln>
        </p:spPr>
        <p:txBody>
          <a:bodyPr wrap="square" rtlCol="0">
            <a:spAutoFit/>
          </a:bodyPr>
          <a:lstStyle/>
          <a:p>
            <a:pPr>
              <a:lnSpc>
                <a:spcPts val="168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「大阪府安全なまちづくり推進会議」構成員の大阪府金融機関防犯対策協議会の会員である株式会社りそな銀行様では、府内の各地で</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出前</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講座</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金融犯罪防止</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を開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催されており、高齢者等の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皆様に特殊詐欺に対する注意を呼び掛けて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いただいています。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4636934" y="5312957"/>
            <a:ext cx="2021455" cy="707886"/>
          </a:xfrm>
          <a:prstGeom prst="rect">
            <a:avLst/>
          </a:prstGeom>
          <a:noFill/>
        </p:spPr>
        <p:txBody>
          <a:bodyPr wrap="square" rtlCol="0">
            <a:spAutoFit/>
          </a:bodyPr>
          <a:lstStyle/>
          <a:p>
            <a:pPr algn="ctr"/>
            <a:r>
              <a:rPr lang="ja-JP" altLang="en-US" sz="1000" b="1" dirty="0">
                <a:latin typeface="HG丸ｺﾞｼｯｸM-PRO" panose="020F0600000000000000" pitchFamily="50" charset="-128"/>
                <a:ea typeface="HG丸ｺﾞｼｯｸM-PRO" panose="020F0600000000000000" pitchFamily="50" charset="-128"/>
                <a:cs typeface="メイリオ" panose="020B0604030504040204" pitchFamily="50" charset="-128"/>
              </a:rPr>
              <a:t>出前</a:t>
            </a:r>
            <a:r>
              <a:rPr lang="ja-JP" altLang="en-US"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講座のパンフレット</a:t>
            </a:r>
            <a:endParaRPr lang="en-US" altLang="ja-JP" sz="100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ja-JP" altLang="en-US" sz="10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りそな銀行様が独自に作成された高齢者の方にも分かりやすい</a:t>
            </a:r>
            <a:endParaRPr lang="en-US" altLang="ja-JP" sz="10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ja-JP" altLang="en-US" sz="10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パンフレットです</a:t>
            </a:r>
            <a:endParaRPr lang="en-US" altLang="ja-JP" sz="10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cxnSp>
        <p:nvCxnSpPr>
          <p:cNvPr id="19" name="直線コネクタ 18"/>
          <p:cNvCxnSpPr/>
          <p:nvPr/>
        </p:nvCxnSpPr>
        <p:spPr>
          <a:xfrm flipV="1">
            <a:off x="289822" y="7365519"/>
            <a:ext cx="6271811" cy="14704"/>
          </a:xfrm>
          <a:prstGeom prst="line">
            <a:avLst/>
          </a:prstGeom>
          <a:ln w="31750" cmpd="dbl">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Rectangle 3"/>
          <p:cNvSpPr>
            <a:spLocks noChangeArrowheads="1"/>
          </p:cNvSpPr>
          <p:nvPr/>
        </p:nvSpPr>
        <p:spPr bwMode="auto">
          <a:xfrm rot="21195366">
            <a:off x="5580860" y="9423012"/>
            <a:ext cx="1040341" cy="288031"/>
          </a:xfrm>
          <a:prstGeom prst="rect">
            <a:avLst/>
          </a:prstGeom>
          <a:noFill/>
          <a:ln>
            <a:noFill/>
          </a:ln>
          <a:extLst/>
        </p:spPr>
        <p:txBody>
          <a:bodyPr wrap="square" lIns="74295" tIns="8890" rIns="74295" bIns="889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600" b="0" i="0" u="none" strike="noStrike" baseline="0" dirty="0">
                <a:solidFill>
                  <a:srgbClr val="000000"/>
                </a:solidFill>
                <a:latin typeface="HG丸ｺﾞｼｯｸM-PRO" panose="020F0600000000000000" pitchFamily="50" charset="-128"/>
                <a:ea typeface="HG丸ｺﾞｼｯｸM-PRO" panose="020F0600000000000000" pitchFamily="50" charset="-128"/>
              </a:rPr>
              <a:t>大阪府広報担当副知事 </a:t>
            </a:r>
            <a:endParaRPr lang="en-US" altLang="ja-JP" sz="600" b="0" i="0" u="none" strike="noStrike" baseline="0" dirty="0">
              <a:solidFill>
                <a:srgbClr val="000000"/>
              </a:solidFill>
              <a:latin typeface="HG丸ｺﾞｼｯｸM-PRO" panose="020F0600000000000000" pitchFamily="50" charset="-128"/>
              <a:ea typeface="HG丸ｺﾞｼｯｸM-PRO" panose="020F0600000000000000" pitchFamily="50" charset="-128"/>
            </a:endParaRPr>
          </a:p>
          <a:p>
            <a:pPr algn="l" rtl="0">
              <a:defRPr sz="1000"/>
            </a:pPr>
            <a:r>
              <a:rPr lang="en-US" altLang="ja-JP" sz="600" b="0" i="0" u="none" strike="noStrike" baseline="0" dirty="0">
                <a:solidFill>
                  <a:srgbClr val="000000"/>
                </a:solidFill>
                <a:latin typeface="HG丸ｺﾞｼｯｸM-PRO" panose="020F0600000000000000" pitchFamily="50" charset="-128"/>
                <a:ea typeface="HG丸ｺﾞｼｯｸM-PRO" panose="020F0600000000000000" pitchFamily="50" charset="-128"/>
              </a:rPr>
              <a:t>           </a:t>
            </a:r>
            <a:r>
              <a:rPr lang="ja-JP" altLang="en-US" sz="600" b="0" i="0" u="none" strike="noStrike" baseline="0" dirty="0">
                <a:solidFill>
                  <a:srgbClr val="000000"/>
                </a:solidFill>
                <a:latin typeface="HG丸ｺﾞｼｯｸM-PRO" panose="020F0600000000000000" pitchFamily="50" charset="-128"/>
                <a:ea typeface="HG丸ｺﾞｼｯｸM-PRO" panose="020F0600000000000000" pitchFamily="50" charset="-128"/>
              </a:rPr>
              <a:t>もずやん</a:t>
            </a:r>
          </a:p>
        </p:txBody>
      </p:sp>
      <p:pic>
        <p:nvPicPr>
          <p:cNvPr id="7" name="図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9171" y="2632114"/>
            <a:ext cx="4021552" cy="2824942"/>
          </a:xfrm>
          <a:prstGeom prst="rect">
            <a:avLst/>
          </a:prstGeom>
        </p:spPr>
      </p:pic>
      <p:sp>
        <p:nvSpPr>
          <p:cNvPr id="9" name="正方形/長方形 8"/>
          <p:cNvSpPr/>
          <p:nvPr/>
        </p:nvSpPr>
        <p:spPr>
          <a:xfrm>
            <a:off x="300473" y="7417347"/>
            <a:ext cx="6271811" cy="369332"/>
          </a:xfrm>
          <a:prstGeom prst="rect">
            <a:avLst/>
          </a:prstGeom>
          <a:solidFill>
            <a:srgbClr val="FFCC00"/>
          </a:solidFill>
        </p:spPr>
        <p:txBody>
          <a:bodyPr wrap="square">
            <a:spAutoFit/>
          </a:bodyPr>
          <a:lstStyle/>
          <a:p>
            <a:pPr algn="ctr"/>
            <a:r>
              <a:rPr lang="ja-JP" altLang="en-US" b="1" dirty="0" smtClean="0">
                <a:ln w="9525">
                  <a:solidFill>
                    <a:schemeClr val="bg1"/>
                  </a:solidFill>
                  <a:prstDash val="solid"/>
                </a:ln>
                <a:effectLst>
                  <a:outerShdw blurRad="12700" dist="38100" dir="2700000" algn="tl" rotWithShape="0">
                    <a:schemeClr val="bg1">
                      <a:lumMod val="50000"/>
                    </a:schemeClr>
                  </a:outerShdw>
                </a:effectLst>
                <a:latin typeface="HGP創英角ｺﾞｼｯｸUB" panose="020B0900000000000000" pitchFamily="50" charset="-128"/>
                <a:ea typeface="HGP創英角ｺﾞｼｯｸUB" panose="020B0900000000000000" pitchFamily="50" charset="-128"/>
              </a:rPr>
              <a:t>府内全域でキャッシュカードをだまし取る詐欺が急増！</a:t>
            </a:r>
            <a:endParaRPr lang="ja-JP" altLang="en-US" b="1" dirty="0">
              <a:ln w="9525">
                <a:solidFill>
                  <a:schemeClr val="bg1"/>
                </a:solidFill>
                <a:prstDash val="solid"/>
              </a:ln>
              <a:effectLst>
                <a:outerShdw blurRad="12700" dist="38100" dir="2700000" algn="tl" rotWithShape="0">
                  <a:schemeClr val="bg1">
                    <a:lumMod val="50000"/>
                  </a:schemeClr>
                </a:outerShdw>
              </a:effectLst>
              <a:latin typeface="HGP創英角ｺﾞｼｯｸUB" panose="020B0900000000000000" pitchFamily="50" charset="-128"/>
              <a:ea typeface="HGP創英角ｺﾞｼｯｸUB" panose="020B0900000000000000" pitchFamily="50" charset="-128"/>
            </a:endParaRPr>
          </a:p>
        </p:txBody>
      </p:sp>
      <p:pic>
        <p:nvPicPr>
          <p:cNvPr id="12" name="図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26595" y="8206322"/>
            <a:ext cx="1052373" cy="1249219"/>
          </a:xfrm>
          <a:prstGeom prst="rect">
            <a:avLst/>
          </a:prstGeom>
        </p:spPr>
      </p:pic>
      <p:sp>
        <p:nvSpPr>
          <p:cNvPr id="5" name="正方形/長方形 4"/>
          <p:cNvSpPr/>
          <p:nvPr/>
        </p:nvSpPr>
        <p:spPr>
          <a:xfrm>
            <a:off x="404664" y="6091154"/>
            <a:ext cx="2492990" cy="310341"/>
          </a:xfrm>
          <a:prstGeom prst="rect">
            <a:avLst/>
          </a:prstGeom>
          <a:solidFill>
            <a:srgbClr val="F7891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nSpc>
                <a:spcPts val="168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りそな</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銀行様の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出前講座について</a:t>
            </a:r>
          </a:p>
        </p:txBody>
      </p:sp>
      <p:sp>
        <p:nvSpPr>
          <p:cNvPr id="10" name="正方形/長方形 9"/>
          <p:cNvSpPr/>
          <p:nvPr/>
        </p:nvSpPr>
        <p:spPr>
          <a:xfrm>
            <a:off x="422555" y="7833320"/>
            <a:ext cx="6174797" cy="461665"/>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rPr>
              <a:t>　大阪</a:t>
            </a:r>
            <a:r>
              <a:rPr lang="ja-JP" altLang="en-US" sz="1200" dirty="0">
                <a:latin typeface="メイリオ" panose="020B0604030504040204" pitchFamily="50" charset="-128"/>
                <a:ea typeface="メイリオ" panose="020B0604030504040204" pitchFamily="50" charset="-128"/>
              </a:rPr>
              <a:t>府内で</a:t>
            </a:r>
            <a:r>
              <a:rPr lang="ja-JP" altLang="en-US" sz="1200" dirty="0" smtClean="0">
                <a:latin typeface="メイリオ" panose="020B0604030504040204" pitchFamily="50" charset="-128"/>
                <a:ea typeface="メイリオ" panose="020B0604030504040204" pitchFamily="50" charset="-128"/>
              </a:rPr>
              <a:t>は、百貨店店員、市町村職員、警察官、銀行員などを</a:t>
            </a:r>
            <a:r>
              <a:rPr lang="ja-JP" altLang="en-US" sz="1200" smtClean="0">
                <a:latin typeface="メイリオ" panose="020B0604030504040204" pitchFamily="50" charset="-128"/>
                <a:ea typeface="メイリオ" panose="020B0604030504040204" pitchFamily="50" charset="-128"/>
              </a:rPr>
              <a:t>次々に名乗り</a:t>
            </a:r>
            <a:endParaRPr lang="en-US" altLang="ja-JP" sz="1200" smtClean="0">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電話をかけてきて、キャッシュカード</a:t>
            </a:r>
            <a:r>
              <a:rPr lang="ja-JP" altLang="en-US" sz="1200" dirty="0">
                <a:latin typeface="メイリオ" panose="020B0604030504040204" pitchFamily="50" charset="-128"/>
                <a:ea typeface="メイリオ" panose="020B0604030504040204" pitchFamily="50" charset="-128"/>
              </a:rPr>
              <a:t>をだまし取る特殊詐欺被害</a:t>
            </a:r>
            <a:r>
              <a:rPr lang="ja-JP" altLang="en-US" sz="1200" dirty="0" smtClean="0">
                <a:latin typeface="メイリオ" panose="020B0604030504040204" pitchFamily="50" charset="-128"/>
                <a:ea typeface="メイリオ" panose="020B0604030504040204" pitchFamily="50" charset="-128"/>
              </a:rPr>
              <a:t>が急増しています！</a:t>
            </a:r>
            <a:endParaRPr lang="en-US" altLang="ja-JP" sz="1200" dirty="0" smtClean="0">
              <a:latin typeface="メイリオ" panose="020B0604030504040204" pitchFamily="50" charset="-128"/>
              <a:ea typeface="メイリオ" panose="020B0604030504040204" pitchFamily="50" charset="-128"/>
            </a:endParaRPr>
          </a:p>
        </p:txBody>
      </p:sp>
      <p:sp>
        <p:nvSpPr>
          <p:cNvPr id="15" name="正方形/長方形 14"/>
          <p:cNvSpPr/>
          <p:nvPr/>
        </p:nvSpPr>
        <p:spPr>
          <a:xfrm>
            <a:off x="435263" y="8294957"/>
            <a:ext cx="5096055" cy="107859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1161976" y="8269841"/>
            <a:ext cx="5023370" cy="1169551"/>
          </a:xfrm>
          <a:prstGeom prst="rect">
            <a:avLst/>
          </a:prstGeom>
        </p:spPr>
        <p:txBody>
          <a:bodyPr wrap="square">
            <a:spAutoFit/>
          </a:bodyPr>
          <a:lstStyle/>
          <a:p>
            <a:r>
              <a:rPr lang="ja-JP" altLang="en-US" sz="1400" dirty="0" smtClean="0">
                <a:solidFill>
                  <a:schemeClr val="bg1"/>
                </a:solidFill>
                <a:latin typeface="HG丸ｺﾞｼｯｸM-PRO" panose="020F0600000000000000" pitchFamily="50" charset="-128"/>
                <a:ea typeface="HG丸ｺﾞｼｯｸM-PRO" panose="020F0600000000000000" pitchFamily="50" charset="-128"/>
              </a:rPr>
              <a:t>　</a:t>
            </a:r>
            <a:r>
              <a:rPr lang="en-US" altLang="ja-JP" sz="1400"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400" dirty="0">
                <a:solidFill>
                  <a:schemeClr val="bg1"/>
                </a:solidFill>
                <a:latin typeface="HG丸ｺﾞｼｯｸM-PRO" panose="020F0600000000000000" pitchFamily="50" charset="-128"/>
                <a:ea typeface="HG丸ｺﾞｼｯｸM-PRO" panose="020F0600000000000000" pitchFamily="50" charset="-128"/>
              </a:rPr>
              <a:t> </a:t>
            </a:r>
            <a:r>
              <a:rPr lang="ja-JP" altLang="en-US" sz="1400" dirty="0" smtClean="0">
                <a:solidFill>
                  <a:schemeClr val="bg1"/>
                </a:solidFill>
                <a:latin typeface="HG丸ｺﾞｼｯｸM-PRO" panose="020F0600000000000000" pitchFamily="50" charset="-128"/>
                <a:ea typeface="HG丸ｺﾞｼｯｸM-PRO" panose="020F0600000000000000" pitchFamily="50" charset="-128"/>
              </a:rPr>
              <a:t>特殊詐欺被害防止キャッチフレーズ </a:t>
            </a:r>
            <a:r>
              <a:rPr lang="en-US" altLang="ja-JP" sz="1400" dirty="0" smtClean="0">
                <a:solidFill>
                  <a:schemeClr val="bg1"/>
                </a:solidFill>
                <a:latin typeface="HG丸ｺﾞｼｯｸM-PRO" panose="020F0600000000000000" pitchFamily="50" charset="-128"/>
                <a:ea typeface="HG丸ｺﾞｼｯｸM-PRO" panose="020F0600000000000000" pitchFamily="50" charset="-128"/>
              </a:rPr>
              <a:t>―</a:t>
            </a:r>
          </a:p>
          <a:p>
            <a:endParaRPr lang="en-US" altLang="ja-JP" sz="1400" dirty="0" smtClean="0">
              <a:solidFill>
                <a:schemeClr val="bg1"/>
              </a:solidFill>
              <a:latin typeface="HG丸ｺﾞｼｯｸM-PRO" panose="020F0600000000000000" pitchFamily="50" charset="-128"/>
              <a:ea typeface="HG丸ｺﾞｼｯｸM-PRO" panose="020F0600000000000000" pitchFamily="50" charset="-128"/>
            </a:endParaRPr>
          </a:p>
          <a:p>
            <a:r>
              <a:rPr lang="ja-JP" altLang="en-US" sz="1400" dirty="0" err="1" smtClean="0">
                <a:solidFill>
                  <a:schemeClr val="bg1"/>
                </a:solidFill>
                <a:latin typeface="HG丸ｺﾞｼｯｸM-PRO" panose="020F0600000000000000" pitchFamily="50" charset="-128"/>
                <a:ea typeface="HG丸ｺﾞｼｯｸM-PRO" panose="020F0600000000000000" pitchFamily="50" charset="-128"/>
              </a:rPr>
              <a:t>だまされ</a:t>
            </a:r>
            <a:r>
              <a:rPr lang="ja-JP" altLang="en-US" sz="1400" dirty="0" err="1">
                <a:solidFill>
                  <a:schemeClr val="bg1"/>
                </a:solidFill>
                <a:latin typeface="HG丸ｺﾞｼｯｸM-PRO" panose="020F0600000000000000" pitchFamily="50" charset="-128"/>
                <a:ea typeface="HG丸ｺﾞｼｯｸM-PRO" panose="020F0600000000000000" pitchFamily="50" charset="-128"/>
              </a:rPr>
              <a:t>へん</a:t>
            </a:r>
            <a:r>
              <a:rPr lang="ja-JP" altLang="en-US" sz="1400" dirty="0">
                <a:solidFill>
                  <a:schemeClr val="bg1"/>
                </a:solidFill>
                <a:latin typeface="HG丸ｺﾞｼｯｸM-PRO" panose="020F0600000000000000" pitchFamily="50" charset="-128"/>
                <a:ea typeface="HG丸ｺﾞｼｯｸM-PRO" panose="020F0600000000000000" pitchFamily="50" charset="-128"/>
              </a:rPr>
              <a:t>　そんなあなたが　</a:t>
            </a:r>
            <a:r>
              <a:rPr lang="ja-JP" altLang="en-US" sz="1400" dirty="0" smtClean="0">
                <a:solidFill>
                  <a:schemeClr val="bg1"/>
                </a:solidFill>
                <a:latin typeface="HG丸ｺﾞｼｯｸM-PRO" panose="020F0600000000000000" pitchFamily="50" charset="-128"/>
                <a:ea typeface="HG丸ｺﾞｼｯｸM-PRO" panose="020F0600000000000000" pitchFamily="50" charset="-128"/>
              </a:rPr>
              <a:t>狙われる</a:t>
            </a:r>
            <a:endParaRPr lang="en-US" altLang="ja-JP" sz="1400" dirty="0">
              <a:solidFill>
                <a:schemeClr val="bg1"/>
              </a:solidFill>
              <a:latin typeface="HG丸ｺﾞｼｯｸM-PRO" panose="020F0600000000000000" pitchFamily="50" charset="-128"/>
              <a:ea typeface="HG丸ｺﾞｼｯｸM-PRO" panose="020F0600000000000000" pitchFamily="50" charset="-128"/>
            </a:endParaRPr>
          </a:p>
          <a:p>
            <a:r>
              <a:rPr lang="ja-JP" altLang="en-US" sz="1400" dirty="0" smtClean="0">
                <a:solidFill>
                  <a:schemeClr val="bg1"/>
                </a:solidFill>
                <a:latin typeface="HG丸ｺﾞｼｯｸM-PRO" panose="020F0600000000000000" pitchFamily="50" charset="-128"/>
                <a:ea typeface="HG丸ｺﾞｼｯｸM-PRO" panose="020F0600000000000000" pitchFamily="50" charset="-128"/>
              </a:rPr>
              <a:t>キャッシュカード</a:t>
            </a:r>
            <a:r>
              <a:rPr lang="ja-JP" altLang="en-US" sz="1400" dirty="0">
                <a:solidFill>
                  <a:schemeClr val="bg1"/>
                </a:solidFill>
                <a:latin typeface="HG丸ｺﾞｼｯｸM-PRO" panose="020F0600000000000000" pitchFamily="50" charset="-128"/>
                <a:ea typeface="HG丸ｺﾞｼｯｸM-PRO" panose="020F0600000000000000" pitchFamily="50" charset="-128"/>
              </a:rPr>
              <a:t>　求める電話　すべて詐欺</a:t>
            </a:r>
            <a:r>
              <a:rPr lang="ja-JP" altLang="en-US" sz="1400" dirty="0" smtClean="0">
                <a:solidFill>
                  <a:schemeClr val="bg1"/>
                </a:solidFill>
                <a:latin typeface="HG丸ｺﾞｼｯｸM-PRO" panose="020F0600000000000000" pitchFamily="50" charset="-128"/>
                <a:ea typeface="HG丸ｺﾞｼｯｸM-PRO" panose="020F0600000000000000" pitchFamily="50" charset="-128"/>
              </a:rPr>
              <a:t>！</a:t>
            </a:r>
            <a:endParaRPr lang="en-US" altLang="ja-JP" sz="1400" dirty="0" smtClean="0">
              <a:solidFill>
                <a:schemeClr val="bg1"/>
              </a:solidFill>
              <a:latin typeface="HG丸ｺﾞｼｯｸM-PRO" panose="020F0600000000000000" pitchFamily="50" charset="-128"/>
              <a:ea typeface="HG丸ｺﾞｼｯｸM-PRO" panose="020F0600000000000000" pitchFamily="50" charset="-128"/>
            </a:endParaRPr>
          </a:p>
          <a:p>
            <a:endParaRPr lang="ja-JP" altLang="en-US" sz="1400" dirty="0">
              <a:solidFill>
                <a:schemeClr val="bg1"/>
              </a:solidFill>
              <a:latin typeface="HG丸ｺﾞｼｯｸM-PRO" panose="020F0600000000000000" pitchFamily="50" charset="-128"/>
              <a:ea typeface="HG丸ｺﾞｼｯｸM-PRO" panose="020F0600000000000000" pitchFamily="50" charset="-128"/>
            </a:endParaRPr>
          </a:p>
        </p:txBody>
      </p:sp>
      <p:sp>
        <p:nvSpPr>
          <p:cNvPr id="38" name="正方形/長方形 37"/>
          <p:cNvSpPr/>
          <p:nvPr/>
        </p:nvSpPr>
        <p:spPr>
          <a:xfrm>
            <a:off x="1166866" y="9428529"/>
            <a:ext cx="3918318" cy="276999"/>
          </a:xfrm>
          <a:prstGeom prst="rect">
            <a:avLst/>
          </a:prstGeom>
        </p:spPr>
        <p:txBody>
          <a:bodyPr wrap="square">
            <a:spAutoFit/>
          </a:bodyPr>
          <a:lstStyle/>
          <a:p>
            <a:r>
              <a:rPr lang="ja-JP" altLang="en-US" sz="1200" dirty="0" smtClean="0">
                <a:latin typeface="メイリオ" panose="020B0604030504040204" pitchFamily="50" charset="-128"/>
                <a:ea typeface="メイリオ" panose="020B0604030504040204" pitchFamily="50" charset="-128"/>
              </a:rPr>
              <a:t>特殊詐欺被害防止の啓発にご協力をお願いいたします。</a:t>
            </a:r>
            <a:endParaRPr lang="en-US" altLang="ja-JP" sz="1200" dirty="0" smtClean="0">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537581" y="8337376"/>
            <a:ext cx="633413" cy="861968"/>
          </a:xfrm>
          <a:prstGeom prst="roundRect">
            <a:avLst>
              <a:gd name="adj" fmla="val 6411"/>
            </a:avLst>
          </a:prstGeom>
          <a:noFill/>
          <a:ln w="19050">
            <a:solidFill>
              <a:srgbClr val="FF0000"/>
            </a:solidFill>
          </a:ln>
        </p:spPr>
        <p:txBody>
          <a:bodyPr vert="eaVert" wrap="square" rtlCol="0" anchor="ctr" anchorCtr="0">
            <a:spAutoFit/>
          </a:bodyPr>
          <a:lstStyle/>
          <a:p>
            <a:r>
              <a:rPr kumimoji="1" lang="ja-JP" altLang="en-US" sz="2800" dirty="0" smtClean="0">
                <a:solidFill>
                  <a:srgbClr val="FF0000"/>
                </a:solidFill>
                <a:latin typeface="HG創英角ｺﾞｼｯｸUB" panose="020B0909000000000000" pitchFamily="49" charset="-128"/>
                <a:ea typeface="HG創英角ｺﾞｼｯｸUB" panose="020B0909000000000000" pitchFamily="49" charset="-128"/>
              </a:rPr>
              <a:t>重要</a:t>
            </a:r>
            <a:endParaRPr kumimoji="1" lang="ja-JP" altLang="en-US" sz="2800" dirty="0">
              <a:solidFill>
                <a:srgbClr val="FF0000"/>
              </a:solidFill>
              <a:latin typeface="HG創英角ｺﾞｼｯｸUB" panose="020B0909000000000000" pitchFamily="49" charset="-128"/>
              <a:ea typeface="HG創英角ｺﾞｼｯｸUB" panose="020B0909000000000000" pitchFamily="49" charset="-128"/>
            </a:endParaRPr>
          </a:p>
        </p:txBody>
      </p:sp>
      <p:pic>
        <p:nvPicPr>
          <p:cNvPr id="22" name="図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412166">
            <a:off x="4895213" y="8945000"/>
            <a:ext cx="549783" cy="468625"/>
          </a:xfrm>
          <a:prstGeom prst="rect">
            <a:avLst/>
          </a:prstGeom>
        </p:spPr>
      </p:pic>
      <p:sp>
        <p:nvSpPr>
          <p:cNvPr id="25" name="正方形/長方形 24"/>
          <p:cNvSpPr/>
          <p:nvPr/>
        </p:nvSpPr>
        <p:spPr>
          <a:xfrm>
            <a:off x="403200" y="9271352"/>
            <a:ext cx="5097600" cy="100760"/>
          </a:xfrm>
          <a:prstGeom prst="rect">
            <a:avLst/>
          </a:prstGeom>
          <a:solidFill>
            <a:srgbClr val="99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781212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0</TotalTime>
  <Words>176</Words>
  <Application>Microsoft Office PowerPoint</Application>
  <PresentationFormat>A4 210 x 297 mm</PresentationFormat>
  <Paragraphs>28</Paragraphs>
  <Slides>1</Slides>
  <Notes>1</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1</vt:i4>
      </vt:variant>
    </vt:vector>
  </HeadingPairs>
  <TitlesOfParts>
    <vt:vector size="15" baseType="lpstr">
      <vt:lpstr>ＤＨＰ特太ゴシック体</vt:lpstr>
      <vt:lpstr>HGP創英角ｺﾞｼｯｸUB</vt:lpstr>
      <vt:lpstr>HGP明朝E</vt:lpstr>
      <vt:lpstr>HG丸ｺﾞｼｯｸM-PRO</vt:lpstr>
      <vt:lpstr>HG創英角ｺﾞｼｯｸUB</vt:lpstr>
      <vt:lpstr>ＭＳ Ｐゴシック</vt:lpstr>
      <vt:lpstr>ＭＳ Ｐ明朝</vt:lpstr>
      <vt:lpstr>ＭＳ 明朝</vt:lpstr>
      <vt:lpstr>メイリオ</vt:lpstr>
      <vt:lpstr>Bookman Old Style</vt:lpstr>
      <vt:lpstr>Calibri</vt:lpstr>
      <vt:lpstr>Century Schoolbook</vt:lpstr>
      <vt:lpstr>Wingdings</vt:lpstr>
      <vt:lpstr>雪藤</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2019-06-18T08:22:22Z</dcterms:created>
  <dcterms:modified xsi:type="dcterms:W3CDTF">2019-06-18T08:22:25Z</dcterms:modified>
</cp:coreProperties>
</file>