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9" r:id="rId2"/>
  </p:sldIdLst>
  <p:sldSz cx="6858000" cy="9906000" type="A4"/>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DFD"/>
    <a:srgbClr val="33CC33"/>
    <a:srgbClr val="FF3300"/>
    <a:srgbClr val="CCECFF"/>
    <a:srgbClr val="66FFFF"/>
    <a:srgbClr val="CCFF33"/>
    <a:srgbClr val="FFFF66"/>
    <a:srgbClr val="FFFF99"/>
    <a:srgbClr val="9966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49" d="100"/>
          <a:sy n="49" d="100"/>
        </p:scale>
        <p:origin x="2334" y="3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5"/>
            <a:ext cx="2984656" cy="500935"/>
          </a:xfrm>
          <a:prstGeom prst="rect">
            <a:avLst/>
          </a:prstGeom>
        </p:spPr>
        <p:txBody>
          <a:bodyPr vert="horz" lIns="92224" tIns="46112" rIns="92224" bIns="461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904" y="5"/>
            <a:ext cx="2984656" cy="500935"/>
          </a:xfrm>
          <a:prstGeom prst="rect">
            <a:avLst/>
          </a:prstGeom>
        </p:spPr>
        <p:txBody>
          <a:bodyPr vert="horz" lIns="92224" tIns="46112" rIns="92224" bIns="46112" rtlCol="0"/>
          <a:lstStyle>
            <a:lvl1pPr algn="r">
              <a:defRPr sz="1200"/>
            </a:lvl1pPr>
          </a:lstStyle>
          <a:p>
            <a:fld id="{61328C93-FF6B-4BE6-BD2E-7D4AEC5F46C9}" type="datetimeFigureOut">
              <a:rPr kumimoji="1" lang="ja-JP" altLang="en-US" smtClean="0"/>
              <a:t>2019/10/4</a:t>
            </a:fld>
            <a:endParaRPr kumimoji="1" lang="ja-JP" altLang="en-US"/>
          </a:p>
        </p:txBody>
      </p:sp>
      <p:sp>
        <p:nvSpPr>
          <p:cNvPr id="4" name="スライド イメージ プレースホルダー 3"/>
          <p:cNvSpPr>
            <a:spLocks noGrp="1" noRot="1" noChangeAspect="1"/>
          </p:cNvSpPr>
          <p:nvPr>
            <p:ph type="sldImg" idx="2"/>
          </p:nvPr>
        </p:nvSpPr>
        <p:spPr>
          <a:xfrm>
            <a:off x="2143125" y="752475"/>
            <a:ext cx="2601913" cy="3756025"/>
          </a:xfrm>
          <a:prstGeom prst="rect">
            <a:avLst/>
          </a:prstGeom>
          <a:noFill/>
          <a:ln w="12700">
            <a:solidFill>
              <a:prstClr val="black"/>
            </a:solidFill>
          </a:ln>
        </p:spPr>
        <p:txBody>
          <a:bodyPr vert="horz" lIns="92224" tIns="46112" rIns="92224" bIns="46112" rtlCol="0" anchor="ctr"/>
          <a:lstStyle/>
          <a:p>
            <a:endParaRPr lang="ja-JP" altLang="en-US"/>
          </a:p>
        </p:txBody>
      </p:sp>
      <p:sp>
        <p:nvSpPr>
          <p:cNvPr id="5" name="ノート プレースホルダー 4"/>
          <p:cNvSpPr>
            <a:spLocks noGrp="1"/>
          </p:cNvSpPr>
          <p:nvPr>
            <p:ph type="body" sz="quarter" idx="3"/>
          </p:nvPr>
        </p:nvSpPr>
        <p:spPr>
          <a:xfrm>
            <a:off x="689146" y="4759686"/>
            <a:ext cx="5509888" cy="4508416"/>
          </a:xfrm>
          <a:prstGeom prst="rect">
            <a:avLst/>
          </a:prstGeom>
        </p:spPr>
        <p:txBody>
          <a:bodyPr vert="horz" lIns="92224" tIns="46112" rIns="92224" bIns="461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0" y="9517772"/>
            <a:ext cx="2984656" cy="500934"/>
          </a:xfrm>
          <a:prstGeom prst="rect">
            <a:avLst/>
          </a:prstGeom>
        </p:spPr>
        <p:txBody>
          <a:bodyPr vert="horz" lIns="92224" tIns="46112" rIns="92224" bIns="461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904" y="9517772"/>
            <a:ext cx="2984656" cy="500934"/>
          </a:xfrm>
          <a:prstGeom prst="rect">
            <a:avLst/>
          </a:prstGeom>
        </p:spPr>
        <p:txBody>
          <a:bodyPr vert="horz" lIns="92224" tIns="46112" rIns="92224" bIns="46112" rtlCol="0" anchor="b"/>
          <a:lstStyle>
            <a:lvl1pPr algn="r">
              <a:defRPr sz="1200"/>
            </a:lvl1pPr>
          </a:lstStyle>
          <a:p>
            <a:fld id="{7B945D4F-26F7-46E4-9094-5E43D27AB09D}" type="slidenum">
              <a:rPr kumimoji="1" lang="ja-JP" altLang="en-US" smtClean="0"/>
              <a:t>‹#›</a:t>
            </a:fld>
            <a:endParaRPr kumimoji="1" lang="ja-JP" altLang="en-US"/>
          </a:p>
        </p:txBody>
      </p:sp>
    </p:spTree>
    <p:extLst>
      <p:ext uri="{BB962C8B-B14F-4D97-AF65-F5344CB8AC3E}">
        <p14:creationId xmlns:p14="http://schemas.microsoft.com/office/powerpoint/2010/main" val="42694163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945D4F-26F7-46E4-9094-5E43D27AB09D}" type="slidenum">
              <a:rPr kumimoji="1" lang="ja-JP" altLang="en-US" smtClean="0"/>
              <a:t>1</a:t>
            </a:fld>
            <a:endParaRPr kumimoji="1" lang="ja-JP" altLang="en-US"/>
          </a:p>
        </p:txBody>
      </p:sp>
    </p:spTree>
    <p:extLst>
      <p:ext uri="{BB962C8B-B14F-4D97-AF65-F5344CB8AC3E}">
        <p14:creationId xmlns:p14="http://schemas.microsoft.com/office/powerpoint/2010/main" val="547231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3FADC7B-1ECE-44A3-BAF3-BD28663B85D7}" type="datetime1">
              <a:rPr kumimoji="1" lang="ja-JP" altLang="en-US" smtClean="0"/>
              <a:t>2019/10/4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991680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E5E09A-6CCE-4674-8F7D-F6AF673A29A9}" type="datetime1">
              <a:rPr kumimoji="1" lang="ja-JP" altLang="en-US" smtClean="0"/>
              <a:t>2019/10/4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473210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15C8659-5A4D-48ED-A9AB-1BA83283136C}" type="datetime1">
              <a:rPr kumimoji="1" lang="ja-JP" altLang="en-US" smtClean="0"/>
              <a:t>2019/10/4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3332266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14B0D1-E700-4995-92FD-39CF0C1D9E75}" type="datetime1">
              <a:rPr kumimoji="1" lang="ja-JP" altLang="en-US" smtClean="0"/>
              <a:t>2019/10/4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4238868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7CFA2F7-9444-47E9-91EB-C5908D3656A7}" type="datetime1">
              <a:rPr kumimoji="1" lang="ja-JP" altLang="en-US" smtClean="0"/>
              <a:t>2019/10/4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2532867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C4DCCC1-12EC-4B19-9E28-A9D6831ABEE3}" type="datetime1">
              <a:rPr kumimoji="1" lang="ja-JP" altLang="en-US" smtClean="0"/>
              <a:t>2019/10/4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3794153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1B6472B-9C32-464D-A6BA-D1C79E834D81}" type="datetime1">
              <a:rPr kumimoji="1" lang="ja-JP" altLang="en-US" smtClean="0"/>
              <a:t>2019/10/4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4127148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4C2576C-BD93-418A-8692-F5393BCCE959}" type="datetime1">
              <a:rPr kumimoji="1" lang="ja-JP" altLang="en-US" smtClean="0"/>
              <a:t>2019/10/4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4236702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207CBBD-B447-46D2-B5DC-BD6744E4604D}" type="datetime1">
              <a:rPr kumimoji="1" lang="ja-JP" altLang="en-US" smtClean="0"/>
              <a:t>2019/10/4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2279034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D9BEDD0-313D-48DD-9B7A-F22121A6ECBA}" type="datetime1">
              <a:rPr kumimoji="1" lang="ja-JP" altLang="en-US" smtClean="0"/>
              <a:t>2019/10/4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3784614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4F490BF-0A3F-4536-B053-09C351BDF117}" type="datetime1">
              <a:rPr kumimoji="1" lang="ja-JP" altLang="en-US" smtClean="0"/>
              <a:t>2019/10/4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256665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12F4A63D-5AEB-44CE-ADDB-81375E231EDB}" type="datetime1">
              <a:rPr kumimoji="1" lang="ja-JP" altLang="en-US" smtClean="0"/>
              <a:t>2019/10/4</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88FFF394-488E-4A02-8616-AEC4958170A3}" type="slidenum">
              <a:rPr kumimoji="1" lang="ja-JP" altLang="en-US" smtClean="0"/>
              <a:t>‹#›</a:t>
            </a:fld>
            <a:endParaRPr kumimoji="1" lang="ja-JP" altLang="en-US"/>
          </a:p>
        </p:txBody>
      </p:sp>
    </p:spTree>
    <p:extLst>
      <p:ext uri="{BB962C8B-B14F-4D97-AF65-F5344CB8AC3E}">
        <p14:creationId xmlns:p14="http://schemas.microsoft.com/office/powerpoint/2010/main" val="766522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image" Target="../media/image1.png"/><Relationship Id="rId7" Type="http://schemas.openxmlformats.org/officeDocument/2006/relationships/image" Target="../media/image3.emf"/><Relationship Id="rId12"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2.wdp"/><Relationship Id="rId11" Type="http://schemas.openxmlformats.org/officeDocument/2006/relationships/image" Target="../media/image7.emf"/><Relationship Id="rId5" Type="http://schemas.openxmlformats.org/officeDocument/2006/relationships/image" Target="../media/image2.png"/><Relationship Id="rId10" Type="http://schemas.openxmlformats.org/officeDocument/2006/relationships/image" Target="../media/image6.emf"/><Relationship Id="rId4" Type="http://schemas.microsoft.com/office/2007/relationships/hdphoto" Target="../media/hdphoto1.wdp"/><Relationship Id="rId9"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 name="Picture 2"/>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foregroundMark x1="28257" y1="60931" x2="28257" y2="60931"/>
                        <a14:foregroundMark x1="44162" y1="56275" x2="44162" y2="56275"/>
                        <a14:foregroundMark x1="53130" y1="59109" x2="53130" y2="59109"/>
                        <a14:foregroundMark x1="35702" y1="55061" x2="61083" y2="61538"/>
                        <a14:foregroundMark x1="43147" y1="69231" x2="57530" y2="61538"/>
                        <a14:foregroundMark x1="57022" y1="87045" x2="45178" y2="68623"/>
                      </a14:backgroundRemoval>
                    </a14:imgEffect>
                  </a14:imgLayer>
                </a14:imgProps>
              </a:ext>
              <a:ext uri="{28A0092B-C50C-407E-A947-70E740481C1C}">
                <a14:useLocalDpi xmlns:a14="http://schemas.microsoft.com/office/drawing/2010/main" val="0"/>
              </a:ext>
            </a:extLst>
          </a:blip>
          <a:srcRect l="11616" t="21590" r="16567"/>
          <a:stretch/>
        </p:blipFill>
        <p:spPr bwMode="auto">
          <a:xfrm>
            <a:off x="4504819" y="6533568"/>
            <a:ext cx="858424" cy="72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260648" y="178904"/>
            <a:ext cx="6336704" cy="9310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5338165" y="2899991"/>
            <a:ext cx="1190230" cy="889694"/>
          </a:xfrm>
          <a:prstGeom prst="roundRect">
            <a:avLst/>
          </a:prstGeom>
          <a:ln w="3175"/>
        </p:spPr>
        <p:style>
          <a:lnRef idx="2">
            <a:schemeClr val="accent5"/>
          </a:lnRef>
          <a:fillRef idx="1">
            <a:schemeClr val="lt1"/>
          </a:fillRef>
          <a:effectRef idx="0">
            <a:schemeClr val="accent5"/>
          </a:effectRef>
          <a:fontRef idx="minor">
            <a:schemeClr val="dk1"/>
          </a:fontRef>
        </p:style>
        <p:txBody>
          <a:bodyPr tIns="0" bIns="684000" rtlCol="0" anchor="t"/>
          <a:lstStyle/>
          <a:p>
            <a:r>
              <a:rPr lang="ja-JP" altLang="en-US" sz="1100" dirty="0" smtClean="0"/>
              <a:t>「詐欺グループ逮捕」、</a:t>
            </a:r>
            <a:r>
              <a:rPr lang="ja-JP" altLang="en-US" sz="1100" spc="-150" dirty="0" smtClean="0"/>
              <a:t>「不正に利用」</a:t>
            </a:r>
            <a:r>
              <a:rPr lang="ja-JP" altLang="en-US" sz="1100" dirty="0" smtClean="0"/>
              <a:t>等の言葉で不安をあおります。</a:t>
            </a:r>
            <a:endParaRPr lang="en-US" altLang="ja-JP" sz="1100" dirty="0" smtClean="0"/>
          </a:p>
          <a:p>
            <a:pPr algn="just"/>
            <a:endParaRPr lang="en-US" altLang="ja-JP" sz="1100" dirty="0" smtClean="0"/>
          </a:p>
        </p:txBody>
      </p:sp>
      <p:cxnSp>
        <p:nvCxnSpPr>
          <p:cNvPr id="6" name="直線コネクタ 5"/>
          <p:cNvCxnSpPr/>
          <p:nvPr/>
        </p:nvCxnSpPr>
        <p:spPr>
          <a:xfrm>
            <a:off x="260648" y="1098055"/>
            <a:ext cx="63367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4615408" y="178904"/>
            <a:ext cx="0" cy="91915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15408" y="335970"/>
            <a:ext cx="2016224" cy="656590"/>
          </a:xfrm>
          <a:prstGeom prst="rect">
            <a:avLst/>
          </a:prstGeom>
          <a:noFill/>
        </p:spPr>
        <p:txBody>
          <a:bodyPr wrap="square" lIns="216000" rIns="180000" rtlCol="0">
            <a:spAutoFit/>
          </a:bodyPr>
          <a:lstStyle/>
          <a:p>
            <a:pPr algn="dist">
              <a:lnSpc>
                <a:spcPts val="2200"/>
              </a:lnSpc>
            </a:pPr>
            <a:r>
              <a:rPr lang="ja-JP" altLang="en-US" sz="1600" dirty="0" smtClean="0"/>
              <a:t>大阪府警察本部</a:t>
            </a:r>
            <a:endParaRPr lang="en-US" altLang="ja-JP" sz="1600" dirty="0" smtClean="0"/>
          </a:p>
          <a:p>
            <a:pPr algn="dist">
              <a:lnSpc>
                <a:spcPts val="2200"/>
              </a:lnSpc>
            </a:pPr>
            <a:r>
              <a:rPr lang="ja-JP" altLang="en-US" sz="1600" dirty="0" smtClean="0"/>
              <a:t>特殊詐欺対策室</a:t>
            </a:r>
            <a:r>
              <a:rPr lang="ja-JP" altLang="en-US" sz="1600" dirty="0"/>
              <a:t>　</a:t>
            </a:r>
            <a:r>
              <a:rPr lang="ja-JP" altLang="en-US" sz="1600" dirty="0" smtClean="0"/>
              <a:t>　</a:t>
            </a:r>
            <a:endParaRPr lang="en-US" altLang="ja-JP" sz="1600" dirty="0" smtClean="0"/>
          </a:p>
        </p:txBody>
      </p:sp>
      <p:sp>
        <p:nvSpPr>
          <p:cNvPr id="10" name="正方形/長方形 9"/>
          <p:cNvSpPr/>
          <p:nvPr/>
        </p:nvSpPr>
        <p:spPr>
          <a:xfrm>
            <a:off x="260648" y="149112"/>
            <a:ext cx="4354760" cy="923330"/>
          </a:xfrm>
          <a:prstGeom prst="rect">
            <a:avLst/>
          </a:prstGeom>
          <a:noFill/>
          <a:ln w="3175">
            <a:noFill/>
          </a:ln>
        </p:spPr>
        <p:txBody>
          <a:bodyPr wrap="square" lIns="91440" tIns="45720" rIns="91440" bIns="45720">
            <a:spAutoFit/>
          </a:bodyPr>
          <a:lstStyle/>
          <a:p>
            <a:pPr algn="just"/>
            <a:r>
              <a:rPr lang="ja-JP" altLang="en-US" sz="5400" i="1" cap="none" spc="300" dirty="0" smtClean="0">
                <a:ln w="17780" cmpd="sng">
                  <a:solidFill>
                    <a:srgbClr val="FFFFFF"/>
                  </a:solidFill>
                  <a:prstDash val="solid"/>
                  <a:miter lim="800000"/>
                </a:ln>
                <a:solidFill>
                  <a:srgbClr val="00B050"/>
                </a:solidFill>
                <a:effectLst>
                  <a:outerShdw blurRad="38100" dist="38100" dir="2700000" algn="tl">
                    <a:srgbClr val="000000">
                      <a:alpha val="43137"/>
                    </a:srgbClr>
                  </a:outerShdw>
                </a:effectLst>
                <a:latin typeface="AR Pゴシック体S" pitchFamily="50" charset="-128"/>
                <a:ea typeface="AR Pゴシック体S" pitchFamily="50" charset="-128"/>
              </a:rPr>
              <a:t>防 犯 速 報</a:t>
            </a:r>
            <a:endParaRPr lang="ja-JP" altLang="en-US" sz="5400" i="1" cap="none" spc="300" dirty="0">
              <a:ln w="17780" cmpd="sng">
                <a:solidFill>
                  <a:srgbClr val="FFFFFF"/>
                </a:solidFill>
                <a:prstDash val="solid"/>
                <a:miter lim="800000"/>
              </a:ln>
              <a:solidFill>
                <a:srgbClr val="00B050"/>
              </a:solidFill>
              <a:effectLst>
                <a:outerShdw blurRad="38100" dist="38100" dir="2700000" algn="tl">
                  <a:srgbClr val="000000">
                    <a:alpha val="43137"/>
                  </a:srgbClr>
                </a:outerShdw>
              </a:effectLst>
              <a:latin typeface="AR Pゴシック体S" pitchFamily="50" charset="-128"/>
              <a:ea typeface="AR Pゴシック体S" pitchFamily="50" charset="-128"/>
            </a:endParaRPr>
          </a:p>
        </p:txBody>
      </p:sp>
      <p:sp>
        <p:nvSpPr>
          <p:cNvPr id="2" name="正方形/長方形 1"/>
          <p:cNvSpPr/>
          <p:nvPr/>
        </p:nvSpPr>
        <p:spPr>
          <a:xfrm>
            <a:off x="253813" y="1098477"/>
            <a:ext cx="6336704" cy="123841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endParaRPr lang="ja-JP" altLang="en-US" sz="4400" dirty="0">
              <a:solidFill>
                <a:schemeClr val="tx1"/>
              </a:solidFill>
              <a:latin typeface="AR Pゴシック体S" panose="020B0A00000000000000" pitchFamily="50" charset="-128"/>
              <a:ea typeface="AR Pゴシック体S" panose="020B0A00000000000000" pitchFamily="50" charset="-128"/>
            </a:endParaRPr>
          </a:p>
        </p:txBody>
      </p:sp>
      <p:sp>
        <p:nvSpPr>
          <p:cNvPr id="15" name="テキスト ボックス 14"/>
          <p:cNvSpPr txBox="1"/>
          <p:nvPr/>
        </p:nvSpPr>
        <p:spPr>
          <a:xfrm>
            <a:off x="171871" y="1038711"/>
            <a:ext cx="6336704" cy="1297791"/>
          </a:xfrm>
          <a:prstGeom prst="rect">
            <a:avLst/>
          </a:prstGeom>
          <a:noFill/>
        </p:spPr>
        <p:txBody>
          <a:bodyPr wrap="square" rtlCol="0">
            <a:spAutoFit/>
          </a:bodyPr>
          <a:lstStyle/>
          <a:p>
            <a:pPr algn="ctr">
              <a:lnSpc>
                <a:spcPts val="4700"/>
              </a:lnSpc>
            </a:pPr>
            <a:endParaRPr lang="en-US" altLang="ja-JP" sz="4400" dirty="0" smtClean="0">
              <a:latin typeface="AR Pゴシック体S" panose="020B0A00000000000000" pitchFamily="50" charset="-128"/>
              <a:ea typeface="AR Pゴシック体S" panose="020B0A00000000000000" pitchFamily="50" charset="-128"/>
            </a:endParaRPr>
          </a:p>
          <a:p>
            <a:pPr>
              <a:lnSpc>
                <a:spcPts val="4700"/>
              </a:lnSpc>
            </a:pPr>
            <a:r>
              <a:rPr lang="ja-JP" altLang="en-US" sz="4000" dirty="0" smtClean="0">
                <a:latin typeface="AR Pゴシック体S" panose="020B0A00000000000000" pitchFamily="50" charset="-128"/>
                <a:ea typeface="AR Pゴシック体S" panose="020B0A00000000000000" pitchFamily="50" charset="-128"/>
              </a:rPr>
              <a:t> キャッシュカード詐欺盗　</a:t>
            </a:r>
            <a:endParaRPr lang="en-US" altLang="ja-JP" sz="4000" dirty="0" smtClean="0">
              <a:latin typeface="AR Pゴシック体S" panose="020B0A00000000000000" pitchFamily="50" charset="-128"/>
              <a:ea typeface="AR Pゴシック体S" panose="020B0A00000000000000" pitchFamily="50" charset="-128"/>
            </a:endParaRPr>
          </a:p>
        </p:txBody>
      </p:sp>
      <p:sp>
        <p:nvSpPr>
          <p:cNvPr id="20" name="星 24 19"/>
          <p:cNvSpPr/>
          <p:nvPr/>
        </p:nvSpPr>
        <p:spPr>
          <a:xfrm>
            <a:off x="5742928" y="1641495"/>
            <a:ext cx="774488" cy="682905"/>
          </a:xfrm>
          <a:prstGeom prst="star24">
            <a:avLst/>
          </a:prstGeom>
          <a:solidFill>
            <a:srgbClr val="FF0000"/>
          </a:solidFill>
          <a:ln>
            <a:solidFill>
              <a:srgbClr val="FF3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776045" y="1629005"/>
            <a:ext cx="584440" cy="707886"/>
          </a:xfrm>
          <a:prstGeom prst="rect">
            <a:avLst/>
          </a:prstGeom>
          <a:noFill/>
        </p:spPr>
        <p:txBody>
          <a:bodyPr wrap="square" rtlCol="0">
            <a:spAutoFit/>
          </a:bodyPr>
          <a:lstStyle/>
          <a:p>
            <a:r>
              <a:rPr kumimoji="1" lang="ja-JP" altLang="en-US" sz="4000" dirty="0" smtClean="0">
                <a:latin typeface="AR Pゴシック体S" panose="020B0A00000000000000" pitchFamily="50" charset="-128"/>
                <a:ea typeface="AR Pゴシック体S" panose="020B0A00000000000000" pitchFamily="50" charset="-128"/>
              </a:rPr>
              <a:t>！</a:t>
            </a:r>
            <a:endParaRPr kumimoji="1" lang="ja-JP" altLang="en-US" sz="4000" dirty="0">
              <a:latin typeface="AR Pゴシック体S" panose="020B0A00000000000000" pitchFamily="50" charset="-128"/>
              <a:ea typeface="AR Pゴシック体S" panose="020B0A00000000000000" pitchFamily="50" charset="-128"/>
            </a:endParaRPr>
          </a:p>
        </p:txBody>
      </p:sp>
      <p:sp>
        <p:nvSpPr>
          <p:cNvPr id="30" name="ホームベース 29"/>
          <p:cNvSpPr/>
          <p:nvPr/>
        </p:nvSpPr>
        <p:spPr>
          <a:xfrm>
            <a:off x="281178" y="2342204"/>
            <a:ext cx="5783292" cy="367352"/>
          </a:xfrm>
          <a:prstGeom prst="homePlat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t"/>
          <a:lstStyle/>
          <a:p>
            <a:pPr algn="dist">
              <a:lnSpc>
                <a:spcPts val="2400"/>
              </a:lnSpc>
            </a:pPr>
            <a:r>
              <a:rPr lang="ja-JP" altLang="en-US"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警察官や</a:t>
            </a:r>
            <a:r>
              <a:rPr lang="ja-JP" altLang="en-US" sz="1400" b="1" spc="-14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金融</a:t>
            </a:r>
            <a:r>
              <a:rPr lang="ja-JP" altLang="en-US"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機関職員になりすまして、キャッシュカードをだまし取る手口！</a:t>
            </a:r>
            <a:endParaRPr lang="en-US" altLang="ja-JP"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dist">
              <a:lnSpc>
                <a:spcPts val="2400"/>
              </a:lnSpc>
            </a:pPr>
            <a:endParaRPr kumimoji="1" lang="en-US" altLang="ja-JP" sz="1400" spc="-140"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a:p>
            <a:pPr algn="dist">
              <a:lnSpc>
                <a:spcPts val="2400"/>
              </a:lnSpc>
            </a:pPr>
            <a:endParaRPr kumimoji="1" lang="ja-JP" altLang="en-US" sz="1500" spc="-140" dirty="0">
              <a:solidFill>
                <a:schemeClr val="tx1"/>
              </a:solidFill>
              <a:latin typeface="ＤＨＰ特太ゴシック体" panose="020B0500000000000000" pitchFamily="50" charset="-128"/>
              <a:ea typeface="ＤＨＰ特太ゴシック体" panose="020B0500000000000000" pitchFamily="50" charset="-128"/>
              <a:cs typeface="メイリオ" panose="020B0604030504040204" pitchFamily="50" charset="-128"/>
            </a:endParaRPr>
          </a:p>
        </p:txBody>
      </p:sp>
      <p:pic>
        <p:nvPicPr>
          <p:cNvPr id="39" name="Picture 3"/>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0" b="100000" l="0" r="100000">
                        <a14:foregroundMark x1="49721" y1="27907" x2="54190" y2="71318"/>
                        <a14:foregroundMark x1="23464" y1="49225" x2="28492" y2="31395"/>
                        <a14:backgroundMark x1="75419" y1="93798" x2="99441" y2="94186"/>
                      </a14:backgroundRemoval>
                    </a14:imgEffect>
                  </a14:imgLayer>
                </a14:imgProps>
              </a:ext>
              <a:ext uri="{28A0092B-C50C-407E-A947-70E740481C1C}">
                <a14:useLocalDpi xmlns:a14="http://schemas.microsoft.com/office/drawing/2010/main" val="0"/>
              </a:ext>
            </a:extLst>
          </a:blip>
          <a:srcRect/>
          <a:stretch/>
        </p:blipFill>
        <p:spPr bwMode="auto">
          <a:xfrm>
            <a:off x="327167" y="4088087"/>
            <a:ext cx="792085" cy="975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7" name="角丸四角形 46"/>
          <p:cNvSpPr/>
          <p:nvPr/>
        </p:nvSpPr>
        <p:spPr>
          <a:xfrm>
            <a:off x="5355963" y="4240301"/>
            <a:ext cx="1161453" cy="741392"/>
          </a:xfrm>
          <a:prstGeom prst="roundRect">
            <a:avLst/>
          </a:prstGeom>
          <a:ln w="6350"/>
        </p:spPr>
        <p:style>
          <a:lnRef idx="2">
            <a:schemeClr val="accent5"/>
          </a:lnRef>
          <a:fillRef idx="1">
            <a:schemeClr val="lt1"/>
          </a:fillRef>
          <a:effectRef idx="0">
            <a:schemeClr val="accent5"/>
          </a:effectRef>
          <a:fontRef idx="minor">
            <a:schemeClr val="dk1"/>
          </a:fontRef>
        </p:style>
        <p:txBody>
          <a:bodyPr tIns="0" bIns="0" rtlCol="0" anchor="t"/>
          <a:lstStyle/>
          <a:p>
            <a:pPr algn="just"/>
            <a:r>
              <a:rPr lang="ja-JP" altLang="en-US" sz="1100" spc="-80" dirty="0" smtClean="0"/>
              <a:t>「保護申請する」「向かわせる」等と言い、被害者を安心させます。</a:t>
            </a:r>
            <a:endParaRPr kumimoji="1" lang="ja-JP" altLang="en-US" sz="1100" spc="-80" dirty="0"/>
          </a:p>
        </p:txBody>
      </p:sp>
      <p:grpSp>
        <p:nvGrpSpPr>
          <p:cNvPr id="3" name="グループ化 2"/>
          <p:cNvGrpSpPr/>
          <p:nvPr/>
        </p:nvGrpSpPr>
        <p:grpSpPr>
          <a:xfrm>
            <a:off x="327168" y="2799245"/>
            <a:ext cx="4124807" cy="1033450"/>
            <a:chOff x="260648" y="4731485"/>
            <a:chExt cx="4124807" cy="1033450"/>
          </a:xfrm>
        </p:grpSpPr>
        <p:pic>
          <p:nvPicPr>
            <p:cNvPr id="1027" name="Picture 3"/>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0" b="100000" l="0" r="100000">
                          <a14:foregroundMark x1="49721" y1="27907" x2="54190" y2="71318"/>
                          <a14:foregroundMark x1="23464" y1="49225" x2="28492" y2="31395"/>
                          <a14:backgroundMark x1="75419" y1="93798" x2="99441" y2="94186"/>
                        </a14:backgroundRemoval>
                      </a14:imgEffect>
                    </a14:imgLayer>
                  </a14:imgProps>
                </a:ext>
                <a:ext uri="{28A0092B-C50C-407E-A947-70E740481C1C}">
                  <a14:useLocalDpi xmlns:a14="http://schemas.microsoft.com/office/drawing/2010/main" val="0"/>
                </a:ext>
              </a:extLst>
            </a:blip>
            <a:srcRect/>
            <a:stretch/>
          </p:blipFill>
          <p:spPr bwMode="auto">
            <a:xfrm>
              <a:off x="260648" y="4789221"/>
              <a:ext cx="792085" cy="9757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4" name="角丸四角形吹き出し 43"/>
            <p:cNvSpPr/>
            <p:nvPr/>
          </p:nvSpPr>
          <p:spPr>
            <a:xfrm>
              <a:off x="1052733" y="4731485"/>
              <a:ext cx="3332722" cy="884764"/>
            </a:xfrm>
            <a:prstGeom prst="wedgeRoundRectCallout">
              <a:avLst>
                <a:gd name="adj1" fmla="val -53506"/>
                <a:gd name="adj2" fmla="val 10663"/>
                <a:gd name="adj3" fmla="val 16667"/>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en-US" altLang="ja-JP" sz="1100" dirty="0" smtClean="0"/>
            </a:p>
            <a:p>
              <a:r>
                <a:rPr lang="ja-JP" altLang="en-US" sz="1100" dirty="0" smtClean="0"/>
                <a:t>もしもし、△△警察署の◇◇です。実は詐欺グループの犯人を逮捕したの</a:t>
              </a:r>
              <a:r>
                <a:rPr lang="ja-JP" altLang="en-US" sz="1100" dirty="0"/>
                <a:t>です</a:t>
              </a:r>
              <a:r>
                <a:rPr lang="ja-JP" altLang="en-US" sz="1100" dirty="0" smtClean="0"/>
                <a:t>が、あなたやご家族名義のキャッシュカードが不正に利用されているおそれがあることがわかりまし</a:t>
              </a:r>
              <a:r>
                <a:rPr lang="ja-JP" altLang="en-US" sz="1100" dirty="0"/>
                <a:t>た</a:t>
              </a:r>
              <a:r>
                <a:rPr lang="ja-JP" altLang="en-US" sz="1100" dirty="0" smtClean="0"/>
                <a:t>。</a:t>
              </a:r>
              <a:endParaRPr lang="en-US" altLang="ja-JP" sz="1100" dirty="0"/>
            </a:p>
            <a:p>
              <a:endParaRPr lang="en-US" altLang="ja-JP" sz="1100" dirty="0" smtClean="0"/>
            </a:p>
          </p:txBody>
        </p:sp>
      </p:grpSp>
      <p:sp>
        <p:nvSpPr>
          <p:cNvPr id="45" name="角丸四角形吹き出し 44"/>
          <p:cNvSpPr/>
          <p:nvPr/>
        </p:nvSpPr>
        <p:spPr>
          <a:xfrm>
            <a:off x="1135673" y="3794961"/>
            <a:ext cx="3316301" cy="356564"/>
          </a:xfrm>
          <a:prstGeom prst="wedgeRoundRectCallout">
            <a:avLst>
              <a:gd name="adj1" fmla="val 54106"/>
              <a:gd name="adj2" fmla="val -10091"/>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dist"/>
            <a:r>
              <a:rPr lang="ja-JP" altLang="en-US" sz="1100" spc="-150" dirty="0" smtClean="0"/>
              <a:t>えっ！本当ですか</a:t>
            </a:r>
            <a:r>
              <a:rPr lang="en-US" altLang="ja-JP" sz="1100" spc="-150" dirty="0" smtClean="0"/>
              <a:t>!</a:t>
            </a:r>
            <a:r>
              <a:rPr lang="en-US" altLang="ja-JP" sz="1100" spc="-150" dirty="0"/>
              <a:t>?</a:t>
            </a:r>
            <a:r>
              <a:rPr lang="ja-JP" altLang="en-US" sz="1100" spc="-150" dirty="0" smtClean="0"/>
              <a:t>キャッシュカードはありますけど</a:t>
            </a:r>
            <a:r>
              <a:rPr lang="en-US" altLang="ja-JP" sz="1100" spc="-150" dirty="0" smtClean="0"/>
              <a:t>…</a:t>
            </a:r>
            <a:r>
              <a:rPr lang="ja-JP" altLang="en-US" sz="1100" spc="-150" dirty="0" err="1" smtClean="0"/>
              <a:t>。</a:t>
            </a:r>
            <a:endParaRPr lang="en-US" altLang="ja-JP" sz="1100" spc="-150" dirty="0" smtClean="0"/>
          </a:p>
        </p:txBody>
      </p:sp>
      <p:sp>
        <p:nvSpPr>
          <p:cNvPr id="57" name="角丸四角形吹き出し 56"/>
          <p:cNvSpPr/>
          <p:nvPr/>
        </p:nvSpPr>
        <p:spPr>
          <a:xfrm>
            <a:off x="1119253" y="4232920"/>
            <a:ext cx="3332722" cy="729260"/>
          </a:xfrm>
          <a:prstGeom prst="wedgeRoundRectCallout">
            <a:avLst>
              <a:gd name="adj1" fmla="val -54337"/>
              <a:gd name="adj2" fmla="val 681"/>
              <a:gd name="adj3" fmla="val 16667"/>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ja-JP" altLang="en-US" sz="1100" dirty="0" smtClean="0"/>
              <a:t>不正に利用されないために、「保護申請」が必要となります。保護申請するため、これから金融庁の職員を自宅に向かわせるのでキャッシュカードを用意しておいてください。</a:t>
            </a:r>
            <a:endParaRPr lang="en-US" altLang="ja-JP" sz="1100" dirty="0" smtClean="0"/>
          </a:p>
        </p:txBody>
      </p:sp>
      <p:sp>
        <p:nvSpPr>
          <p:cNvPr id="56" name="正方形/長方形 55"/>
          <p:cNvSpPr/>
          <p:nvPr/>
        </p:nvSpPr>
        <p:spPr>
          <a:xfrm>
            <a:off x="260648" y="8841432"/>
            <a:ext cx="6336703" cy="741568"/>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en-US" altLang="ja-JP" sz="1500" b="1" spc="-8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だ ま さ れ へ ん　 そ ん な あ な た が 　狙 わ れ </a:t>
            </a:r>
            <a:r>
              <a:rPr lang="ja-JP" altLang="en-US" sz="1400" b="1" spc="-8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 ャ ッ シ ュ カ </a:t>
            </a:r>
            <a:r>
              <a:rPr lang="ja-JP" altLang="en-US" sz="1400" b="1" spc="-8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ー</a:t>
            </a:r>
            <a:r>
              <a:rPr lang="ja-JP" altLang="en-US"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ド 　求 め る 電 話 　す べ て 詐 欺 </a:t>
            </a:r>
            <a:r>
              <a:rPr lang="ja-JP" altLang="en-US" sz="1400" b="1" spc="-8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spc="-8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500" b="1" spc="-8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万が一に備え、ＡＴＭ引き出し限度額を引き下げておきましょう</a:t>
            </a:r>
            <a:r>
              <a:rPr lang="en-US" altLang="ja-JP" sz="1500" b="1" spc="-80" dirty="0" smtClean="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59" name="角丸四角形吹き出し 58"/>
          <p:cNvSpPr/>
          <p:nvPr/>
        </p:nvSpPr>
        <p:spPr>
          <a:xfrm>
            <a:off x="1119254" y="7654338"/>
            <a:ext cx="3332720" cy="783518"/>
          </a:xfrm>
          <a:prstGeom prst="wedgeRoundRectCallout">
            <a:avLst>
              <a:gd name="adj1" fmla="val 54106"/>
              <a:gd name="adj2" fmla="val 12389"/>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t>ありがとう</a:t>
            </a:r>
            <a:r>
              <a:rPr lang="ja-JP" altLang="en-US" sz="1100" dirty="0" smtClean="0"/>
              <a:t>ございます。わかりました。</a:t>
            </a:r>
            <a:endParaRPr lang="en-US" altLang="ja-JP" sz="1100" dirty="0" smtClean="0"/>
          </a:p>
          <a:p>
            <a:r>
              <a:rPr lang="ja-JP" altLang="en-US" sz="1100" dirty="0" smtClean="0"/>
              <a:t>（大変な事に巻き込まれてしまったけど、キャッシュカードが入った封筒も手渡してもらったし</a:t>
            </a:r>
            <a:r>
              <a:rPr lang="en-US" altLang="ja-JP" sz="1100" dirty="0" smtClean="0"/>
              <a:t>､</a:t>
            </a:r>
            <a:r>
              <a:rPr lang="ja-JP" altLang="en-US" sz="1100" dirty="0" smtClean="0"/>
              <a:t>これで安心。後は○日まで封筒を開けないでおくだけね。）</a:t>
            </a:r>
            <a:endParaRPr lang="en-US" altLang="ja-JP" sz="1100" dirty="0"/>
          </a:p>
        </p:txBody>
      </p:sp>
      <p:grpSp>
        <p:nvGrpSpPr>
          <p:cNvPr id="14" name="グループ化 13"/>
          <p:cNvGrpSpPr/>
          <p:nvPr/>
        </p:nvGrpSpPr>
        <p:grpSpPr>
          <a:xfrm>
            <a:off x="1122907" y="5529873"/>
            <a:ext cx="9074845" cy="1655375"/>
            <a:chOff x="1122907" y="5601073"/>
            <a:chExt cx="9074845" cy="1656184"/>
          </a:xfrm>
        </p:grpSpPr>
        <p:sp>
          <p:nvSpPr>
            <p:cNvPr id="13" name="正方形/長方形 12"/>
            <p:cNvSpPr/>
            <p:nvPr/>
          </p:nvSpPr>
          <p:spPr>
            <a:xfrm>
              <a:off x="5461646" y="5601073"/>
              <a:ext cx="4736106" cy="1656184"/>
            </a:xfrm>
            <a:prstGeom prst="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角丸四角形吹き出し 57"/>
            <p:cNvSpPr/>
            <p:nvPr/>
          </p:nvSpPr>
          <p:spPr>
            <a:xfrm>
              <a:off x="1122907" y="5763110"/>
              <a:ext cx="3329067" cy="770914"/>
            </a:xfrm>
            <a:prstGeom prst="wedgeRoundRectCallout">
              <a:avLst>
                <a:gd name="adj1" fmla="val -52875"/>
                <a:gd name="adj2" fmla="val -13003"/>
                <a:gd name="adj3" fmla="val 16667"/>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ja-JP" altLang="en-US" sz="1100" dirty="0" smtClean="0"/>
                <a:t>金融庁の□□です。キャッシュカードを保護しますので、この封筒の中にキャッシュカードと暗証番号を書いた紙を入れて下さい。封をするので、印鑑を押してください。</a:t>
              </a:r>
              <a:endParaRPr lang="en-US" altLang="ja-JP" sz="1100" dirty="0" smtClean="0"/>
            </a:p>
          </p:txBody>
        </p:sp>
      </p:grpSp>
      <p:sp>
        <p:nvSpPr>
          <p:cNvPr id="43" name="ホームベース 42"/>
          <p:cNvSpPr/>
          <p:nvPr/>
        </p:nvSpPr>
        <p:spPr>
          <a:xfrm>
            <a:off x="269304" y="8560569"/>
            <a:ext cx="5781915" cy="280861"/>
          </a:xfrm>
          <a:prstGeom prst="homePlate">
            <a:avLst/>
          </a:prstGeom>
          <a:solidFill>
            <a:schemeClr val="tx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lnSpc>
                <a:spcPts val="1800"/>
              </a:lnSpc>
            </a:pPr>
            <a:r>
              <a:rPr lang="ja-JP" altLang="en-US"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警察、金融機関がキャッシュカードを封筒に入れさせる</a:t>
            </a:r>
            <a:r>
              <a:rPr lang="ja-JP" altLang="en-US" sz="1400" b="1" spc="-14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こと</a:t>
            </a:r>
            <a:r>
              <a:rPr lang="ja-JP" altLang="en-US" sz="1400" b="1" spc="-14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はありません。</a:t>
            </a:r>
            <a:endParaRPr lang="en-US" altLang="ja-JP" sz="1400" b="1" spc="-14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角丸四角形吹き出し 52"/>
          <p:cNvSpPr/>
          <p:nvPr/>
        </p:nvSpPr>
        <p:spPr>
          <a:xfrm>
            <a:off x="1119253" y="5088446"/>
            <a:ext cx="3332721" cy="270335"/>
          </a:xfrm>
          <a:prstGeom prst="wedgeRoundRectCallout">
            <a:avLst>
              <a:gd name="adj1" fmla="val 54871"/>
              <a:gd name="adj2" fmla="val -632"/>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dist"/>
            <a:r>
              <a:rPr lang="ja-JP" altLang="en-US" sz="1200" dirty="0" smtClean="0"/>
              <a:t>わかりました。用意しておきます。</a:t>
            </a:r>
            <a:endParaRPr lang="en-US" altLang="ja-JP" sz="1200" dirty="0" smtClean="0"/>
          </a:p>
        </p:txBody>
      </p:sp>
      <p:sp>
        <p:nvSpPr>
          <p:cNvPr id="63" name="角丸四角形吹き出し 62"/>
          <p:cNvSpPr/>
          <p:nvPr/>
        </p:nvSpPr>
        <p:spPr>
          <a:xfrm>
            <a:off x="1135674" y="6528606"/>
            <a:ext cx="3316300" cy="296602"/>
          </a:xfrm>
          <a:prstGeom prst="wedgeRoundRectCallout">
            <a:avLst>
              <a:gd name="adj1" fmla="val 55354"/>
              <a:gd name="adj2" fmla="val 41291"/>
              <a:gd name="adj3" fmla="val 16667"/>
            </a:avLst>
          </a:prstGeom>
          <a:ln/>
        </p:spPr>
        <p:style>
          <a:lnRef idx="2">
            <a:schemeClr val="accent6"/>
          </a:lnRef>
          <a:fillRef idx="1">
            <a:schemeClr val="lt1"/>
          </a:fillRef>
          <a:effectRef idx="0">
            <a:schemeClr val="accent6"/>
          </a:effectRef>
          <a:fontRef idx="minor">
            <a:schemeClr val="dk1"/>
          </a:fontRef>
        </p:style>
        <p:txBody>
          <a:bodyPr rtlCol="0" anchor="ctr"/>
          <a:lstStyle/>
          <a:p>
            <a:pPr algn="dist"/>
            <a:r>
              <a:rPr lang="ja-JP" altLang="en-US" sz="1200" spc="-50" dirty="0"/>
              <a:t>わかりました</a:t>
            </a:r>
            <a:r>
              <a:rPr lang="ja-JP" altLang="en-US" sz="1200" spc="-50" dirty="0" smtClean="0"/>
              <a:t>。印鑑を取ってきます。</a:t>
            </a:r>
            <a:endParaRPr lang="en-US" altLang="ja-JP" sz="1200" spc="-50" dirty="0" smtClean="0"/>
          </a:p>
        </p:txBody>
      </p:sp>
      <p:sp>
        <p:nvSpPr>
          <p:cNvPr id="65" name="角丸四角形吹き出し 64"/>
          <p:cNvSpPr/>
          <p:nvPr/>
        </p:nvSpPr>
        <p:spPr>
          <a:xfrm>
            <a:off x="1119254" y="6919250"/>
            <a:ext cx="3332720" cy="626038"/>
          </a:xfrm>
          <a:prstGeom prst="wedgeRoundRectCallout">
            <a:avLst>
              <a:gd name="adj1" fmla="val -54515"/>
              <a:gd name="adj2" fmla="val -3964"/>
              <a:gd name="adj3" fmla="val 16667"/>
            </a:avLst>
          </a:prstGeom>
          <a:solidFill>
            <a:srgbClr val="00206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nSpc>
                <a:spcPts val="1500"/>
              </a:lnSpc>
            </a:pPr>
            <a:r>
              <a:rPr lang="ja-JP" altLang="en-US" sz="1100" dirty="0" smtClean="0"/>
              <a:t>印鑑を押してもらったので、キャッシュカードの保護ができました。○日までは絶対に封筒を開けないで下さい。　　　</a:t>
            </a:r>
            <a:endParaRPr lang="en-US" altLang="ja-JP" sz="1100" dirty="0" smtClean="0"/>
          </a:p>
        </p:txBody>
      </p:sp>
      <p:pic>
        <p:nvPicPr>
          <p:cNvPr id="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62058" y="2400339"/>
            <a:ext cx="508849" cy="473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 name="角丸四角形 54"/>
          <p:cNvSpPr/>
          <p:nvPr/>
        </p:nvSpPr>
        <p:spPr>
          <a:xfrm>
            <a:off x="5317476" y="7185249"/>
            <a:ext cx="1236789" cy="1114048"/>
          </a:xfrm>
          <a:prstGeom prst="roundRect">
            <a:avLst/>
          </a:prstGeom>
          <a:ln w="6350"/>
        </p:spPr>
        <p:style>
          <a:lnRef idx="2">
            <a:schemeClr val="accent5"/>
          </a:lnRef>
          <a:fillRef idx="1">
            <a:schemeClr val="lt1"/>
          </a:fillRef>
          <a:effectRef idx="0">
            <a:schemeClr val="accent5"/>
          </a:effectRef>
          <a:fontRef idx="minor">
            <a:schemeClr val="dk1"/>
          </a:fontRef>
        </p:style>
        <p:txBody>
          <a:bodyPr tIns="0" bIns="0" rtlCol="0" anchor="t"/>
          <a:lstStyle/>
          <a:p>
            <a:r>
              <a:rPr lang="ja-JP" altLang="en-US" sz="1100" spc="-100" dirty="0" smtClean="0"/>
              <a:t>犯行の発覚を遅らせ、確実に現金を引き出すために、「○日まで封筒を開けないで」等と言います。</a:t>
            </a:r>
            <a:endParaRPr lang="en-US" altLang="ja-JP" sz="1100" spc="-100" dirty="0" smtClean="0"/>
          </a:p>
        </p:txBody>
      </p:sp>
      <p:pic>
        <p:nvPicPr>
          <p:cNvPr id="49"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87915" y="4890140"/>
            <a:ext cx="557150" cy="468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2" name="グループ化 51"/>
          <p:cNvGrpSpPr/>
          <p:nvPr/>
        </p:nvGrpSpPr>
        <p:grpSpPr>
          <a:xfrm>
            <a:off x="1872193" y="9657782"/>
            <a:ext cx="3091909" cy="216353"/>
            <a:chOff x="2529644" y="9673652"/>
            <a:chExt cx="3091909" cy="216353"/>
          </a:xfrm>
        </p:grpSpPr>
        <p:sp>
          <p:nvSpPr>
            <p:cNvPr id="54" name="角丸四角形 53"/>
            <p:cNvSpPr/>
            <p:nvPr/>
          </p:nvSpPr>
          <p:spPr>
            <a:xfrm>
              <a:off x="2529644" y="9673652"/>
              <a:ext cx="2264731" cy="189486"/>
            </a:xfrm>
            <a:prstGeom prst="roundRect">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dirty="0" smtClean="0"/>
                <a:t>大阪府</a:t>
              </a:r>
              <a:r>
                <a:rPr lang="ja-JP" altLang="en-US" sz="1100" dirty="0"/>
                <a:t>警察　</a:t>
              </a:r>
              <a:r>
                <a:rPr lang="ja-JP" altLang="en-US" sz="1100" dirty="0" smtClean="0"/>
                <a:t>特殊詐欺</a:t>
              </a:r>
              <a:endParaRPr kumimoji="1" lang="en-US" altLang="ja-JP" sz="1100" dirty="0" smtClean="0"/>
            </a:p>
          </p:txBody>
        </p:sp>
        <p:grpSp>
          <p:nvGrpSpPr>
            <p:cNvPr id="66" name="グループ化 65"/>
            <p:cNvGrpSpPr/>
            <p:nvPr/>
          </p:nvGrpSpPr>
          <p:grpSpPr>
            <a:xfrm>
              <a:off x="4874701" y="9673652"/>
              <a:ext cx="746852" cy="216353"/>
              <a:chOff x="4303005" y="9149037"/>
              <a:chExt cx="1563922" cy="543961"/>
            </a:xfrm>
          </p:grpSpPr>
          <p:pic>
            <p:nvPicPr>
              <p:cNvPr id="67"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03005" y="9149037"/>
                <a:ext cx="1500953" cy="498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8" name="Picture 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62668" y="9172045"/>
                <a:ext cx="404259" cy="5209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7" name="テキスト ボックス 6"/>
          <p:cNvSpPr txBox="1"/>
          <p:nvPr/>
        </p:nvSpPr>
        <p:spPr>
          <a:xfrm>
            <a:off x="265241" y="1043556"/>
            <a:ext cx="6149964" cy="695062"/>
          </a:xfrm>
          <a:prstGeom prst="rect">
            <a:avLst/>
          </a:prstGeom>
          <a:noFill/>
        </p:spPr>
        <p:txBody>
          <a:bodyPr wrap="square" rtlCol="0">
            <a:spAutoFit/>
          </a:bodyPr>
          <a:lstStyle/>
          <a:p>
            <a:pPr algn="dist">
              <a:lnSpc>
                <a:spcPts val="4700"/>
              </a:lnSpc>
            </a:pPr>
            <a:r>
              <a:rPr lang="ja-JP" altLang="en-US" sz="3200" dirty="0" smtClean="0">
                <a:latin typeface="AR Pゴシック体S" panose="020B0A00000000000000" pitchFamily="50" charset="-128"/>
                <a:ea typeface="AR Pゴシック体S" panose="020B0A00000000000000" pitchFamily="50" charset="-128"/>
              </a:rPr>
              <a:t>封筒すり替えによる </a:t>
            </a:r>
            <a:endParaRPr lang="en-US" altLang="ja-JP" sz="4400" dirty="0">
              <a:latin typeface="AR Pゴシック体S" panose="020B0A00000000000000" pitchFamily="50" charset="-128"/>
              <a:ea typeface="AR Pゴシック体S" panose="020B0A00000000000000" pitchFamily="50" charset="-128"/>
            </a:endParaRPr>
          </a:p>
        </p:txBody>
      </p:sp>
      <p:cxnSp>
        <p:nvCxnSpPr>
          <p:cNvPr id="24" name="直線コネクタ 23"/>
          <p:cNvCxnSpPr/>
          <p:nvPr/>
        </p:nvCxnSpPr>
        <p:spPr>
          <a:xfrm>
            <a:off x="4464741" y="3495248"/>
            <a:ext cx="879328" cy="0"/>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31" name="直線コネクタ 30"/>
          <p:cNvCxnSpPr>
            <a:stCxn id="57" idx="3"/>
            <a:endCxn id="47" idx="1"/>
          </p:cNvCxnSpPr>
          <p:nvPr/>
        </p:nvCxnSpPr>
        <p:spPr>
          <a:xfrm>
            <a:off x="4451975" y="4597550"/>
            <a:ext cx="903988" cy="13447"/>
          </a:xfrm>
          <a:prstGeom prst="line">
            <a:avLst/>
          </a:prstGeom>
          <a:ln>
            <a:prstDash val="sysDash"/>
          </a:ln>
        </p:spPr>
        <p:style>
          <a:lnRef idx="1">
            <a:schemeClr val="dk1"/>
          </a:lnRef>
          <a:fillRef idx="0">
            <a:schemeClr val="dk1"/>
          </a:fillRef>
          <a:effectRef idx="0">
            <a:schemeClr val="dk1"/>
          </a:effectRef>
          <a:fontRef idx="minor">
            <a:schemeClr val="tx1"/>
          </a:fontRef>
        </p:style>
      </p:cxnSp>
      <p:cxnSp>
        <p:nvCxnSpPr>
          <p:cNvPr id="33" name="直線コネクタ 32"/>
          <p:cNvCxnSpPr>
            <a:stCxn id="65" idx="3"/>
          </p:cNvCxnSpPr>
          <p:nvPr/>
        </p:nvCxnSpPr>
        <p:spPr>
          <a:xfrm>
            <a:off x="4451974" y="7232269"/>
            <a:ext cx="865502" cy="550416"/>
          </a:xfrm>
          <a:prstGeom prst="line">
            <a:avLst/>
          </a:prstGeom>
          <a:ln>
            <a:prstDash val="sysDash"/>
          </a:ln>
        </p:spPr>
        <p:style>
          <a:lnRef idx="1">
            <a:schemeClr val="dk1"/>
          </a:lnRef>
          <a:fillRef idx="0">
            <a:schemeClr val="dk1"/>
          </a:fillRef>
          <a:effectRef idx="0">
            <a:schemeClr val="dk1"/>
          </a:effectRef>
          <a:fontRef idx="minor">
            <a:schemeClr val="tx1"/>
          </a:fontRef>
        </p:style>
      </p:cxnSp>
      <p:pic>
        <p:nvPicPr>
          <p:cNvPr id="69"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17262" y="3682884"/>
            <a:ext cx="557150" cy="468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0" name="テキスト ボックス 59"/>
          <p:cNvSpPr txBox="1"/>
          <p:nvPr/>
        </p:nvSpPr>
        <p:spPr>
          <a:xfrm>
            <a:off x="4622056" y="610777"/>
            <a:ext cx="2191320" cy="369332"/>
          </a:xfrm>
          <a:prstGeom prst="rect">
            <a:avLst/>
          </a:prstGeom>
          <a:noFill/>
        </p:spPr>
        <p:txBody>
          <a:bodyPr wrap="square" rtlCol="0">
            <a:spAutoFit/>
          </a:bodyPr>
          <a:lstStyle/>
          <a:p>
            <a:endParaRPr kumimoji="1" lang="ja-JP" altLang="en-US" dirty="0"/>
          </a:p>
        </p:txBody>
      </p:sp>
      <p:sp>
        <p:nvSpPr>
          <p:cNvPr id="12" name="テキスト ボックス 11"/>
          <p:cNvSpPr txBox="1"/>
          <p:nvPr/>
        </p:nvSpPr>
        <p:spPr>
          <a:xfrm>
            <a:off x="2013510" y="5385048"/>
            <a:ext cx="1495661" cy="276999"/>
          </a:xfrm>
          <a:prstGeom prst="rect">
            <a:avLst/>
          </a:prstGeom>
          <a:noFill/>
        </p:spPr>
        <p:txBody>
          <a:bodyPr wrap="square" rtlCol="0">
            <a:spAutoFit/>
          </a:bodyPr>
          <a:lstStyle/>
          <a:p>
            <a:pPr algn="ctr"/>
            <a:r>
              <a:rPr kumimoji="1" lang="ja-JP" altLang="en-US" sz="1200" dirty="0" smtClean="0"/>
              <a:t>数分後・・・玄関にて。</a:t>
            </a:r>
            <a:endParaRPr kumimoji="1" lang="en-US" altLang="ja-JP" sz="1200" dirty="0" smtClean="0"/>
          </a:p>
        </p:txBody>
      </p:sp>
      <p:cxnSp>
        <p:nvCxnSpPr>
          <p:cNvPr id="71" name="直線コネクタ 70"/>
          <p:cNvCxnSpPr>
            <a:stCxn id="63" idx="3"/>
          </p:cNvCxnSpPr>
          <p:nvPr/>
        </p:nvCxnSpPr>
        <p:spPr>
          <a:xfrm flipV="1">
            <a:off x="4451974" y="6077099"/>
            <a:ext cx="892095" cy="599808"/>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72" name="角丸四角形 71"/>
          <p:cNvSpPr/>
          <p:nvPr/>
        </p:nvSpPr>
        <p:spPr>
          <a:xfrm>
            <a:off x="5343346" y="5538095"/>
            <a:ext cx="1210919" cy="1524765"/>
          </a:xfrm>
          <a:prstGeom prst="roundRect">
            <a:avLst/>
          </a:prstGeom>
          <a:ln w="28575">
            <a:solidFill>
              <a:srgbClr val="FF0000"/>
            </a:solidFill>
          </a:ln>
        </p:spPr>
        <p:style>
          <a:lnRef idx="2">
            <a:schemeClr val="accent5"/>
          </a:lnRef>
          <a:fillRef idx="1">
            <a:schemeClr val="lt1"/>
          </a:fillRef>
          <a:effectRef idx="0">
            <a:schemeClr val="accent5"/>
          </a:effectRef>
          <a:fontRef idx="minor">
            <a:schemeClr val="dk1"/>
          </a:fontRef>
        </p:style>
        <p:txBody>
          <a:bodyPr tIns="0" bIns="0" rtlCol="0" anchor="t"/>
          <a:lstStyle/>
          <a:p>
            <a:pPr algn="dist"/>
            <a:r>
              <a:rPr lang="ja-JP" altLang="en-US" sz="1100" b="1" spc="-100" dirty="0" smtClean="0">
                <a:solidFill>
                  <a:srgbClr val="FF0000"/>
                </a:solidFill>
              </a:rPr>
              <a:t>被害者が印鑑を取りに室内に戻った隙にあらかじめ用意していた価値のないポイントカード等を入れた封筒とすり替えます。</a:t>
            </a:r>
            <a:endParaRPr lang="en-US" altLang="ja-JP" sz="1100" b="1" spc="-100" dirty="0" smtClean="0">
              <a:solidFill>
                <a:srgbClr val="FF0000"/>
              </a:solidFill>
            </a:endParaRPr>
          </a:p>
          <a:p>
            <a:pPr algn="dist"/>
            <a:endParaRPr lang="en-US" altLang="ja-JP" sz="1100" b="1" spc="-100" dirty="0" smtClean="0">
              <a:solidFill>
                <a:srgbClr val="FF0000"/>
              </a:solidFill>
            </a:endParaRPr>
          </a:p>
        </p:txBody>
      </p:sp>
      <p:pic>
        <p:nvPicPr>
          <p:cNvPr id="61" name="Picture 2"/>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foregroundMark x1="28257" y1="60931" x2="28257" y2="60931"/>
                        <a14:foregroundMark x1="44162" y1="56275" x2="44162" y2="56275"/>
                        <a14:foregroundMark x1="53130" y1="59109" x2="53130" y2="59109"/>
                        <a14:foregroundMark x1="35702" y1="55061" x2="61083" y2="61538"/>
                        <a14:foregroundMark x1="43147" y1="69231" x2="57530" y2="61538"/>
                        <a14:foregroundMark x1="57022" y1="87045" x2="45178" y2="68623"/>
                      </a14:backgroundRemoval>
                    </a14:imgEffect>
                  </a14:imgLayer>
                </a14:imgProps>
              </a:ext>
              <a:ext uri="{28A0092B-C50C-407E-A947-70E740481C1C}">
                <a14:useLocalDpi xmlns:a14="http://schemas.microsoft.com/office/drawing/2010/main" val="0"/>
              </a:ext>
            </a:extLst>
          </a:blip>
          <a:srcRect l="11616" t="21590" r="16567"/>
          <a:stretch/>
        </p:blipFill>
        <p:spPr bwMode="auto">
          <a:xfrm>
            <a:off x="4500821" y="3611804"/>
            <a:ext cx="858424" cy="72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2" name="Picture 2"/>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foregroundMark x1="28257" y1="60931" x2="28257" y2="60931"/>
                        <a14:foregroundMark x1="44162" y1="56275" x2="44162" y2="56275"/>
                        <a14:foregroundMark x1="53130" y1="59109" x2="53130" y2="59109"/>
                        <a14:foregroundMark x1="35702" y1="55061" x2="61083" y2="61538"/>
                        <a14:foregroundMark x1="43147" y1="69231" x2="57530" y2="61538"/>
                        <a14:foregroundMark x1="57022" y1="87045" x2="45178" y2="68623"/>
                      </a14:backgroundRemoval>
                    </a14:imgEffect>
                  </a14:imgLayer>
                </a14:imgProps>
              </a:ext>
              <a:ext uri="{28A0092B-C50C-407E-A947-70E740481C1C}">
                <a14:useLocalDpi xmlns:a14="http://schemas.microsoft.com/office/drawing/2010/main" val="0"/>
              </a:ext>
            </a:extLst>
          </a:blip>
          <a:srcRect l="11616" t="21590" r="16567"/>
          <a:stretch/>
        </p:blipFill>
        <p:spPr bwMode="auto">
          <a:xfrm>
            <a:off x="4538647" y="4920835"/>
            <a:ext cx="858424" cy="72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4" name="Picture 2"/>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0" b="100000" l="0" r="100000">
                        <a14:foregroundMark x1="28257" y1="60931" x2="28257" y2="60931"/>
                        <a14:foregroundMark x1="44162" y1="56275" x2="44162" y2="56275"/>
                        <a14:foregroundMark x1="53130" y1="59109" x2="53130" y2="59109"/>
                        <a14:foregroundMark x1="35702" y1="55061" x2="61083" y2="61538"/>
                        <a14:foregroundMark x1="43147" y1="69231" x2="57530" y2="61538"/>
                        <a14:foregroundMark x1="57022" y1="87045" x2="45178" y2="68623"/>
                      </a14:backgroundRemoval>
                    </a14:imgEffect>
                  </a14:imgLayer>
                </a14:imgProps>
              </a:ext>
              <a:ext uri="{28A0092B-C50C-407E-A947-70E740481C1C}">
                <a14:useLocalDpi xmlns:a14="http://schemas.microsoft.com/office/drawing/2010/main" val="0"/>
              </a:ext>
            </a:extLst>
          </a:blip>
          <a:srcRect l="11616" t="21590" r="16567"/>
          <a:stretch/>
        </p:blipFill>
        <p:spPr bwMode="auto">
          <a:xfrm>
            <a:off x="4493019" y="7747215"/>
            <a:ext cx="858424" cy="7228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9" name="Picture 2"/>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b="58533"/>
          <a:stretch/>
        </p:blipFill>
        <p:spPr bwMode="auto">
          <a:xfrm flipH="1">
            <a:off x="355213" y="5739571"/>
            <a:ext cx="607018" cy="689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 name="Picture 2"/>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b="58533"/>
          <a:stretch/>
        </p:blipFill>
        <p:spPr bwMode="auto">
          <a:xfrm flipH="1">
            <a:off x="355213" y="6906284"/>
            <a:ext cx="590808" cy="670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89188" y="8315750"/>
            <a:ext cx="508848" cy="525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4" name="円/楕円 63"/>
          <p:cNvSpPr/>
          <p:nvPr/>
        </p:nvSpPr>
        <p:spPr>
          <a:xfrm>
            <a:off x="4620171" y="6839497"/>
            <a:ext cx="118680" cy="137665"/>
          </a:xfrm>
          <a:prstGeom prst="ellipse">
            <a:avLst/>
          </a:prstGeom>
          <a:solidFill>
            <a:srgbClr val="FD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円/楕円 80"/>
          <p:cNvSpPr/>
          <p:nvPr/>
        </p:nvSpPr>
        <p:spPr>
          <a:xfrm flipV="1">
            <a:off x="4741519" y="7002999"/>
            <a:ext cx="98201" cy="77649"/>
          </a:xfrm>
          <a:prstGeom prst="ellipse">
            <a:avLst/>
          </a:prstGeom>
          <a:solidFill>
            <a:srgbClr val="FD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円/楕円 84"/>
          <p:cNvSpPr/>
          <p:nvPr/>
        </p:nvSpPr>
        <p:spPr>
          <a:xfrm>
            <a:off x="4605882" y="8049757"/>
            <a:ext cx="118680" cy="137665"/>
          </a:xfrm>
          <a:prstGeom prst="ellipse">
            <a:avLst/>
          </a:prstGeom>
          <a:solidFill>
            <a:srgbClr val="FD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円/楕円 88"/>
          <p:cNvSpPr/>
          <p:nvPr/>
        </p:nvSpPr>
        <p:spPr>
          <a:xfrm flipV="1">
            <a:off x="4732812" y="8216989"/>
            <a:ext cx="89274" cy="77649"/>
          </a:xfrm>
          <a:prstGeom prst="ellipse">
            <a:avLst/>
          </a:prstGeom>
          <a:solidFill>
            <a:srgbClr val="FDFD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20973" y="6919249"/>
            <a:ext cx="424092" cy="2884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0785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500"/>
                                  </p:stCondLst>
                                  <p:childTnLst>
                                    <p:set>
                                      <p:cBhvr>
                                        <p:cTn id="6" dur="1" fill="hold">
                                          <p:stCondLst>
                                            <p:cond delay="0"/>
                                          </p:stCondLst>
                                        </p:cTn>
                                        <p:tgtEl>
                                          <p:spTgt spid="79"/>
                                        </p:tgtEl>
                                        <p:attrNameLst>
                                          <p:attrName>style.visibility</p:attrName>
                                        </p:attrNameLst>
                                      </p:cBhvr>
                                      <p:to>
                                        <p:strVal val="visible"/>
                                      </p:to>
                                    </p:set>
                                    <p:animEffect transition="in" filter="fade">
                                      <p:cBhvr>
                                        <p:cTn id="7" dur="500"/>
                                        <p:tgtEl>
                                          <p:spTgt spid="79"/>
                                        </p:tgtEl>
                                      </p:cBhvr>
                                    </p:animEffect>
                                  </p:childTnLst>
                                </p:cTn>
                              </p:par>
                              <p:par>
                                <p:cTn id="8" presetID="10" presetClass="entr" presetSubtype="0" fill="hold" nodeType="withEffect">
                                  <p:stCondLst>
                                    <p:cond delay="1500"/>
                                  </p:stCondLst>
                                  <p:childTnLst>
                                    <p:set>
                                      <p:cBhvr>
                                        <p:cTn id="9" dur="1" fill="hold">
                                          <p:stCondLst>
                                            <p:cond delay="0"/>
                                          </p:stCondLst>
                                        </p:cTn>
                                        <p:tgtEl>
                                          <p:spTgt spid="80"/>
                                        </p:tgtEl>
                                        <p:attrNameLst>
                                          <p:attrName>style.visibility</p:attrName>
                                        </p:attrNameLst>
                                      </p:cBhvr>
                                      <p:to>
                                        <p:strVal val="visible"/>
                                      </p:to>
                                    </p:set>
                                    <p:animEffect transition="in" filter="fade">
                                      <p:cBhvr>
                                        <p:cTn id="10" dur="500"/>
                                        <p:tgtEl>
                                          <p:spTgt spid="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353</Words>
  <Application>Microsoft Office PowerPoint</Application>
  <PresentationFormat>A4 210 x 297 mm</PresentationFormat>
  <Paragraphs>30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 Pゴシック体S</vt:lpstr>
      <vt:lpstr>ＤＨＰ特太ゴシック体</vt:lpstr>
      <vt:lpstr>ＭＳ Ｐゴシック</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2019-10-03T02:27:53Z</dcterms:created>
  <dcterms:modified xsi:type="dcterms:W3CDTF">2019-10-04T01:33:59Z</dcterms:modified>
</cp:coreProperties>
</file>