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0" r:id="rId1"/>
  </p:sldMasterIdLst>
  <p:sldIdLst>
    <p:sldId id="256" r:id="rId2"/>
  </p:sldIdLst>
  <p:sldSz cx="6858000" cy="9144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412" autoAdjust="0"/>
    <p:restoredTop sz="94660"/>
  </p:normalViewPr>
  <p:slideViewPr>
    <p:cSldViewPr snapToGrid="0">
      <p:cViewPr>
        <p:scale>
          <a:sx n="66" d="100"/>
          <a:sy n="66" d="100"/>
        </p:scale>
        <p:origin x="249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496484"/>
            <a:ext cx="5143500" cy="3183467"/>
          </a:xfrm>
        </p:spPr>
        <p:txBody>
          <a:bodyPr anchor="b"/>
          <a:lstStyle>
            <a:lvl1pPr algn="ctr">
              <a:defRPr sz="3375"/>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8EF2317-9BF4-44F1-A000-4B771EB59D0B}" type="datetimeFigureOut">
              <a:rPr kumimoji="1" lang="ja-JP" altLang="en-US" smtClean="0"/>
              <a:t>2019/8/1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1476418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8EF2317-9BF4-44F1-A000-4B771EB59D0B}" type="datetimeFigureOut">
              <a:rPr kumimoji="1" lang="ja-JP" altLang="en-US" smtClean="0"/>
              <a:t>2019/8/1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2070430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7756" y="486834"/>
            <a:ext cx="1478756" cy="7749117"/>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71487" y="486834"/>
            <a:ext cx="4350544" cy="7749117"/>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8EF2317-9BF4-44F1-A000-4B771EB59D0B}" type="datetimeFigureOut">
              <a:rPr kumimoji="1" lang="ja-JP" altLang="en-US" smtClean="0"/>
              <a:t>2019/8/1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1810170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8EF2317-9BF4-44F1-A000-4B771EB59D0B}" type="datetimeFigureOut">
              <a:rPr kumimoji="1" lang="ja-JP" altLang="en-US" smtClean="0"/>
              <a:t>2019/8/1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3987184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7916" y="2279652"/>
            <a:ext cx="5915025" cy="3803649"/>
          </a:xfrm>
        </p:spPr>
        <p:txBody>
          <a:bodyPr anchor="b"/>
          <a:lstStyle>
            <a:lvl1pPr>
              <a:defRPr sz="3375"/>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8EF2317-9BF4-44F1-A000-4B771EB59D0B}" type="datetimeFigureOut">
              <a:rPr kumimoji="1" lang="ja-JP" altLang="en-US" smtClean="0"/>
              <a:t>2019/8/1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1351976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71488" y="2434167"/>
            <a:ext cx="2914650" cy="580178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71863" y="2434167"/>
            <a:ext cx="2914650" cy="580178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8EF2317-9BF4-44F1-A000-4B771EB59D0B}" type="datetimeFigureOut">
              <a:rPr kumimoji="1" lang="ja-JP" altLang="en-US" smtClean="0"/>
              <a:t>2019/8/1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394387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486834"/>
            <a:ext cx="5915025" cy="1767417"/>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72381" y="3340100"/>
            <a:ext cx="2901255" cy="491278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71863" y="3340100"/>
            <a:ext cx="2915543" cy="491278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8EF2317-9BF4-44F1-A000-4B771EB59D0B}" type="datetimeFigureOut">
              <a:rPr kumimoji="1" lang="ja-JP" altLang="en-US" smtClean="0"/>
              <a:t>2019/8/1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396378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8EF2317-9BF4-44F1-A000-4B771EB59D0B}" type="datetimeFigureOut">
              <a:rPr kumimoji="1" lang="ja-JP" altLang="en-US" smtClean="0"/>
              <a:t>2019/8/1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3940240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8EF2317-9BF4-44F1-A000-4B771EB59D0B}" type="datetimeFigureOut">
              <a:rPr kumimoji="1" lang="ja-JP" altLang="en-US" smtClean="0"/>
              <a:t>2019/8/1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2148098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09600"/>
            <a:ext cx="2211883" cy="2133600"/>
          </a:xfrm>
        </p:spPr>
        <p:txBody>
          <a:bodyPr anchor="b"/>
          <a:lstStyle>
            <a:lvl1pPr>
              <a:defRPr sz="18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8EF2317-9BF4-44F1-A000-4B771EB59D0B}" type="datetimeFigureOut">
              <a:rPr kumimoji="1" lang="ja-JP" altLang="en-US" smtClean="0"/>
              <a:t>2019/8/1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393651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09600"/>
            <a:ext cx="2211883" cy="2133600"/>
          </a:xfrm>
        </p:spPr>
        <p:txBody>
          <a:bodyPr anchor="b"/>
          <a:lstStyle>
            <a:lvl1pPr>
              <a:defRPr sz="18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kumimoji="1" lang="ja-JP" altLang="en-US"/>
          </a:p>
        </p:txBody>
      </p:sp>
      <p:sp>
        <p:nvSpPr>
          <p:cNvPr id="4" name="テキスト プレースホルダー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8EF2317-9BF4-44F1-A000-4B771EB59D0B}" type="datetimeFigureOut">
              <a:rPr kumimoji="1" lang="ja-JP" altLang="en-US" smtClean="0"/>
              <a:t>2019/8/1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4009138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78EF2317-9BF4-44F1-A000-4B771EB59D0B}" type="datetimeFigureOut">
              <a:rPr kumimoji="1" lang="ja-JP" altLang="en-US" smtClean="0"/>
              <a:t>2019/8/1</a:t>
            </a:fld>
            <a:endParaRPr kumimoji="1" lang="ja-JP" altLang="en-US"/>
          </a:p>
        </p:txBody>
      </p:sp>
      <p:sp>
        <p:nvSpPr>
          <p:cNvPr id="5" name="フッター プレースホルダー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45775312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kumimoji="1"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kumimoji="1"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kumimoji="1"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p:bodyStyle>
    <p:otherStyle>
      <a:defPPr>
        <a:defRPr lang="ja-JP"/>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 つの角を切り取った四角形 15"/>
          <p:cNvSpPr/>
          <p:nvPr/>
        </p:nvSpPr>
        <p:spPr>
          <a:xfrm>
            <a:off x="103621" y="6407524"/>
            <a:ext cx="6615100" cy="2641226"/>
          </a:xfrm>
          <a:prstGeom prst="snip1Rect">
            <a:avLst>
              <a:gd name="adj" fmla="val 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1 つの角を切り取った四角形 9"/>
          <p:cNvSpPr/>
          <p:nvPr/>
        </p:nvSpPr>
        <p:spPr>
          <a:xfrm>
            <a:off x="103621" y="1389133"/>
            <a:ext cx="6615100" cy="4918672"/>
          </a:xfrm>
          <a:prstGeom prst="snip1Rect">
            <a:avLst>
              <a:gd name="adj" fmla="val 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正方形/長方形 27"/>
          <p:cNvSpPr/>
          <p:nvPr/>
        </p:nvSpPr>
        <p:spPr>
          <a:xfrm>
            <a:off x="52399" y="449942"/>
            <a:ext cx="6717544" cy="8668657"/>
          </a:xfrm>
          <a:prstGeom prst="rect">
            <a:avLst/>
          </a:prstGeom>
          <a:noFill/>
          <a:ln w="19050">
            <a:solidFill>
              <a:schemeClr val="accent1">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AutoShape 1"/>
          <p:cNvSpPr>
            <a:spLocks noChangeArrowheads="1"/>
          </p:cNvSpPr>
          <p:nvPr/>
        </p:nvSpPr>
        <p:spPr bwMode="auto">
          <a:xfrm>
            <a:off x="21431" y="19003"/>
            <a:ext cx="6817520" cy="1026777"/>
          </a:xfrm>
          <a:prstGeom prst="horizontalScroll">
            <a:avLst>
              <a:gd name="adj" fmla="val 10645"/>
            </a:avLst>
          </a:prstGeom>
          <a:solidFill>
            <a:schemeClr val="bg1"/>
          </a:solidFill>
          <a:ln w="28575">
            <a:solidFill>
              <a:srgbClr val="7F7F7F"/>
            </a:solidFill>
            <a:round/>
            <a:headEnd/>
            <a:tailEnd/>
          </a:ln>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050">
                <a:solidFill>
                  <a:srgbClr val="000000"/>
                </a:solidFill>
                <a:latin typeface="ＭＳ 明朝"/>
                <a:ea typeface="ＭＳ 明朝"/>
              </a:rPr>
              <a:t>　　　　　　　</a:t>
            </a:r>
          </a:p>
        </p:txBody>
      </p:sp>
      <p:pic>
        <p:nvPicPr>
          <p:cNvPr id="5" name="図 4"/>
          <p:cNvPicPr>
            <a:picLocks noChangeAspect="1"/>
          </p:cNvPicPr>
          <p:nvPr/>
        </p:nvPicPr>
        <p:blipFill>
          <a:blip r:embed="rId2"/>
          <a:stretch>
            <a:fillRect/>
          </a:stretch>
        </p:blipFill>
        <p:spPr>
          <a:xfrm>
            <a:off x="189559" y="220155"/>
            <a:ext cx="1043386" cy="650033"/>
          </a:xfrm>
          <a:prstGeom prst="rect">
            <a:avLst/>
          </a:prstGeom>
        </p:spPr>
      </p:pic>
      <p:pic>
        <p:nvPicPr>
          <p:cNvPr id="7" name="図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1858" y="316642"/>
            <a:ext cx="478295" cy="525327"/>
          </a:xfrm>
          <a:prstGeom prst="rect">
            <a:avLst/>
          </a:prstGeom>
          <a:noFill/>
          <a:extLst>
            <a:ext uri="{909E8E84-426E-40DD-AFC4-6F175D3DCCD1}">
              <a14:hiddenFill xmlns:a14="http://schemas.microsoft.com/office/drawing/2010/main">
                <a:solidFill>
                  <a:srgbClr val="FFFFFF"/>
                </a:solidFill>
              </a14:hiddenFill>
            </a:ext>
          </a:extLst>
        </p:spPr>
      </p:pic>
      <p:sp>
        <p:nvSpPr>
          <p:cNvPr id="6" name="WordArt 5"/>
          <p:cNvSpPr>
            <a:spLocks noChangeArrowheads="1" noChangeShapeType="1" noTextEdit="1"/>
          </p:cNvSpPr>
          <p:nvPr/>
        </p:nvSpPr>
        <p:spPr bwMode="auto">
          <a:xfrm>
            <a:off x="1086605" y="198870"/>
            <a:ext cx="3407557" cy="664620"/>
          </a:xfrm>
          <a:prstGeom prst="rect">
            <a:avLst/>
          </a:prstGeom>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buNone/>
            </a:pPr>
            <a:r>
              <a:rPr lang="ja-JP" altLang="en-US" sz="3600" b="1" kern="10" dirty="0">
                <a:ln w="3175">
                  <a:solidFill>
                    <a:srgbClr val="243F60"/>
                  </a:solidFill>
                  <a:round/>
                  <a:headEnd/>
                  <a:tailEnd/>
                </a:ln>
                <a:gradFill rotWithShape="0">
                  <a:gsLst>
                    <a:gs pos="0">
                      <a:srgbClr val="4F81BD"/>
                    </a:gs>
                    <a:gs pos="100000">
                      <a:srgbClr val="4F81BD">
                        <a:gamma/>
                        <a:tint val="20000"/>
                        <a:invGamma/>
                      </a:srgbClr>
                    </a:gs>
                  </a:gsLst>
                  <a:lin ang="5400000" scaled="1"/>
                </a:gradFill>
                <a:effectLst>
                  <a:prstShdw prst="shdw18" dist="17961" dir="13500000">
                    <a:srgbClr val="243F60">
                      <a:gamma/>
                      <a:shade val="60000"/>
                      <a:invGamma/>
                    </a:srgbClr>
                  </a:prstShdw>
                </a:effectLst>
                <a:latin typeface="HG創英角ｺﾞｼｯｸUB"/>
                <a:ea typeface="HG創英角ｺﾞｼｯｸUB"/>
              </a:rPr>
              <a:t> 安まち通信</a:t>
            </a:r>
          </a:p>
        </p:txBody>
      </p:sp>
      <p:graphicFrame>
        <p:nvGraphicFramePr>
          <p:cNvPr id="8" name="表 7"/>
          <p:cNvGraphicFramePr>
            <a:graphicFrameLocks noGrp="1"/>
          </p:cNvGraphicFramePr>
          <p:nvPr>
            <p:extLst>
              <p:ext uri="{D42A27DB-BD31-4B8C-83A1-F6EECF244321}">
                <p14:modId xmlns:p14="http://schemas.microsoft.com/office/powerpoint/2010/main" val="795237564"/>
              </p:ext>
            </p:extLst>
          </p:nvPr>
        </p:nvGraphicFramePr>
        <p:xfrm>
          <a:off x="5040229" y="170868"/>
          <a:ext cx="1710949" cy="713929"/>
        </p:xfrm>
        <a:graphic>
          <a:graphicData uri="http://schemas.openxmlformats.org/drawingml/2006/table">
            <a:tbl>
              <a:tblPr firstRow="1" bandRow="1">
                <a:tableStyleId>{5C22544A-7EE6-4342-B048-85BDC9FD1C3A}</a:tableStyleId>
              </a:tblPr>
              <a:tblGrid>
                <a:gridCol w="1710949">
                  <a:extLst>
                    <a:ext uri="{9D8B030D-6E8A-4147-A177-3AD203B41FA5}">
                      <a16:colId xmlns:a16="http://schemas.microsoft.com/office/drawing/2014/main" val="20000"/>
                    </a:ext>
                  </a:extLst>
                </a:gridCol>
              </a:tblGrid>
              <a:tr h="247650">
                <a:tc>
                  <a:txBody>
                    <a:bodyPr/>
                    <a:lstStyle/>
                    <a:p>
                      <a:pPr algn="ct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令和元年</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８月２日</a:t>
                      </a: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7677">
                <a:tc>
                  <a:txBody>
                    <a:bodyPr/>
                    <a:lstStyle/>
                    <a:p>
                      <a:pPr algn="ctr"/>
                      <a:r>
                        <a:rPr kumimoji="1" lang="ja-JP" altLang="en-US" sz="800" baseline="0" dirty="0" smtClean="0">
                          <a:latin typeface="HG丸ｺﾞｼｯｸM-PRO" panose="020F0600000000000000" pitchFamily="50" charset="-128"/>
                          <a:ea typeface="HG丸ｺﾞｼｯｸM-PRO" panose="020F0600000000000000" pitchFamily="50" charset="-128"/>
                        </a:rPr>
                        <a:t>大阪府安全なまちづくり推進会議</a:t>
                      </a:r>
                      <a:endParaRPr kumimoji="1" lang="ja-JP" altLang="en-US" sz="800" baseline="0" dirty="0">
                        <a:latin typeface="HG丸ｺﾞｼｯｸM-PRO" panose="020F0600000000000000" pitchFamily="50" charset="-128"/>
                        <a:ea typeface="HG丸ｺﾞｼｯｸM-PRO" panose="020F0600000000000000" pitchFamily="50" charset="-128"/>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28602">
                <a:tc>
                  <a:txBody>
                    <a:bodyPr/>
                    <a:lstStyle/>
                    <a:p>
                      <a:pPr algn="ctr"/>
                      <a:r>
                        <a:rPr kumimoji="1" lang="ja-JP" altLang="en-US" sz="900" dirty="0" smtClean="0">
                          <a:latin typeface="HG丸ｺﾞｼｯｸM-PRO" panose="020F0600000000000000" pitchFamily="50" charset="-128"/>
                          <a:ea typeface="HG丸ｺﾞｼｯｸM-PRO" panose="020F0600000000000000" pitchFamily="50" charset="-128"/>
                        </a:rPr>
                        <a:t>第　９　号</a:t>
                      </a:r>
                      <a:endParaRPr kumimoji="1" lang="ja-JP" altLang="en-US" sz="900" dirty="0">
                        <a:latin typeface="HG丸ｺﾞｼｯｸM-PRO" panose="020F0600000000000000" pitchFamily="50" charset="-128"/>
                        <a:ea typeface="HG丸ｺﾞｼｯｸM-PRO" panose="020F0600000000000000" pitchFamily="50" charset="-128"/>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070" y="1741299"/>
            <a:ext cx="3764729" cy="2823547"/>
          </a:xfrm>
          <a:prstGeom prst="rect">
            <a:avLst/>
          </a:prstGeom>
          <a:ln>
            <a:noFill/>
          </a:ln>
          <a:effectLst>
            <a:outerShdw blurRad="190500" algn="tl" rotWithShape="0">
              <a:srgbClr val="000000">
                <a:alpha val="70000"/>
              </a:srgbClr>
            </a:outerShdw>
          </a:effectLst>
        </p:spPr>
      </p:pic>
      <p:sp>
        <p:nvSpPr>
          <p:cNvPr id="3" name="上リボン 2"/>
          <p:cNvSpPr/>
          <p:nvPr/>
        </p:nvSpPr>
        <p:spPr>
          <a:xfrm>
            <a:off x="208608" y="1009643"/>
            <a:ext cx="6458891" cy="574787"/>
          </a:xfrm>
          <a:prstGeom prst="ribbon2">
            <a:avLst>
              <a:gd name="adj1" fmla="val 16667"/>
              <a:gd name="adj2" fmla="val 75000"/>
            </a:avLst>
          </a:prstGeom>
          <a:solidFill>
            <a:schemeClr val="accent5">
              <a:lumMod val="75000"/>
            </a:schemeClr>
          </a:solidFill>
          <a:ln w="190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n w="0"/>
                <a:solidFill>
                  <a:srgbClr val="FFFF00"/>
                </a:solidFill>
                <a:effectLst>
                  <a:outerShdw blurRad="60007" dist="200025" dir="15000000" sy="30000" kx="-1800000" algn="bl" rotWithShape="0">
                    <a:prstClr val="black">
                      <a:alpha val="32000"/>
                    </a:prstClr>
                  </a:outerShdw>
                </a:effectLst>
                <a:latin typeface="HG丸ｺﾞｼｯｸM-PRO" panose="020F0600000000000000" pitchFamily="50" charset="-128"/>
                <a:ea typeface="HG丸ｺﾞｼｯｸM-PRO" panose="020F0600000000000000" pitchFamily="50" charset="-128"/>
              </a:rPr>
              <a:t>第５回　特殊詐欺対策検討部会の開催</a:t>
            </a:r>
            <a:endParaRPr kumimoji="1" lang="ja-JP" altLang="en-US" b="1" dirty="0">
              <a:ln w="0"/>
              <a:solidFill>
                <a:srgbClr val="FFFF00"/>
              </a:solidFill>
              <a:effectLst>
                <a:outerShdw blurRad="60007" dist="200025" dir="15000000" sy="30000" kx="-1800000" algn="bl" rotWithShape="0">
                  <a:prstClr val="black">
                    <a:alpha val="32000"/>
                  </a:prstClr>
                </a:outerShdw>
              </a:effectLst>
              <a:latin typeface="HG丸ｺﾞｼｯｸM-PRO" panose="020F0600000000000000" pitchFamily="50" charset="-128"/>
              <a:ea typeface="HG丸ｺﾞｼｯｸM-PRO" panose="020F0600000000000000" pitchFamily="50" charset="-128"/>
            </a:endParaRPr>
          </a:p>
        </p:txBody>
      </p:sp>
      <p:sp>
        <p:nvSpPr>
          <p:cNvPr id="9" name="フローチャート: 処理 8"/>
          <p:cNvSpPr/>
          <p:nvPr/>
        </p:nvSpPr>
        <p:spPr>
          <a:xfrm>
            <a:off x="258567" y="4664565"/>
            <a:ext cx="3758232" cy="155928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smtClean="0">
                <a:latin typeface="HG丸ｺﾞｼｯｸM-PRO" panose="020F0600000000000000" pitchFamily="50" charset="-128"/>
                <a:ea typeface="HG丸ｺﾞｼｯｸM-PRO" panose="020F0600000000000000" pitchFamily="50" charset="-128"/>
              </a:rPr>
              <a:t>○令和元年６月末の特殊詐欺被害認知状況</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latin typeface="HG丸ｺﾞｼｯｸM-PRO" panose="020F0600000000000000" pitchFamily="50" charset="-128"/>
                <a:ea typeface="HG丸ｺﾞｼｯｸM-PRO" panose="020F0600000000000000" pitchFamily="50" charset="-128"/>
              </a:rPr>
              <a:t>○被害防止対策に向けた情報発信力の強化について</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latin typeface="HG丸ｺﾞｼｯｸM-PRO" panose="020F0600000000000000" pitchFamily="50" charset="-128"/>
                <a:ea typeface="HG丸ｺﾞｼｯｸM-PRO" panose="020F0600000000000000" pitchFamily="50" charset="-128"/>
              </a:rPr>
              <a:t>○企業等の取り組み事例及び働き掛け</a:t>
            </a:r>
            <a:r>
              <a:rPr kumimoji="1" lang="ja-JP" altLang="en-US" sz="1200" dirty="0">
                <a:latin typeface="HG丸ｺﾞｼｯｸM-PRO" panose="020F0600000000000000" pitchFamily="50" charset="-128"/>
                <a:ea typeface="HG丸ｺﾞｼｯｸM-PRO" panose="020F0600000000000000" pitchFamily="50" charset="-128"/>
              </a:rPr>
              <a:t>状況</a:t>
            </a:r>
            <a:r>
              <a:rPr kumimoji="1" lang="ja-JP" altLang="en-US" sz="1200" dirty="0" smtClean="0">
                <a:latin typeface="HG丸ｺﾞｼｯｸM-PRO" panose="020F0600000000000000" pitchFamily="50" charset="-128"/>
                <a:ea typeface="HG丸ｺﾞｼｯｸM-PRO" panose="020F0600000000000000" pitchFamily="50" charset="-128"/>
              </a:rPr>
              <a:t>について</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lang="ja-JP" altLang="en-US" sz="1200" dirty="0" smtClean="0">
                <a:latin typeface="HG丸ｺﾞｼｯｸM-PRO" panose="020F0600000000000000" pitchFamily="50" charset="-128"/>
                <a:ea typeface="HG丸ｺﾞｼｯｸM-PRO" panose="020F0600000000000000" pitchFamily="50" charset="-128"/>
              </a:rPr>
              <a:t>○</a:t>
            </a:r>
            <a:r>
              <a:rPr kumimoji="1" lang="ja-JP" altLang="en-US" sz="1200" dirty="0" smtClean="0">
                <a:latin typeface="HG丸ｺﾞｼｯｸM-PRO" panose="020F0600000000000000" pitchFamily="50" charset="-128"/>
                <a:ea typeface="HG丸ｺﾞｼｯｸM-PRO" panose="020F0600000000000000" pitchFamily="50" charset="-128"/>
              </a:rPr>
              <a:t>若い世代からの広報啓発について</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latin typeface="HG丸ｺﾞｼｯｸM-PRO" panose="020F0600000000000000" pitchFamily="50" charset="-128"/>
                <a:ea typeface="HG丸ｺﾞｼｯｸM-PRO" panose="020F0600000000000000" pitchFamily="50" charset="-128"/>
              </a:rPr>
              <a:t>○今年度における各構成団体の取り組みについて</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latin typeface="HG丸ｺﾞｼｯｸM-PRO" panose="020F0600000000000000" pitchFamily="50" charset="-128"/>
                <a:ea typeface="HG丸ｺﾞｼｯｸM-PRO" panose="020F0600000000000000" pitchFamily="50" charset="-128"/>
              </a:rPr>
              <a:t>○意見交換など</a:t>
            </a:r>
            <a:endParaRPr kumimoji="1" lang="en-US" altLang="ja-JP" sz="1200" dirty="0" smtClean="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4136220" y="1753696"/>
            <a:ext cx="2610808" cy="4339650"/>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　</a:t>
            </a:r>
            <a:r>
              <a:rPr kumimoji="1" lang="ja-JP" altLang="en-US" sz="1200" dirty="0" smtClean="0">
                <a:latin typeface="HG丸ｺﾞｼｯｸM-PRO" panose="020F0600000000000000" pitchFamily="50" charset="-128"/>
                <a:ea typeface="HG丸ｺﾞｼｯｸM-PRO" panose="020F0600000000000000" pitchFamily="50" charset="-128"/>
              </a:rPr>
              <a:t>７月２４日、本年度、第１回目となる「第５回特殊詐欺対策検討部会」を開催しました。</a:t>
            </a:r>
            <a:endParaRPr kumimoji="1" lang="en-US" altLang="ja-JP" sz="1200" dirty="0" smtClean="0">
              <a:latin typeface="HG丸ｺﾞｼｯｸM-PRO" panose="020F0600000000000000" pitchFamily="50" charset="-128"/>
              <a:ea typeface="HG丸ｺﾞｼｯｸM-PRO" panose="020F0600000000000000" pitchFamily="50" charset="-128"/>
            </a:endParaRPr>
          </a:p>
          <a:p>
            <a:endParaRPr kumimoji="1" lang="en-US" altLang="ja-JP" sz="1200" dirty="0" smtClean="0">
              <a:latin typeface="HG丸ｺﾞｼｯｸM-PRO" panose="020F0600000000000000" pitchFamily="50" charset="-128"/>
              <a:ea typeface="HG丸ｺﾞｼｯｸM-PRO" panose="020F0600000000000000" pitchFamily="50" charset="-128"/>
            </a:endParaRPr>
          </a:p>
          <a:p>
            <a:r>
              <a:rPr lang="ja-JP" altLang="en-US" sz="1200" dirty="0" smtClean="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依然</a:t>
            </a:r>
            <a:r>
              <a:rPr lang="ja-JP" altLang="en-US" sz="1200" dirty="0" smtClean="0">
                <a:latin typeface="HG丸ｺﾞｼｯｸM-PRO" panose="020F0600000000000000" pitchFamily="50" charset="-128"/>
                <a:ea typeface="HG丸ｺﾞｼｯｸM-PRO" panose="020F0600000000000000" pitchFamily="50" charset="-128"/>
              </a:rPr>
              <a:t>として</a:t>
            </a:r>
            <a:r>
              <a:rPr lang="ja-JP" altLang="en-US" sz="1200" dirty="0" smtClean="0">
                <a:latin typeface="HG丸ｺﾞｼｯｸM-PRO" panose="020F0600000000000000" pitchFamily="50" charset="-128"/>
                <a:ea typeface="HG丸ｺﾞｼｯｸM-PRO" panose="020F0600000000000000" pitchFamily="50" charset="-128"/>
              </a:rPr>
              <a:t>高水準で発生してい</a:t>
            </a:r>
            <a:r>
              <a:rPr lang="ja-JP" altLang="en-US" sz="1200" dirty="0">
                <a:latin typeface="HG丸ｺﾞｼｯｸM-PRO" panose="020F0600000000000000" pitchFamily="50" charset="-128"/>
                <a:ea typeface="HG丸ｺﾞｼｯｸM-PRO" panose="020F0600000000000000" pitchFamily="50" charset="-128"/>
              </a:rPr>
              <a:t>る</a:t>
            </a:r>
            <a:r>
              <a:rPr lang="ja-JP" altLang="en-US" sz="1200" dirty="0" smtClean="0">
                <a:latin typeface="HG丸ｺﾞｼｯｸM-PRO" panose="020F0600000000000000" pitchFamily="50" charset="-128"/>
                <a:ea typeface="HG丸ｺﾞｼｯｸM-PRO" panose="020F0600000000000000" pitchFamily="50" charset="-128"/>
              </a:rPr>
              <a:t>特殊詐欺被害を未然に防止するため、</a:t>
            </a:r>
            <a:r>
              <a:rPr lang="ja-JP" altLang="en-US" sz="1200" b="1" dirty="0" smtClean="0">
                <a:latin typeface="HG丸ｺﾞｼｯｸM-PRO" panose="020F0600000000000000" pitchFamily="50" charset="-128"/>
                <a:ea typeface="HG丸ｺﾞｼｯｸM-PRO" panose="020F0600000000000000" pitchFamily="50" charset="-128"/>
              </a:rPr>
              <a:t>広報啓発活動の強化</a:t>
            </a:r>
            <a:r>
              <a:rPr lang="ja-JP" altLang="en-US" sz="1200" dirty="0" smtClean="0">
                <a:latin typeface="HG丸ｺﾞｼｯｸM-PRO" panose="020F0600000000000000" pitchFamily="50" charset="-128"/>
                <a:ea typeface="HG丸ｺﾞｼｯｸM-PRO" panose="020F0600000000000000" pitchFamily="50" charset="-128"/>
              </a:rPr>
              <a:t>に</a:t>
            </a:r>
            <a:r>
              <a:rPr lang="ja-JP" altLang="en-US" sz="1200" dirty="0" smtClean="0">
                <a:latin typeface="HG丸ｺﾞｼｯｸM-PRO" panose="020F0600000000000000" pitchFamily="50" charset="-128"/>
                <a:ea typeface="HG丸ｺﾞｼｯｸM-PRO" panose="020F0600000000000000" pitchFamily="50" charset="-128"/>
              </a:rPr>
              <a:t>ついて</a:t>
            </a:r>
            <a:r>
              <a:rPr lang="ja-JP" altLang="en-US" sz="1200" dirty="0" smtClean="0">
                <a:latin typeface="HG丸ｺﾞｼｯｸM-PRO" panose="020F0600000000000000" pitchFamily="50" charset="-128"/>
                <a:ea typeface="HG丸ｺﾞｼｯｸM-PRO" panose="020F0600000000000000" pitchFamily="50" charset="-128"/>
              </a:rPr>
              <a:t>意見</a:t>
            </a:r>
            <a:r>
              <a:rPr lang="ja-JP" altLang="en-US" sz="1200" dirty="0">
                <a:latin typeface="HG丸ｺﾞｼｯｸM-PRO" panose="020F0600000000000000" pitchFamily="50" charset="-128"/>
                <a:ea typeface="HG丸ｺﾞｼｯｸM-PRO" panose="020F0600000000000000" pitchFamily="50" charset="-128"/>
              </a:rPr>
              <a:t>交換</a:t>
            </a:r>
            <a:r>
              <a:rPr lang="ja-JP" altLang="en-US" sz="1200" dirty="0" smtClean="0">
                <a:latin typeface="HG丸ｺﾞｼｯｸM-PRO" panose="020F0600000000000000" pitchFamily="50" charset="-128"/>
                <a:ea typeface="HG丸ｺﾞｼｯｸM-PRO" panose="020F0600000000000000" pitchFamily="50" charset="-128"/>
              </a:rPr>
              <a:t>を</a:t>
            </a:r>
            <a:r>
              <a:rPr lang="ja-JP" altLang="en-US" sz="1200" dirty="0" smtClean="0">
                <a:latin typeface="HG丸ｺﾞｼｯｸM-PRO" panose="020F0600000000000000" pitchFamily="50" charset="-128"/>
                <a:ea typeface="HG丸ｺﾞｼｯｸM-PRO" panose="020F0600000000000000" pitchFamily="50" charset="-128"/>
              </a:rPr>
              <a:t>行いました。</a:t>
            </a:r>
            <a:endParaRPr lang="en-US" altLang="ja-JP" sz="1200" dirty="0" smtClean="0">
              <a:latin typeface="HG丸ｺﾞｼｯｸM-PRO" panose="020F0600000000000000" pitchFamily="50" charset="-128"/>
              <a:ea typeface="HG丸ｺﾞｼｯｸM-PRO" panose="020F0600000000000000" pitchFamily="50" charset="-128"/>
            </a:endParaRPr>
          </a:p>
          <a:p>
            <a:endParaRPr lang="en-US" altLang="ja-JP" sz="1200" dirty="0" smtClean="0">
              <a:latin typeface="HG丸ｺﾞｼｯｸM-PRO" panose="020F0600000000000000" pitchFamily="50" charset="-128"/>
              <a:ea typeface="HG丸ｺﾞｼｯｸM-PRO" panose="020F0600000000000000" pitchFamily="50" charset="-128"/>
            </a:endParaRPr>
          </a:p>
          <a:p>
            <a:r>
              <a:rPr lang="ja-JP" altLang="en-US" sz="1200" dirty="0" smtClean="0">
                <a:latin typeface="HG丸ｺﾞｼｯｸM-PRO" panose="020F0600000000000000" pitchFamily="50" charset="-128"/>
                <a:ea typeface="HG丸ｺﾞｼｯｸM-PRO" panose="020F0600000000000000" pitchFamily="50" charset="-128"/>
              </a:rPr>
              <a:t>　広報啓発の対象者については、被害の中心となっている高齢者にとどまることなく、幅広い世代に対して行うことが必要であり、子どもや孫世代に対しても、受け入れやすい内容の広報資料を</a:t>
            </a:r>
            <a:r>
              <a:rPr kumimoji="1" lang="ja-JP" altLang="en-US" sz="1200" dirty="0" smtClean="0">
                <a:latin typeface="HG丸ｺﾞｼｯｸM-PRO" panose="020F0600000000000000" pitchFamily="50" charset="-128"/>
                <a:ea typeface="HG丸ｺﾞｼｯｸM-PRO" panose="020F0600000000000000" pitchFamily="50" charset="-128"/>
              </a:rPr>
              <a:t>作成し、あらゆる広報媒体により啓発活動を行うことにしました。</a:t>
            </a:r>
            <a:endParaRPr kumimoji="1" lang="en-US" altLang="ja-JP" sz="1200" dirty="0" smtClean="0">
              <a:latin typeface="HG丸ｺﾞｼｯｸM-PRO" panose="020F0600000000000000" pitchFamily="50" charset="-128"/>
              <a:ea typeface="HG丸ｺﾞｼｯｸM-PRO" panose="020F0600000000000000" pitchFamily="50" charset="-128"/>
            </a:endParaRPr>
          </a:p>
          <a:p>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latin typeface="HG丸ｺﾞｼｯｸM-PRO" panose="020F0600000000000000" pitchFamily="50" charset="-128"/>
                <a:ea typeface="HG丸ｺﾞｼｯｸM-PRO" panose="020F0600000000000000" pitchFamily="50" charset="-128"/>
              </a:rPr>
              <a:t>　今後、作成した資料などをもとに若い世代から高齢者世代に繋がる広報啓発を推進してまいりますので、是非、</a:t>
            </a:r>
            <a:r>
              <a:rPr lang="ja-JP" altLang="en-US" sz="1200" dirty="0" smtClean="0">
                <a:latin typeface="HG丸ｺﾞｼｯｸM-PRO" panose="020F0600000000000000" pitchFamily="50" charset="-128"/>
                <a:ea typeface="HG丸ｺﾞｼｯｸM-PRO" panose="020F0600000000000000" pitchFamily="50" charset="-128"/>
              </a:rPr>
              <a:t>ご協力をいただきますよう、よろしくお願いします。</a:t>
            </a:r>
            <a:endParaRPr kumimoji="1" lang="ja-JP" altLang="en-US" sz="1200" dirty="0">
              <a:latin typeface="HG丸ｺﾞｼｯｸM-PRO" panose="020F0600000000000000" pitchFamily="50" charset="-128"/>
              <a:ea typeface="HG丸ｺﾞｼｯｸM-PRO" panose="020F0600000000000000" pitchFamily="50" charset="-128"/>
            </a:endParaRPr>
          </a:p>
        </p:txBody>
      </p:sp>
      <p:pic>
        <p:nvPicPr>
          <p:cNvPr id="12" name="図 11"/>
          <p:cNvPicPr>
            <a:picLocks noChangeAspect="1"/>
          </p:cNvPicPr>
          <p:nvPr/>
        </p:nvPicPr>
        <p:blipFill>
          <a:blip r:embed="rId5"/>
          <a:stretch>
            <a:fillRect/>
          </a:stretch>
        </p:blipFill>
        <p:spPr>
          <a:xfrm>
            <a:off x="4885030" y="6496589"/>
            <a:ext cx="1715212" cy="2422098"/>
          </a:xfrm>
          <a:prstGeom prst="rect">
            <a:avLst/>
          </a:prstGeom>
          <a:ln>
            <a:solidFill>
              <a:schemeClr val="tx1"/>
            </a:solidFill>
          </a:ln>
        </p:spPr>
      </p:pic>
      <p:pic>
        <p:nvPicPr>
          <p:cNvPr id="13" name="図 12"/>
          <p:cNvPicPr>
            <a:picLocks noChangeAspect="1"/>
          </p:cNvPicPr>
          <p:nvPr/>
        </p:nvPicPr>
        <p:blipFill>
          <a:blip r:embed="rId6"/>
          <a:stretch>
            <a:fillRect/>
          </a:stretch>
        </p:blipFill>
        <p:spPr>
          <a:xfrm>
            <a:off x="3073470" y="6485795"/>
            <a:ext cx="1742080" cy="2424228"/>
          </a:xfrm>
          <a:prstGeom prst="rect">
            <a:avLst/>
          </a:prstGeom>
          <a:ln>
            <a:solidFill>
              <a:schemeClr val="tx1"/>
            </a:solidFill>
          </a:ln>
        </p:spPr>
      </p:pic>
      <p:sp>
        <p:nvSpPr>
          <p:cNvPr id="14" name="1 つの角を切り取った四角形 13"/>
          <p:cNvSpPr/>
          <p:nvPr/>
        </p:nvSpPr>
        <p:spPr>
          <a:xfrm>
            <a:off x="252070" y="4598621"/>
            <a:ext cx="877251" cy="345822"/>
          </a:xfrm>
          <a:prstGeom prst="snip1Rect">
            <a:avLst/>
          </a:prstGeom>
          <a:solidFill>
            <a:schemeClr val="accent5">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rgbClr val="FFFF00"/>
                </a:solidFill>
                <a:latin typeface="HG丸ｺﾞｼｯｸM-PRO" panose="020F0600000000000000" pitchFamily="50" charset="-128"/>
                <a:ea typeface="HG丸ｺﾞｼｯｸM-PRO" panose="020F0600000000000000" pitchFamily="50" charset="-128"/>
              </a:rPr>
              <a:t>議 題</a:t>
            </a:r>
            <a:endParaRPr kumimoji="1" lang="ja-JP" altLang="en-US" sz="1600" dirty="0">
              <a:solidFill>
                <a:srgbClr val="FFFF00"/>
              </a:solidFill>
              <a:latin typeface="HG丸ｺﾞｼｯｸM-PRO" panose="020F0600000000000000" pitchFamily="50" charset="-128"/>
              <a:ea typeface="HG丸ｺﾞｼｯｸM-PRO" panose="020F0600000000000000" pitchFamily="50" charset="-128"/>
            </a:endParaRPr>
          </a:p>
        </p:txBody>
      </p:sp>
      <p:sp>
        <p:nvSpPr>
          <p:cNvPr id="17" name="1 つの角を切り取った四角形 16"/>
          <p:cNvSpPr/>
          <p:nvPr/>
        </p:nvSpPr>
        <p:spPr>
          <a:xfrm>
            <a:off x="226634" y="6358442"/>
            <a:ext cx="2760563" cy="345822"/>
          </a:xfrm>
          <a:prstGeom prst="snip1Rect">
            <a:avLst/>
          </a:prstGeom>
          <a:solidFill>
            <a:schemeClr val="accent5">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rgbClr val="FFFF00"/>
                </a:solidFill>
                <a:latin typeface="HG丸ｺﾞｼｯｸM-PRO" panose="020F0600000000000000" pitchFamily="50" charset="-128"/>
                <a:ea typeface="HG丸ｺﾞｼｯｸM-PRO" panose="020F0600000000000000" pitchFamily="50" charset="-128"/>
              </a:rPr>
              <a:t>安まち条例改正ポスター</a:t>
            </a:r>
            <a:endParaRPr kumimoji="1" lang="ja-JP" altLang="en-US" sz="1400" dirty="0">
              <a:solidFill>
                <a:srgbClr val="FFFF00"/>
              </a:solidFill>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200455" y="6739026"/>
            <a:ext cx="2783111" cy="1384995"/>
          </a:xfrm>
          <a:prstGeom prst="rect">
            <a:avLst/>
          </a:prstGeom>
          <a:noFill/>
        </p:spPr>
        <p:txBody>
          <a:bodyPr wrap="square" rtlCol="0">
            <a:spAutoFit/>
          </a:bodyPr>
          <a:lstStyle/>
          <a:p>
            <a:r>
              <a:rPr lang="ja-JP" altLang="en-US" sz="1200" dirty="0" smtClean="0"/>
              <a:t>　大阪府では、本年６月１日に、大阪府安全なまちづくり条例が改正されたことに伴い、</a:t>
            </a:r>
            <a:endParaRPr lang="en-US" altLang="ja-JP" sz="1200" dirty="0" smtClean="0"/>
          </a:p>
          <a:p>
            <a:r>
              <a:rPr lang="ja-JP" altLang="en-US" sz="1200" dirty="0" smtClean="0"/>
              <a:t>　　ポスター（</a:t>
            </a:r>
            <a:r>
              <a:rPr lang="en-US" altLang="ja-JP" sz="1200" dirty="0" smtClean="0"/>
              <a:t>B2</a:t>
            </a:r>
            <a:r>
              <a:rPr lang="ja-JP" altLang="en-US" sz="1200" dirty="0" smtClean="0"/>
              <a:t>サイズ、２種類）</a:t>
            </a:r>
            <a:endParaRPr lang="en-US" altLang="ja-JP" sz="1200" dirty="0" smtClean="0"/>
          </a:p>
          <a:p>
            <a:r>
              <a:rPr lang="ja-JP" altLang="en-US" sz="1200" dirty="0" smtClean="0"/>
              <a:t>を作成しています。</a:t>
            </a:r>
            <a:endParaRPr lang="en-US" altLang="ja-JP" sz="1200" dirty="0" smtClean="0"/>
          </a:p>
          <a:p>
            <a:r>
              <a:rPr lang="ja-JP" altLang="en-US" sz="1200" dirty="0" smtClean="0"/>
              <a:t>　掲示にご協力いただける団体様がございましたら、下記までお願いします。</a:t>
            </a:r>
            <a:endParaRPr lang="en-US" altLang="ja-JP" sz="1200" dirty="0" smtClean="0"/>
          </a:p>
        </p:txBody>
      </p:sp>
      <p:sp>
        <p:nvSpPr>
          <p:cNvPr id="19" name="テキスト ボックス 18"/>
          <p:cNvSpPr txBox="1"/>
          <p:nvPr/>
        </p:nvSpPr>
        <p:spPr>
          <a:xfrm>
            <a:off x="226634" y="8140582"/>
            <a:ext cx="2723823" cy="769441"/>
          </a:xfrm>
          <a:prstGeom prst="rect">
            <a:avLst/>
          </a:prstGeom>
          <a:solidFill>
            <a:schemeClr val="accent1">
              <a:lumMod val="60000"/>
              <a:lumOff val="40000"/>
            </a:schemeClr>
          </a:solidFill>
          <a:ln w="19050">
            <a:solidFill>
              <a:schemeClr val="accent1">
                <a:lumMod val="50000"/>
              </a:schemeClr>
            </a:solidFill>
            <a:prstDash val="sysDash"/>
          </a:ln>
        </p:spPr>
        <p:txBody>
          <a:bodyPr wrap="none" rtlCol="0">
            <a:spAutoFit/>
          </a:bodyPr>
          <a:lstStyle/>
          <a:p>
            <a:r>
              <a:rPr kumimoji="1" lang="ja-JP" altLang="en-US" sz="1100" dirty="0" smtClean="0"/>
              <a:t>大阪府安全なまちづくり推進会議事務局</a:t>
            </a:r>
            <a:endParaRPr kumimoji="1" lang="en-US" altLang="ja-JP" sz="1100" dirty="0" smtClean="0"/>
          </a:p>
          <a:p>
            <a:r>
              <a:rPr lang="ja-JP" altLang="en-US" sz="1100" dirty="0"/>
              <a:t>　</a:t>
            </a:r>
            <a:r>
              <a:rPr kumimoji="1" lang="ja-JP" altLang="en-US" sz="1100" dirty="0" smtClean="0"/>
              <a:t>大阪府青少年・地域安全室</a:t>
            </a:r>
            <a:endParaRPr kumimoji="1" lang="en-US" altLang="ja-JP" sz="1100" dirty="0" smtClean="0"/>
          </a:p>
          <a:p>
            <a:r>
              <a:rPr lang="ja-JP" altLang="en-US" sz="1100" dirty="0"/>
              <a:t>　</a:t>
            </a:r>
            <a:r>
              <a:rPr kumimoji="1" lang="ja-JP" altLang="en-US" sz="1100" dirty="0" smtClean="0"/>
              <a:t>治安対策課</a:t>
            </a:r>
            <a:r>
              <a:rPr lang="ja-JP" altLang="en-US" sz="1100" dirty="0"/>
              <a:t>　</a:t>
            </a:r>
            <a:r>
              <a:rPr lang="ja-JP" altLang="en-US" sz="1100" dirty="0" smtClean="0"/>
              <a:t>地域防犯推進グループ</a:t>
            </a:r>
            <a:endParaRPr lang="en-US" altLang="ja-JP" sz="1100" dirty="0" smtClean="0"/>
          </a:p>
          <a:p>
            <a:r>
              <a:rPr kumimoji="1" lang="ja-JP" altLang="en-US" sz="1100" dirty="0" smtClean="0"/>
              <a:t>　　　　　</a:t>
            </a:r>
            <a:r>
              <a:rPr kumimoji="1" lang="ja-JP" altLang="en-US" sz="1100" dirty="0"/>
              <a:t>　</a:t>
            </a:r>
            <a:r>
              <a:rPr kumimoji="1" lang="ja-JP" altLang="en-US" sz="1100" dirty="0" smtClean="0"/>
              <a:t>連絡先：</a:t>
            </a:r>
            <a:r>
              <a:rPr kumimoji="1" lang="en-US" altLang="ja-JP" sz="1100" dirty="0" smtClean="0"/>
              <a:t>06-6944-6512</a:t>
            </a:r>
            <a:endParaRPr kumimoji="1" lang="ja-JP" altLang="en-US" sz="1100" dirty="0"/>
          </a:p>
        </p:txBody>
      </p:sp>
    </p:spTree>
    <p:extLst>
      <p:ext uri="{BB962C8B-B14F-4D97-AF65-F5344CB8AC3E}">
        <p14:creationId xmlns:p14="http://schemas.microsoft.com/office/powerpoint/2010/main" val="2082226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85</Words>
  <Application>Microsoft Office PowerPoint</Application>
  <PresentationFormat>画面に合わせる (4:3)</PresentationFormat>
  <Paragraphs>30</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HG丸ｺﾞｼｯｸM-PRO</vt:lpstr>
      <vt:lpstr>HG創英角ｺﾞｼｯｸUB</vt:lpstr>
      <vt:lpstr>ＭＳ 明朝</vt:lpstr>
      <vt:lpstr>游ゴシック</vt:lpstr>
      <vt:lpstr>游ゴシック Light</vt:lpstr>
      <vt:lpstr>Arial</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2019-08-01T08:12:23Z</dcterms:created>
  <dcterms:modified xsi:type="dcterms:W3CDTF">2019-08-01T08:13:04Z</dcterms:modified>
</cp:coreProperties>
</file>