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12" autoAdjust="0"/>
    <p:restoredTop sz="94660"/>
  </p:normalViewPr>
  <p:slideViewPr>
    <p:cSldViewPr snapToGrid="0">
      <p:cViewPr>
        <p:scale>
          <a:sx n="100" d="100"/>
          <a:sy n="100" d="100"/>
        </p:scale>
        <p:origin x="1752" y="-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25" indent="0" algn="ctr">
              <a:buNone/>
              <a:defRPr sz="1500"/>
            </a:lvl2pPr>
            <a:lvl3pPr marL="685849" indent="0" algn="ctr">
              <a:buNone/>
              <a:defRPr sz="1350"/>
            </a:lvl3pPr>
            <a:lvl4pPr marL="1028774" indent="0" algn="ctr">
              <a:buNone/>
              <a:defRPr sz="1200"/>
            </a:lvl4pPr>
            <a:lvl5pPr marL="1371699" indent="0" algn="ctr">
              <a:buNone/>
              <a:defRPr sz="1200"/>
            </a:lvl5pPr>
            <a:lvl6pPr marL="1714623" indent="0" algn="ctr">
              <a:buNone/>
              <a:defRPr sz="1200"/>
            </a:lvl6pPr>
            <a:lvl7pPr marL="2057548" indent="0" algn="ctr">
              <a:buNone/>
              <a:defRPr sz="1200"/>
            </a:lvl7pPr>
            <a:lvl8pPr marL="2400472" indent="0" algn="ctr">
              <a:buNone/>
              <a:defRPr sz="1200"/>
            </a:lvl8pPr>
            <a:lvl9pPr marL="2743397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03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93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6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6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3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28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5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02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81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8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3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3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9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99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89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72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25" indent="0">
              <a:buNone/>
              <a:defRPr sz="2100"/>
            </a:lvl2pPr>
            <a:lvl3pPr marL="685849" indent="0">
              <a:buNone/>
              <a:defRPr sz="1800"/>
            </a:lvl3pPr>
            <a:lvl4pPr marL="1028774" indent="0">
              <a:buNone/>
              <a:defRPr sz="1500"/>
            </a:lvl4pPr>
            <a:lvl5pPr marL="1371699" indent="0">
              <a:buNone/>
              <a:defRPr sz="1500"/>
            </a:lvl5pPr>
            <a:lvl6pPr marL="1714623" indent="0">
              <a:buNone/>
              <a:defRPr sz="1500"/>
            </a:lvl6pPr>
            <a:lvl7pPr marL="2057548" indent="0">
              <a:buNone/>
              <a:defRPr sz="1500"/>
            </a:lvl7pPr>
            <a:lvl8pPr marL="2400472" indent="0">
              <a:buNone/>
              <a:defRPr sz="1500"/>
            </a:lvl8pPr>
            <a:lvl9pPr marL="2743397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23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86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49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2" indent="-171462" algn="l" defTabSz="6858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87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1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36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6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85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010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34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59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25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49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74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99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23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48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72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97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49942"/>
            <a:ext cx="6717544" cy="866865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19003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20155"/>
            <a:ext cx="1043386" cy="650033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922411" y="940735"/>
            <a:ext cx="5202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大阪府内の特殊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詐欺認知状況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４月末</a:t>
            </a: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1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3348" y="1212278"/>
            <a:ext cx="6468020" cy="27700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アポ電等の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0119" y="4947530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特殊詐欺の被害認知状況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5291" y="1398082"/>
            <a:ext cx="6584652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は、特殊詐欺の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犯人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発信した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と思われる電話、メール（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SMS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）、葉書（封書）の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ことです。</a:t>
            </a:r>
            <a:endParaRPr lang="en-US" altLang="ja-JP" sz="8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4206" y="4388369"/>
            <a:ext cx="6295327" cy="575429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b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アポ電等の認知件数は４月末現在において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4,523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件で、昨年より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1,449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件増えています。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また、そのうち約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(3,674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は被害者自らが詐欺と気づき、約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(425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は家族、金融機関、コンビニなど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の第三者が被害を防いでおり、被害として認知されているのは約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(424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714572" y="5394347"/>
            <a:ext cx="3045453" cy="12593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だまし取る手口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有料サイト管理者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アマゾン、楽天などの実在企業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を騙り、「利用料金の確認が取れない」とのショート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メッセージを送りつけ、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電子マネー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を買わせる手口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息子や孫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現金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をだまし取る手口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認知件数の多い順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363893" y="5201629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83166" y="7845160"/>
            <a:ext cx="6304652" cy="1214795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 algn="dist"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４月末現在、特殊詐欺の認知件数は依然として昨年を上回っており（＋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）、キャッシュカードをすり替えて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盗む窃盗も増加（＋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件）しています。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手口別で見ると、警察や役所等を騙って電話をかけ、高齢者の自宅を訪問してキャッシュカードをだまし取る   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（すり替えて盗む）手口が多くを占めています。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SMS</a:t>
            </a:r>
            <a:r>
              <a:rPr lang="ja-JP" altLang="en-US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で架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空の有料サイトの未納料金の支払いを求め、電子マネーを購入させる手口の被害が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月に急増しました。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老若男女問わず被害に遭っている状況ですので、年齢・性別に関係なく幅広い層に対する広報啓発が必要です。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息子を騙って現金をだまし取る手口も依然発生しています。最近は女の犯人が娘を騙るアポ電も増えています。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829222" y="5196213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92005" y="6519933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キャッシュカードすり替え窃盗の被害認知状況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389749" y="6768357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26" y="5313434"/>
            <a:ext cx="33364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00" y="6870605"/>
            <a:ext cx="3312000" cy="84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テキスト ボックス 41"/>
          <p:cNvSpPr txBox="1"/>
          <p:nvPr/>
        </p:nvSpPr>
        <p:spPr>
          <a:xfrm>
            <a:off x="3881983" y="6766752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14572" y="6930021"/>
            <a:ext cx="3045453" cy="925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警察官・金融庁などを騙り、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すり替えて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盗む手口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すり替えて盗む手口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認知件数の多い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8" y="316642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5" y="19887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507611"/>
              </p:ext>
            </p:extLst>
          </p:nvPr>
        </p:nvGraphicFramePr>
        <p:xfrm>
          <a:off x="5040229" y="170868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令和元年６月１２日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/>
                        <a:t>大阪府安全なまちづくり推進会議</a:t>
                      </a:r>
                      <a:endParaRPr kumimoji="1" lang="ja-JP" altLang="en-US" sz="800" baseline="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第　７　号</a:t>
                      </a:r>
                      <a:endParaRPr kumimoji="1" lang="ja-JP" altLang="en-US" sz="9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274" y="1557544"/>
            <a:ext cx="6450127" cy="2828789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64840" y="1907307"/>
            <a:ext cx="2888909" cy="170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99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HG創英角ｺﾞｼｯｸUB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2019-06-17T06:03:44Z</dcterms:created>
  <dcterms:modified xsi:type="dcterms:W3CDTF">2019-06-18T07:54:14Z</dcterms:modified>
</cp:coreProperties>
</file>