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3"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8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76657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773508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5881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2728006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235986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222732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391640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408703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361916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1802469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BD78FB-814B-4456-8254-8E82259FA1B5}" type="datetimeFigureOut">
              <a:rPr kumimoji="1" lang="ja-JP" altLang="en-US" smtClean="0"/>
              <a:t>2019/6/17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317028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7BD78FB-814B-4456-8254-8E82259FA1B5}" type="datetimeFigureOut">
              <a:rPr kumimoji="1" lang="ja-JP" altLang="en-US" smtClean="0"/>
              <a:t>2019/6/17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5527F51-324F-4D02-98FD-3717660156EC}" type="slidenum">
              <a:rPr kumimoji="1" lang="ja-JP" altLang="en-US" smtClean="0"/>
              <a:t>‹#›</a:t>
            </a:fld>
            <a:endParaRPr kumimoji="1" lang="ja-JP" altLang="en-US"/>
          </a:p>
        </p:txBody>
      </p:sp>
    </p:spTree>
    <p:extLst>
      <p:ext uri="{BB962C8B-B14F-4D97-AF65-F5344CB8AC3E}">
        <p14:creationId xmlns:p14="http://schemas.microsoft.com/office/powerpoint/2010/main" val="40738840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39485" y="288103"/>
            <a:ext cx="6552729" cy="8291185"/>
          </a:xfrm>
          <a:prstGeom prst="rect">
            <a:avLst/>
          </a:prstGeom>
          <a:solidFill>
            <a:schemeClr val="accent1">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ja-JP" altLang="en-US" sz="1801" dirty="0"/>
          </a:p>
        </p:txBody>
      </p:sp>
      <p:sp>
        <p:nvSpPr>
          <p:cNvPr id="6" name="AutoShape 1"/>
          <p:cNvSpPr>
            <a:spLocks noChangeArrowheads="1"/>
          </p:cNvSpPr>
          <p:nvPr/>
        </p:nvSpPr>
        <p:spPr bwMode="auto">
          <a:xfrm>
            <a:off x="139485" y="40434"/>
            <a:ext cx="6552729" cy="1173825"/>
          </a:xfrm>
          <a:prstGeom prst="horizontalScroll">
            <a:avLst>
              <a:gd name="adj" fmla="val 12500"/>
            </a:avLst>
          </a:prstGeom>
          <a:solidFill>
            <a:schemeClr val="bg1"/>
          </a:solidFill>
          <a:ln w="28575">
            <a:solidFill>
              <a:srgbClr val="7F7F7F"/>
            </a:solidFill>
            <a:round/>
            <a:headEnd/>
            <a:tailEnd/>
          </a:ln>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a:solidFill>
                  <a:srgbClr val="000000"/>
                </a:solidFill>
                <a:latin typeface="ＭＳ 明朝"/>
                <a:ea typeface="ＭＳ 明朝"/>
              </a:rPr>
              <a:t>　　　　　　　</a:t>
            </a:r>
          </a:p>
        </p:txBody>
      </p:sp>
      <p:pic>
        <p:nvPicPr>
          <p:cNvPr id="7" name="図 6"/>
          <p:cNvPicPr>
            <a:picLocks noChangeAspect="1"/>
          </p:cNvPicPr>
          <p:nvPr/>
        </p:nvPicPr>
        <p:blipFill>
          <a:blip r:embed="rId2"/>
          <a:stretch>
            <a:fillRect/>
          </a:stretch>
        </p:blipFill>
        <p:spPr>
          <a:xfrm>
            <a:off x="320242" y="255080"/>
            <a:ext cx="1236553" cy="770377"/>
          </a:xfrm>
          <a:prstGeom prst="rect">
            <a:avLst/>
          </a:prstGeom>
        </p:spPr>
      </p:pic>
      <p:sp>
        <p:nvSpPr>
          <p:cNvPr id="9" name="WordArt 5"/>
          <p:cNvSpPr>
            <a:spLocks noChangeArrowheads="1" noChangeShapeType="1" noTextEdit="1"/>
          </p:cNvSpPr>
          <p:nvPr/>
        </p:nvSpPr>
        <p:spPr bwMode="auto">
          <a:xfrm>
            <a:off x="1462457" y="292336"/>
            <a:ext cx="3276226" cy="66462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dirty="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rPr>
              <a:t> 安まち通信</a:t>
            </a:r>
          </a:p>
        </p:txBody>
      </p:sp>
      <p:pic>
        <p:nvPicPr>
          <p:cNvPr id="10" name="図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1402" y="345155"/>
            <a:ext cx="530862" cy="58306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表 10"/>
          <p:cNvGraphicFramePr>
            <a:graphicFrameLocks noGrp="1"/>
          </p:cNvGraphicFramePr>
          <p:nvPr>
            <p:extLst>
              <p:ext uri="{D42A27DB-BD31-4B8C-83A1-F6EECF244321}">
                <p14:modId xmlns:p14="http://schemas.microsoft.com/office/powerpoint/2010/main" val="1276405214"/>
              </p:ext>
            </p:extLst>
          </p:nvPr>
        </p:nvGraphicFramePr>
        <p:xfrm>
          <a:off x="5282264" y="269053"/>
          <a:ext cx="1343275" cy="710121"/>
        </p:xfrm>
        <a:graphic>
          <a:graphicData uri="http://schemas.openxmlformats.org/drawingml/2006/table">
            <a:tbl>
              <a:tblPr firstRow="1" bandRow="1">
                <a:tableStyleId>{5C22544A-7EE6-4342-B048-85BDC9FD1C3A}</a:tableStyleId>
              </a:tblPr>
              <a:tblGrid>
                <a:gridCol w="1343275">
                  <a:extLst>
                    <a:ext uri="{9D8B030D-6E8A-4147-A177-3AD203B41FA5}">
                      <a16:colId xmlns:a16="http://schemas.microsoft.com/office/drawing/2014/main" val="20000"/>
                    </a:ext>
                  </a:extLst>
                </a:gridCol>
              </a:tblGrid>
              <a:tr h="207197">
                <a:tc>
                  <a:txBody>
                    <a:bodyPr/>
                    <a:lstStyle/>
                    <a:p>
                      <a:pPr algn="ctr"/>
                      <a:r>
                        <a:rPr kumimoji="1" lang="ja-JP" altLang="en-US" sz="1000" dirty="0" smtClean="0">
                          <a:solidFill>
                            <a:schemeClr val="tx1"/>
                          </a:solidFill>
                        </a:rPr>
                        <a:t>平成</a:t>
                      </a:r>
                      <a:r>
                        <a:rPr kumimoji="1" lang="en-US" altLang="ja-JP" sz="1000" dirty="0" smtClean="0">
                          <a:solidFill>
                            <a:schemeClr val="tx1"/>
                          </a:solidFill>
                        </a:rPr>
                        <a:t>31</a:t>
                      </a:r>
                      <a:r>
                        <a:rPr kumimoji="1" lang="ja-JP" altLang="en-US" sz="1000" dirty="0" smtClean="0">
                          <a:solidFill>
                            <a:schemeClr val="tx1"/>
                          </a:solidFill>
                        </a:rPr>
                        <a:t>年</a:t>
                      </a:r>
                      <a:r>
                        <a:rPr kumimoji="1" lang="en-US" altLang="ja-JP" sz="1000" dirty="0" smtClean="0">
                          <a:solidFill>
                            <a:schemeClr val="tx1"/>
                          </a:solidFill>
                        </a:rPr>
                        <a:t>3</a:t>
                      </a:r>
                      <a:r>
                        <a:rPr kumimoji="1" lang="ja-JP" altLang="en-US" sz="1000" dirty="0" smtClean="0">
                          <a:solidFill>
                            <a:schemeClr val="tx1"/>
                          </a:solidFill>
                        </a:rPr>
                        <a:t>月</a:t>
                      </a:r>
                      <a:r>
                        <a:rPr kumimoji="1" lang="en-US" altLang="ja-JP" sz="1000" dirty="0" smtClean="0">
                          <a:solidFill>
                            <a:schemeClr val="tx1"/>
                          </a:solidFill>
                        </a:rPr>
                        <a:t>22</a:t>
                      </a:r>
                      <a:r>
                        <a:rPr kumimoji="1" lang="ja-JP" altLang="en-US" sz="1000" dirty="0" smtClean="0">
                          <a:solidFill>
                            <a:schemeClr val="tx1"/>
                          </a:solidFill>
                        </a:rPr>
                        <a:t>日</a:t>
                      </a:r>
                      <a:endParaRPr kumimoji="1" lang="ja-JP" altLang="en-US" sz="10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7677">
                <a:tc>
                  <a:txBody>
                    <a:bodyPr/>
                    <a:lstStyle/>
                    <a:p>
                      <a:pPr algn="ctr"/>
                      <a:r>
                        <a:rPr kumimoji="1" lang="ja-JP" altLang="en-US" sz="600" baseline="0" dirty="0" smtClean="0"/>
                        <a:t>大阪府安全なまちづくり推進会議</a:t>
                      </a:r>
                      <a:endParaRPr kumimoji="1" lang="ja-JP" altLang="en-US" sz="600" baseline="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1">
                <a:tc>
                  <a:txBody>
                    <a:bodyPr/>
                    <a:lstStyle/>
                    <a:p>
                      <a:pPr algn="ctr"/>
                      <a:r>
                        <a:rPr kumimoji="1" lang="ja-JP" altLang="en-US" sz="900" dirty="0" smtClean="0"/>
                        <a:t>第５号</a:t>
                      </a:r>
                      <a:endParaRPr kumimoji="1" lang="ja-JP" altLang="en-US" sz="9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14725" y="3008010"/>
            <a:ext cx="2809875" cy="19710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4" name="フローチャート: 代替処理 13"/>
          <p:cNvSpPr/>
          <p:nvPr/>
        </p:nvSpPr>
        <p:spPr>
          <a:xfrm>
            <a:off x="558438" y="1145227"/>
            <a:ext cx="5849257" cy="522465"/>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rPr>
              <a:t>安全なまちづくり推進会議幹事会の開催結果</a:t>
            </a:r>
            <a:endParaRPr kumimoji="1" lang="ja-JP" altLang="en-US" sz="2000" b="1" dirty="0">
              <a:ln w="0"/>
              <a:solidFill>
                <a:schemeClr val="tx1">
                  <a:lumMod val="95000"/>
                  <a:lumOff val="5000"/>
                </a:schemeClr>
              </a:solidFill>
              <a:effectLst>
                <a:outerShdw blurRad="38100" dist="19050" dir="2700000" algn="tl" rotWithShape="0">
                  <a:schemeClr val="dk1">
                    <a:alpha val="40000"/>
                  </a:schemeClr>
                </a:outerShdw>
              </a:effectLst>
            </a:endParaRPr>
          </a:p>
        </p:txBody>
      </p:sp>
      <p:sp>
        <p:nvSpPr>
          <p:cNvPr id="15" name="テキスト ボックス 14"/>
          <p:cNvSpPr txBox="1"/>
          <p:nvPr/>
        </p:nvSpPr>
        <p:spPr>
          <a:xfrm>
            <a:off x="3337505" y="5144635"/>
            <a:ext cx="3175491" cy="1107996"/>
          </a:xfrm>
          <a:prstGeom prst="rect">
            <a:avLst/>
          </a:prstGeom>
          <a:noFill/>
          <a:ln w="38100" cmpd="dbl">
            <a:solidFill>
              <a:srgbClr val="0070C0"/>
            </a:solidFill>
          </a:ln>
        </p:spPr>
        <p:txBody>
          <a:bodyPr wrap="square" rtlCol="0">
            <a:spAutoFit/>
          </a:bodyPr>
          <a:lstStyle/>
          <a:p>
            <a:r>
              <a:rPr lang="ja-JP" altLang="en-US" sz="1100" b="1" dirty="0" smtClean="0"/>
              <a:t>＜幹事会 出席団体（敬称略）＞</a:t>
            </a:r>
            <a:endParaRPr lang="en-US" altLang="ja-JP" sz="1100" b="1" dirty="0" smtClean="0"/>
          </a:p>
          <a:p>
            <a:r>
              <a:rPr lang="ja-JP" altLang="en-US" sz="1100" b="1" dirty="0" smtClean="0"/>
              <a:t>大阪府商工会連合会、不動産協会関西支部、</a:t>
            </a:r>
            <a:endParaRPr lang="en-US" altLang="ja-JP" sz="1100" b="1" dirty="0" smtClean="0"/>
          </a:p>
          <a:p>
            <a:r>
              <a:rPr lang="ja-JP" altLang="en-US" sz="1100" b="1" dirty="0" smtClean="0"/>
              <a:t>大阪府ＰＴＡ協議会、大阪府社会福祉協議会、青少年育成大阪府民会議、</a:t>
            </a:r>
            <a:r>
              <a:rPr lang="ja-JP" altLang="en-US" sz="1100" b="1" dirty="0"/>
              <a:t>大阪府警察</a:t>
            </a:r>
            <a:r>
              <a:rPr lang="ja-JP" altLang="en-US" sz="1100" b="1" dirty="0" smtClean="0"/>
              <a:t>、</a:t>
            </a:r>
            <a:endParaRPr lang="en-US" altLang="ja-JP" sz="1100" b="1" dirty="0" smtClean="0"/>
          </a:p>
          <a:p>
            <a:r>
              <a:rPr lang="ja-JP" altLang="en-US" sz="1100" b="1" dirty="0" smtClean="0"/>
              <a:t>大阪府</a:t>
            </a:r>
            <a:r>
              <a:rPr lang="ja-JP" altLang="en-US" sz="1100" b="1" dirty="0"/>
              <a:t>教育庁、大阪市、堺市</a:t>
            </a:r>
            <a:r>
              <a:rPr lang="ja-JP" altLang="en-US" sz="1100" b="1" dirty="0" smtClean="0"/>
              <a:t>、</a:t>
            </a:r>
            <a:r>
              <a:rPr lang="ja-JP" altLang="en-US" sz="1100" b="1" dirty="0"/>
              <a:t>大阪府</a:t>
            </a:r>
            <a:endParaRPr kumimoji="1" lang="ja-JP" altLang="en-US" sz="1100" b="1" dirty="0" smtClean="0"/>
          </a:p>
          <a:p>
            <a:r>
              <a:rPr kumimoji="1" lang="ja-JP" altLang="en-US" sz="1100" b="1" dirty="0" smtClean="0"/>
              <a:t>　　　　以上</a:t>
            </a:r>
            <a:r>
              <a:rPr kumimoji="1" lang="en-US" altLang="ja-JP" sz="1100" b="1" dirty="0" smtClean="0"/>
              <a:t>､</a:t>
            </a:r>
            <a:r>
              <a:rPr kumimoji="1" lang="ja-JP" altLang="en-US" sz="1100" b="1" dirty="0" smtClean="0"/>
              <a:t>幹事１５団体中１０団体出席</a:t>
            </a:r>
            <a:endParaRPr kumimoji="1" lang="ja-JP" altLang="en-US" sz="1100" b="1" dirty="0"/>
          </a:p>
        </p:txBody>
      </p:sp>
      <p:sp>
        <p:nvSpPr>
          <p:cNvPr id="16" name="テキスト ボックス 15"/>
          <p:cNvSpPr txBox="1"/>
          <p:nvPr/>
        </p:nvSpPr>
        <p:spPr>
          <a:xfrm>
            <a:off x="276611" y="1809424"/>
            <a:ext cx="2901291" cy="4459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9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本年３月１５日、</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大阪府安全なまちづくり推進会議 幹事会」を開催しました。当幹事会は、推進会議の規約に基づき、推進会議の円滑な運営を図るため、設置されております。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本会では、昨年設置しました、「特殊詐欺対策検討部会」から構成団体を代表して部会長である「大阪府老人クラブ連合会」より審議状況や、今後の方針について報告がなされました。</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年度活動計画（案）のほか、「大阪府安全なまちづくり大使（西川きよしファミリー）」の活動状況や再委嘱などの案件についても審議しております。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これらの案件につきましては、</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７日に開催を予定している当推進会議総会の議題として諮らせていただきますので、宜しくお願い致します。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0" name="グループ化 29"/>
          <p:cNvGrpSpPr/>
          <p:nvPr/>
        </p:nvGrpSpPr>
        <p:grpSpPr>
          <a:xfrm>
            <a:off x="3286932" y="1747555"/>
            <a:ext cx="3299460" cy="1102325"/>
            <a:chOff x="3286932" y="1747555"/>
            <a:chExt cx="3299460" cy="1102325"/>
          </a:xfrm>
        </p:grpSpPr>
        <p:sp>
          <p:nvSpPr>
            <p:cNvPr id="19" name="フレーム 18"/>
            <p:cNvSpPr/>
            <p:nvPr/>
          </p:nvSpPr>
          <p:spPr>
            <a:xfrm>
              <a:off x="3286932" y="1813251"/>
              <a:ext cx="3299460" cy="1036629"/>
            </a:xfrm>
            <a:prstGeom prst="frame">
              <a:avLst>
                <a:gd name="adj1" fmla="val 6029"/>
              </a:avLst>
            </a:prstGeom>
            <a:blipFill dpi="0" rotWithShape="1">
              <a:blip r:embed="rId5"/>
              <a:srcRect/>
              <a:tile tx="0" ty="0" sx="100000" sy="100000" flip="none" algn="tl"/>
            </a:bli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b="1" dirty="0" smtClean="0">
                <a:solidFill>
                  <a:schemeClr val="tx1"/>
                </a:solidFill>
              </a:endParaRPr>
            </a:p>
            <a:p>
              <a:r>
                <a:rPr kumimoji="1" lang="ja-JP" altLang="en-US" sz="1100" b="1" dirty="0" smtClean="0">
                  <a:solidFill>
                    <a:schemeClr val="tx1"/>
                  </a:solidFill>
                </a:rPr>
                <a:t>１　</a:t>
              </a:r>
              <a:r>
                <a:rPr kumimoji="1" lang="en-US" altLang="ja-JP" sz="1100" b="1" dirty="0" smtClean="0">
                  <a:solidFill>
                    <a:schemeClr val="tx1"/>
                  </a:solidFill>
                </a:rPr>
                <a:t>2019</a:t>
              </a:r>
              <a:r>
                <a:rPr kumimoji="1" lang="ja-JP" altLang="en-US" sz="1100" b="1" dirty="0" smtClean="0">
                  <a:solidFill>
                    <a:schemeClr val="tx1"/>
                  </a:solidFill>
                </a:rPr>
                <a:t>年度活動計画（案）</a:t>
              </a:r>
              <a:endParaRPr kumimoji="1" lang="en-US" altLang="ja-JP" sz="1100" b="1" dirty="0" smtClean="0">
                <a:solidFill>
                  <a:schemeClr val="tx1"/>
                </a:solidFill>
              </a:endParaRPr>
            </a:p>
            <a:p>
              <a:r>
                <a:rPr kumimoji="1" lang="ja-JP" altLang="en-US" sz="1100" b="1" dirty="0" smtClean="0">
                  <a:solidFill>
                    <a:schemeClr val="tx1"/>
                  </a:solidFill>
                </a:rPr>
                <a:t>２　安まち大使の活動状況及び再委嘱について</a:t>
              </a:r>
              <a:endParaRPr kumimoji="1" lang="en-US" altLang="ja-JP" sz="1100" b="1" dirty="0" smtClean="0">
                <a:solidFill>
                  <a:schemeClr val="tx1"/>
                </a:solidFill>
              </a:endParaRPr>
            </a:p>
            <a:p>
              <a:r>
                <a:rPr kumimoji="1" lang="ja-JP" altLang="en-US" sz="1100" b="1" dirty="0" smtClean="0">
                  <a:solidFill>
                    <a:schemeClr val="tx1"/>
                  </a:solidFill>
                </a:rPr>
                <a:t>３　特殊詐欺検討部会の審議状況等報告</a:t>
              </a:r>
              <a:endParaRPr kumimoji="1" lang="en-US" altLang="ja-JP" sz="1100" b="1" dirty="0" smtClean="0">
                <a:solidFill>
                  <a:schemeClr val="tx1"/>
                </a:solidFill>
              </a:endParaRPr>
            </a:p>
            <a:p>
              <a:r>
                <a:rPr kumimoji="1" lang="ja-JP" altLang="en-US" sz="1100" b="1" dirty="0" smtClean="0">
                  <a:solidFill>
                    <a:schemeClr val="tx1"/>
                  </a:solidFill>
                </a:rPr>
                <a:t>４　安まち条例の一部改正（案）の説明</a:t>
              </a:r>
              <a:endParaRPr kumimoji="1" lang="ja-JP" altLang="en-US" sz="1100" b="1" dirty="0">
                <a:solidFill>
                  <a:schemeClr val="tx1"/>
                </a:solidFill>
              </a:endParaRPr>
            </a:p>
          </p:txBody>
        </p:sp>
        <p:sp>
          <p:nvSpPr>
            <p:cNvPr id="20" name="上リボン 19"/>
            <p:cNvSpPr/>
            <p:nvPr/>
          </p:nvSpPr>
          <p:spPr>
            <a:xfrm>
              <a:off x="3740654" y="1747555"/>
              <a:ext cx="2266618" cy="255887"/>
            </a:xfrm>
            <a:prstGeom prst="ribbon2">
              <a:avLst>
                <a:gd name="adj1" fmla="val 19645"/>
                <a:gd name="adj2" fmla="val 68248"/>
              </a:avLst>
            </a:prstGeom>
            <a:solidFill>
              <a:srgbClr val="FFC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ln>
                    <a:solidFill>
                      <a:srgbClr val="FF0000"/>
                    </a:solidFill>
                  </a:ln>
                  <a:solidFill>
                    <a:srgbClr val="FF0000"/>
                  </a:solidFill>
                </a:rPr>
                <a:t>～幹事会の議題～</a:t>
              </a:r>
              <a:endParaRPr kumimoji="1" lang="ja-JP" altLang="en-US" sz="1200" dirty="0">
                <a:ln>
                  <a:solidFill>
                    <a:srgbClr val="FF0000"/>
                  </a:solidFill>
                </a:ln>
                <a:solidFill>
                  <a:srgbClr val="FF0000"/>
                </a:solidFill>
              </a:endParaRPr>
            </a:p>
          </p:txBody>
        </p:sp>
      </p:grpSp>
      <p:grpSp>
        <p:nvGrpSpPr>
          <p:cNvPr id="29" name="グループ化 28"/>
          <p:cNvGrpSpPr/>
          <p:nvPr/>
        </p:nvGrpSpPr>
        <p:grpSpPr>
          <a:xfrm>
            <a:off x="204290" y="6332650"/>
            <a:ext cx="3133215" cy="2214736"/>
            <a:chOff x="303350" y="6451136"/>
            <a:chExt cx="3186014" cy="1757204"/>
          </a:xfrm>
        </p:grpSpPr>
        <p:sp>
          <p:nvSpPr>
            <p:cNvPr id="21" name="メモ 20"/>
            <p:cNvSpPr/>
            <p:nvPr/>
          </p:nvSpPr>
          <p:spPr>
            <a:xfrm>
              <a:off x="303350" y="6451136"/>
              <a:ext cx="3186014" cy="1757204"/>
            </a:xfrm>
            <a:prstGeom prst="foldedCorner">
              <a:avLst>
                <a:gd name="adj" fmla="val 11585"/>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b="1" dirty="0" smtClean="0">
                <a:solidFill>
                  <a:schemeClr val="tx1">
                    <a:lumMod val="95000"/>
                    <a:lumOff val="5000"/>
                  </a:schemeClr>
                </a:solidFill>
              </a:endParaRPr>
            </a:p>
            <a:p>
              <a:endParaRPr kumimoji="1" lang="en-US" altLang="ja-JP" sz="1100" b="1" dirty="0" smtClean="0">
                <a:solidFill>
                  <a:schemeClr val="tx1">
                    <a:lumMod val="95000"/>
                    <a:lumOff val="5000"/>
                  </a:schemeClr>
                </a:solidFill>
              </a:endParaRPr>
            </a:p>
            <a:p>
              <a:r>
                <a:rPr kumimoji="1" lang="en-US" altLang="ja-JP" sz="1100" b="1" dirty="0" smtClean="0">
                  <a:solidFill>
                    <a:schemeClr val="tx1">
                      <a:lumMod val="95000"/>
                      <a:lumOff val="5000"/>
                    </a:schemeClr>
                  </a:solidFill>
                </a:rPr>
                <a:t>【</a:t>
              </a:r>
              <a:r>
                <a:rPr kumimoji="1" lang="ja-JP" altLang="en-US" sz="1100" b="1" dirty="0" smtClean="0">
                  <a:solidFill>
                    <a:schemeClr val="tx1">
                      <a:lumMod val="95000"/>
                      <a:lumOff val="5000"/>
                    </a:schemeClr>
                  </a:solidFill>
                </a:rPr>
                <a:t>目標</a:t>
              </a:r>
              <a:r>
                <a:rPr kumimoji="1" lang="en-US" altLang="ja-JP" sz="1100" b="1" dirty="0" smtClean="0">
                  <a:solidFill>
                    <a:schemeClr val="tx1">
                      <a:lumMod val="95000"/>
                      <a:lumOff val="5000"/>
                    </a:schemeClr>
                  </a:solidFill>
                </a:rPr>
                <a:t>】</a:t>
              </a:r>
            </a:p>
            <a:p>
              <a:r>
                <a:rPr kumimoji="1" lang="ja-JP" altLang="en-US" sz="1100" b="1" dirty="0" smtClean="0">
                  <a:solidFill>
                    <a:schemeClr val="tx1">
                      <a:lumMod val="95000"/>
                      <a:lumOff val="5000"/>
                    </a:schemeClr>
                  </a:solidFill>
                </a:rPr>
                <a:t>　地域の犯罪情勢に即した犯罪抑止活動の推進</a:t>
              </a:r>
              <a:endParaRPr kumimoji="1" lang="en-US" altLang="ja-JP" sz="1100" b="1" dirty="0" smtClean="0">
                <a:solidFill>
                  <a:schemeClr val="tx1">
                    <a:lumMod val="95000"/>
                    <a:lumOff val="5000"/>
                  </a:schemeClr>
                </a:solidFill>
              </a:endParaRPr>
            </a:p>
            <a:p>
              <a:endParaRPr kumimoji="1" lang="en-US" altLang="ja-JP" sz="1100" b="1" dirty="0" smtClean="0">
                <a:solidFill>
                  <a:schemeClr val="tx1">
                    <a:lumMod val="95000"/>
                    <a:lumOff val="5000"/>
                  </a:schemeClr>
                </a:solidFill>
              </a:endParaRPr>
            </a:p>
            <a:p>
              <a:r>
                <a:rPr kumimoji="1" lang="en-US" altLang="ja-JP" sz="1100" b="1" dirty="0" smtClean="0">
                  <a:solidFill>
                    <a:schemeClr val="tx1">
                      <a:lumMod val="95000"/>
                      <a:lumOff val="5000"/>
                    </a:schemeClr>
                  </a:solidFill>
                </a:rPr>
                <a:t>【</a:t>
              </a:r>
              <a:r>
                <a:rPr kumimoji="1" lang="ja-JP" altLang="en-US" sz="1100" b="1" dirty="0" smtClean="0">
                  <a:solidFill>
                    <a:schemeClr val="tx1">
                      <a:lumMod val="95000"/>
                      <a:lumOff val="5000"/>
                    </a:schemeClr>
                  </a:solidFill>
                </a:rPr>
                <a:t>取組重点</a:t>
              </a:r>
              <a:r>
                <a:rPr kumimoji="1" lang="en-US" altLang="ja-JP" sz="1100" b="1" dirty="0" smtClean="0">
                  <a:solidFill>
                    <a:schemeClr val="tx1">
                      <a:lumMod val="95000"/>
                      <a:lumOff val="5000"/>
                    </a:schemeClr>
                  </a:solidFill>
                </a:rPr>
                <a:t>】</a:t>
              </a:r>
            </a:p>
            <a:p>
              <a:r>
                <a:rPr kumimoji="1" lang="ja-JP" altLang="en-US" sz="1100" b="1" dirty="0" smtClean="0">
                  <a:solidFill>
                    <a:schemeClr val="tx1">
                      <a:lumMod val="95000"/>
                      <a:lumOff val="5000"/>
                    </a:schemeClr>
                  </a:solidFill>
                </a:rPr>
                <a:t>　〇　特殊詐欺の被害防止</a:t>
              </a:r>
              <a:endParaRPr kumimoji="1" lang="en-US" altLang="ja-JP" sz="1100" b="1" dirty="0" smtClean="0">
                <a:solidFill>
                  <a:schemeClr val="tx1">
                    <a:lumMod val="95000"/>
                    <a:lumOff val="5000"/>
                  </a:schemeClr>
                </a:solidFill>
              </a:endParaRPr>
            </a:p>
            <a:p>
              <a:r>
                <a:rPr kumimoji="1" lang="ja-JP" altLang="en-US" sz="1100" b="1" dirty="0" smtClean="0">
                  <a:solidFill>
                    <a:schemeClr val="tx1">
                      <a:lumMod val="95000"/>
                      <a:lumOff val="5000"/>
                    </a:schemeClr>
                  </a:solidFill>
                </a:rPr>
                <a:t>　〇　子どもや女性を狙った性犯罪の被害防止</a:t>
              </a:r>
              <a:endParaRPr kumimoji="1" lang="en-US" altLang="ja-JP" sz="1100" b="1" dirty="0" smtClean="0">
                <a:solidFill>
                  <a:schemeClr val="tx1">
                    <a:lumMod val="95000"/>
                    <a:lumOff val="5000"/>
                  </a:schemeClr>
                </a:solidFill>
              </a:endParaRPr>
            </a:p>
            <a:p>
              <a:r>
                <a:rPr kumimoji="1" lang="ja-JP" altLang="en-US" sz="1100" b="1" dirty="0" smtClean="0">
                  <a:solidFill>
                    <a:schemeClr val="tx1">
                      <a:lumMod val="95000"/>
                      <a:lumOff val="5000"/>
                    </a:schemeClr>
                  </a:solidFill>
                </a:rPr>
                <a:t>　〇　ひったくり・路上強盗の被害防止</a:t>
              </a:r>
              <a:endParaRPr kumimoji="1" lang="en-US" altLang="ja-JP" sz="1100" b="1" dirty="0" smtClean="0">
                <a:solidFill>
                  <a:schemeClr val="tx1">
                    <a:lumMod val="95000"/>
                    <a:lumOff val="5000"/>
                  </a:schemeClr>
                </a:solidFill>
              </a:endParaRPr>
            </a:p>
            <a:p>
              <a:r>
                <a:rPr kumimoji="1" lang="ja-JP" altLang="en-US" sz="1100" b="1" dirty="0" smtClean="0">
                  <a:solidFill>
                    <a:schemeClr val="tx1">
                      <a:lumMod val="95000"/>
                      <a:lumOff val="5000"/>
                    </a:schemeClr>
                  </a:solidFill>
                </a:rPr>
                <a:t>　〇　自動車を狙った犯罪の被害防止</a:t>
              </a:r>
              <a:endParaRPr kumimoji="1" lang="en-US" altLang="ja-JP" sz="1100" dirty="0" smtClean="0">
                <a:solidFill>
                  <a:schemeClr val="tx1">
                    <a:lumMod val="95000"/>
                    <a:lumOff val="5000"/>
                  </a:schemeClr>
                </a:solidFill>
              </a:endParaRPr>
            </a:p>
          </p:txBody>
        </p:sp>
        <p:sp>
          <p:nvSpPr>
            <p:cNvPr id="28" name="角丸四角形 27"/>
            <p:cNvSpPr/>
            <p:nvPr/>
          </p:nvSpPr>
          <p:spPr>
            <a:xfrm>
              <a:off x="908038" y="6481616"/>
              <a:ext cx="2117387" cy="274320"/>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rgbClr val="FF0000"/>
                  </a:solidFill>
                </a:rPr>
                <a:t>2019</a:t>
              </a:r>
              <a:r>
                <a:rPr kumimoji="1" lang="ja-JP" altLang="en-US" sz="1200" b="1" dirty="0" smtClean="0">
                  <a:solidFill>
                    <a:srgbClr val="FF0000"/>
                  </a:solidFill>
                </a:rPr>
                <a:t>年度活動計画（案）</a:t>
              </a:r>
              <a:endParaRPr kumimoji="1" lang="ja-JP" altLang="en-US" sz="1200" b="1" dirty="0">
                <a:solidFill>
                  <a:srgbClr val="FF0000"/>
                </a:solidFill>
              </a:endParaRPr>
            </a:p>
          </p:txBody>
        </p:sp>
      </p:grpSp>
      <p:grpSp>
        <p:nvGrpSpPr>
          <p:cNvPr id="31" name="グループ化 30"/>
          <p:cNvGrpSpPr/>
          <p:nvPr/>
        </p:nvGrpSpPr>
        <p:grpSpPr>
          <a:xfrm>
            <a:off x="3425392" y="6340176"/>
            <a:ext cx="3068554" cy="2207210"/>
            <a:chOff x="320242" y="6444951"/>
            <a:chExt cx="3186014" cy="1757204"/>
          </a:xfrm>
        </p:grpSpPr>
        <p:sp>
          <p:nvSpPr>
            <p:cNvPr id="32" name="メモ 31"/>
            <p:cNvSpPr/>
            <p:nvPr/>
          </p:nvSpPr>
          <p:spPr>
            <a:xfrm>
              <a:off x="320242" y="6444951"/>
              <a:ext cx="3186014" cy="1757204"/>
            </a:xfrm>
            <a:prstGeom prst="foldedCorner">
              <a:avLst>
                <a:gd name="adj" fmla="val 10408"/>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b="1" dirty="0" smtClean="0">
                <a:solidFill>
                  <a:schemeClr val="tx1">
                    <a:lumMod val="95000"/>
                    <a:lumOff val="5000"/>
                  </a:schemeClr>
                </a:solidFill>
              </a:endParaRPr>
            </a:p>
            <a:p>
              <a:endParaRPr kumimoji="1" lang="en-US" altLang="ja-JP" sz="1100" b="1" dirty="0" smtClean="0">
                <a:solidFill>
                  <a:schemeClr val="tx1">
                    <a:lumMod val="95000"/>
                    <a:lumOff val="5000"/>
                  </a:schemeClr>
                </a:solidFill>
              </a:endParaRPr>
            </a:p>
            <a:p>
              <a:endParaRPr kumimoji="1" lang="en-US" altLang="ja-JP" sz="1100" b="1" dirty="0">
                <a:solidFill>
                  <a:schemeClr val="tx1">
                    <a:lumMod val="95000"/>
                    <a:lumOff val="5000"/>
                  </a:schemeClr>
                </a:solidFill>
              </a:endParaRPr>
            </a:p>
            <a:p>
              <a:r>
                <a:rPr kumimoji="1" lang="ja-JP" altLang="en-US" sz="1100" b="1" dirty="0" smtClean="0">
                  <a:solidFill>
                    <a:schemeClr val="tx1">
                      <a:lumMod val="95000"/>
                      <a:lumOff val="5000"/>
                    </a:schemeClr>
                  </a:solidFill>
                </a:rPr>
                <a:t>　今回の改正は、犯人側を処罰する内容ではなく、事業者等が</a:t>
              </a:r>
              <a:r>
                <a:rPr kumimoji="1" lang="en-US" altLang="ja-JP" sz="1100" b="1" dirty="0" smtClean="0">
                  <a:solidFill>
                    <a:schemeClr val="tx1">
                      <a:lumMod val="95000"/>
                      <a:lumOff val="5000"/>
                    </a:schemeClr>
                  </a:solidFill>
                </a:rPr>
                <a:t>『</a:t>
              </a:r>
              <a:r>
                <a:rPr kumimoji="1" lang="ja-JP" altLang="en-US" sz="1100" b="1" dirty="0" smtClean="0">
                  <a:solidFill>
                    <a:schemeClr val="tx1">
                      <a:lumMod val="95000"/>
                      <a:lumOff val="5000"/>
                    </a:schemeClr>
                  </a:solidFill>
                </a:rPr>
                <a:t>オール大阪</a:t>
              </a:r>
              <a:r>
                <a:rPr kumimoji="1" lang="en-US" altLang="ja-JP" sz="1100" b="1" dirty="0" smtClean="0">
                  <a:solidFill>
                    <a:schemeClr val="tx1">
                      <a:lumMod val="95000"/>
                      <a:lumOff val="5000"/>
                    </a:schemeClr>
                  </a:solidFill>
                </a:rPr>
                <a:t>』</a:t>
              </a:r>
              <a:r>
                <a:rPr kumimoji="1" lang="ja-JP" altLang="en-US" sz="1100" b="1" dirty="0" smtClean="0">
                  <a:solidFill>
                    <a:schemeClr val="tx1">
                      <a:lumMod val="95000"/>
                      <a:lumOff val="5000"/>
                    </a:schemeClr>
                  </a:solidFill>
                </a:rPr>
                <a:t>で、特殊詐欺の根絶を目指すための内容となっています。</a:t>
              </a:r>
              <a:endParaRPr kumimoji="1" lang="en-US" altLang="ja-JP" sz="1100" b="1" dirty="0" smtClean="0">
                <a:solidFill>
                  <a:schemeClr val="tx1">
                    <a:lumMod val="95000"/>
                    <a:lumOff val="5000"/>
                  </a:schemeClr>
                </a:solidFill>
              </a:endParaRPr>
            </a:p>
            <a:p>
              <a:r>
                <a:rPr kumimoji="1" lang="en-US" altLang="ja-JP" sz="1100" b="1" dirty="0" smtClean="0">
                  <a:solidFill>
                    <a:schemeClr val="tx1">
                      <a:lumMod val="95000"/>
                      <a:lumOff val="5000"/>
                    </a:schemeClr>
                  </a:solidFill>
                </a:rPr>
                <a:t>【</a:t>
              </a:r>
              <a:r>
                <a:rPr kumimoji="1" lang="ja-JP" altLang="en-US" sz="1100" b="1" dirty="0" smtClean="0">
                  <a:solidFill>
                    <a:schemeClr val="tx1">
                      <a:lumMod val="95000"/>
                      <a:lumOff val="5000"/>
                    </a:schemeClr>
                  </a:solidFill>
                </a:rPr>
                <a:t>改正内容</a:t>
              </a:r>
              <a:r>
                <a:rPr kumimoji="1" lang="en-US" altLang="ja-JP" sz="1100" b="1" dirty="0" smtClean="0">
                  <a:solidFill>
                    <a:schemeClr val="tx1">
                      <a:lumMod val="95000"/>
                      <a:lumOff val="5000"/>
                    </a:schemeClr>
                  </a:solidFill>
                </a:rPr>
                <a:t>】</a:t>
              </a:r>
            </a:p>
            <a:p>
              <a:r>
                <a:rPr kumimoji="1" lang="ja-JP" altLang="en-US" sz="1100" b="1" dirty="0">
                  <a:solidFill>
                    <a:schemeClr val="tx1">
                      <a:lumMod val="95000"/>
                      <a:lumOff val="5000"/>
                    </a:schemeClr>
                  </a:solidFill>
                </a:rPr>
                <a:t>　</a:t>
              </a:r>
              <a:r>
                <a:rPr kumimoji="1" lang="ja-JP" altLang="en-US" sz="1100" b="1" dirty="0" smtClean="0">
                  <a:solidFill>
                    <a:schemeClr val="tx1">
                      <a:lumMod val="95000"/>
                      <a:lumOff val="5000"/>
                    </a:schemeClr>
                  </a:solidFill>
                </a:rPr>
                <a:t>〇　オール大阪による被害防止対策</a:t>
              </a:r>
              <a:endParaRPr kumimoji="1" lang="en-US" altLang="ja-JP" sz="1100" b="1" dirty="0" smtClean="0">
                <a:solidFill>
                  <a:schemeClr val="tx1">
                    <a:lumMod val="95000"/>
                    <a:lumOff val="5000"/>
                  </a:schemeClr>
                </a:solidFill>
              </a:endParaRPr>
            </a:p>
            <a:p>
              <a:r>
                <a:rPr kumimoji="1" lang="ja-JP" altLang="en-US" sz="1100" b="1" dirty="0" smtClean="0">
                  <a:solidFill>
                    <a:schemeClr val="tx1">
                      <a:lumMod val="95000"/>
                      <a:lumOff val="5000"/>
                    </a:schemeClr>
                  </a:solidFill>
                </a:rPr>
                <a:t>　〇　青少年対策</a:t>
              </a:r>
              <a:endParaRPr kumimoji="1" lang="en-US" altLang="ja-JP" sz="1100" b="1" dirty="0" smtClean="0">
                <a:solidFill>
                  <a:schemeClr val="tx1">
                    <a:lumMod val="95000"/>
                    <a:lumOff val="5000"/>
                  </a:schemeClr>
                </a:solidFill>
              </a:endParaRPr>
            </a:p>
            <a:p>
              <a:r>
                <a:rPr kumimoji="1" lang="ja-JP" altLang="en-US" sz="1100" b="1" dirty="0">
                  <a:solidFill>
                    <a:schemeClr val="tx1">
                      <a:lumMod val="95000"/>
                      <a:lumOff val="5000"/>
                    </a:schemeClr>
                  </a:solidFill>
                </a:rPr>
                <a:t>　</a:t>
              </a:r>
              <a:r>
                <a:rPr kumimoji="1" lang="ja-JP" altLang="en-US" sz="1100" b="1" dirty="0" smtClean="0">
                  <a:solidFill>
                    <a:schemeClr val="tx1">
                      <a:lumMod val="95000"/>
                      <a:lumOff val="5000"/>
                    </a:schemeClr>
                  </a:solidFill>
                </a:rPr>
                <a:t>〇　アジト対策</a:t>
              </a:r>
              <a:endParaRPr kumimoji="1" lang="en-US" altLang="ja-JP" sz="1100" b="1" dirty="0" smtClean="0">
                <a:solidFill>
                  <a:schemeClr val="tx1">
                    <a:lumMod val="95000"/>
                    <a:lumOff val="5000"/>
                  </a:schemeClr>
                </a:solidFill>
              </a:endParaRPr>
            </a:p>
            <a:p>
              <a:r>
                <a:rPr kumimoji="1" lang="ja-JP" altLang="en-US" sz="1100" b="1" dirty="0">
                  <a:solidFill>
                    <a:schemeClr val="tx1">
                      <a:lumMod val="95000"/>
                      <a:lumOff val="5000"/>
                    </a:schemeClr>
                  </a:solidFill>
                </a:rPr>
                <a:t>　</a:t>
              </a:r>
              <a:r>
                <a:rPr kumimoji="1" lang="ja-JP" altLang="en-US" sz="1100" b="1" dirty="0" smtClean="0">
                  <a:solidFill>
                    <a:schemeClr val="tx1">
                      <a:lumMod val="95000"/>
                      <a:lumOff val="5000"/>
                    </a:schemeClr>
                  </a:solidFill>
                </a:rPr>
                <a:t>〇　架電先リスト対策</a:t>
              </a:r>
              <a:endParaRPr kumimoji="1" lang="en-US" altLang="ja-JP" sz="1100" b="1" dirty="0">
                <a:solidFill>
                  <a:schemeClr val="tx1">
                    <a:lumMod val="95000"/>
                    <a:lumOff val="5000"/>
                  </a:schemeClr>
                </a:solidFill>
              </a:endParaRPr>
            </a:p>
            <a:p>
              <a:r>
                <a:rPr kumimoji="1" lang="en-US" altLang="ja-JP" sz="1100" b="1" dirty="0" smtClean="0">
                  <a:solidFill>
                    <a:schemeClr val="tx1">
                      <a:lumMod val="95000"/>
                      <a:lumOff val="5000"/>
                    </a:schemeClr>
                  </a:solidFill>
                </a:rPr>
                <a:t>【</a:t>
              </a:r>
              <a:r>
                <a:rPr kumimoji="1" lang="ja-JP" altLang="en-US" sz="1100" b="1" dirty="0" smtClean="0">
                  <a:solidFill>
                    <a:schemeClr val="tx1">
                      <a:lumMod val="95000"/>
                      <a:lumOff val="5000"/>
                    </a:schemeClr>
                  </a:solidFill>
                </a:rPr>
                <a:t>今後の予定</a:t>
              </a:r>
              <a:r>
                <a:rPr kumimoji="1" lang="en-US" altLang="ja-JP" sz="1100" b="1" dirty="0" smtClean="0">
                  <a:solidFill>
                    <a:schemeClr val="tx1">
                      <a:lumMod val="95000"/>
                      <a:lumOff val="5000"/>
                    </a:schemeClr>
                  </a:solidFill>
                </a:rPr>
                <a:t>】</a:t>
              </a:r>
            </a:p>
            <a:p>
              <a:r>
                <a:rPr kumimoji="1" lang="ja-JP" altLang="en-US" sz="1100" b="1" dirty="0" smtClean="0">
                  <a:solidFill>
                    <a:schemeClr val="tx1">
                      <a:lumMod val="95000"/>
                      <a:lumOff val="5000"/>
                    </a:schemeClr>
                  </a:solidFill>
                </a:rPr>
                <a:t>　３月末公布、６月１日施行</a:t>
              </a:r>
              <a:endParaRPr kumimoji="1" lang="en-US" altLang="ja-JP" sz="1100" b="1" dirty="0" smtClean="0">
                <a:solidFill>
                  <a:schemeClr val="tx1">
                    <a:lumMod val="95000"/>
                    <a:lumOff val="5000"/>
                  </a:schemeClr>
                </a:solidFill>
              </a:endParaRPr>
            </a:p>
          </p:txBody>
        </p:sp>
        <p:sp>
          <p:nvSpPr>
            <p:cNvPr id="33" name="角丸四角形 32"/>
            <p:cNvSpPr/>
            <p:nvPr/>
          </p:nvSpPr>
          <p:spPr>
            <a:xfrm>
              <a:off x="461072" y="6469483"/>
              <a:ext cx="2927724" cy="274320"/>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rPr>
                <a:t>安まち条例の一部改正（案）の説明</a:t>
              </a:r>
              <a:endParaRPr kumimoji="1" lang="ja-JP" altLang="en-US" sz="1200" b="1" dirty="0">
                <a:solidFill>
                  <a:srgbClr val="FF0000"/>
                </a:solidFill>
              </a:endParaRPr>
            </a:p>
          </p:txBody>
        </p:sp>
      </p:grpSp>
      <p:sp>
        <p:nvSpPr>
          <p:cNvPr id="34" name="額縁 33"/>
          <p:cNvSpPr/>
          <p:nvPr/>
        </p:nvSpPr>
        <p:spPr>
          <a:xfrm>
            <a:off x="139485" y="8690449"/>
            <a:ext cx="6552729" cy="1129826"/>
          </a:xfrm>
          <a:prstGeom prst="bevel">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rgbClr val="FF0000"/>
                </a:solidFill>
              </a:rPr>
              <a:t>　　　　　  Ｇ２０大阪サミット</a:t>
            </a:r>
            <a:r>
              <a:rPr kumimoji="1" lang="ja-JP" altLang="en-US" sz="1100" b="1" dirty="0" smtClean="0">
                <a:solidFill>
                  <a:schemeClr val="tx1"/>
                </a:solidFill>
              </a:rPr>
              <a:t>開催両日及び前後の計４日間（</a:t>
            </a:r>
            <a:r>
              <a:rPr kumimoji="1" lang="en-US" altLang="ja-JP" sz="1100" b="1" dirty="0" smtClean="0">
                <a:solidFill>
                  <a:schemeClr val="tx1"/>
                </a:solidFill>
              </a:rPr>
              <a:t>6/27</a:t>
            </a:r>
            <a:r>
              <a:rPr kumimoji="1" lang="ja-JP" altLang="en-US" sz="1100" b="1" dirty="0" smtClean="0">
                <a:solidFill>
                  <a:schemeClr val="tx1"/>
                </a:solidFill>
              </a:rPr>
              <a:t>～</a:t>
            </a:r>
            <a:r>
              <a:rPr kumimoji="1" lang="en-US" altLang="ja-JP" sz="1100" b="1" dirty="0" smtClean="0">
                <a:solidFill>
                  <a:schemeClr val="tx1"/>
                </a:solidFill>
              </a:rPr>
              <a:t>6/30</a:t>
            </a:r>
            <a:r>
              <a:rPr kumimoji="1" lang="ja-JP" altLang="en-US" sz="1100" b="1" dirty="0" smtClean="0">
                <a:solidFill>
                  <a:schemeClr val="tx1"/>
                </a:solidFill>
              </a:rPr>
              <a:t>）は、</a:t>
            </a:r>
            <a:endParaRPr kumimoji="1" lang="en-US" altLang="ja-JP" sz="1100" b="1" dirty="0" smtClean="0">
              <a:solidFill>
                <a:schemeClr val="tx1"/>
              </a:solidFill>
            </a:endParaRPr>
          </a:p>
          <a:p>
            <a:r>
              <a:rPr kumimoji="1" lang="ja-JP" altLang="en-US" sz="1100" b="1" dirty="0" smtClean="0">
                <a:solidFill>
                  <a:schemeClr val="tx1"/>
                </a:solidFill>
              </a:rPr>
              <a:t>　　　　　　　高速道路や大阪市内を中心に、頻繁かつ長時間にわたる交通規制が予測されます。</a:t>
            </a:r>
            <a:endParaRPr kumimoji="1" lang="en-US" altLang="ja-JP" sz="1100" b="1" dirty="0" smtClean="0">
              <a:solidFill>
                <a:schemeClr val="tx1"/>
              </a:solidFill>
            </a:endParaRPr>
          </a:p>
          <a:p>
            <a:r>
              <a:rPr kumimoji="1" lang="ja-JP" altLang="en-US" sz="1100" b="1" dirty="0" smtClean="0">
                <a:solidFill>
                  <a:schemeClr val="tx1"/>
                </a:solidFill>
              </a:rPr>
              <a:t>                               期間中の</a:t>
            </a:r>
            <a:r>
              <a:rPr kumimoji="1" lang="ja-JP" altLang="en-US" sz="1400" b="1" dirty="0" smtClean="0">
                <a:solidFill>
                  <a:srgbClr val="FF0000"/>
                </a:solidFill>
              </a:rPr>
              <a:t>交通量を平日通常時の</a:t>
            </a:r>
            <a:r>
              <a:rPr kumimoji="1" lang="en-US" altLang="ja-JP" sz="1400" b="1" dirty="0" smtClean="0">
                <a:solidFill>
                  <a:srgbClr val="FF0000"/>
                </a:solidFill>
              </a:rPr>
              <a:t>『</a:t>
            </a:r>
            <a:r>
              <a:rPr kumimoji="1" lang="ja-JP" altLang="en-US" sz="1400" b="1" dirty="0" smtClean="0">
                <a:solidFill>
                  <a:srgbClr val="FF0000"/>
                </a:solidFill>
              </a:rPr>
              <a:t>５０％削減</a:t>
            </a:r>
            <a:r>
              <a:rPr kumimoji="1" lang="en-US" altLang="ja-JP" sz="1400" b="1" dirty="0" smtClean="0">
                <a:solidFill>
                  <a:srgbClr val="FF0000"/>
                </a:solidFill>
              </a:rPr>
              <a:t>』</a:t>
            </a:r>
            <a:r>
              <a:rPr kumimoji="1" lang="ja-JP" altLang="en-US" sz="1400" b="1" dirty="0" smtClean="0">
                <a:solidFill>
                  <a:srgbClr val="FF0000"/>
                </a:solidFill>
              </a:rPr>
              <a:t>を目標</a:t>
            </a:r>
            <a:r>
              <a:rPr kumimoji="1" lang="ja-JP" altLang="en-US" sz="1100" b="1" dirty="0" smtClean="0">
                <a:solidFill>
                  <a:schemeClr val="tx1"/>
                </a:solidFill>
              </a:rPr>
              <a:t>としています。</a:t>
            </a:r>
            <a:endParaRPr kumimoji="1" lang="en-US" altLang="ja-JP" sz="1100" b="1" dirty="0" smtClean="0">
              <a:solidFill>
                <a:schemeClr val="tx1"/>
              </a:solidFill>
            </a:endParaRPr>
          </a:p>
          <a:p>
            <a:r>
              <a:rPr kumimoji="1" lang="ja-JP" altLang="en-US" sz="1100" b="1" dirty="0" smtClean="0">
                <a:solidFill>
                  <a:schemeClr val="tx1"/>
                </a:solidFill>
              </a:rPr>
              <a:t>                              マイカー等利用の自粛、公共交通機関の利用にご協力をお願いします。</a:t>
            </a:r>
            <a:endParaRPr kumimoji="1" lang="ja-JP" altLang="en-US" sz="1100" b="1" dirty="0">
              <a:solidFill>
                <a:schemeClr val="tx1"/>
              </a:solidFill>
            </a:endParaRPr>
          </a:p>
        </p:txBody>
      </p:sp>
      <p:sp>
        <p:nvSpPr>
          <p:cNvPr id="38" name="角丸四角形 37"/>
          <p:cNvSpPr/>
          <p:nvPr/>
        </p:nvSpPr>
        <p:spPr>
          <a:xfrm>
            <a:off x="348615" y="8804910"/>
            <a:ext cx="742950" cy="904204"/>
          </a:xfrm>
          <a:prstGeom prst="roundRect">
            <a:avLst/>
          </a:prstGeom>
          <a:solidFill>
            <a:srgbClr val="FF0000"/>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お</a:t>
            </a:r>
            <a:endParaRPr kumimoji="1" lang="en-US" altLang="ja-JP" dirty="0" smtClean="0"/>
          </a:p>
          <a:p>
            <a:pPr algn="ctr"/>
            <a:r>
              <a:rPr kumimoji="1" lang="ja-JP" altLang="en-US" dirty="0" smtClean="0"/>
              <a:t>願</a:t>
            </a:r>
            <a:endParaRPr kumimoji="1" lang="en-US" altLang="ja-JP" dirty="0" smtClean="0"/>
          </a:p>
          <a:p>
            <a:pPr algn="ctr"/>
            <a:r>
              <a:rPr kumimoji="1" lang="ja-JP" altLang="en-US" dirty="0" smtClean="0"/>
              <a:t>い</a:t>
            </a:r>
            <a:endParaRPr kumimoji="1" lang="ja-JP" altLang="en-US" dirty="0"/>
          </a:p>
        </p:txBody>
      </p:sp>
    </p:spTree>
    <p:extLst>
      <p:ext uri="{BB962C8B-B14F-4D97-AF65-F5344CB8AC3E}">
        <p14:creationId xmlns:p14="http://schemas.microsoft.com/office/powerpoint/2010/main" val="2481470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99</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HG創英角ｺﾞｼｯｸUB</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2019-06-17T05:46:50Z</dcterms:created>
  <dcterms:modified xsi:type="dcterms:W3CDTF">2019-06-17T05:47:47Z</dcterms:modified>
</cp:coreProperties>
</file>