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FF3300"/>
    <a:srgbClr val="FFFF66"/>
    <a:srgbClr val="996600"/>
    <a:srgbClr val="CCFF33"/>
    <a:srgbClr val="66FFFF"/>
    <a:srgbClr val="33CC33"/>
    <a:srgbClr val="FF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36" y="12"/>
      </p:cViewPr>
      <p:guideLst>
        <p:guide orient="horz" pos="312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420" cy="497597"/>
          </a:xfrm>
          <a:prstGeom prst="rect">
            <a:avLst/>
          </a:prstGeom>
        </p:spPr>
        <p:txBody>
          <a:bodyPr vert="horz" lIns="90544" tIns="45272" rIns="90544" bIns="4527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210" y="3"/>
            <a:ext cx="2949420" cy="497597"/>
          </a:xfrm>
          <a:prstGeom prst="rect">
            <a:avLst/>
          </a:prstGeom>
        </p:spPr>
        <p:txBody>
          <a:bodyPr vert="horz" lIns="90544" tIns="45272" rIns="90544" bIns="45272" rtlCol="0"/>
          <a:lstStyle>
            <a:lvl1pPr algn="r">
              <a:defRPr sz="1200"/>
            </a:lvl1pPr>
          </a:lstStyle>
          <a:p>
            <a:fld id="{58E71ED2-361B-4557-A284-409827CDB722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812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44" tIns="45272" rIns="90544" bIns="4527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878" y="4720872"/>
            <a:ext cx="5445446" cy="4473647"/>
          </a:xfrm>
          <a:prstGeom prst="rect">
            <a:avLst/>
          </a:prstGeom>
        </p:spPr>
        <p:txBody>
          <a:bodyPr vert="horz" lIns="90544" tIns="45272" rIns="90544" bIns="4527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168"/>
            <a:ext cx="2949420" cy="497597"/>
          </a:xfrm>
          <a:prstGeom prst="rect">
            <a:avLst/>
          </a:prstGeom>
        </p:spPr>
        <p:txBody>
          <a:bodyPr vert="horz" lIns="90544" tIns="45272" rIns="90544" bIns="4527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210" y="9440168"/>
            <a:ext cx="2949420" cy="497597"/>
          </a:xfrm>
          <a:prstGeom prst="rect">
            <a:avLst/>
          </a:prstGeom>
        </p:spPr>
        <p:txBody>
          <a:bodyPr vert="horz" lIns="90544" tIns="45272" rIns="90544" bIns="45272" rtlCol="0" anchor="b"/>
          <a:lstStyle>
            <a:lvl1pPr algn="r">
              <a:defRPr sz="1200"/>
            </a:lvl1pPr>
          </a:lstStyle>
          <a:p>
            <a:fld id="{08FFA620-D42D-4CAF-BF3A-3977E9164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51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="1" dirty="0">
              <a:ln w="6350" cmpd="sng">
                <a:noFill/>
                <a:prstDash val="solid"/>
                <a:miter lim="800000"/>
              </a:ln>
              <a:solidFill>
                <a:srgbClr val="FF33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ＤＨＰ特太ゴシック体" pitchFamily="50" charset="-128"/>
              <a:ea typeface="ＤＨＰ特太ゴシック体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FA620-D42D-4CAF-BF3A-3977E9164FC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7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994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526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127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573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839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431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313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69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70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439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82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FCCD-702E-4D3B-BD3C-1722966A1DBA}" type="datetimeFigureOut">
              <a:rPr kumimoji="1" lang="ja-JP" altLang="en-US" smtClean="0"/>
              <a:t>2019/6/17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75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1162281"/>
            <a:ext cx="3744416" cy="204294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60648" y="1098054"/>
            <a:ext cx="6336704" cy="8751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60648" y="1098055"/>
            <a:ext cx="63367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1462457" y="185655"/>
            <a:ext cx="3276226" cy="66462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b="1" kern="10" spc="0" dirty="0">
                <a:ln w="3175">
                  <a:solidFill>
                    <a:srgbClr val="243F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243F60">
                      <a:gamma/>
                      <a:shade val="60000"/>
                      <a:invGamma/>
                    </a:srgbClr>
                  </a:prstShdw>
                </a:effectLst>
                <a:latin typeface="HG創英角ｺﾞｼｯｸUB"/>
                <a:ea typeface="HG創英角ｺﾞｼｯｸUB"/>
              </a:rPr>
              <a:t> 安まち通信</a:t>
            </a:r>
          </a:p>
        </p:txBody>
      </p:sp>
      <p:pic>
        <p:nvPicPr>
          <p:cNvPr id="23" name="図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01" y="238473"/>
            <a:ext cx="530862" cy="5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27408"/>
              </p:ext>
            </p:extLst>
          </p:nvPr>
        </p:nvGraphicFramePr>
        <p:xfrm>
          <a:off x="5339245" y="200472"/>
          <a:ext cx="1294396" cy="683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</a:rPr>
                        <a:t>平成</a:t>
                      </a: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</a:rPr>
                        <a:t>日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0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baseline="0" dirty="0" smtClean="0"/>
                        <a:t>大阪府安全なまちづくり推進会議</a:t>
                      </a:r>
                      <a:endParaRPr kumimoji="1" lang="ja-JP" altLang="en-US" sz="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/>
                        <a:t>第</a:t>
                      </a:r>
                      <a:r>
                        <a:rPr kumimoji="1" lang="en-US" altLang="ja-JP" sz="900" dirty="0" smtClean="0"/>
                        <a:t>4</a:t>
                      </a:r>
                      <a:r>
                        <a:rPr kumimoji="1" lang="ja-JP" altLang="en-US" sz="900" dirty="0" smtClean="0"/>
                        <a:t>号</a:t>
                      </a:r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34401" y="1352601"/>
            <a:ext cx="6199765" cy="2882584"/>
          </a:xfrm>
          <a:prstGeom prst="rect">
            <a:avLst/>
          </a:prstGeom>
          <a:noFill/>
          <a:ln w="412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8956" y="2908055"/>
            <a:ext cx="6136393" cy="13106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本年２月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日、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｢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第４回特殊詐欺対策検討部会」を開催しました。当検討部会の審議状況及び結果について幹事会へ報告するため、第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回検討部会では、報告内容等について、意見交換を行いました。</a:t>
            </a:r>
            <a:endParaRPr lang="en-US" altLang="ja-JP" sz="1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昨年、府内の特殊詐欺の被害状況については、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未然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防止の件数が、大幅に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増加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したもの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の（資料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認知件数は一昨年より増加しました（資料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1-2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）。当検討部会では、昨年の被害状況等を踏まえ、引き</a:t>
            </a:r>
            <a:endParaRPr lang="en-US" altLang="ja-JP" sz="1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続き、効果的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な対策について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検討・周知し、オール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大阪の体制で取組を推進して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いくこととした。</a:t>
            </a:r>
            <a:endParaRPr lang="en-US" altLang="ja-JP" sz="1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34401" y="1136576"/>
            <a:ext cx="6199765" cy="3985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i="1" dirty="0" smtClean="0">
                <a:solidFill>
                  <a:srgbClr val="FF0000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rPr>
              <a:t>第</a:t>
            </a:r>
            <a:r>
              <a:rPr lang="ja-JP" altLang="en-US" b="1" i="1" dirty="0">
                <a:solidFill>
                  <a:srgbClr val="FF0000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rPr>
              <a:t>４</a:t>
            </a:r>
            <a:r>
              <a:rPr lang="ja-JP" altLang="en-US" b="1" i="1" dirty="0" smtClean="0">
                <a:solidFill>
                  <a:srgbClr val="FF0000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rPr>
              <a:t>回　特殊詐欺対策検討部会の開催</a:t>
            </a:r>
            <a:endParaRPr lang="en-US" altLang="ja-JP" b="1" i="1" dirty="0" smtClean="0">
              <a:solidFill>
                <a:srgbClr val="FF0000"/>
              </a:solidFill>
              <a:latin typeface="ＦＡ Ｐ ゴシック" panose="020B0600000000000000" pitchFamily="50" charset="-128"/>
              <a:ea typeface="ＦＡ Ｐ ゴシック" panose="020B0600000000000000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05583" y="4430310"/>
            <a:ext cx="6199766" cy="53472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12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角丸四角形 50"/>
          <p:cNvSpPr/>
          <p:nvPr/>
        </p:nvSpPr>
        <p:spPr>
          <a:xfrm>
            <a:off x="305583" y="4283139"/>
            <a:ext cx="3857209" cy="238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 smtClean="0">
                <a:solidFill>
                  <a:srgbClr val="FF0000"/>
                </a:solidFill>
                <a:ea typeface="ＦＡ Ｐ ゴシック"/>
              </a:rPr>
              <a:t>特殊詐欺対策検討部会で打ち出した主な対策・取組み</a:t>
            </a:r>
            <a:endParaRPr kumimoji="1" lang="ja-JP" altLang="en-US" sz="1100" b="1" dirty="0">
              <a:solidFill>
                <a:srgbClr val="FF0000"/>
              </a:solidFill>
              <a:ea typeface="ＦＡ Ｐ ゴシック"/>
            </a:endParaRPr>
          </a:p>
        </p:txBody>
      </p:sp>
      <p:sp>
        <p:nvSpPr>
          <p:cNvPr id="55" name="メモ 54"/>
          <p:cNvSpPr/>
          <p:nvPr/>
        </p:nvSpPr>
        <p:spPr>
          <a:xfrm>
            <a:off x="385916" y="4644957"/>
            <a:ext cx="2971076" cy="2453562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AutoShape 1"/>
          <p:cNvSpPr>
            <a:spLocks noChangeArrowheads="1"/>
          </p:cNvSpPr>
          <p:nvPr/>
        </p:nvSpPr>
        <p:spPr bwMode="auto">
          <a:xfrm>
            <a:off x="139484" y="-23597"/>
            <a:ext cx="6552728" cy="1121651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rgbClr val="7F7F7F"/>
            </a:solidFill>
            <a:round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50" b="0" i="0" u="none" strike="noStrike" baseline="0">
                <a:solidFill>
                  <a:srgbClr val="000000"/>
                </a:solidFill>
                <a:latin typeface="ＭＳ 明朝"/>
                <a:ea typeface="ＭＳ 明朝"/>
              </a:rPr>
              <a:t>　　　　　　　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09" y="4592960"/>
            <a:ext cx="1512168" cy="23995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74" y="5266932"/>
            <a:ext cx="2999416" cy="55796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20" y="4794874"/>
            <a:ext cx="2930664" cy="54637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4194" y="5788248"/>
            <a:ext cx="226974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 smtClean="0"/>
              <a:t>キャッチフレーズを活用した</a:t>
            </a:r>
            <a:r>
              <a:rPr lang="ja-JP" altLang="en-US" sz="800" b="1" dirty="0"/>
              <a:t>　</a:t>
            </a:r>
            <a:endParaRPr lang="en-US" altLang="ja-JP" sz="800" b="1" dirty="0" smtClean="0"/>
          </a:p>
          <a:p>
            <a:r>
              <a:rPr lang="ja-JP" altLang="en-US" sz="800" b="1" dirty="0" smtClean="0"/>
              <a:t>　　○　</a:t>
            </a:r>
            <a:r>
              <a:rPr kumimoji="1" lang="ja-JP" altLang="en-US" sz="800" b="1" dirty="0" smtClean="0"/>
              <a:t>チラシやポスター、啓発物品等の作製</a:t>
            </a:r>
            <a:endParaRPr kumimoji="1" lang="en-US" altLang="ja-JP" sz="800" b="1" dirty="0" smtClean="0"/>
          </a:p>
          <a:p>
            <a:r>
              <a:rPr lang="ja-JP" altLang="en-US" sz="800" b="1" dirty="0" smtClean="0"/>
              <a:t>　　○　ツイッター、ネットテレビ等による広報</a:t>
            </a:r>
            <a:endParaRPr kumimoji="1" lang="ja-JP" altLang="en-US" sz="800" b="1" dirty="0"/>
          </a:p>
        </p:txBody>
      </p:sp>
      <p:sp>
        <p:nvSpPr>
          <p:cNvPr id="40" name="メモ 39"/>
          <p:cNvSpPr/>
          <p:nvPr/>
        </p:nvSpPr>
        <p:spPr>
          <a:xfrm>
            <a:off x="378225" y="7207646"/>
            <a:ext cx="2971076" cy="2453561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712" y="7376410"/>
            <a:ext cx="1978852" cy="159156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916" y="7158324"/>
            <a:ext cx="1508361" cy="227718"/>
          </a:xfrm>
          <a:prstGeom prst="rect">
            <a:avLst/>
          </a:prstGeom>
        </p:spPr>
      </p:pic>
      <p:sp>
        <p:nvSpPr>
          <p:cNvPr id="41" name="メモ 40"/>
          <p:cNvSpPr/>
          <p:nvPr/>
        </p:nvSpPr>
        <p:spPr>
          <a:xfrm>
            <a:off x="3421943" y="7207645"/>
            <a:ext cx="2971076" cy="2453562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ja-JP" sz="7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メモ 41"/>
          <p:cNvSpPr/>
          <p:nvPr/>
        </p:nvSpPr>
        <p:spPr>
          <a:xfrm>
            <a:off x="3423981" y="4644957"/>
            <a:ext cx="2971076" cy="2453562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2830" y="4883578"/>
            <a:ext cx="2327693" cy="1185197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4282" y="4621428"/>
            <a:ext cx="1650901" cy="23648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4594" y="7157813"/>
            <a:ext cx="2673615" cy="25329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9497" y="6259556"/>
            <a:ext cx="1551273" cy="82096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41433" y="6129636"/>
            <a:ext cx="1209968" cy="906767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81" y="6136343"/>
            <a:ext cx="1195080" cy="89631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1706" y="9064389"/>
            <a:ext cx="2548864" cy="54125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470464" y="7411103"/>
            <a:ext cx="2838855" cy="4154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7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7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オレオレ詐欺</a:t>
            </a:r>
            <a:r>
              <a:rPr lang="ja-JP" altLang="en-US" sz="7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」が</a:t>
            </a:r>
            <a:r>
              <a:rPr lang="ja-JP" altLang="en-US" sz="7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増加</a:t>
            </a:r>
            <a:r>
              <a:rPr lang="ja-JP" altLang="en-US" sz="7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していることから、「</a:t>
            </a:r>
            <a:r>
              <a:rPr lang="ja-JP" altLang="en-US" sz="7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子世代から親世代</a:t>
            </a:r>
            <a:r>
              <a:rPr lang="ja-JP" altLang="en-US" sz="7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に電話して、被害</a:t>
            </a:r>
            <a:r>
              <a:rPr lang="ja-JP" altLang="en-US" sz="7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防止に向けた訓練をしてもらう</a:t>
            </a:r>
            <a:r>
              <a:rPr lang="ja-JP" altLang="en-US" sz="7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」ための</a:t>
            </a:r>
            <a:r>
              <a:rPr lang="en-US" altLang="ja-JP" sz="7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DVD</a:t>
            </a:r>
            <a:r>
              <a:rPr lang="ja-JP" altLang="en-US" sz="7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を作製しました。</a:t>
            </a:r>
            <a:endParaRPr lang="en-US" altLang="ja-JP" sz="7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6287F249-5E14-4E7A-BC84-5883E133E2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76608" y="7865477"/>
            <a:ext cx="2135706" cy="1172323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69322853-511B-4C91-B405-DFE977850F0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9321" y="8302004"/>
            <a:ext cx="1599654" cy="904855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54AF14DA-C76B-4D63-887F-FA2AA34946D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10280" y="8748454"/>
            <a:ext cx="1248362" cy="85718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0241" y="148400"/>
            <a:ext cx="1236552" cy="77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</Words>
  <Application>Microsoft Office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ＤＨＰ特太ゴシック体</vt:lpstr>
      <vt:lpstr>ＦＡ Ｐ ゴシック</vt:lpstr>
      <vt:lpstr>HG創英角ｺﾞｼｯｸUB</vt:lpstr>
      <vt:lpstr>ＭＳ Ｐゴシック</vt:lpstr>
      <vt:lpstr>ＭＳ 明朝</vt:lpstr>
      <vt:lpstr>メイリオ</vt:lpstr>
      <vt:lpstr>Arial</vt:lpstr>
      <vt:lpstr>Calibri</vt:lpstr>
      <vt:lpstr>Office ​​テーマ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2019-06-17T05:36:10Z</dcterms:created>
  <dcterms:modified xsi:type="dcterms:W3CDTF">2019-06-17T05:36:53Z</dcterms:modified>
</cp:coreProperties>
</file>