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2" r:id="rId1"/>
  </p:sldMasterIdLst>
  <p:sldIdLst>
    <p:sldId id="256" r:id="rId2"/>
  </p:sldIdLst>
  <p:sldSz cx="6858000" cy="9906000" type="A4"/>
  <p:notesSz cx="7102475"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5B9FF"/>
    <a:srgbClr val="1DA1F3"/>
    <a:srgbClr val="9DCD09"/>
    <a:srgbClr val="FEF6ED"/>
    <a:srgbClr val="FAC6CD"/>
    <a:srgbClr val="F37D8E"/>
    <a:srgbClr val="F7A9B4"/>
    <a:srgbClr val="FF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12" autoAdjust="0"/>
    <p:restoredTop sz="94660"/>
  </p:normalViewPr>
  <p:slideViewPr>
    <p:cSldViewPr snapToGrid="0">
      <p:cViewPr>
        <p:scale>
          <a:sx n="150" d="100"/>
          <a:sy n="150" d="100"/>
        </p:scale>
        <p:origin x="528" y="-3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2020/3/11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545976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2020/3/11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633088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2020/3/11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3331909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2020/3/11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2878530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2020/3/11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382002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8EF2317-9BF4-44F1-A000-4B771EB59D0B}" type="datetimeFigureOut">
              <a:rPr kumimoji="1" lang="ja-JP" altLang="en-US" smtClean="0"/>
              <a:t>2020/3/11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2967103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8EF2317-9BF4-44F1-A000-4B771EB59D0B}" type="datetimeFigureOut">
              <a:rPr kumimoji="1" lang="ja-JP" altLang="en-US" smtClean="0"/>
              <a:t>2020/3/11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970338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8EF2317-9BF4-44F1-A000-4B771EB59D0B}" type="datetimeFigureOut">
              <a:rPr kumimoji="1" lang="ja-JP" altLang="en-US" smtClean="0"/>
              <a:t>2020/3/11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307258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EF2317-9BF4-44F1-A000-4B771EB59D0B}" type="datetimeFigureOut">
              <a:rPr kumimoji="1" lang="ja-JP" altLang="en-US" smtClean="0"/>
              <a:t>2020/3/11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1134875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8EF2317-9BF4-44F1-A000-4B771EB59D0B}" type="datetimeFigureOut">
              <a:rPr kumimoji="1" lang="ja-JP" altLang="en-US" smtClean="0"/>
              <a:t>2020/3/11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4219697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8EF2317-9BF4-44F1-A000-4B771EB59D0B}" type="datetimeFigureOut">
              <a:rPr kumimoji="1" lang="ja-JP" altLang="en-US" smtClean="0"/>
              <a:t>2020/3/11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182994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8EF2317-9BF4-44F1-A000-4B771EB59D0B}" type="datetimeFigureOut">
              <a:rPr kumimoji="1" lang="ja-JP" altLang="en-US" smtClean="0"/>
              <a:t>2020/3/11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2621586759"/>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png"/><Relationship Id="rId18" Type="http://schemas.openxmlformats.org/officeDocument/2006/relationships/hyperlink" Target="https://twitter.com/osaka_chiantai/" TargetMode="External"/><Relationship Id="rId3" Type="http://schemas.openxmlformats.org/officeDocument/2006/relationships/image" Target="../media/image2.png"/><Relationship Id="rId21" Type="http://schemas.openxmlformats.org/officeDocument/2006/relationships/hyperlink" Target="http://ord.yahoo.co.jp/o/image/RV=1/RE=1561784275/RH=b3JkLnlhaG9vLmNvLmpw/RB=/RU=aHR0cHM6Ly9pcGhvbmUtbWFuaWEuanAvbmV3cy0xMzI2NjQv/RS=%5eADBN1KxJHk0nIzPFW9wR1hZa1V8Qyk-;_ylc=X3IDMgRmc3QDMD9yPTUmbD1yaQRpZHgDMARvaWQDQU5kOUdjUm9kQnpUWHpWd2NYcFdlR1dseGVDSlM2T3ltQzVqMzZoRUNfUlFyQ1FSM2o2aFN2eDZtTVFmaHVkQQRwA1ZIZHBkSFJsY2ctLQRwb3MDNQRzZWMDc2h3BHNsawNyaQ--" TargetMode="External"/><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jpeg"/><Relationship Id="rId2" Type="http://schemas.openxmlformats.org/officeDocument/2006/relationships/image" Target="../media/image1.jpg"/><Relationship Id="rId16" Type="http://schemas.openxmlformats.org/officeDocument/2006/relationships/image" Target="../media/image15.png"/><Relationship Id="rId20"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jpg"/><Relationship Id="rId5" Type="http://schemas.openxmlformats.org/officeDocument/2006/relationships/image" Target="../media/image4.png"/><Relationship Id="rId15" Type="http://schemas.openxmlformats.org/officeDocument/2006/relationships/image" Target="../media/image14.jpeg"/><Relationship Id="rId23" Type="http://schemas.microsoft.com/office/2007/relationships/hdphoto" Target="../media/hdphoto1.wdp"/><Relationship Id="rId10" Type="http://schemas.openxmlformats.org/officeDocument/2006/relationships/image" Target="../media/image9.jpg"/><Relationship Id="rId19" Type="http://schemas.openxmlformats.org/officeDocument/2006/relationships/image" Target="../media/image17.png"/><Relationship Id="rId4" Type="http://schemas.openxmlformats.org/officeDocument/2006/relationships/image" Target="../media/image3.png"/><Relationship Id="rId9" Type="http://schemas.openxmlformats.org/officeDocument/2006/relationships/image" Target="../media/image8.jpeg"/><Relationship Id="rId14" Type="http://schemas.openxmlformats.org/officeDocument/2006/relationships/image" Target="../media/image13.png"/><Relationship Id="rId22"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val="0"/>
              </a:ext>
            </a:extLst>
          </a:blip>
          <a:srcRect/>
          <a:tile tx="0" ty="0" sx="100000" sy="100000" flip="none" algn="tl"/>
        </a:blipFill>
        <a:effectLst/>
      </p:bgPr>
    </p:bg>
    <p:spTree>
      <p:nvGrpSpPr>
        <p:cNvPr id="1" name=""/>
        <p:cNvGrpSpPr/>
        <p:nvPr/>
      </p:nvGrpSpPr>
      <p:grpSpPr>
        <a:xfrm>
          <a:off x="0" y="0"/>
          <a:ext cx="0" cy="0"/>
          <a:chOff x="0" y="0"/>
          <a:chExt cx="0" cy="0"/>
        </a:xfrm>
      </p:grpSpPr>
      <p:sp>
        <p:nvSpPr>
          <p:cNvPr id="15" name="L 字 14"/>
          <p:cNvSpPr/>
          <p:nvPr/>
        </p:nvSpPr>
        <p:spPr>
          <a:xfrm>
            <a:off x="42563" y="1128310"/>
            <a:ext cx="6768000" cy="8748000"/>
          </a:xfrm>
          <a:prstGeom prst="corner">
            <a:avLst>
              <a:gd name="adj1" fmla="val 45484"/>
              <a:gd name="adj2" fmla="val 77624"/>
            </a:avLst>
          </a:pr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7" name="図 46"/>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047082" y="5496686"/>
            <a:ext cx="3248025" cy="1897974"/>
          </a:xfrm>
          <a:prstGeom prst="rect">
            <a:avLst/>
          </a:prstGeom>
        </p:spPr>
      </p:pic>
      <p:pic>
        <p:nvPicPr>
          <p:cNvPr id="9" name="図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3602" y="6483851"/>
            <a:ext cx="1620000" cy="910809"/>
          </a:xfrm>
          <a:prstGeom prst="rect">
            <a:avLst/>
          </a:prstGeom>
        </p:spPr>
      </p:pic>
      <p:sp>
        <p:nvSpPr>
          <p:cNvPr id="3" name="角丸四角形吹き出し 2"/>
          <p:cNvSpPr/>
          <p:nvPr/>
        </p:nvSpPr>
        <p:spPr>
          <a:xfrm rot="10800000">
            <a:off x="206980" y="7008064"/>
            <a:ext cx="2111828" cy="2796794"/>
          </a:xfrm>
          <a:custGeom>
            <a:avLst/>
            <a:gdLst>
              <a:gd name="connsiteX0" fmla="*/ 0 w 2105478"/>
              <a:gd name="connsiteY0" fmla="*/ 350920 h 2490606"/>
              <a:gd name="connsiteX1" fmla="*/ 350920 w 2105478"/>
              <a:gd name="connsiteY1" fmla="*/ 0 h 2490606"/>
              <a:gd name="connsiteX2" fmla="*/ 350913 w 2105478"/>
              <a:gd name="connsiteY2" fmla="*/ 0 h 2490606"/>
              <a:gd name="connsiteX3" fmla="*/ 350913 w 2105478"/>
              <a:gd name="connsiteY3" fmla="*/ 0 h 2490606"/>
              <a:gd name="connsiteX4" fmla="*/ 877283 w 2105478"/>
              <a:gd name="connsiteY4" fmla="*/ 0 h 2490606"/>
              <a:gd name="connsiteX5" fmla="*/ 1754558 w 2105478"/>
              <a:gd name="connsiteY5" fmla="*/ 0 h 2490606"/>
              <a:gd name="connsiteX6" fmla="*/ 2105478 w 2105478"/>
              <a:gd name="connsiteY6" fmla="*/ 350920 h 2490606"/>
              <a:gd name="connsiteX7" fmla="*/ 2105478 w 2105478"/>
              <a:gd name="connsiteY7" fmla="*/ 1452854 h 2490606"/>
              <a:gd name="connsiteX8" fmla="*/ 2105478 w 2105478"/>
              <a:gd name="connsiteY8" fmla="*/ 1452854 h 2490606"/>
              <a:gd name="connsiteX9" fmla="*/ 2105478 w 2105478"/>
              <a:gd name="connsiteY9" fmla="*/ 2075505 h 2490606"/>
              <a:gd name="connsiteX10" fmla="*/ 2105478 w 2105478"/>
              <a:gd name="connsiteY10" fmla="*/ 2139686 h 2490606"/>
              <a:gd name="connsiteX11" fmla="*/ 1754558 w 2105478"/>
              <a:gd name="connsiteY11" fmla="*/ 2490606 h 2490606"/>
              <a:gd name="connsiteX12" fmla="*/ 877283 w 2105478"/>
              <a:gd name="connsiteY12" fmla="*/ 2490606 h 2490606"/>
              <a:gd name="connsiteX13" fmla="*/ 614105 w 2105478"/>
              <a:gd name="connsiteY13" fmla="*/ 2801932 h 2490606"/>
              <a:gd name="connsiteX14" fmla="*/ 350913 w 2105478"/>
              <a:gd name="connsiteY14" fmla="*/ 2490606 h 2490606"/>
              <a:gd name="connsiteX15" fmla="*/ 350920 w 2105478"/>
              <a:gd name="connsiteY15" fmla="*/ 2490606 h 2490606"/>
              <a:gd name="connsiteX16" fmla="*/ 0 w 2105478"/>
              <a:gd name="connsiteY16" fmla="*/ 2139686 h 2490606"/>
              <a:gd name="connsiteX17" fmla="*/ 0 w 2105478"/>
              <a:gd name="connsiteY17" fmla="*/ 2075505 h 2490606"/>
              <a:gd name="connsiteX18" fmla="*/ 0 w 2105478"/>
              <a:gd name="connsiteY18" fmla="*/ 1452854 h 2490606"/>
              <a:gd name="connsiteX19" fmla="*/ 0 w 2105478"/>
              <a:gd name="connsiteY19" fmla="*/ 1452854 h 2490606"/>
              <a:gd name="connsiteX20" fmla="*/ 0 w 2105478"/>
              <a:gd name="connsiteY20" fmla="*/ 350920 h 2490606"/>
              <a:gd name="connsiteX0" fmla="*/ 0 w 2105478"/>
              <a:gd name="connsiteY0" fmla="*/ 350920 h 2801932"/>
              <a:gd name="connsiteX1" fmla="*/ 350920 w 2105478"/>
              <a:gd name="connsiteY1" fmla="*/ 0 h 2801932"/>
              <a:gd name="connsiteX2" fmla="*/ 350913 w 2105478"/>
              <a:gd name="connsiteY2" fmla="*/ 0 h 2801932"/>
              <a:gd name="connsiteX3" fmla="*/ 350913 w 2105478"/>
              <a:gd name="connsiteY3" fmla="*/ 0 h 2801932"/>
              <a:gd name="connsiteX4" fmla="*/ 877283 w 2105478"/>
              <a:gd name="connsiteY4" fmla="*/ 0 h 2801932"/>
              <a:gd name="connsiteX5" fmla="*/ 1754558 w 2105478"/>
              <a:gd name="connsiteY5" fmla="*/ 0 h 2801932"/>
              <a:gd name="connsiteX6" fmla="*/ 2105478 w 2105478"/>
              <a:gd name="connsiteY6" fmla="*/ 350920 h 2801932"/>
              <a:gd name="connsiteX7" fmla="*/ 2105478 w 2105478"/>
              <a:gd name="connsiteY7" fmla="*/ 1452854 h 2801932"/>
              <a:gd name="connsiteX8" fmla="*/ 2105478 w 2105478"/>
              <a:gd name="connsiteY8" fmla="*/ 1452854 h 2801932"/>
              <a:gd name="connsiteX9" fmla="*/ 2105478 w 2105478"/>
              <a:gd name="connsiteY9" fmla="*/ 2075505 h 2801932"/>
              <a:gd name="connsiteX10" fmla="*/ 2080078 w 2105478"/>
              <a:gd name="connsiteY10" fmla="*/ 2298436 h 2801932"/>
              <a:gd name="connsiteX11" fmla="*/ 1754558 w 2105478"/>
              <a:gd name="connsiteY11" fmla="*/ 2490606 h 2801932"/>
              <a:gd name="connsiteX12" fmla="*/ 877283 w 2105478"/>
              <a:gd name="connsiteY12" fmla="*/ 2490606 h 2801932"/>
              <a:gd name="connsiteX13" fmla="*/ 614105 w 2105478"/>
              <a:gd name="connsiteY13" fmla="*/ 2801932 h 2801932"/>
              <a:gd name="connsiteX14" fmla="*/ 350913 w 2105478"/>
              <a:gd name="connsiteY14" fmla="*/ 2490606 h 2801932"/>
              <a:gd name="connsiteX15" fmla="*/ 350920 w 2105478"/>
              <a:gd name="connsiteY15" fmla="*/ 2490606 h 2801932"/>
              <a:gd name="connsiteX16" fmla="*/ 0 w 2105478"/>
              <a:gd name="connsiteY16" fmla="*/ 2139686 h 2801932"/>
              <a:gd name="connsiteX17" fmla="*/ 0 w 2105478"/>
              <a:gd name="connsiteY17" fmla="*/ 2075505 h 2801932"/>
              <a:gd name="connsiteX18" fmla="*/ 0 w 2105478"/>
              <a:gd name="connsiteY18" fmla="*/ 1452854 h 2801932"/>
              <a:gd name="connsiteX19" fmla="*/ 0 w 2105478"/>
              <a:gd name="connsiteY19" fmla="*/ 1452854 h 2801932"/>
              <a:gd name="connsiteX20" fmla="*/ 0 w 2105478"/>
              <a:gd name="connsiteY20" fmla="*/ 350920 h 2801932"/>
              <a:gd name="connsiteX0" fmla="*/ 0 w 2105478"/>
              <a:gd name="connsiteY0" fmla="*/ 350920 h 2801932"/>
              <a:gd name="connsiteX1" fmla="*/ 350920 w 2105478"/>
              <a:gd name="connsiteY1" fmla="*/ 0 h 2801932"/>
              <a:gd name="connsiteX2" fmla="*/ 350913 w 2105478"/>
              <a:gd name="connsiteY2" fmla="*/ 0 h 2801932"/>
              <a:gd name="connsiteX3" fmla="*/ 350913 w 2105478"/>
              <a:gd name="connsiteY3" fmla="*/ 0 h 2801932"/>
              <a:gd name="connsiteX4" fmla="*/ 877283 w 2105478"/>
              <a:gd name="connsiteY4" fmla="*/ 0 h 2801932"/>
              <a:gd name="connsiteX5" fmla="*/ 1754558 w 2105478"/>
              <a:gd name="connsiteY5" fmla="*/ 0 h 2801932"/>
              <a:gd name="connsiteX6" fmla="*/ 2105478 w 2105478"/>
              <a:gd name="connsiteY6" fmla="*/ 350920 h 2801932"/>
              <a:gd name="connsiteX7" fmla="*/ 2105478 w 2105478"/>
              <a:gd name="connsiteY7" fmla="*/ 1452854 h 2801932"/>
              <a:gd name="connsiteX8" fmla="*/ 2105478 w 2105478"/>
              <a:gd name="connsiteY8" fmla="*/ 1452854 h 2801932"/>
              <a:gd name="connsiteX9" fmla="*/ 2105478 w 2105478"/>
              <a:gd name="connsiteY9" fmla="*/ 2075505 h 2801932"/>
              <a:gd name="connsiteX10" fmla="*/ 2080078 w 2105478"/>
              <a:gd name="connsiteY10" fmla="*/ 2298436 h 2801932"/>
              <a:gd name="connsiteX11" fmla="*/ 1754558 w 2105478"/>
              <a:gd name="connsiteY11" fmla="*/ 2490606 h 2801932"/>
              <a:gd name="connsiteX12" fmla="*/ 877283 w 2105478"/>
              <a:gd name="connsiteY12" fmla="*/ 2490606 h 2801932"/>
              <a:gd name="connsiteX13" fmla="*/ 614105 w 2105478"/>
              <a:gd name="connsiteY13" fmla="*/ 2801932 h 2801932"/>
              <a:gd name="connsiteX14" fmla="*/ 350913 w 2105478"/>
              <a:gd name="connsiteY14" fmla="*/ 2490606 h 2801932"/>
              <a:gd name="connsiteX15" fmla="*/ 350920 w 2105478"/>
              <a:gd name="connsiteY15" fmla="*/ 2490606 h 2801932"/>
              <a:gd name="connsiteX16" fmla="*/ 0 w 2105478"/>
              <a:gd name="connsiteY16" fmla="*/ 2323836 h 2801932"/>
              <a:gd name="connsiteX17" fmla="*/ 0 w 2105478"/>
              <a:gd name="connsiteY17" fmla="*/ 2075505 h 2801932"/>
              <a:gd name="connsiteX18" fmla="*/ 0 w 2105478"/>
              <a:gd name="connsiteY18" fmla="*/ 1452854 h 2801932"/>
              <a:gd name="connsiteX19" fmla="*/ 0 w 2105478"/>
              <a:gd name="connsiteY19" fmla="*/ 1452854 h 2801932"/>
              <a:gd name="connsiteX20" fmla="*/ 0 w 2105478"/>
              <a:gd name="connsiteY20" fmla="*/ 350920 h 2801932"/>
              <a:gd name="connsiteX0" fmla="*/ 0 w 2111828"/>
              <a:gd name="connsiteY0" fmla="*/ 198520 h 2801932"/>
              <a:gd name="connsiteX1" fmla="*/ 357270 w 2111828"/>
              <a:gd name="connsiteY1" fmla="*/ 0 h 2801932"/>
              <a:gd name="connsiteX2" fmla="*/ 357263 w 2111828"/>
              <a:gd name="connsiteY2" fmla="*/ 0 h 2801932"/>
              <a:gd name="connsiteX3" fmla="*/ 357263 w 2111828"/>
              <a:gd name="connsiteY3" fmla="*/ 0 h 2801932"/>
              <a:gd name="connsiteX4" fmla="*/ 883633 w 2111828"/>
              <a:gd name="connsiteY4" fmla="*/ 0 h 2801932"/>
              <a:gd name="connsiteX5" fmla="*/ 1760908 w 2111828"/>
              <a:gd name="connsiteY5" fmla="*/ 0 h 2801932"/>
              <a:gd name="connsiteX6" fmla="*/ 2111828 w 2111828"/>
              <a:gd name="connsiteY6" fmla="*/ 350920 h 2801932"/>
              <a:gd name="connsiteX7" fmla="*/ 2111828 w 2111828"/>
              <a:gd name="connsiteY7" fmla="*/ 1452854 h 2801932"/>
              <a:gd name="connsiteX8" fmla="*/ 2111828 w 2111828"/>
              <a:gd name="connsiteY8" fmla="*/ 1452854 h 2801932"/>
              <a:gd name="connsiteX9" fmla="*/ 2111828 w 2111828"/>
              <a:gd name="connsiteY9" fmla="*/ 2075505 h 2801932"/>
              <a:gd name="connsiteX10" fmla="*/ 2086428 w 2111828"/>
              <a:gd name="connsiteY10" fmla="*/ 2298436 h 2801932"/>
              <a:gd name="connsiteX11" fmla="*/ 1760908 w 2111828"/>
              <a:gd name="connsiteY11" fmla="*/ 2490606 h 2801932"/>
              <a:gd name="connsiteX12" fmla="*/ 883633 w 2111828"/>
              <a:gd name="connsiteY12" fmla="*/ 2490606 h 2801932"/>
              <a:gd name="connsiteX13" fmla="*/ 620455 w 2111828"/>
              <a:gd name="connsiteY13" fmla="*/ 2801932 h 2801932"/>
              <a:gd name="connsiteX14" fmla="*/ 357263 w 2111828"/>
              <a:gd name="connsiteY14" fmla="*/ 2490606 h 2801932"/>
              <a:gd name="connsiteX15" fmla="*/ 357270 w 2111828"/>
              <a:gd name="connsiteY15" fmla="*/ 2490606 h 2801932"/>
              <a:gd name="connsiteX16" fmla="*/ 6350 w 2111828"/>
              <a:gd name="connsiteY16" fmla="*/ 2323836 h 2801932"/>
              <a:gd name="connsiteX17" fmla="*/ 6350 w 2111828"/>
              <a:gd name="connsiteY17" fmla="*/ 2075505 h 2801932"/>
              <a:gd name="connsiteX18" fmla="*/ 6350 w 2111828"/>
              <a:gd name="connsiteY18" fmla="*/ 1452854 h 2801932"/>
              <a:gd name="connsiteX19" fmla="*/ 6350 w 2111828"/>
              <a:gd name="connsiteY19" fmla="*/ 1452854 h 2801932"/>
              <a:gd name="connsiteX20" fmla="*/ 0 w 2111828"/>
              <a:gd name="connsiteY20" fmla="*/ 198520 h 2801932"/>
              <a:gd name="connsiteX0" fmla="*/ 0 w 2111828"/>
              <a:gd name="connsiteY0" fmla="*/ 198520 h 2801932"/>
              <a:gd name="connsiteX1" fmla="*/ 357270 w 2111828"/>
              <a:gd name="connsiteY1" fmla="*/ 0 h 2801932"/>
              <a:gd name="connsiteX2" fmla="*/ 357263 w 2111828"/>
              <a:gd name="connsiteY2" fmla="*/ 0 h 2801932"/>
              <a:gd name="connsiteX3" fmla="*/ 357263 w 2111828"/>
              <a:gd name="connsiteY3" fmla="*/ 0 h 2801932"/>
              <a:gd name="connsiteX4" fmla="*/ 883633 w 2111828"/>
              <a:gd name="connsiteY4" fmla="*/ 0 h 2801932"/>
              <a:gd name="connsiteX5" fmla="*/ 1919658 w 2111828"/>
              <a:gd name="connsiteY5" fmla="*/ 0 h 2801932"/>
              <a:gd name="connsiteX6" fmla="*/ 2111828 w 2111828"/>
              <a:gd name="connsiteY6" fmla="*/ 350920 h 2801932"/>
              <a:gd name="connsiteX7" fmla="*/ 2111828 w 2111828"/>
              <a:gd name="connsiteY7" fmla="*/ 1452854 h 2801932"/>
              <a:gd name="connsiteX8" fmla="*/ 2111828 w 2111828"/>
              <a:gd name="connsiteY8" fmla="*/ 1452854 h 2801932"/>
              <a:gd name="connsiteX9" fmla="*/ 2111828 w 2111828"/>
              <a:gd name="connsiteY9" fmla="*/ 2075505 h 2801932"/>
              <a:gd name="connsiteX10" fmla="*/ 2086428 w 2111828"/>
              <a:gd name="connsiteY10" fmla="*/ 2298436 h 2801932"/>
              <a:gd name="connsiteX11" fmla="*/ 1760908 w 2111828"/>
              <a:gd name="connsiteY11" fmla="*/ 2490606 h 2801932"/>
              <a:gd name="connsiteX12" fmla="*/ 883633 w 2111828"/>
              <a:gd name="connsiteY12" fmla="*/ 2490606 h 2801932"/>
              <a:gd name="connsiteX13" fmla="*/ 620455 w 2111828"/>
              <a:gd name="connsiteY13" fmla="*/ 2801932 h 2801932"/>
              <a:gd name="connsiteX14" fmla="*/ 357263 w 2111828"/>
              <a:gd name="connsiteY14" fmla="*/ 2490606 h 2801932"/>
              <a:gd name="connsiteX15" fmla="*/ 357270 w 2111828"/>
              <a:gd name="connsiteY15" fmla="*/ 2490606 h 2801932"/>
              <a:gd name="connsiteX16" fmla="*/ 6350 w 2111828"/>
              <a:gd name="connsiteY16" fmla="*/ 2323836 h 2801932"/>
              <a:gd name="connsiteX17" fmla="*/ 6350 w 2111828"/>
              <a:gd name="connsiteY17" fmla="*/ 2075505 h 2801932"/>
              <a:gd name="connsiteX18" fmla="*/ 6350 w 2111828"/>
              <a:gd name="connsiteY18" fmla="*/ 1452854 h 2801932"/>
              <a:gd name="connsiteX19" fmla="*/ 6350 w 2111828"/>
              <a:gd name="connsiteY19" fmla="*/ 1452854 h 2801932"/>
              <a:gd name="connsiteX20" fmla="*/ 0 w 2111828"/>
              <a:gd name="connsiteY20" fmla="*/ 198520 h 2801932"/>
              <a:gd name="connsiteX0" fmla="*/ 0 w 2111828"/>
              <a:gd name="connsiteY0" fmla="*/ 198520 h 2801932"/>
              <a:gd name="connsiteX1" fmla="*/ 357270 w 2111828"/>
              <a:gd name="connsiteY1" fmla="*/ 0 h 2801932"/>
              <a:gd name="connsiteX2" fmla="*/ 357263 w 2111828"/>
              <a:gd name="connsiteY2" fmla="*/ 0 h 2801932"/>
              <a:gd name="connsiteX3" fmla="*/ 357263 w 2111828"/>
              <a:gd name="connsiteY3" fmla="*/ 0 h 2801932"/>
              <a:gd name="connsiteX4" fmla="*/ 883633 w 2111828"/>
              <a:gd name="connsiteY4" fmla="*/ 0 h 2801932"/>
              <a:gd name="connsiteX5" fmla="*/ 1919658 w 2111828"/>
              <a:gd name="connsiteY5" fmla="*/ 0 h 2801932"/>
              <a:gd name="connsiteX6" fmla="*/ 2111828 w 2111828"/>
              <a:gd name="connsiteY6" fmla="*/ 350920 h 2801932"/>
              <a:gd name="connsiteX7" fmla="*/ 2111828 w 2111828"/>
              <a:gd name="connsiteY7" fmla="*/ 1452854 h 2801932"/>
              <a:gd name="connsiteX8" fmla="*/ 2111828 w 2111828"/>
              <a:gd name="connsiteY8" fmla="*/ 1452854 h 2801932"/>
              <a:gd name="connsiteX9" fmla="*/ 2111828 w 2111828"/>
              <a:gd name="connsiteY9" fmla="*/ 2075505 h 2801932"/>
              <a:gd name="connsiteX10" fmla="*/ 2111828 w 2111828"/>
              <a:gd name="connsiteY10" fmla="*/ 2304786 h 2801932"/>
              <a:gd name="connsiteX11" fmla="*/ 1760908 w 2111828"/>
              <a:gd name="connsiteY11" fmla="*/ 2490606 h 2801932"/>
              <a:gd name="connsiteX12" fmla="*/ 883633 w 2111828"/>
              <a:gd name="connsiteY12" fmla="*/ 2490606 h 2801932"/>
              <a:gd name="connsiteX13" fmla="*/ 620455 w 2111828"/>
              <a:gd name="connsiteY13" fmla="*/ 2801932 h 2801932"/>
              <a:gd name="connsiteX14" fmla="*/ 357263 w 2111828"/>
              <a:gd name="connsiteY14" fmla="*/ 2490606 h 2801932"/>
              <a:gd name="connsiteX15" fmla="*/ 357270 w 2111828"/>
              <a:gd name="connsiteY15" fmla="*/ 2490606 h 2801932"/>
              <a:gd name="connsiteX16" fmla="*/ 6350 w 2111828"/>
              <a:gd name="connsiteY16" fmla="*/ 2323836 h 2801932"/>
              <a:gd name="connsiteX17" fmla="*/ 6350 w 2111828"/>
              <a:gd name="connsiteY17" fmla="*/ 2075505 h 2801932"/>
              <a:gd name="connsiteX18" fmla="*/ 6350 w 2111828"/>
              <a:gd name="connsiteY18" fmla="*/ 1452854 h 2801932"/>
              <a:gd name="connsiteX19" fmla="*/ 6350 w 2111828"/>
              <a:gd name="connsiteY19" fmla="*/ 1452854 h 2801932"/>
              <a:gd name="connsiteX20" fmla="*/ 0 w 2111828"/>
              <a:gd name="connsiteY20" fmla="*/ 198520 h 2801932"/>
              <a:gd name="connsiteX0" fmla="*/ 0 w 2111828"/>
              <a:gd name="connsiteY0" fmla="*/ 198520 h 2795582"/>
              <a:gd name="connsiteX1" fmla="*/ 357270 w 2111828"/>
              <a:gd name="connsiteY1" fmla="*/ 0 h 2795582"/>
              <a:gd name="connsiteX2" fmla="*/ 357263 w 2111828"/>
              <a:gd name="connsiteY2" fmla="*/ 0 h 2795582"/>
              <a:gd name="connsiteX3" fmla="*/ 357263 w 2111828"/>
              <a:gd name="connsiteY3" fmla="*/ 0 h 2795582"/>
              <a:gd name="connsiteX4" fmla="*/ 883633 w 2111828"/>
              <a:gd name="connsiteY4" fmla="*/ 0 h 2795582"/>
              <a:gd name="connsiteX5" fmla="*/ 1919658 w 2111828"/>
              <a:gd name="connsiteY5" fmla="*/ 0 h 2795582"/>
              <a:gd name="connsiteX6" fmla="*/ 2111828 w 2111828"/>
              <a:gd name="connsiteY6" fmla="*/ 350920 h 2795582"/>
              <a:gd name="connsiteX7" fmla="*/ 2111828 w 2111828"/>
              <a:gd name="connsiteY7" fmla="*/ 1452854 h 2795582"/>
              <a:gd name="connsiteX8" fmla="*/ 2111828 w 2111828"/>
              <a:gd name="connsiteY8" fmla="*/ 1452854 h 2795582"/>
              <a:gd name="connsiteX9" fmla="*/ 2111828 w 2111828"/>
              <a:gd name="connsiteY9" fmla="*/ 2075505 h 2795582"/>
              <a:gd name="connsiteX10" fmla="*/ 2111828 w 2111828"/>
              <a:gd name="connsiteY10" fmla="*/ 2304786 h 2795582"/>
              <a:gd name="connsiteX11" fmla="*/ 1760908 w 2111828"/>
              <a:gd name="connsiteY11" fmla="*/ 2490606 h 2795582"/>
              <a:gd name="connsiteX12" fmla="*/ 883633 w 2111828"/>
              <a:gd name="connsiteY12" fmla="*/ 2490606 h 2795582"/>
              <a:gd name="connsiteX13" fmla="*/ 296605 w 2111828"/>
              <a:gd name="connsiteY13" fmla="*/ 2795582 h 2795582"/>
              <a:gd name="connsiteX14" fmla="*/ 357263 w 2111828"/>
              <a:gd name="connsiteY14" fmla="*/ 2490606 h 2795582"/>
              <a:gd name="connsiteX15" fmla="*/ 357270 w 2111828"/>
              <a:gd name="connsiteY15" fmla="*/ 2490606 h 2795582"/>
              <a:gd name="connsiteX16" fmla="*/ 6350 w 2111828"/>
              <a:gd name="connsiteY16" fmla="*/ 2323836 h 2795582"/>
              <a:gd name="connsiteX17" fmla="*/ 6350 w 2111828"/>
              <a:gd name="connsiteY17" fmla="*/ 2075505 h 2795582"/>
              <a:gd name="connsiteX18" fmla="*/ 6350 w 2111828"/>
              <a:gd name="connsiteY18" fmla="*/ 1452854 h 2795582"/>
              <a:gd name="connsiteX19" fmla="*/ 6350 w 2111828"/>
              <a:gd name="connsiteY19" fmla="*/ 1452854 h 2795582"/>
              <a:gd name="connsiteX20" fmla="*/ 0 w 2111828"/>
              <a:gd name="connsiteY20" fmla="*/ 198520 h 2795582"/>
              <a:gd name="connsiteX0" fmla="*/ 0 w 2111828"/>
              <a:gd name="connsiteY0" fmla="*/ 198520 h 2795582"/>
              <a:gd name="connsiteX1" fmla="*/ 357270 w 2111828"/>
              <a:gd name="connsiteY1" fmla="*/ 0 h 2795582"/>
              <a:gd name="connsiteX2" fmla="*/ 357263 w 2111828"/>
              <a:gd name="connsiteY2" fmla="*/ 0 h 2795582"/>
              <a:gd name="connsiteX3" fmla="*/ 357263 w 2111828"/>
              <a:gd name="connsiteY3" fmla="*/ 0 h 2795582"/>
              <a:gd name="connsiteX4" fmla="*/ 883633 w 2111828"/>
              <a:gd name="connsiteY4" fmla="*/ 0 h 2795582"/>
              <a:gd name="connsiteX5" fmla="*/ 1919658 w 2111828"/>
              <a:gd name="connsiteY5" fmla="*/ 0 h 2795582"/>
              <a:gd name="connsiteX6" fmla="*/ 2111828 w 2111828"/>
              <a:gd name="connsiteY6" fmla="*/ 350920 h 2795582"/>
              <a:gd name="connsiteX7" fmla="*/ 2111828 w 2111828"/>
              <a:gd name="connsiteY7" fmla="*/ 1452854 h 2795582"/>
              <a:gd name="connsiteX8" fmla="*/ 2111828 w 2111828"/>
              <a:gd name="connsiteY8" fmla="*/ 1452854 h 2795582"/>
              <a:gd name="connsiteX9" fmla="*/ 2111828 w 2111828"/>
              <a:gd name="connsiteY9" fmla="*/ 2075505 h 2795582"/>
              <a:gd name="connsiteX10" fmla="*/ 2111828 w 2111828"/>
              <a:gd name="connsiteY10" fmla="*/ 2304786 h 2795582"/>
              <a:gd name="connsiteX11" fmla="*/ 1760908 w 2111828"/>
              <a:gd name="connsiteY11" fmla="*/ 2490606 h 2795582"/>
              <a:gd name="connsiteX12" fmla="*/ 883633 w 2111828"/>
              <a:gd name="connsiteY12" fmla="*/ 2490606 h 2795582"/>
              <a:gd name="connsiteX13" fmla="*/ 296605 w 2111828"/>
              <a:gd name="connsiteY13" fmla="*/ 2795582 h 2795582"/>
              <a:gd name="connsiteX14" fmla="*/ 357263 w 2111828"/>
              <a:gd name="connsiteY14" fmla="*/ 2490606 h 2795582"/>
              <a:gd name="connsiteX15" fmla="*/ 357270 w 2111828"/>
              <a:gd name="connsiteY15" fmla="*/ 2490606 h 2795582"/>
              <a:gd name="connsiteX16" fmla="*/ 6350 w 2111828"/>
              <a:gd name="connsiteY16" fmla="*/ 2323836 h 2795582"/>
              <a:gd name="connsiteX17" fmla="*/ 6350 w 2111828"/>
              <a:gd name="connsiteY17" fmla="*/ 2075505 h 2795582"/>
              <a:gd name="connsiteX18" fmla="*/ 6350 w 2111828"/>
              <a:gd name="connsiteY18" fmla="*/ 1452854 h 2795582"/>
              <a:gd name="connsiteX19" fmla="*/ 6350 w 2111828"/>
              <a:gd name="connsiteY19" fmla="*/ 1452854 h 2795582"/>
              <a:gd name="connsiteX20" fmla="*/ 0 w 2111828"/>
              <a:gd name="connsiteY20" fmla="*/ 198520 h 2795582"/>
              <a:gd name="connsiteX0" fmla="*/ 0 w 2111828"/>
              <a:gd name="connsiteY0" fmla="*/ 198520 h 2796794"/>
              <a:gd name="connsiteX1" fmla="*/ 357270 w 2111828"/>
              <a:gd name="connsiteY1" fmla="*/ 0 h 2796794"/>
              <a:gd name="connsiteX2" fmla="*/ 357263 w 2111828"/>
              <a:gd name="connsiteY2" fmla="*/ 0 h 2796794"/>
              <a:gd name="connsiteX3" fmla="*/ 357263 w 2111828"/>
              <a:gd name="connsiteY3" fmla="*/ 0 h 2796794"/>
              <a:gd name="connsiteX4" fmla="*/ 883633 w 2111828"/>
              <a:gd name="connsiteY4" fmla="*/ 0 h 2796794"/>
              <a:gd name="connsiteX5" fmla="*/ 1919658 w 2111828"/>
              <a:gd name="connsiteY5" fmla="*/ 0 h 2796794"/>
              <a:gd name="connsiteX6" fmla="*/ 2111828 w 2111828"/>
              <a:gd name="connsiteY6" fmla="*/ 350920 h 2796794"/>
              <a:gd name="connsiteX7" fmla="*/ 2111828 w 2111828"/>
              <a:gd name="connsiteY7" fmla="*/ 1452854 h 2796794"/>
              <a:gd name="connsiteX8" fmla="*/ 2111828 w 2111828"/>
              <a:gd name="connsiteY8" fmla="*/ 1452854 h 2796794"/>
              <a:gd name="connsiteX9" fmla="*/ 2111828 w 2111828"/>
              <a:gd name="connsiteY9" fmla="*/ 2075505 h 2796794"/>
              <a:gd name="connsiteX10" fmla="*/ 2111828 w 2111828"/>
              <a:gd name="connsiteY10" fmla="*/ 2304786 h 2796794"/>
              <a:gd name="connsiteX11" fmla="*/ 1760908 w 2111828"/>
              <a:gd name="connsiteY11" fmla="*/ 2490606 h 2796794"/>
              <a:gd name="connsiteX12" fmla="*/ 883633 w 2111828"/>
              <a:gd name="connsiteY12" fmla="*/ 2490606 h 2796794"/>
              <a:gd name="connsiteX13" fmla="*/ 553508 w 2111828"/>
              <a:gd name="connsiteY13" fmla="*/ 2578558 h 2796794"/>
              <a:gd name="connsiteX14" fmla="*/ 296605 w 2111828"/>
              <a:gd name="connsiteY14" fmla="*/ 2795582 h 2796794"/>
              <a:gd name="connsiteX15" fmla="*/ 357263 w 2111828"/>
              <a:gd name="connsiteY15" fmla="*/ 2490606 h 2796794"/>
              <a:gd name="connsiteX16" fmla="*/ 357270 w 2111828"/>
              <a:gd name="connsiteY16" fmla="*/ 2490606 h 2796794"/>
              <a:gd name="connsiteX17" fmla="*/ 6350 w 2111828"/>
              <a:gd name="connsiteY17" fmla="*/ 2323836 h 2796794"/>
              <a:gd name="connsiteX18" fmla="*/ 6350 w 2111828"/>
              <a:gd name="connsiteY18" fmla="*/ 2075505 h 2796794"/>
              <a:gd name="connsiteX19" fmla="*/ 6350 w 2111828"/>
              <a:gd name="connsiteY19" fmla="*/ 1452854 h 2796794"/>
              <a:gd name="connsiteX20" fmla="*/ 6350 w 2111828"/>
              <a:gd name="connsiteY20" fmla="*/ 1452854 h 2796794"/>
              <a:gd name="connsiteX21" fmla="*/ 0 w 2111828"/>
              <a:gd name="connsiteY21" fmla="*/ 198520 h 2796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11828" h="2796794">
                <a:moveTo>
                  <a:pt x="0" y="198520"/>
                </a:moveTo>
                <a:cubicBezTo>
                  <a:pt x="0" y="4712"/>
                  <a:pt x="163462" y="0"/>
                  <a:pt x="357270" y="0"/>
                </a:cubicBezTo>
                <a:lnTo>
                  <a:pt x="357263" y="0"/>
                </a:lnTo>
                <a:lnTo>
                  <a:pt x="357263" y="0"/>
                </a:lnTo>
                <a:lnTo>
                  <a:pt x="883633" y="0"/>
                </a:lnTo>
                <a:lnTo>
                  <a:pt x="1919658" y="0"/>
                </a:lnTo>
                <a:cubicBezTo>
                  <a:pt x="2113466" y="0"/>
                  <a:pt x="2111828" y="157112"/>
                  <a:pt x="2111828" y="350920"/>
                </a:cubicBezTo>
                <a:lnTo>
                  <a:pt x="2111828" y="1452854"/>
                </a:lnTo>
                <a:lnTo>
                  <a:pt x="2111828" y="1452854"/>
                </a:lnTo>
                <a:lnTo>
                  <a:pt x="2111828" y="2075505"/>
                </a:lnTo>
                <a:lnTo>
                  <a:pt x="2111828" y="2304786"/>
                </a:lnTo>
                <a:cubicBezTo>
                  <a:pt x="2111828" y="2498594"/>
                  <a:pt x="1954716" y="2490606"/>
                  <a:pt x="1760908" y="2490606"/>
                </a:cubicBezTo>
                <a:lnTo>
                  <a:pt x="883633" y="2490606"/>
                </a:lnTo>
                <a:cubicBezTo>
                  <a:pt x="689808" y="2508440"/>
                  <a:pt x="651346" y="2527729"/>
                  <a:pt x="553508" y="2578558"/>
                </a:cubicBezTo>
                <a:cubicBezTo>
                  <a:pt x="455670" y="2629387"/>
                  <a:pt x="336721" y="2813416"/>
                  <a:pt x="296605" y="2795582"/>
                </a:cubicBezTo>
                <a:lnTo>
                  <a:pt x="357263" y="2490606"/>
                </a:lnTo>
                <a:lnTo>
                  <a:pt x="357270" y="2490606"/>
                </a:lnTo>
                <a:cubicBezTo>
                  <a:pt x="163462" y="2490606"/>
                  <a:pt x="6350" y="2517644"/>
                  <a:pt x="6350" y="2323836"/>
                </a:cubicBezTo>
                <a:lnTo>
                  <a:pt x="6350" y="2075505"/>
                </a:lnTo>
                <a:lnTo>
                  <a:pt x="6350" y="1452854"/>
                </a:lnTo>
                <a:lnTo>
                  <a:pt x="6350" y="1452854"/>
                </a:lnTo>
                <a:cubicBezTo>
                  <a:pt x="4233" y="1034743"/>
                  <a:pt x="2117" y="616631"/>
                  <a:pt x="0" y="198520"/>
                </a:cubicBezTo>
                <a:close/>
              </a:path>
            </a:pathLst>
          </a:cu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 name="AutoShape 1"/>
          <p:cNvSpPr>
            <a:spLocks noChangeArrowheads="1"/>
          </p:cNvSpPr>
          <p:nvPr/>
        </p:nvSpPr>
        <p:spPr bwMode="auto">
          <a:xfrm>
            <a:off x="20240" y="34243"/>
            <a:ext cx="6817520" cy="1044000"/>
          </a:xfrm>
          <a:prstGeom prst="horizontalScroll">
            <a:avLst>
              <a:gd name="adj" fmla="val 10645"/>
            </a:avLst>
          </a:prstGeom>
          <a:solidFill>
            <a:schemeClr val="bg1"/>
          </a:solidFill>
          <a:ln w="19050">
            <a:solidFill>
              <a:srgbClr val="7F7F7F"/>
            </a:solidFill>
            <a:round/>
            <a:headEnd/>
            <a:tailEnd/>
          </a:ln>
          <a:effectLst>
            <a:outerShdw blurRad="50800" dist="38100" dir="2700000" algn="tl" rotWithShape="0">
              <a:prstClr val="black">
                <a:alpha val="40000"/>
              </a:prstClr>
            </a:outerShdw>
          </a:effec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050">
                <a:solidFill>
                  <a:srgbClr val="000000"/>
                </a:solidFill>
                <a:latin typeface="ＭＳ 明朝"/>
                <a:ea typeface="ＭＳ 明朝"/>
              </a:rPr>
              <a:t>　　　　　　　</a:t>
            </a:r>
          </a:p>
        </p:txBody>
      </p:sp>
      <p:pic>
        <p:nvPicPr>
          <p:cNvPr id="5" name="図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9559" y="231227"/>
            <a:ext cx="1043386" cy="650033"/>
          </a:xfrm>
          <a:prstGeom prst="rect">
            <a:avLst/>
          </a:prstGeom>
        </p:spPr>
      </p:pic>
      <p:pic>
        <p:nvPicPr>
          <p:cNvPr id="7" name="図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87684" y="262403"/>
            <a:ext cx="535066" cy="587680"/>
          </a:xfrm>
          <a:prstGeom prst="rect">
            <a:avLst/>
          </a:prstGeom>
          <a:noFill/>
          <a:extLst>
            <a:ext uri="{909E8E84-426E-40DD-AFC4-6F175D3DCCD1}">
              <a14:hiddenFill xmlns:a14="http://schemas.microsoft.com/office/drawing/2010/main">
                <a:solidFill>
                  <a:srgbClr val="FFFFFF"/>
                </a:solidFill>
              </a14:hiddenFill>
            </a:ext>
          </a:extLst>
        </p:spPr>
      </p:pic>
      <p:sp>
        <p:nvSpPr>
          <p:cNvPr id="6" name="WordArt 5"/>
          <p:cNvSpPr>
            <a:spLocks noChangeArrowheads="1" noChangeShapeType="1" noTextEdit="1"/>
          </p:cNvSpPr>
          <p:nvPr/>
        </p:nvSpPr>
        <p:spPr bwMode="auto">
          <a:xfrm>
            <a:off x="1336059" y="223933"/>
            <a:ext cx="3297778" cy="664620"/>
          </a:xfrm>
          <a:prstGeom prst="rect">
            <a:avLst/>
          </a:prstGeom>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ja-JP" altLang="en-US" sz="3600" b="1" kern="10" dirty="0" smtClean="0">
                <a:ln w="3175">
                  <a:solidFill>
                    <a:srgbClr val="243F60"/>
                  </a:solidFill>
                  <a:round/>
                  <a:headEnd/>
                  <a:tailEnd/>
                </a:ln>
                <a:gradFill rotWithShape="0">
                  <a:gsLst>
                    <a:gs pos="0">
                      <a:srgbClr val="F37D8E"/>
                    </a:gs>
                    <a:gs pos="100000">
                      <a:srgbClr val="FAC6CD"/>
                    </a:gs>
                  </a:gsLst>
                  <a:lin ang="5400000" scaled="1"/>
                </a:gradFill>
                <a:effectLst>
                  <a:prstShdw prst="shdw18" dist="17961" dir="13500000">
                    <a:srgbClr val="243F60">
                      <a:gamma/>
                      <a:shade val="60000"/>
                      <a:invGamma/>
                    </a:srgbClr>
                  </a:prstShdw>
                </a:effectLst>
                <a:latin typeface="HG創英角ｺﾞｼｯｸUB"/>
                <a:ea typeface="HG創英角ｺﾞｼｯｸUB"/>
              </a:rPr>
              <a:t>安まち</a:t>
            </a:r>
            <a:r>
              <a:rPr lang="ja-JP" altLang="en-US" sz="3600" b="1" kern="10" dirty="0">
                <a:ln w="3175">
                  <a:solidFill>
                    <a:srgbClr val="243F60"/>
                  </a:solidFill>
                  <a:round/>
                  <a:headEnd/>
                  <a:tailEnd/>
                </a:ln>
                <a:gradFill rotWithShape="0">
                  <a:gsLst>
                    <a:gs pos="0">
                      <a:srgbClr val="F37D8E"/>
                    </a:gs>
                    <a:gs pos="100000">
                      <a:srgbClr val="FAC6CD"/>
                    </a:gs>
                  </a:gsLst>
                  <a:lin ang="5400000" scaled="1"/>
                </a:gradFill>
                <a:effectLst>
                  <a:prstShdw prst="shdw18" dist="17961" dir="13500000">
                    <a:srgbClr val="243F60">
                      <a:gamma/>
                      <a:shade val="60000"/>
                      <a:invGamma/>
                    </a:srgbClr>
                  </a:prstShdw>
                </a:effectLst>
                <a:latin typeface="HG創英角ｺﾞｼｯｸUB"/>
                <a:ea typeface="HG創英角ｺﾞｼｯｸUB"/>
              </a:rPr>
              <a:t>通信</a:t>
            </a:r>
          </a:p>
        </p:txBody>
      </p:sp>
      <p:graphicFrame>
        <p:nvGraphicFramePr>
          <p:cNvPr id="8" name="表 7"/>
          <p:cNvGraphicFramePr>
            <a:graphicFrameLocks noGrp="1"/>
          </p:cNvGraphicFramePr>
          <p:nvPr>
            <p:extLst>
              <p:ext uri="{D42A27DB-BD31-4B8C-83A1-F6EECF244321}">
                <p14:modId xmlns:p14="http://schemas.microsoft.com/office/powerpoint/2010/main" val="2920535132"/>
              </p:ext>
            </p:extLst>
          </p:nvPr>
        </p:nvGraphicFramePr>
        <p:xfrm>
          <a:off x="5287880" y="196243"/>
          <a:ext cx="1512000" cy="720001"/>
        </p:xfrm>
        <a:graphic>
          <a:graphicData uri="http://schemas.openxmlformats.org/drawingml/2006/table">
            <a:tbl>
              <a:tblPr firstRow="1" bandRow="1">
                <a:tableStyleId>{5C22544A-7EE6-4342-B048-85BDC9FD1C3A}</a:tableStyleId>
              </a:tblPr>
              <a:tblGrid>
                <a:gridCol w="1512000">
                  <a:extLst>
                    <a:ext uri="{9D8B030D-6E8A-4147-A177-3AD203B41FA5}">
                      <a16:colId xmlns:a16="http://schemas.microsoft.com/office/drawing/2014/main" val="20000"/>
                    </a:ext>
                  </a:extLst>
                </a:gridCol>
              </a:tblGrid>
              <a:tr h="250753">
                <a:tc>
                  <a:txBody>
                    <a:bodyPr/>
                    <a:lstStyle/>
                    <a:p>
                      <a:pPr algn="ctr"/>
                      <a:r>
                        <a:rPr kumimoji="1" lang="ja-JP" altLang="en-US" sz="1000" b="0" dirty="0" smtClean="0">
                          <a:solidFill>
                            <a:schemeClr val="tx1"/>
                          </a:solidFill>
                          <a:latin typeface="Meiryo UI" panose="020B0604030504040204" pitchFamily="50" charset="-128"/>
                          <a:ea typeface="Meiryo UI" panose="020B0604030504040204" pitchFamily="50" charset="-128"/>
                        </a:rPr>
                        <a:t>令和２年３月</a:t>
                      </a:r>
                      <a:r>
                        <a:rPr kumimoji="1" lang="en-US" altLang="ja-JP" sz="1000" b="0" smtClean="0">
                          <a:solidFill>
                            <a:schemeClr val="tx1"/>
                          </a:solidFill>
                          <a:latin typeface="Meiryo UI" panose="020B0604030504040204" pitchFamily="50" charset="-128"/>
                          <a:ea typeface="Meiryo UI" panose="020B0604030504040204" pitchFamily="50" charset="-128"/>
                        </a:rPr>
                        <a:t>11</a:t>
                      </a:r>
                      <a:r>
                        <a:rPr kumimoji="1" lang="ja-JP" altLang="en-US" sz="1000" b="0" smtClean="0">
                          <a:solidFill>
                            <a:schemeClr val="tx1"/>
                          </a:solidFill>
                          <a:latin typeface="Meiryo UI" panose="020B0604030504040204" pitchFamily="50" charset="-128"/>
                          <a:ea typeface="Meiryo UI" panose="020B0604030504040204" pitchFamily="50" charset="-128"/>
                        </a:rPr>
                        <a:t>日</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34167">
                <a:tc>
                  <a:txBody>
                    <a:bodyPr/>
                    <a:lstStyle/>
                    <a:p>
                      <a:pPr algn="ctr"/>
                      <a:r>
                        <a:rPr kumimoji="1" lang="ja-JP" altLang="en-US" sz="800" baseline="0" dirty="0" smtClean="0">
                          <a:latin typeface="Meiryo UI" panose="020B0604030504040204" pitchFamily="50" charset="-128"/>
                          <a:ea typeface="Meiryo UI" panose="020B0604030504040204" pitchFamily="50" charset="-128"/>
                        </a:rPr>
                        <a:t>大阪府安全なまちづくり推進会議</a:t>
                      </a:r>
                      <a:endParaRPr kumimoji="1" lang="ja-JP" altLang="en-US" sz="800" baseline="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35081">
                <a:tc>
                  <a:txBody>
                    <a:bodyPr/>
                    <a:lstStyle/>
                    <a:p>
                      <a:pPr algn="ctr"/>
                      <a:r>
                        <a:rPr kumimoji="1" lang="ja-JP" altLang="en-US" sz="900" dirty="0" smtClean="0">
                          <a:latin typeface="Meiryo UI" panose="020B0604030504040204" pitchFamily="50" charset="-128"/>
                          <a:ea typeface="Meiryo UI" panose="020B0604030504040204" pitchFamily="50" charset="-128"/>
                        </a:rPr>
                        <a:t>第　２２　号</a:t>
                      </a:r>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pic>
        <p:nvPicPr>
          <p:cNvPr id="10" name="図 9"/>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353602" y="5496686"/>
            <a:ext cx="1620000" cy="919833"/>
          </a:xfrm>
          <a:prstGeom prst="rect">
            <a:avLst/>
          </a:prstGeom>
        </p:spPr>
      </p:pic>
      <p:pic>
        <p:nvPicPr>
          <p:cNvPr id="12" name="図 11"/>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131271" y="1398420"/>
            <a:ext cx="1165738" cy="1908000"/>
          </a:xfrm>
          <a:prstGeom prst="rect">
            <a:avLst/>
          </a:prstGeom>
        </p:spPr>
      </p:pic>
      <p:pic>
        <p:nvPicPr>
          <p:cNvPr id="16" name="図 15"/>
          <p:cNvPicPr>
            <a:picLocks noChangeAspect="1"/>
          </p:cNvPicPr>
          <p:nvPr/>
        </p:nvPicPr>
        <p:blipFill rotWithShape="1">
          <a:blip r:embed="rId9" cstate="print">
            <a:extLst>
              <a:ext uri="{28A0092B-C50C-407E-A947-70E740481C1C}">
                <a14:useLocalDpi xmlns:a14="http://schemas.microsoft.com/office/drawing/2010/main" val="0"/>
              </a:ext>
            </a:extLst>
          </a:blip>
          <a:srcRect/>
          <a:stretch/>
        </p:blipFill>
        <p:spPr>
          <a:xfrm>
            <a:off x="3042455" y="3323987"/>
            <a:ext cx="2252652" cy="1810832"/>
          </a:xfrm>
          <a:prstGeom prst="rect">
            <a:avLst/>
          </a:prstGeom>
        </p:spPr>
      </p:pic>
      <p:sp>
        <p:nvSpPr>
          <p:cNvPr id="21" name="テキスト ボックス 20"/>
          <p:cNvSpPr txBox="1"/>
          <p:nvPr/>
        </p:nvSpPr>
        <p:spPr>
          <a:xfrm>
            <a:off x="5327235" y="1010885"/>
            <a:ext cx="1467068" cy="5837495"/>
          </a:xfrm>
          <a:prstGeom prst="rect">
            <a:avLst/>
          </a:prstGeom>
          <a:noFill/>
        </p:spPr>
        <p:txBody>
          <a:bodyPr vert="eaVert" wrap="none" rtlCol="0">
            <a:spAutoFit/>
          </a:bodyPr>
          <a:lstStyle/>
          <a:p>
            <a:pPr>
              <a:lnSpc>
                <a:spcPts val="5000"/>
              </a:lnSpc>
            </a:pPr>
            <a:r>
              <a:rPr kumimoji="1" lang="ja-JP" altLang="en-US" sz="48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特殊詐欺被害防止</a:t>
            </a:r>
            <a:endParaRPr kumimoji="1" lang="en-US" altLang="ja-JP" sz="48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ts val="5000"/>
              </a:lnSpc>
            </a:pPr>
            <a:r>
              <a:rPr kumimoji="1" lang="ja-JP" altLang="en-US" sz="48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漫画・アニメが完成</a:t>
            </a:r>
            <a:endParaRPr kumimoji="1" lang="ja-JP" altLang="en-US" sz="4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367616" y="7357469"/>
            <a:ext cx="1790555" cy="169277"/>
          </a:xfrm>
          <a:prstGeom prst="rect">
            <a:avLst/>
          </a:prstGeom>
          <a:noFill/>
        </p:spPr>
        <p:txBody>
          <a:bodyPr wrap="none" lIns="0" tIns="0" rIns="0" bIns="0" rtlCol="0">
            <a:spAutoFit/>
          </a:bodyPr>
          <a:lstStyle/>
          <a:p>
            <a:r>
              <a:rPr kumimoji="1" lang="ja-JP" altLang="en-US" sz="1100" b="1" dirty="0" smtClean="0">
                <a:latin typeface="Meiryo UI" panose="020B0604030504040204" pitchFamily="50" charset="-128"/>
                <a:ea typeface="Meiryo UI" panose="020B0604030504040204" pitchFamily="50" charset="-128"/>
              </a:rPr>
              <a:t>こんなところで放映しています！</a:t>
            </a:r>
            <a:endParaRPr kumimoji="1" lang="en-US" altLang="ja-JP" sz="1100" b="1" dirty="0" smtClean="0">
              <a:latin typeface="Meiryo UI" panose="020B0604030504040204" pitchFamily="50" charset="-128"/>
              <a:ea typeface="Meiryo UI" panose="020B0604030504040204" pitchFamily="50" charset="-128"/>
            </a:endParaRPr>
          </a:p>
        </p:txBody>
      </p:sp>
      <p:pic>
        <p:nvPicPr>
          <p:cNvPr id="20" name="図 19"/>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98893" y="8677861"/>
            <a:ext cx="1728000" cy="972000"/>
          </a:xfrm>
          <a:prstGeom prst="rect">
            <a:avLst/>
          </a:prstGeom>
        </p:spPr>
      </p:pic>
      <p:pic>
        <p:nvPicPr>
          <p:cNvPr id="23" name="図 2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98893" y="7551027"/>
            <a:ext cx="1728000" cy="972000"/>
          </a:xfrm>
          <a:prstGeom prst="rect">
            <a:avLst/>
          </a:prstGeom>
        </p:spPr>
      </p:pic>
      <p:sp>
        <p:nvSpPr>
          <p:cNvPr id="27" name="テキスト ボックス 26"/>
          <p:cNvSpPr txBox="1"/>
          <p:nvPr/>
        </p:nvSpPr>
        <p:spPr>
          <a:xfrm>
            <a:off x="398893" y="8526808"/>
            <a:ext cx="1750479" cy="107722"/>
          </a:xfrm>
          <a:prstGeom prst="rect">
            <a:avLst/>
          </a:prstGeom>
          <a:noFill/>
        </p:spPr>
        <p:txBody>
          <a:bodyPr wrap="none" lIns="0" tIns="0" rIns="0" bIns="0" rtlCol="0">
            <a:spAutoFit/>
          </a:bodyPr>
          <a:lstStyle/>
          <a:p>
            <a:r>
              <a:rPr kumimoji="1" lang="en-US" altLang="ja-JP" sz="700" dirty="0">
                <a:latin typeface="Meiryo UI" panose="020B0604030504040204" pitchFamily="50" charset="-128"/>
                <a:ea typeface="Meiryo UI" panose="020B0604030504040204" pitchFamily="50" charset="-128"/>
              </a:rPr>
              <a:t> </a:t>
            </a:r>
            <a:r>
              <a:rPr kumimoji="1" lang="ja-JP" altLang="en-US" sz="700" dirty="0" smtClean="0">
                <a:latin typeface="Meiryo UI" panose="020B0604030504040204" pitchFamily="50" charset="-128"/>
                <a:ea typeface="Meiryo UI" panose="020B0604030504040204" pitchFamily="50" charset="-128"/>
              </a:rPr>
              <a:t>▲</a:t>
            </a:r>
            <a:r>
              <a:rPr kumimoji="1" lang="en-US" altLang="ja-JP" sz="700" dirty="0" smtClean="0">
                <a:latin typeface="Meiryo UI" panose="020B0604030504040204" pitchFamily="50" charset="-128"/>
                <a:ea typeface="Meiryo UI" panose="020B0604030504040204" pitchFamily="50" charset="-128"/>
              </a:rPr>
              <a:t>Tag </a:t>
            </a:r>
            <a:r>
              <a:rPr kumimoji="1" lang="en-US" altLang="ja-JP" sz="700" dirty="0" err="1">
                <a:latin typeface="Meiryo UI" panose="020B0604030504040204" pitchFamily="50" charset="-128"/>
                <a:ea typeface="Meiryo UI" panose="020B0604030504040204" pitchFamily="50" charset="-128"/>
              </a:rPr>
              <a:t>Chayamachi</a:t>
            </a:r>
            <a:r>
              <a:rPr kumimoji="1" lang="ja-JP" altLang="en-US" sz="700" dirty="0">
                <a:latin typeface="Meiryo UI" panose="020B0604030504040204" pitchFamily="50" charset="-128"/>
                <a:ea typeface="Meiryo UI" panose="020B0604030504040204" pitchFamily="50" charset="-128"/>
              </a:rPr>
              <a:t>　 </a:t>
            </a:r>
            <a:r>
              <a:rPr kumimoji="1" lang="en-US" altLang="ja-JP" sz="700" dirty="0">
                <a:latin typeface="Meiryo UI" panose="020B0604030504040204" pitchFamily="50" charset="-128"/>
                <a:ea typeface="Meiryo UI" panose="020B0604030504040204" pitchFamily="50" charset="-128"/>
              </a:rPr>
              <a:t>LED </a:t>
            </a:r>
            <a:r>
              <a:rPr kumimoji="1" lang="ja-JP" altLang="en-US" sz="700" dirty="0" smtClean="0">
                <a:latin typeface="Meiryo UI" panose="020B0604030504040204" pitchFamily="50" charset="-128"/>
                <a:ea typeface="Meiryo UI" panose="020B0604030504040204" pitchFamily="50" charset="-128"/>
              </a:rPr>
              <a:t>ビジョン（梅田）</a:t>
            </a:r>
            <a:endParaRPr kumimoji="1" lang="en-US" altLang="ja-JP" sz="700" dirty="0" smtClean="0">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398893" y="9656211"/>
            <a:ext cx="1255152" cy="107722"/>
          </a:xfrm>
          <a:prstGeom prst="rect">
            <a:avLst/>
          </a:prstGeom>
          <a:noFill/>
        </p:spPr>
        <p:txBody>
          <a:bodyPr wrap="none" lIns="0" tIns="0" rIns="0" bIns="0" rtlCol="0">
            <a:spAutoFit/>
          </a:bodyPr>
          <a:lstStyle/>
          <a:p>
            <a:r>
              <a:rPr kumimoji="1" lang="en-US" altLang="ja-JP" sz="700" dirty="0">
                <a:latin typeface="Meiryo UI" panose="020B0604030504040204" pitchFamily="50" charset="-128"/>
                <a:ea typeface="Meiryo UI" panose="020B0604030504040204" pitchFamily="50" charset="-128"/>
              </a:rPr>
              <a:t> </a:t>
            </a:r>
            <a:r>
              <a:rPr kumimoji="1" lang="ja-JP" altLang="en-US" sz="700" dirty="0" smtClean="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JR</a:t>
            </a:r>
            <a:r>
              <a:rPr kumimoji="1" lang="ja-JP" altLang="en-US" sz="700" dirty="0">
                <a:latin typeface="Meiryo UI" panose="020B0604030504040204" pitchFamily="50" charset="-128"/>
                <a:ea typeface="Meiryo UI" panose="020B0604030504040204" pitchFamily="50" charset="-128"/>
              </a:rPr>
              <a:t>大阪駅構内・駅周辺モニター</a:t>
            </a:r>
            <a:endParaRPr kumimoji="1" lang="en-US" altLang="ja-JP" sz="700" dirty="0" smtClean="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2688" y="1102256"/>
            <a:ext cx="543739" cy="307777"/>
          </a:xfrm>
          <a:prstGeom prst="rect">
            <a:avLst/>
          </a:prstGeom>
          <a:noFill/>
        </p:spPr>
        <p:txBody>
          <a:bodyPr wrap="none" rtlCol="0">
            <a:spAutoFit/>
          </a:bodyPr>
          <a:lstStyle/>
          <a:p>
            <a:r>
              <a:rPr kumimoji="1" lang="ja-JP" altLang="en-US" sz="1400" b="1" dirty="0" smtClean="0">
                <a:latin typeface="Meiryo UI" panose="020B0604030504040204" pitchFamily="50" charset="-128"/>
                <a:ea typeface="Meiryo UI" panose="020B0604030504040204" pitchFamily="50" charset="-128"/>
              </a:rPr>
              <a:t>漫画</a:t>
            </a:r>
            <a:endParaRPr kumimoji="1" lang="en-US" altLang="ja-JP" sz="1400" b="1" dirty="0" smtClean="0">
              <a:latin typeface="Meiryo UI" panose="020B0604030504040204" pitchFamily="50" charset="-128"/>
              <a:ea typeface="Meiryo UI" panose="020B0604030504040204" pitchFamily="50" charset="-128"/>
            </a:endParaRPr>
          </a:p>
        </p:txBody>
      </p:sp>
      <p:sp>
        <p:nvSpPr>
          <p:cNvPr id="35" name="テキスト ボックス 34"/>
          <p:cNvSpPr txBox="1"/>
          <p:nvPr/>
        </p:nvSpPr>
        <p:spPr>
          <a:xfrm>
            <a:off x="2688" y="5189366"/>
            <a:ext cx="1176925" cy="307777"/>
          </a:xfrm>
          <a:prstGeom prst="rect">
            <a:avLst/>
          </a:prstGeom>
          <a:noFill/>
        </p:spPr>
        <p:txBody>
          <a:bodyPr wrap="none" rtlCol="0">
            <a:spAutoFit/>
          </a:bodyPr>
          <a:lstStyle/>
          <a:p>
            <a:r>
              <a:rPr kumimoji="1" lang="ja-JP" altLang="en-US" sz="1400" b="1" dirty="0" smtClean="0">
                <a:latin typeface="Meiryo UI" panose="020B0604030504040204" pitchFamily="50" charset="-128"/>
                <a:ea typeface="Meiryo UI" panose="020B0604030504040204" pitchFamily="50" charset="-128"/>
              </a:rPr>
              <a:t>アニメーション</a:t>
            </a:r>
            <a:endParaRPr kumimoji="1" lang="en-US" altLang="ja-JP" sz="1400" b="1" dirty="0" smtClean="0">
              <a:latin typeface="Meiryo UI" panose="020B0604030504040204" pitchFamily="50" charset="-128"/>
              <a:ea typeface="Meiryo UI" panose="020B0604030504040204" pitchFamily="50" charset="-128"/>
            </a:endParaRPr>
          </a:p>
        </p:txBody>
      </p:sp>
      <p:grpSp>
        <p:nvGrpSpPr>
          <p:cNvPr id="53" name="グループ化 52"/>
          <p:cNvGrpSpPr/>
          <p:nvPr/>
        </p:nvGrpSpPr>
        <p:grpSpPr>
          <a:xfrm>
            <a:off x="5356782" y="6849594"/>
            <a:ext cx="1449436" cy="1723549"/>
            <a:chOff x="5356782" y="7294094"/>
            <a:chExt cx="1449436" cy="1723549"/>
          </a:xfrm>
        </p:grpSpPr>
        <p:sp>
          <p:nvSpPr>
            <p:cNvPr id="17" name="テキスト ボックス 16"/>
            <p:cNvSpPr txBox="1"/>
            <p:nvPr/>
          </p:nvSpPr>
          <p:spPr>
            <a:xfrm>
              <a:off x="5356782" y="7294094"/>
              <a:ext cx="1449436" cy="1723549"/>
            </a:xfrm>
            <a:prstGeom prst="rect">
              <a:avLst/>
            </a:prstGeom>
            <a:noFill/>
          </p:spPr>
          <p:txBody>
            <a:bodyPr wrap="none" rtlCol="0">
              <a:spAutoFit/>
            </a:bodyPr>
            <a:lstStyle/>
            <a:p>
              <a:pPr algn="ctr"/>
              <a:r>
                <a:rPr kumimoji="1" lang="ja-JP" altLang="en-US" sz="1100" dirty="0" smtClean="0">
                  <a:latin typeface="Meiryo UI" panose="020B0604030504040204" pitchFamily="50" charset="-128"/>
                  <a:ea typeface="Meiryo UI" panose="020B0604030504040204" pitchFamily="50" charset="-128"/>
                </a:rPr>
                <a:t>漫画やアニメの続きは</a:t>
              </a:r>
              <a:endParaRPr kumimoji="1" lang="en-US" altLang="ja-JP" sz="1100" dirty="0" smtClean="0">
                <a:latin typeface="Meiryo UI" panose="020B0604030504040204" pitchFamily="50" charset="-128"/>
                <a:ea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rPr>
                <a:t>大阪府</a:t>
              </a:r>
              <a:r>
                <a:rPr kumimoji="1" lang="en-US" altLang="ja-JP" sz="1100" dirty="0" smtClean="0">
                  <a:latin typeface="Meiryo UI" panose="020B0604030504040204" pitchFamily="50" charset="-128"/>
                  <a:ea typeface="Meiryo UI" panose="020B0604030504040204" pitchFamily="50" charset="-128"/>
                </a:rPr>
                <a:t>HP</a:t>
              </a:r>
              <a:r>
                <a:rPr kumimoji="1" lang="ja-JP" altLang="en-US" sz="1100" dirty="0" smtClean="0">
                  <a:latin typeface="Meiryo UI" panose="020B0604030504040204" pitchFamily="50" charset="-128"/>
                  <a:ea typeface="Meiryo UI" panose="020B0604030504040204" pitchFamily="50" charset="-128"/>
                </a:rPr>
                <a:t>からどうぞ！</a:t>
              </a:r>
              <a:endParaRPr kumimoji="1" lang="en-US" altLang="ja-JP" sz="1100" dirty="0" smtClean="0">
                <a:latin typeface="Meiryo UI" panose="020B0604030504040204" pitchFamily="50" charset="-128"/>
                <a:ea typeface="Meiryo UI" panose="020B0604030504040204" pitchFamily="50" charset="-128"/>
              </a:endParaRPr>
            </a:p>
            <a:p>
              <a:pPr algn="ctr"/>
              <a:endParaRPr kumimoji="1" lang="en-US" altLang="ja-JP" sz="1100" dirty="0">
                <a:latin typeface="Meiryo UI" panose="020B0604030504040204" pitchFamily="50" charset="-128"/>
                <a:ea typeface="Meiryo UI" panose="020B0604030504040204" pitchFamily="50" charset="-128"/>
              </a:endParaRPr>
            </a:p>
            <a:p>
              <a:pPr algn="ctr"/>
              <a:endParaRPr kumimoji="1" lang="en-US" altLang="ja-JP" sz="1100" dirty="0" smtClean="0">
                <a:latin typeface="Meiryo UI" panose="020B0604030504040204" pitchFamily="50" charset="-128"/>
                <a:ea typeface="Meiryo UI" panose="020B0604030504040204" pitchFamily="50" charset="-128"/>
              </a:endParaRPr>
            </a:p>
            <a:p>
              <a:pPr algn="ctr"/>
              <a:endParaRPr kumimoji="1" lang="en-US" altLang="ja-JP" sz="1100" dirty="0">
                <a:latin typeface="Meiryo UI" panose="020B0604030504040204" pitchFamily="50" charset="-128"/>
                <a:ea typeface="Meiryo UI" panose="020B0604030504040204" pitchFamily="50" charset="-128"/>
              </a:endParaRPr>
            </a:p>
            <a:p>
              <a:pPr algn="ctr"/>
              <a:endParaRPr kumimoji="1" lang="en-US" altLang="ja-JP" sz="1100" dirty="0" smtClean="0">
                <a:latin typeface="Meiryo UI" panose="020B0604030504040204" pitchFamily="50" charset="-128"/>
                <a:ea typeface="Meiryo UI" panose="020B0604030504040204" pitchFamily="50" charset="-128"/>
              </a:endParaRPr>
            </a:p>
            <a:p>
              <a:pPr algn="ctr"/>
              <a:endParaRPr kumimoji="1" lang="en-US" altLang="ja-JP" sz="1100" dirty="0">
                <a:latin typeface="Meiryo UI" panose="020B0604030504040204" pitchFamily="50" charset="-128"/>
                <a:ea typeface="Meiryo UI" panose="020B0604030504040204" pitchFamily="50" charset="-128"/>
              </a:endParaRPr>
            </a:p>
            <a:p>
              <a:pPr algn="ctr"/>
              <a:endParaRPr kumimoji="1" lang="en-US" altLang="ja-JP" sz="11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または</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「大阪府 特殊詐欺」と検索</a:t>
              </a:r>
              <a:endParaRPr kumimoji="1" lang="en-US" altLang="ja-JP" sz="900" dirty="0" smtClean="0">
                <a:latin typeface="Meiryo UI" panose="020B0604030504040204" pitchFamily="50" charset="-128"/>
                <a:ea typeface="Meiryo UI" panose="020B0604030504040204" pitchFamily="50" charset="-128"/>
              </a:endParaRPr>
            </a:p>
          </p:txBody>
        </p:sp>
        <p:pic>
          <p:nvPicPr>
            <p:cNvPr id="36" name="図 35"/>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600700" y="7706401"/>
              <a:ext cx="955798" cy="955798"/>
            </a:xfrm>
            <a:prstGeom prst="rect">
              <a:avLst/>
            </a:prstGeom>
          </p:spPr>
        </p:pic>
      </p:grpSp>
      <p:sp>
        <p:nvSpPr>
          <p:cNvPr id="39" name="テキスト ボックス 38"/>
          <p:cNvSpPr txBox="1"/>
          <p:nvPr/>
        </p:nvSpPr>
        <p:spPr>
          <a:xfrm>
            <a:off x="1864185" y="9609526"/>
            <a:ext cx="336952" cy="215444"/>
          </a:xfrm>
          <a:prstGeom prst="rect">
            <a:avLst/>
          </a:prstGeom>
          <a:noFill/>
        </p:spPr>
        <p:txBody>
          <a:bodyPr wrap="none" rtlCol="0">
            <a:spAutoFit/>
          </a:bodyPr>
          <a:lstStyle/>
          <a:p>
            <a:r>
              <a:rPr kumimoji="1" lang="ja-JP" altLang="en-US" sz="800" dirty="0" smtClean="0">
                <a:latin typeface="Meiryo UI" panose="020B0604030504040204" pitchFamily="50" charset="-128"/>
                <a:ea typeface="Meiryo UI" panose="020B0604030504040204" pitchFamily="50" charset="-128"/>
              </a:rPr>
              <a:t>など</a:t>
            </a:r>
            <a:endParaRPr kumimoji="1" lang="en-US" altLang="ja-JP" sz="800" dirty="0" smtClean="0">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136412" y="5474417"/>
            <a:ext cx="292388" cy="541174"/>
          </a:xfrm>
          <a:prstGeom prst="rect">
            <a:avLst/>
          </a:prstGeom>
          <a:noFill/>
        </p:spPr>
        <p:txBody>
          <a:bodyPr vert="eaVert" wrap="none" rtlCol="0">
            <a:spAutoFit/>
          </a:bodyPr>
          <a:lstStyle/>
          <a:p>
            <a:r>
              <a:rPr kumimoji="1" lang="ja-JP" altLang="en-US" sz="700" dirty="0" smtClean="0">
                <a:latin typeface="Meiryo UI" panose="020B0604030504040204" pitchFamily="50" charset="-128"/>
                <a:ea typeface="Meiryo UI" panose="020B0604030504040204" pitchFamily="50" charset="-128"/>
              </a:rPr>
              <a:t>▶受け子編</a:t>
            </a:r>
            <a:endParaRPr kumimoji="1" lang="en-US" altLang="ja-JP" sz="700" dirty="0" smtClean="0">
              <a:latin typeface="Meiryo UI" panose="020B0604030504040204" pitchFamily="50" charset="-128"/>
              <a:ea typeface="Meiryo UI" panose="020B0604030504040204" pitchFamily="50" charset="-128"/>
            </a:endParaRPr>
          </a:p>
        </p:txBody>
      </p:sp>
      <p:sp>
        <p:nvSpPr>
          <p:cNvPr id="46" name="テキスト ボックス 45"/>
          <p:cNvSpPr txBox="1"/>
          <p:nvPr/>
        </p:nvSpPr>
        <p:spPr>
          <a:xfrm>
            <a:off x="119868" y="6454508"/>
            <a:ext cx="292388" cy="810478"/>
          </a:xfrm>
          <a:prstGeom prst="rect">
            <a:avLst/>
          </a:prstGeom>
          <a:noFill/>
        </p:spPr>
        <p:txBody>
          <a:bodyPr vert="eaVert" wrap="none" rtlCol="0">
            <a:spAutoFit/>
          </a:bodyPr>
          <a:lstStyle/>
          <a:p>
            <a:r>
              <a:rPr kumimoji="1" lang="ja-JP" altLang="en-US" sz="700" dirty="0" smtClean="0">
                <a:latin typeface="Meiryo UI" panose="020B0604030504040204" pitchFamily="50" charset="-128"/>
                <a:ea typeface="Meiryo UI" panose="020B0604030504040204" pitchFamily="50" charset="-128"/>
              </a:rPr>
              <a:t>▶オレオレ詐欺編</a:t>
            </a:r>
            <a:endParaRPr kumimoji="1" lang="en-US" altLang="ja-JP" sz="700" dirty="0" smtClean="0">
              <a:latin typeface="Meiryo UI" panose="020B0604030504040204" pitchFamily="50" charset="-128"/>
              <a:ea typeface="Meiryo UI" panose="020B0604030504040204" pitchFamily="50" charset="-128"/>
            </a:endParaRPr>
          </a:p>
        </p:txBody>
      </p:sp>
      <p:sp>
        <p:nvSpPr>
          <p:cNvPr id="48" name="テキスト ボックス 47"/>
          <p:cNvSpPr txBox="1"/>
          <p:nvPr/>
        </p:nvSpPr>
        <p:spPr>
          <a:xfrm>
            <a:off x="4177632" y="7345340"/>
            <a:ext cx="1152880" cy="200055"/>
          </a:xfrm>
          <a:prstGeom prst="rect">
            <a:avLst/>
          </a:prstGeom>
          <a:noFill/>
        </p:spPr>
        <p:txBody>
          <a:bodyPr vert="horz" wrap="none" rtlCol="0">
            <a:spAutoFit/>
          </a:bodyPr>
          <a:lstStyle/>
          <a:p>
            <a:r>
              <a:rPr kumimoji="1" lang="ja-JP" altLang="en-US" sz="700" dirty="0" smtClean="0">
                <a:latin typeface="Meiryo UI" panose="020B0604030504040204" pitchFamily="50" charset="-128"/>
                <a:ea typeface="Meiryo UI" panose="020B0604030504040204" pitchFamily="50" charset="-128"/>
              </a:rPr>
              <a:t>▲キャッシュカード詐欺盗編</a:t>
            </a:r>
            <a:endParaRPr kumimoji="1" lang="en-US" altLang="ja-JP" sz="700" dirty="0" smtClean="0">
              <a:latin typeface="Meiryo UI" panose="020B0604030504040204" pitchFamily="50" charset="-128"/>
              <a:ea typeface="Meiryo UI" panose="020B0604030504040204" pitchFamily="50" charset="-128"/>
            </a:endParaRPr>
          </a:p>
        </p:txBody>
      </p:sp>
      <p:pic>
        <p:nvPicPr>
          <p:cNvPr id="1028" name="Picture 4" descr="http://free-line-design.com/b/b_simple_16/png/b_simple_16_0L.png"/>
          <p:cNvPicPr>
            <a:picLocks noChangeAspect="1" noChangeArrowheads="1"/>
          </p:cNvPicPr>
          <p:nvPr/>
        </p:nvPicPr>
        <p:blipFill rotWithShape="1">
          <a:blip r:embed="rId13" cstate="print">
            <a:extLst>
              <a:ext uri="{28A0092B-C50C-407E-A947-70E740481C1C}">
                <a14:useLocalDpi xmlns:a14="http://schemas.microsoft.com/office/drawing/2010/main" val="0"/>
              </a:ext>
            </a:extLst>
          </a:blip>
          <a:srcRect/>
          <a:stretch/>
        </p:blipFill>
        <p:spPr bwMode="auto">
          <a:xfrm>
            <a:off x="511342" y="1175890"/>
            <a:ext cx="4783765" cy="171450"/>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4" descr="http://free-line-design.com/b/b_simple_16/png/b_simple_16_0L.png"/>
          <p:cNvPicPr>
            <a:picLocks noChangeAspect="1" noChangeArrowheads="1"/>
          </p:cNvPicPr>
          <p:nvPr/>
        </p:nvPicPr>
        <p:blipFill rotWithShape="1">
          <a:blip r:embed="rId14" cstate="print">
            <a:extLst>
              <a:ext uri="{28A0092B-C50C-407E-A947-70E740481C1C}">
                <a14:useLocalDpi xmlns:a14="http://schemas.microsoft.com/office/drawing/2010/main" val="0"/>
              </a:ext>
            </a:extLst>
          </a:blip>
          <a:srcRect/>
          <a:stretch/>
        </p:blipFill>
        <p:spPr bwMode="auto">
          <a:xfrm>
            <a:off x="1190445" y="5253439"/>
            <a:ext cx="4104662" cy="171450"/>
          </a:xfrm>
          <a:prstGeom prst="rect">
            <a:avLst/>
          </a:prstGeom>
          <a:noFill/>
          <a:extLst>
            <a:ext uri="{909E8E84-426E-40DD-AFC4-6F175D3DCCD1}">
              <a14:hiddenFill xmlns:a14="http://schemas.microsoft.com/office/drawing/2010/main">
                <a:solidFill>
                  <a:srgbClr val="FFFFFF"/>
                </a:solidFill>
              </a14:hiddenFill>
            </a:ext>
          </a:extLst>
        </p:spPr>
      </p:pic>
      <p:pic>
        <p:nvPicPr>
          <p:cNvPr id="50" name="図 49"/>
          <p:cNvPicPr>
            <a:picLocks noChangeAspect="1"/>
          </p:cNvPicPr>
          <p:nvPr/>
        </p:nvPicPr>
        <p:blipFill rotWithShape="1">
          <a:blip r:embed="rId15" cstate="print">
            <a:extLst>
              <a:ext uri="{28A0092B-C50C-407E-A947-70E740481C1C}">
                <a14:useLocalDpi xmlns:a14="http://schemas.microsoft.com/office/drawing/2010/main" val="0"/>
              </a:ext>
            </a:extLst>
          </a:blip>
          <a:srcRect/>
          <a:stretch/>
        </p:blipFill>
        <p:spPr>
          <a:xfrm>
            <a:off x="1344608" y="1392803"/>
            <a:ext cx="3950499" cy="1897610"/>
          </a:xfrm>
          <a:prstGeom prst="rect">
            <a:avLst/>
          </a:prstGeom>
        </p:spPr>
      </p:pic>
      <p:sp>
        <p:nvSpPr>
          <p:cNvPr id="54" name="テキスト ボックス 53"/>
          <p:cNvSpPr txBox="1"/>
          <p:nvPr/>
        </p:nvSpPr>
        <p:spPr>
          <a:xfrm>
            <a:off x="2443289" y="7531244"/>
            <a:ext cx="2880000" cy="1619280"/>
          </a:xfrm>
          <a:prstGeom prst="rect">
            <a:avLst/>
          </a:prstGeom>
          <a:noFill/>
        </p:spPr>
        <p:txBody>
          <a:bodyPr wrap="square" lIns="36000" tIns="36000" rIns="36000" bIns="36000" rtlCol="0">
            <a:spAutoFit/>
          </a:bodyPr>
          <a:lstStyle/>
          <a:p>
            <a:r>
              <a:rPr kumimoji="1" lang="ja-JP" altLang="en-US" sz="1050" dirty="0" smtClean="0">
                <a:latin typeface="HG丸ｺﾞｼｯｸM-PRO" panose="020F0600000000000000" pitchFamily="50" charset="-128"/>
                <a:ea typeface="HG丸ｺﾞｼｯｸM-PRO" panose="020F0600000000000000" pitchFamily="50" charset="-128"/>
              </a:rPr>
              <a:t>　こちらは３班のチームに分かれ、</a:t>
            </a:r>
            <a:r>
              <a:rPr kumimoji="1" lang="en-US" altLang="ja-JP" sz="1050" dirty="0" smtClean="0">
                <a:latin typeface="HG丸ｺﾞｼｯｸM-PRO" panose="020F0600000000000000" pitchFamily="50" charset="-128"/>
                <a:ea typeface="HG丸ｺﾞｼｯｸM-PRO" panose="020F0600000000000000" pitchFamily="50" charset="-128"/>
              </a:rPr>
              <a:t>CM</a:t>
            </a:r>
            <a:r>
              <a:rPr kumimoji="1" lang="ja-JP" altLang="en-US" sz="1050" dirty="0" smtClean="0">
                <a:latin typeface="HG丸ｺﾞｼｯｸM-PRO" panose="020F0600000000000000" pitchFamily="50" charset="-128"/>
                <a:ea typeface="HG丸ｺﾞｼｯｸM-PRO" panose="020F0600000000000000" pitchFamily="50" charset="-128"/>
              </a:rPr>
              <a:t>風に</a:t>
            </a:r>
            <a:r>
              <a:rPr kumimoji="1" lang="en-US" altLang="ja-JP" sz="1050" dirty="0" smtClean="0">
                <a:latin typeface="HG丸ｺﾞｼｯｸM-PRO" panose="020F0600000000000000" pitchFamily="50" charset="-128"/>
                <a:ea typeface="HG丸ｺﾞｼｯｸM-PRO" panose="020F0600000000000000" pitchFamily="50" charset="-128"/>
              </a:rPr>
              <a:t>15</a:t>
            </a:r>
            <a:r>
              <a:rPr kumimoji="1" lang="ja-JP" altLang="en-US" sz="1050" dirty="0" smtClean="0">
                <a:latin typeface="HG丸ｺﾞｼｯｸM-PRO" panose="020F0600000000000000" pitchFamily="50" charset="-128"/>
                <a:ea typeface="HG丸ｺﾞｼｯｸM-PRO" panose="020F0600000000000000" pitchFamily="50" charset="-128"/>
              </a:rPr>
              <a:t>秒のアニメーションを作成いただきました。短い時間で</a:t>
            </a:r>
            <a:r>
              <a:rPr kumimoji="1" lang="ja-JP" altLang="en-US" sz="1050" dirty="0">
                <a:latin typeface="HG丸ｺﾞｼｯｸM-PRO" panose="020F0600000000000000" pitchFamily="50" charset="-128"/>
                <a:ea typeface="HG丸ｺﾞｼｯｸM-PRO" panose="020F0600000000000000" pitchFamily="50" charset="-128"/>
              </a:rPr>
              <a:t>伝</a:t>
            </a:r>
            <a:r>
              <a:rPr kumimoji="1" lang="ja-JP" altLang="en-US" sz="1050" dirty="0" smtClean="0">
                <a:latin typeface="HG丸ｺﾞｼｯｸM-PRO" panose="020F0600000000000000" pitchFamily="50" charset="-128"/>
                <a:ea typeface="HG丸ｺﾞｼｯｸM-PRO" panose="020F0600000000000000" pitchFamily="50" charset="-128"/>
              </a:rPr>
              <a:t>えたいことを表現することは難易度が高く、試行錯誤を繰り返しながら最終的にはチーム力で作品を完成させていただきまし</a:t>
            </a:r>
            <a:r>
              <a:rPr kumimoji="1" lang="ja-JP" altLang="en-US" sz="1050" dirty="0">
                <a:latin typeface="HG丸ｺﾞｼｯｸM-PRO" panose="020F0600000000000000" pitchFamily="50" charset="-128"/>
                <a:ea typeface="HG丸ｺﾞｼｯｸM-PRO" panose="020F0600000000000000" pitchFamily="50" charset="-128"/>
              </a:rPr>
              <a:t>た</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400" dirty="0" smtClean="0">
              <a:latin typeface="HG丸ｺﾞｼｯｸM-PRO" panose="020F0600000000000000" pitchFamily="50" charset="-128"/>
              <a:ea typeface="HG丸ｺﾞｼｯｸM-PRO" panose="020F0600000000000000" pitchFamily="50" charset="-128"/>
            </a:endParaRPr>
          </a:p>
          <a:p>
            <a:r>
              <a:rPr kumimoji="1" lang="ja-JP" altLang="en-US" sz="1050" dirty="0">
                <a:latin typeface="HG丸ｺﾞｼｯｸM-PRO" panose="020F0600000000000000" pitchFamily="50" charset="-128"/>
                <a:ea typeface="HG丸ｺﾞｼｯｸM-PRO" panose="020F0600000000000000" pitchFamily="50" charset="-128"/>
              </a:rPr>
              <a:t>　</a:t>
            </a:r>
            <a:r>
              <a:rPr kumimoji="1" lang="ja-JP" altLang="en-US" sz="1050" dirty="0" smtClean="0">
                <a:latin typeface="HG丸ｺﾞｼｯｸM-PRO" panose="020F0600000000000000" pitchFamily="50" charset="-128"/>
                <a:ea typeface="HG丸ｺﾞｼｯｸM-PRO" panose="020F0600000000000000" pitchFamily="50" charset="-128"/>
              </a:rPr>
              <a:t>漫画</a:t>
            </a:r>
            <a:r>
              <a:rPr kumimoji="1" lang="ja-JP" altLang="en-US" sz="1050" dirty="0">
                <a:latin typeface="HG丸ｺﾞｼｯｸM-PRO" panose="020F0600000000000000" pitchFamily="50" charset="-128"/>
                <a:ea typeface="HG丸ｺﾞｼｯｸM-PRO" panose="020F0600000000000000" pitchFamily="50" charset="-128"/>
              </a:rPr>
              <a:t>や</a:t>
            </a:r>
            <a:r>
              <a:rPr kumimoji="1" lang="ja-JP" altLang="en-US" sz="1050" dirty="0" smtClean="0">
                <a:latin typeface="HG丸ｺﾞｼｯｸM-PRO" panose="020F0600000000000000" pitchFamily="50" charset="-128"/>
                <a:ea typeface="HG丸ｺﾞｼｯｸM-PRO" panose="020F0600000000000000" pitchFamily="50" charset="-128"/>
              </a:rPr>
              <a:t>アニメを見た際には、「特殊詐欺」について</a:t>
            </a:r>
            <a:r>
              <a:rPr kumimoji="1" lang="ja-JP" altLang="en-US" sz="1050" dirty="0">
                <a:latin typeface="HG丸ｺﾞｼｯｸM-PRO" panose="020F0600000000000000" pitchFamily="50" charset="-128"/>
                <a:ea typeface="HG丸ｺﾞｼｯｸM-PRO" panose="020F0600000000000000" pitchFamily="50" charset="-128"/>
              </a:rPr>
              <a:t>家族</a:t>
            </a:r>
            <a:r>
              <a:rPr kumimoji="1" lang="ja-JP" altLang="en-US" sz="1050" dirty="0" smtClean="0">
                <a:latin typeface="HG丸ｺﾞｼｯｸM-PRO" panose="020F0600000000000000" pitchFamily="50" charset="-128"/>
                <a:ea typeface="HG丸ｺﾞｼｯｸM-PRO" panose="020F0600000000000000" pitchFamily="50" charset="-128"/>
              </a:rPr>
              <a:t>や知人と話していただき、被害に遭わないように、また闇バイトなどで犯罪に加担しないようにしましょう。</a:t>
            </a:r>
            <a:endParaRPr kumimoji="1" lang="en-US" altLang="ja-JP" sz="1050" dirty="0" smtClean="0">
              <a:latin typeface="HG丸ｺﾞｼｯｸM-PRO" panose="020F0600000000000000" pitchFamily="50" charset="-128"/>
              <a:ea typeface="HG丸ｺﾞｼｯｸM-PRO" panose="020F0600000000000000" pitchFamily="50" charset="-128"/>
            </a:endParaRPr>
          </a:p>
        </p:txBody>
      </p:sp>
      <p:sp>
        <p:nvSpPr>
          <p:cNvPr id="55" name="テキスト ボックス 54"/>
          <p:cNvSpPr txBox="1"/>
          <p:nvPr/>
        </p:nvSpPr>
        <p:spPr>
          <a:xfrm>
            <a:off x="131271" y="3310185"/>
            <a:ext cx="2830423" cy="1850113"/>
          </a:xfrm>
          <a:prstGeom prst="rect">
            <a:avLst/>
          </a:prstGeom>
          <a:noFill/>
        </p:spPr>
        <p:txBody>
          <a:bodyPr wrap="square" lIns="36000" tIns="36000" rIns="36000" bIns="36000" rtlCol="0">
            <a:spAutoFit/>
          </a:bodyPr>
          <a:lstStyle/>
          <a:p>
            <a:r>
              <a:rPr kumimoji="1" lang="ja-JP" altLang="en-US" sz="1050" dirty="0">
                <a:latin typeface="HG丸ｺﾞｼｯｸM-PRO" panose="020F0600000000000000" pitchFamily="50" charset="-128"/>
                <a:ea typeface="HG丸ｺﾞｼｯｸM-PRO" panose="020F0600000000000000" pitchFamily="50" charset="-128"/>
              </a:rPr>
              <a:t>　</a:t>
            </a:r>
            <a:r>
              <a:rPr kumimoji="1" lang="ja-JP" altLang="en-US" sz="1050" dirty="0" smtClean="0">
                <a:latin typeface="HG丸ｺﾞｼｯｸM-PRO" panose="020F0600000000000000" pitchFamily="50" charset="-128"/>
                <a:ea typeface="HG丸ｺﾞｼｯｸM-PRO" panose="020F0600000000000000" pitchFamily="50" charset="-128"/>
              </a:rPr>
              <a:t>平成</a:t>
            </a:r>
            <a:r>
              <a:rPr kumimoji="1" lang="en-US" altLang="ja-JP" sz="1050" dirty="0" smtClean="0">
                <a:latin typeface="HG丸ｺﾞｼｯｸM-PRO" panose="020F0600000000000000" pitchFamily="50" charset="-128"/>
                <a:ea typeface="HG丸ｺﾞｼｯｸM-PRO" panose="020F0600000000000000" pitchFamily="50" charset="-128"/>
              </a:rPr>
              <a:t>31</a:t>
            </a:r>
            <a:r>
              <a:rPr kumimoji="1" lang="ja-JP" altLang="en-US" sz="1050" dirty="0">
                <a:latin typeface="HG丸ｺﾞｼｯｸM-PRO" panose="020F0600000000000000" pitchFamily="50" charset="-128"/>
                <a:ea typeface="HG丸ｺﾞｼｯｸM-PRO" panose="020F0600000000000000" pitchFamily="50" charset="-128"/>
              </a:rPr>
              <a:t>年</a:t>
            </a:r>
            <a:r>
              <a:rPr kumimoji="1" lang="ja-JP" altLang="en-US" sz="1050" dirty="0" smtClean="0">
                <a:latin typeface="HG丸ｺﾞｼｯｸM-PRO" panose="020F0600000000000000" pitchFamily="50" charset="-128"/>
                <a:ea typeface="HG丸ｺﾞｼｯｸM-PRO" panose="020F0600000000000000" pitchFamily="50" charset="-128"/>
              </a:rPr>
              <a:t>（令和元年</a:t>
            </a:r>
            <a:r>
              <a:rPr kumimoji="1" lang="ja-JP" altLang="en-US" sz="1050" dirty="0">
                <a:latin typeface="HG丸ｺﾞｼｯｸM-PRO" panose="020F0600000000000000" pitchFamily="50" charset="-128"/>
                <a:ea typeface="HG丸ｺﾞｼｯｸM-PRO" panose="020F0600000000000000" pitchFamily="50" charset="-128"/>
              </a:rPr>
              <a:t>）中の特殊詐欺の認知件数は</a:t>
            </a:r>
            <a:r>
              <a:rPr kumimoji="1" lang="en-US" altLang="ja-JP" sz="1050" dirty="0">
                <a:latin typeface="HG丸ｺﾞｼｯｸM-PRO" panose="020F0600000000000000" pitchFamily="50" charset="-128"/>
                <a:ea typeface="HG丸ｺﾞｼｯｸM-PRO" panose="020F0600000000000000" pitchFamily="50" charset="-128"/>
              </a:rPr>
              <a:t>1,807</a:t>
            </a:r>
            <a:r>
              <a:rPr kumimoji="1" lang="ja-JP" altLang="en-US" sz="1050" dirty="0">
                <a:latin typeface="HG丸ｺﾞｼｯｸM-PRO" panose="020F0600000000000000" pitchFamily="50" charset="-128"/>
                <a:ea typeface="HG丸ｺﾞｼｯｸM-PRO" panose="020F0600000000000000" pitchFamily="50" charset="-128"/>
              </a:rPr>
              <a:t>件で、過去</a:t>
            </a:r>
            <a:r>
              <a:rPr kumimoji="1" lang="ja-JP" altLang="en-US" sz="1050" dirty="0" smtClean="0">
                <a:latin typeface="HG丸ｺﾞｼｯｸM-PRO" panose="020F0600000000000000" pitchFamily="50" charset="-128"/>
                <a:ea typeface="HG丸ｺﾞｼｯｸM-PRO" panose="020F0600000000000000" pitchFamily="50" charset="-128"/>
              </a:rPr>
              <a:t>最多でした</a:t>
            </a:r>
            <a:r>
              <a:rPr kumimoji="1" lang="ja-JP" altLang="en-US" sz="1050" dirty="0" smtClean="0">
                <a:latin typeface="HG丸ｺﾞｼｯｸM-PRO" panose="020F0600000000000000" pitchFamily="50" charset="-128"/>
                <a:ea typeface="HG丸ｺﾞｼｯｸM-PRO" panose="020F0600000000000000" pitchFamily="50" charset="-128"/>
              </a:rPr>
              <a:t>。</a:t>
            </a:r>
            <a:r>
              <a:rPr kumimoji="1" lang="en-US" altLang="ja-JP" sz="900" dirty="0" smtClean="0">
                <a:latin typeface="HG丸ｺﾞｼｯｸM-PRO" panose="020F0600000000000000" pitchFamily="50" charset="-128"/>
                <a:ea typeface="HG丸ｺﾞｼｯｸM-PRO" panose="020F0600000000000000" pitchFamily="50" charset="-128"/>
              </a:rPr>
              <a:t>(</a:t>
            </a:r>
            <a:r>
              <a:rPr kumimoji="1" lang="ja-JP" altLang="en-US" sz="900" dirty="0" smtClean="0">
                <a:latin typeface="HG丸ｺﾞｼｯｸM-PRO" panose="020F0600000000000000" pitchFamily="50" charset="-128"/>
                <a:ea typeface="HG丸ｺﾞｼｯｸM-PRO" panose="020F0600000000000000" pitchFamily="50" charset="-128"/>
              </a:rPr>
              <a:t>暫定値</a:t>
            </a:r>
            <a:r>
              <a:rPr kumimoji="1" lang="en-US" altLang="ja-JP" sz="90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　漫画の作成にあたっては大阪アニメーションスクール専門学校の学生に特殊詐欺の手口を知ってもらうところから始まりました</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a:latin typeface="HG丸ｺﾞｼｯｸM-PRO" panose="020F0600000000000000" pitchFamily="50" charset="-128"/>
                <a:ea typeface="HG丸ｺﾞｼｯｸM-PRO" panose="020F0600000000000000" pitchFamily="50" charset="-128"/>
              </a:rPr>
              <a:t>　</a:t>
            </a:r>
            <a:r>
              <a:rPr kumimoji="1" lang="ja-JP" altLang="en-US" sz="1050" dirty="0" smtClean="0">
                <a:latin typeface="HG丸ｺﾞｼｯｸM-PRO" panose="020F0600000000000000" pitchFamily="50" charset="-128"/>
                <a:ea typeface="HG丸ｺﾞｼｯｸM-PRO" panose="020F0600000000000000" pitchFamily="50" charset="-128"/>
              </a:rPr>
              <a:t>手口の多くを</a:t>
            </a:r>
            <a:r>
              <a:rPr kumimoji="1" lang="ja-JP" altLang="en-US" sz="1050" dirty="0" smtClean="0">
                <a:latin typeface="HG丸ｺﾞｼｯｸM-PRO" panose="020F0600000000000000" pitchFamily="50" charset="-128"/>
                <a:ea typeface="HG丸ｺﾞｼｯｸM-PRO" panose="020F0600000000000000" pitchFamily="50" charset="-128"/>
              </a:rPr>
              <a:t>占める「オレオレ詐欺」や</a:t>
            </a:r>
            <a:r>
              <a:rPr kumimoji="1" lang="en-US" altLang="ja-JP" sz="1050" dirty="0" smtClean="0">
                <a:latin typeface="HG丸ｺﾞｼｯｸM-PRO" panose="020F0600000000000000" pitchFamily="50" charset="-128"/>
                <a:ea typeface="HG丸ｺﾞｼｯｸM-PRO" panose="020F0600000000000000" pitchFamily="50" charset="-128"/>
              </a:rPr>
              <a:t>SNS</a:t>
            </a:r>
            <a:r>
              <a:rPr kumimoji="1" lang="ja-JP" altLang="en-US" sz="1050" dirty="0" smtClean="0">
                <a:latin typeface="HG丸ｺﾞｼｯｸM-PRO" panose="020F0600000000000000" pitchFamily="50" charset="-128"/>
                <a:ea typeface="HG丸ｺﾞｼｯｸM-PRO" panose="020F0600000000000000" pitchFamily="50" charset="-128"/>
              </a:rPr>
              <a:t>などを利用して簡単に犯罪に手を染めてしまい、抜け出せなくなる「闇バイト」など個人でテーマを決めて作成いただきました</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a:latin typeface="HG丸ｺﾞｼｯｸM-PRO" panose="020F0600000000000000" pitchFamily="50" charset="-128"/>
                <a:ea typeface="HG丸ｺﾞｼｯｸM-PRO" panose="020F0600000000000000" pitchFamily="50" charset="-128"/>
              </a:rPr>
              <a:t>　</a:t>
            </a:r>
            <a:r>
              <a:rPr kumimoji="1" lang="ja-JP" altLang="en-US" sz="1050" smtClean="0">
                <a:latin typeface="HG丸ｺﾞｼｯｸM-PRO" panose="020F0600000000000000" pitchFamily="50" charset="-128"/>
                <a:ea typeface="HG丸ｺﾞｼｯｸM-PRO" panose="020F0600000000000000" pitchFamily="50" charset="-128"/>
              </a:rPr>
              <a:t>専門</a:t>
            </a:r>
            <a:r>
              <a:rPr kumimoji="1" lang="ja-JP" altLang="en-US" sz="1050" dirty="0">
                <a:latin typeface="HG丸ｺﾞｼｯｸM-PRO" panose="020F0600000000000000" pitchFamily="50" charset="-128"/>
                <a:ea typeface="HG丸ｺﾞｼｯｸM-PRO" panose="020F0600000000000000" pitchFamily="50" charset="-128"/>
              </a:rPr>
              <a:t>学生</a:t>
            </a:r>
            <a:r>
              <a:rPr kumimoji="1" lang="ja-JP" altLang="en-US" sz="1050" dirty="0" smtClean="0">
                <a:latin typeface="HG丸ｺﾞｼｯｸM-PRO" panose="020F0600000000000000" pitchFamily="50" charset="-128"/>
                <a:ea typeface="HG丸ｺﾞｼｯｸM-PRO" panose="020F0600000000000000" pitchFamily="50" charset="-128"/>
              </a:rPr>
              <a:t>とは思えないクオリティとなっております。是非一読ください。</a:t>
            </a:r>
            <a:endParaRPr kumimoji="1" lang="en-US" altLang="ja-JP" sz="1050" dirty="0" smtClean="0">
              <a:latin typeface="HG丸ｺﾞｼｯｸM-PRO" panose="020F0600000000000000" pitchFamily="50" charset="-128"/>
              <a:ea typeface="HG丸ｺﾞｼｯｸM-PRO" panose="020F0600000000000000" pitchFamily="50" charset="-128"/>
            </a:endParaRPr>
          </a:p>
        </p:txBody>
      </p:sp>
      <p:sp>
        <p:nvSpPr>
          <p:cNvPr id="51" name="正方形/長方形 50"/>
          <p:cNvSpPr/>
          <p:nvPr/>
        </p:nvSpPr>
        <p:spPr>
          <a:xfrm>
            <a:off x="2461335" y="9192858"/>
            <a:ext cx="932041" cy="61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descr="https://pbs.twimg.com/profile_images/1126423984185069570/mNDXVFSs_400x400.png"/>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2480387" y="9210858"/>
            <a:ext cx="576000" cy="576000"/>
          </a:xfrm>
          <a:prstGeom prst="rect">
            <a:avLst/>
          </a:prstGeom>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3062539" y="9192858"/>
            <a:ext cx="3693640" cy="612000"/>
          </a:xfrm>
          <a:prstGeom prst="rect">
            <a:avLst/>
          </a:prstGeom>
          <a:solidFill>
            <a:schemeClr val="tx1"/>
          </a:solidFill>
        </p:spPr>
        <p:txBody>
          <a:bodyPr wrap="none" rtlCol="0" anchor="ctr">
            <a:spAutoFit/>
          </a:bodyPr>
          <a:lstStyle/>
          <a:p>
            <a:r>
              <a:rPr kumimoji="1" lang="ja-JP" altLang="en-US" sz="700" b="1" dirty="0" smtClean="0">
                <a:solidFill>
                  <a:srgbClr val="9DCD09"/>
                </a:solidFill>
                <a:latin typeface="Meiryo UI" panose="020B0604030504040204" pitchFamily="50" charset="-128"/>
                <a:ea typeface="Meiryo UI" panose="020B0604030504040204" pitchFamily="50" charset="-128"/>
              </a:rPr>
              <a:t>　　　　　　　　　　　　　学校法人コミュニケーションアート</a:t>
            </a:r>
            <a:endParaRPr kumimoji="1" lang="en-US" altLang="ja-JP" sz="700" b="1" dirty="0" smtClean="0">
              <a:solidFill>
                <a:srgbClr val="9DCD09"/>
              </a:solidFill>
              <a:latin typeface="Meiryo UI" panose="020B0604030504040204" pitchFamily="50" charset="-128"/>
              <a:ea typeface="Meiryo UI" panose="020B0604030504040204" pitchFamily="50" charset="-128"/>
            </a:endParaRPr>
          </a:p>
          <a:p>
            <a:r>
              <a:rPr kumimoji="1" lang="ja-JP" altLang="en-US" sz="1200" b="1" dirty="0" smtClean="0">
                <a:solidFill>
                  <a:srgbClr val="9DCD09"/>
                </a:solidFill>
                <a:latin typeface="Meiryo UI" panose="020B0604030504040204" pitchFamily="50" charset="-128"/>
                <a:ea typeface="Meiryo UI" panose="020B0604030504040204" pitchFamily="50" charset="-128"/>
              </a:rPr>
              <a:t>製作協力：大阪アニメーションスクール専門学校</a:t>
            </a:r>
            <a:endParaRPr kumimoji="1" lang="en-US" altLang="ja-JP" sz="1200" b="1" dirty="0" smtClean="0">
              <a:solidFill>
                <a:srgbClr val="9DCD09"/>
              </a:solidFill>
              <a:latin typeface="Meiryo UI" panose="020B0604030504040204" pitchFamily="50" charset="-128"/>
              <a:ea typeface="Meiryo UI" panose="020B0604030504040204" pitchFamily="50" charset="-128"/>
            </a:endParaRPr>
          </a:p>
          <a:p>
            <a:r>
              <a:rPr kumimoji="1" lang="ja-JP" altLang="en-US" sz="800" b="1" dirty="0" smtClean="0">
                <a:solidFill>
                  <a:srgbClr val="9DCD09"/>
                </a:solidFill>
                <a:latin typeface="Meiryo UI" panose="020B0604030504040204" pitchFamily="50" charset="-128"/>
                <a:ea typeface="Meiryo UI" panose="020B0604030504040204" pitchFamily="50" charset="-128"/>
              </a:rPr>
              <a:t>　　　　　　　　　（４月から大阪アニメ・声優</a:t>
            </a:r>
            <a:r>
              <a:rPr kumimoji="1" lang="en-US" altLang="ja-JP" sz="800" b="1" dirty="0" smtClean="0">
                <a:solidFill>
                  <a:srgbClr val="9DCD09"/>
                </a:solidFill>
                <a:latin typeface="Meiryo UI" panose="020B0604030504040204" pitchFamily="50" charset="-128"/>
                <a:ea typeface="Meiryo UI" panose="020B0604030504040204" pitchFamily="50" charset="-128"/>
              </a:rPr>
              <a:t>&amp;e</a:t>
            </a:r>
            <a:r>
              <a:rPr kumimoji="1" lang="ja-JP" altLang="en-US" sz="800" b="1" dirty="0" smtClean="0">
                <a:solidFill>
                  <a:srgbClr val="9DCD09"/>
                </a:solidFill>
                <a:latin typeface="Meiryo UI" panose="020B0604030504040204" pitchFamily="50" charset="-128"/>
                <a:ea typeface="Meiryo UI" panose="020B0604030504040204" pitchFamily="50" charset="-128"/>
              </a:rPr>
              <a:t>スポーツ専門学校に校名変更予定）</a:t>
            </a:r>
            <a:endParaRPr kumimoji="1" lang="en-US" altLang="ja-JP" sz="1200" b="1" dirty="0" smtClean="0">
              <a:solidFill>
                <a:srgbClr val="9DCD09"/>
              </a:solidFill>
              <a:latin typeface="Meiryo UI" panose="020B0604030504040204" pitchFamily="50" charset="-128"/>
              <a:ea typeface="Meiryo UI" panose="020B0604030504040204" pitchFamily="50" charset="-128"/>
            </a:endParaRPr>
          </a:p>
        </p:txBody>
      </p:sp>
      <p:sp>
        <p:nvSpPr>
          <p:cNvPr id="11" name="角丸四角形 10"/>
          <p:cNvSpPr/>
          <p:nvPr/>
        </p:nvSpPr>
        <p:spPr>
          <a:xfrm>
            <a:off x="5430599" y="8607146"/>
            <a:ext cx="1296000" cy="504000"/>
          </a:xfrm>
          <a:prstGeom prst="roundRect">
            <a:avLst>
              <a:gd name="adj" fmla="val 7848"/>
            </a:avLst>
          </a:prstGeom>
          <a:solidFill>
            <a:srgbClr val="35B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5779809" y="8586497"/>
            <a:ext cx="1015021" cy="338554"/>
          </a:xfrm>
          <a:prstGeom prst="rect">
            <a:avLst/>
          </a:prstGeom>
          <a:noFill/>
        </p:spPr>
        <p:txBody>
          <a:bodyPr wrap="none" rtlCol="0">
            <a:spAutoFit/>
          </a:bodyPr>
          <a:lstStyle/>
          <a:p>
            <a:pPr algn="ctr"/>
            <a:r>
              <a:rPr kumimoji="1" lang="en-US" altLang="ja-JP" sz="800" b="1" dirty="0" smtClean="0">
                <a:solidFill>
                  <a:schemeClr val="bg1"/>
                </a:solidFill>
                <a:latin typeface="Meiryo UI" panose="020B0604030504040204" pitchFamily="50" charset="-128"/>
                <a:ea typeface="Meiryo UI" panose="020B0604030504040204" pitchFamily="50" charset="-128"/>
              </a:rPr>
              <a:t>Twitter</a:t>
            </a:r>
            <a:r>
              <a:rPr lang="ja-JP" altLang="en-US" sz="800" b="1" dirty="0" smtClean="0">
                <a:solidFill>
                  <a:schemeClr val="bg1"/>
                </a:solidFill>
                <a:latin typeface="Meiryo UI" panose="020B0604030504040204" pitchFamily="50" charset="-128"/>
                <a:ea typeface="Meiryo UI" panose="020B0604030504040204" pitchFamily="50" charset="-128"/>
              </a:rPr>
              <a:t>でも</a:t>
            </a:r>
            <a:endParaRPr lang="en-US" altLang="ja-JP" sz="800" b="1" dirty="0" smtClean="0">
              <a:solidFill>
                <a:schemeClr val="bg1"/>
              </a:solidFill>
              <a:latin typeface="Meiryo UI" panose="020B0604030504040204" pitchFamily="50" charset="-128"/>
              <a:ea typeface="Meiryo UI" panose="020B0604030504040204" pitchFamily="50" charset="-128"/>
            </a:endParaRPr>
          </a:p>
          <a:p>
            <a:pPr algn="ctr"/>
            <a:r>
              <a:rPr lang="ja-JP" altLang="en-US" sz="800" b="1" dirty="0">
                <a:solidFill>
                  <a:schemeClr val="bg1"/>
                </a:solidFill>
                <a:latin typeface="Meiryo UI" panose="020B0604030504040204" pitchFamily="50" charset="-128"/>
                <a:ea typeface="Meiryo UI" panose="020B0604030504040204" pitchFamily="50" charset="-128"/>
              </a:rPr>
              <a:t>発信</a:t>
            </a:r>
            <a:r>
              <a:rPr lang="ja-JP" altLang="en-US" sz="800" b="1" dirty="0" smtClean="0">
                <a:solidFill>
                  <a:schemeClr val="bg1"/>
                </a:solidFill>
                <a:latin typeface="Meiryo UI" panose="020B0604030504040204" pitchFamily="50" charset="-128"/>
                <a:ea typeface="Meiryo UI" panose="020B0604030504040204" pitchFamily="50" charset="-128"/>
              </a:rPr>
              <a:t>しています！！</a:t>
            </a:r>
            <a:endParaRPr kumimoji="1" lang="en-US" altLang="ja-JP" sz="800" b="1" dirty="0">
              <a:solidFill>
                <a:schemeClr val="bg1"/>
              </a:solidFill>
              <a:latin typeface="Meiryo UI" panose="020B0604030504040204" pitchFamily="50" charset="-128"/>
              <a:ea typeface="Meiryo UI" panose="020B0604030504040204" pitchFamily="50" charset="-128"/>
            </a:endParaRPr>
          </a:p>
        </p:txBody>
      </p:sp>
      <p:pic>
        <p:nvPicPr>
          <p:cNvPr id="41" name="Picture 6" descr="【公式】大阪府治安対策課"/>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5479892" y="8631324"/>
            <a:ext cx="345236" cy="345236"/>
          </a:xfrm>
          <a:prstGeom prst="ellipse">
            <a:avLst/>
          </a:prstGeom>
          <a:noFill/>
          <a:effectLst/>
          <a:extLst>
            <a:ext uri="{909E8E84-426E-40DD-AFC4-6F175D3DCCD1}">
              <a14:hiddenFill xmlns:a14="http://schemas.microsoft.com/office/drawing/2010/main">
                <a:solidFill>
                  <a:srgbClr val="FFFFFF"/>
                </a:solidFill>
              </a14:hiddenFill>
            </a:ext>
          </a:extLst>
        </p:spPr>
      </p:pic>
      <p:sp>
        <p:nvSpPr>
          <p:cNvPr id="42" name="テキスト ボックス 41"/>
          <p:cNvSpPr txBox="1"/>
          <p:nvPr/>
        </p:nvSpPr>
        <p:spPr>
          <a:xfrm>
            <a:off x="5763252" y="8855047"/>
            <a:ext cx="1031051" cy="184666"/>
          </a:xfrm>
          <a:prstGeom prst="rect">
            <a:avLst/>
          </a:prstGeom>
          <a:noFill/>
        </p:spPr>
        <p:txBody>
          <a:bodyPr wrap="none" rtlCol="0">
            <a:spAutoFit/>
          </a:bodyPr>
          <a:lstStyle/>
          <a:p>
            <a:r>
              <a:rPr kumimoji="1" lang="en-US" altLang="ja-JP" sz="600" b="1" dirty="0">
                <a:latin typeface="Meiryo UI" panose="020B0604030504040204" pitchFamily="50" charset="-128"/>
                <a:ea typeface="Meiryo UI" panose="020B0604030504040204" pitchFamily="50" charset="-128"/>
              </a:rPr>
              <a:t>【</a:t>
            </a:r>
            <a:r>
              <a:rPr kumimoji="1" lang="ja-JP" altLang="en-US" sz="600" b="1" dirty="0">
                <a:latin typeface="Meiryo UI" panose="020B0604030504040204" pitchFamily="50" charset="-128"/>
                <a:ea typeface="Meiryo UI" panose="020B0604030504040204" pitchFamily="50" charset="-128"/>
              </a:rPr>
              <a:t>公式</a:t>
            </a:r>
            <a:r>
              <a:rPr kumimoji="1" lang="en-US" altLang="ja-JP" sz="600" b="1" dirty="0">
                <a:latin typeface="Meiryo UI" panose="020B0604030504040204" pitchFamily="50" charset="-128"/>
                <a:ea typeface="Meiryo UI" panose="020B0604030504040204" pitchFamily="50" charset="-128"/>
              </a:rPr>
              <a:t>】</a:t>
            </a:r>
            <a:r>
              <a:rPr kumimoji="1" lang="ja-JP" altLang="en-US" sz="600" b="1" dirty="0">
                <a:latin typeface="Meiryo UI" panose="020B0604030504040204" pitchFamily="50" charset="-128"/>
                <a:ea typeface="Meiryo UI" panose="020B0604030504040204" pitchFamily="50" charset="-128"/>
              </a:rPr>
              <a:t>大阪府治安対策課</a:t>
            </a:r>
          </a:p>
        </p:txBody>
      </p:sp>
      <p:sp>
        <p:nvSpPr>
          <p:cNvPr id="43" name="テキスト ボックス 42"/>
          <p:cNvSpPr txBox="1"/>
          <p:nvPr/>
        </p:nvSpPr>
        <p:spPr>
          <a:xfrm>
            <a:off x="5759820" y="8950878"/>
            <a:ext cx="771365" cy="169277"/>
          </a:xfrm>
          <a:prstGeom prst="rect">
            <a:avLst/>
          </a:prstGeom>
          <a:noFill/>
        </p:spPr>
        <p:txBody>
          <a:bodyPr wrap="none" rtlCol="0">
            <a:spAutoFit/>
          </a:bodyPr>
          <a:lstStyle/>
          <a:p>
            <a:r>
              <a:rPr kumimoji="1" lang="en-US" altLang="ja-JP" sz="500" dirty="0"/>
              <a:t> </a:t>
            </a:r>
            <a:r>
              <a:rPr kumimoji="1" lang="en-US" altLang="ja-JP" sz="500" b="1" dirty="0">
                <a:latin typeface="Meiryo UI" panose="020B0604030504040204" pitchFamily="50" charset="-128"/>
                <a:ea typeface="Meiryo UI" panose="020B0604030504040204" pitchFamily="50" charset="-128"/>
              </a:rPr>
              <a:t>@</a:t>
            </a:r>
            <a:r>
              <a:rPr kumimoji="1" lang="en-US" altLang="ja-JP" sz="500" b="1" dirty="0" err="1">
                <a:latin typeface="Meiryo UI" panose="020B0604030504040204" pitchFamily="50" charset="-128"/>
                <a:ea typeface="Meiryo UI" panose="020B0604030504040204" pitchFamily="50" charset="-128"/>
              </a:rPr>
              <a:t>osaka_chiantai</a:t>
            </a:r>
            <a:endParaRPr kumimoji="1" lang="ja-JP" altLang="en-US" sz="500" b="1" dirty="0">
              <a:latin typeface="Meiryo UI" panose="020B0604030504040204" pitchFamily="50" charset="-128"/>
              <a:ea typeface="Meiryo UI" panose="020B0604030504040204" pitchFamily="50" charset="-128"/>
            </a:endParaRPr>
          </a:p>
        </p:txBody>
      </p:sp>
      <p:grpSp>
        <p:nvGrpSpPr>
          <p:cNvPr id="14" name="グループ化 13"/>
          <p:cNvGrpSpPr/>
          <p:nvPr/>
        </p:nvGrpSpPr>
        <p:grpSpPr>
          <a:xfrm>
            <a:off x="5471463" y="8988706"/>
            <a:ext cx="362094" cy="98189"/>
            <a:chOff x="7153931" y="7345340"/>
            <a:chExt cx="1776916" cy="481846"/>
          </a:xfrm>
        </p:grpSpPr>
        <p:pic>
          <p:nvPicPr>
            <p:cNvPr id="44" name="図 43">
              <a:hlinkClick r:id="rId18"/>
            </p:cNvPr>
            <p:cNvPicPr>
              <a:picLocks noChangeAspect="1"/>
            </p:cNvPicPr>
            <p:nvPr/>
          </p:nvPicPr>
          <p:blipFill rotWithShape="1">
            <a:blip r:embed="rId19"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7153931" y="7345340"/>
              <a:ext cx="1581444" cy="481846"/>
            </a:xfrm>
            <a:prstGeom prst="rect">
              <a:avLst/>
            </a:prstGeom>
          </p:spPr>
        </p:pic>
        <p:pic>
          <p:nvPicPr>
            <p:cNvPr id="49" name="Picture 10" descr="http://yajidesign.com/i/0149/0149_5.png"/>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rot="870902" flipH="1">
              <a:off x="8593468" y="7549037"/>
              <a:ext cx="337379" cy="267493"/>
            </a:xfrm>
            <a:prstGeom prst="rect">
              <a:avLst/>
            </a:prstGeom>
            <a:noFill/>
            <a:extLst>
              <a:ext uri="{909E8E84-426E-40DD-AFC4-6F175D3DCCD1}">
                <a14:hiddenFill xmlns:a14="http://schemas.microsoft.com/office/drawing/2010/main">
                  <a:solidFill>
                    <a:srgbClr val="FFFFFF"/>
                  </a:solidFill>
                </a14:hiddenFill>
              </a:ext>
            </a:extLst>
          </p:spPr>
        </p:pic>
      </p:grpSp>
      <p:pic>
        <p:nvPicPr>
          <p:cNvPr id="38" name="Picture 2" descr="クリックすると新しいウィンドウで開きます">
            <a:hlinkClick r:id="rId21"/>
          </p:cNvPr>
          <p:cNvPicPr>
            <a:picLocks noChangeAspect="1" noChangeArrowheads="1"/>
          </p:cNvPicPr>
          <p:nvPr/>
        </p:nvPicPr>
        <p:blipFill rotWithShape="1">
          <a:blip r:embed="rId22" cstate="print">
            <a:extLst>
              <a:ext uri="{BEBA8EAE-BF5A-486C-A8C5-ECC9F3942E4B}">
                <a14:imgProps xmlns:a14="http://schemas.microsoft.com/office/drawing/2010/main">
                  <a14:imgLayer r:embed="rId23">
                    <a14:imgEffect>
                      <a14:backgroundRemoval t="8696" b="86957" l="8696" r="86957"/>
                    </a14:imgEffect>
                  </a14:imgLayer>
                </a14:imgProps>
              </a:ext>
              <a:ext uri="{28A0092B-C50C-407E-A947-70E740481C1C}">
                <a14:useLocalDpi xmlns:a14="http://schemas.microsoft.com/office/drawing/2010/main" val="0"/>
              </a:ext>
            </a:extLst>
          </a:blip>
          <a:srcRect/>
          <a:stretch/>
        </p:blipFill>
        <p:spPr bwMode="auto">
          <a:xfrm>
            <a:off x="5852406" y="8618448"/>
            <a:ext cx="150950" cy="150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2226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90</Words>
  <Application>Microsoft Office PowerPoint</Application>
  <PresentationFormat>A4 210 x 297 mm</PresentationFormat>
  <Paragraphs>40</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HG丸ｺﾞｼｯｸM-PRO</vt:lpstr>
      <vt:lpstr>HG創英角ｺﾞｼｯｸUB</vt:lpstr>
      <vt:lpstr>Meiryo UI</vt:lpstr>
      <vt:lpstr>ＭＳ 明朝</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2020-03-11T03:04:16Z</dcterms:created>
  <dcterms:modified xsi:type="dcterms:W3CDTF">2020-03-11T05:36:19Z</dcterms:modified>
</cp:coreProperties>
</file>