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4"/>
  </p:notesMasterIdLst>
  <p:sldIdLst>
    <p:sldId id="256" r:id="rId2"/>
    <p:sldId id="257" r:id="rId3"/>
  </p:sldIdLst>
  <p:sldSz cx="6858000" cy="9906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CCECFF"/>
    <a:srgbClr val="FF3300"/>
    <a:srgbClr val="FFFF66"/>
    <a:srgbClr val="996600"/>
    <a:srgbClr val="CCFF33"/>
    <a:srgbClr val="66FFFF"/>
    <a:srgbClr val="33CC33"/>
    <a:srgbClr val="FF0066"/>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9" d="100"/>
          <a:sy n="49" d="100"/>
        </p:scale>
        <p:origin x="2334" y="54"/>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3"/>
            <a:ext cx="2949420" cy="497597"/>
          </a:xfrm>
          <a:prstGeom prst="rect">
            <a:avLst/>
          </a:prstGeom>
        </p:spPr>
        <p:txBody>
          <a:bodyPr vert="horz" lIns="90544" tIns="45272" rIns="90544" bIns="4527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210" y="3"/>
            <a:ext cx="2949420" cy="497597"/>
          </a:xfrm>
          <a:prstGeom prst="rect">
            <a:avLst/>
          </a:prstGeom>
        </p:spPr>
        <p:txBody>
          <a:bodyPr vert="horz" lIns="90544" tIns="45272" rIns="90544" bIns="45272" rtlCol="0"/>
          <a:lstStyle>
            <a:lvl1pPr algn="r">
              <a:defRPr sz="1200"/>
            </a:lvl1pPr>
          </a:lstStyle>
          <a:p>
            <a:fld id="{58E71ED2-361B-4557-A284-409827CDB722}" type="datetimeFigureOut">
              <a:rPr kumimoji="1" lang="ja-JP" altLang="en-US" smtClean="0"/>
              <a:t>2019/6/19</a:t>
            </a:fld>
            <a:endParaRPr kumimoji="1" lang="ja-JP" altLang="en-US"/>
          </a:p>
        </p:txBody>
      </p:sp>
      <p:sp>
        <p:nvSpPr>
          <p:cNvPr id="4" name="スライド イメージ プレースホルダー 3"/>
          <p:cNvSpPr>
            <a:spLocks noGrp="1" noRot="1" noChangeAspect="1"/>
          </p:cNvSpPr>
          <p:nvPr>
            <p:ph type="sldImg" idx="2"/>
          </p:nvPr>
        </p:nvSpPr>
        <p:spPr>
          <a:xfrm>
            <a:off x="2112963" y="744538"/>
            <a:ext cx="2581275" cy="3727450"/>
          </a:xfrm>
          <a:prstGeom prst="rect">
            <a:avLst/>
          </a:prstGeom>
          <a:noFill/>
          <a:ln w="12700">
            <a:solidFill>
              <a:prstClr val="black"/>
            </a:solidFill>
          </a:ln>
        </p:spPr>
        <p:txBody>
          <a:bodyPr vert="horz" lIns="90544" tIns="45272" rIns="90544" bIns="45272" rtlCol="0" anchor="ctr"/>
          <a:lstStyle/>
          <a:p>
            <a:endParaRPr lang="ja-JP" altLang="en-US"/>
          </a:p>
        </p:txBody>
      </p:sp>
      <p:sp>
        <p:nvSpPr>
          <p:cNvPr id="5" name="ノート プレースホルダー 4"/>
          <p:cNvSpPr>
            <a:spLocks noGrp="1"/>
          </p:cNvSpPr>
          <p:nvPr>
            <p:ph type="body" sz="quarter" idx="3"/>
          </p:nvPr>
        </p:nvSpPr>
        <p:spPr>
          <a:xfrm>
            <a:off x="680878" y="4720872"/>
            <a:ext cx="5445446" cy="4473647"/>
          </a:xfrm>
          <a:prstGeom prst="rect">
            <a:avLst/>
          </a:prstGeom>
        </p:spPr>
        <p:txBody>
          <a:bodyPr vert="horz" lIns="90544" tIns="45272" rIns="90544" bIns="45272"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168"/>
            <a:ext cx="2949420" cy="497597"/>
          </a:xfrm>
          <a:prstGeom prst="rect">
            <a:avLst/>
          </a:prstGeom>
        </p:spPr>
        <p:txBody>
          <a:bodyPr vert="horz" lIns="90544" tIns="45272" rIns="90544" bIns="4527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210" y="9440168"/>
            <a:ext cx="2949420" cy="497597"/>
          </a:xfrm>
          <a:prstGeom prst="rect">
            <a:avLst/>
          </a:prstGeom>
        </p:spPr>
        <p:txBody>
          <a:bodyPr vert="horz" lIns="90544" tIns="45272" rIns="90544" bIns="45272" rtlCol="0" anchor="b"/>
          <a:lstStyle>
            <a:lvl1pPr algn="r">
              <a:defRPr sz="1200"/>
            </a:lvl1pPr>
          </a:lstStyle>
          <a:p>
            <a:fld id="{08FFA620-D42D-4CAF-BF3A-3977E9164FC9}" type="slidenum">
              <a:rPr kumimoji="1" lang="ja-JP" altLang="en-US" smtClean="0"/>
              <a:t>‹#›</a:t>
            </a:fld>
            <a:endParaRPr kumimoji="1" lang="ja-JP" altLang="en-US"/>
          </a:p>
        </p:txBody>
      </p:sp>
    </p:spTree>
    <p:extLst>
      <p:ext uri="{BB962C8B-B14F-4D97-AF65-F5344CB8AC3E}">
        <p14:creationId xmlns:p14="http://schemas.microsoft.com/office/powerpoint/2010/main" val="41005153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b="1" dirty="0">
              <a:ln w="6350" cmpd="sng">
                <a:noFill/>
                <a:prstDash val="solid"/>
                <a:miter lim="800000"/>
              </a:ln>
              <a:solidFill>
                <a:srgbClr val="FF3300"/>
              </a:solidFill>
              <a:effectLst>
                <a:glow rad="127000">
                  <a:schemeClr val="bg1"/>
                </a:glow>
                <a:outerShdw blurRad="38100" dist="38100" dir="2700000" algn="tl">
                  <a:srgbClr val="000000">
                    <a:alpha val="43137"/>
                  </a:srgbClr>
                </a:outerShdw>
              </a:effectLst>
              <a:latin typeface="ＤＨＰ特太ゴシック体" pitchFamily="50" charset="-128"/>
              <a:ea typeface="ＤＨＰ特太ゴシック体" pitchFamily="50" charset="-128"/>
            </a:endParaRPr>
          </a:p>
        </p:txBody>
      </p:sp>
      <p:sp>
        <p:nvSpPr>
          <p:cNvPr id="4" name="スライド番号プレースホルダー 3"/>
          <p:cNvSpPr>
            <a:spLocks noGrp="1"/>
          </p:cNvSpPr>
          <p:nvPr>
            <p:ph type="sldNum" sz="quarter" idx="10"/>
          </p:nvPr>
        </p:nvSpPr>
        <p:spPr/>
        <p:txBody>
          <a:bodyPr/>
          <a:lstStyle/>
          <a:p>
            <a:fld id="{08FFA620-D42D-4CAF-BF3A-3977E9164FC9}" type="slidenum">
              <a:rPr kumimoji="1" lang="ja-JP" altLang="en-US" smtClean="0"/>
              <a:t>1</a:t>
            </a:fld>
            <a:endParaRPr kumimoji="1" lang="ja-JP" altLang="en-US"/>
          </a:p>
        </p:txBody>
      </p:sp>
    </p:spTree>
    <p:extLst>
      <p:ext uri="{BB962C8B-B14F-4D97-AF65-F5344CB8AC3E}">
        <p14:creationId xmlns:p14="http://schemas.microsoft.com/office/powerpoint/2010/main" val="218174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2"/>
            <a:ext cx="5829300" cy="2123369"/>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C5FFCCD-702E-4D3B-BD3C-1722966A1DBA}" type="datetimeFigureOut">
              <a:rPr kumimoji="1" lang="ja-JP" altLang="en-US" smtClean="0"/>
              <a:t>2019/6/19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8FFF394-488E-4A02-8616-AEC4958170A3}" type="slidenum">
              <a:rPr kumimoji="1" lang="ja-JP" altLang="en-US" smtClean="0"/>
              <a:t>‹#›</a:t>
            </a:fld>
            <a:endParaRPr kumimoji="1" lang="ja-JP" altLang="en-US" dirty="0"/>
          </a:p>
        </p:txBody>
      </p:sp>
    </p:spTree>
    <p:extLst>
      <p:ext uri="{BB962C8B-B14F-4D97-AF65-F5344CB8AC3E}">
        <p14:creationId xmlns:p14="http://schemas.microsoft.com/office/powerpoint/2010/main" val="1639949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C5FFCCD-702E-4D3B-BD3C-1722966A1DBA}" type="datetimeFigureOut">
              <a:rPr kumimoji="1" lang="ja-JP" altLang="en-US" smtClean="0"/>
              <a:t>2019/6/19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8FFF394-488E-4A02-8616-AEC4958170A3}" type="slidenum">
              <a:rPr kumimoji="1" lang="ja-JP" altLang="en-US" smtClean="0"/>
              <a:t>‹#›</a:t>
            </a:fld>
            <a:endParaRPr kumimoji="1" lang="ja-JP" altLang="en-US" dirty="0"/>
          </a:p>
        </p:txBody>
      </p:sp>
    </p:spTree>
    <p:extLst>
      <p:ext uri="{BB962C8B-B14F-4D97-AF65-F5344CB8AC3E}">
        <p14:creationId xmlns:p14="http://schemas.microsoft.com/office/powerpoint/2010/main" val="1855263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396700"/>
            <a:ext cx="1543050" cy="8452203"/>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342900" y="396700"/>
            <a:ext cx="4514850" cy="8452203"/>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C5FFCCD-702E-4D3B-BD3C-1722966A1DBA}" type="datetimeFigureOut">
              <a:rPr kumimoji="1" lang="ja-JP" altLang="en-US" smtClean="0"/>
              <a:t>2019/6/19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8FFF394-488E-4A02-8616-AEC4958170A3}" type="slidenum">
              <a:rPr kumimoji="1" lang="ja-JP" altLang="en-US" smtClean="0"/>
              <a:t>‹#›</a:t>
            </a:fld>
            <a:endParaRPr kumimoji="1" lang="ja-JP" altLang="en-US" dirty="0"/>
          </a:p>
        </p:txBody>
      </p:sp>
    </p:spTree>
    <p:extLst>
      <p:ext uri="{BB962C8B-B14F-4D97-AF65-F5344CB8AC3E}">
        <p14:creationId xmlns:p14="http://schemas.microsoft.com/office/powerpoint/2010/main" val="2581273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C5FFCCD-702E-4D3B-BD3C-1722966A1DBA}" type="datetimeFigureOut">
              <a:rPr kumimoji="1" lang="ja-JP" altLang="en-US" smtClean="0"/>
              <a:t>2019/6/19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8FFF394-488E-4A02-8616-AEC4958170A3}" type="slidenum">
              <a:rPr kumimoji="1" lang="ja-JP" altLang="en-US" smtClean="0"/>
              <a:t>‹#›</a:t>
            </a:fld>
            <a:endParaRPr kumimoji="1" lang="ja-JP" altLang="en-US" dirty="0"/>
          </a:p>
        </p:txBody>
      </p:sp>
    </p:spTree>
    <p:extLst>
      <p:ext uri="{BB962C8B-B14F-4D97-AF65-F5344CB8AC3E}">
        <p14:creationId xmlns:p14="http://schemas.microsoft.com/office/powerpoint/2010/main" val="2585735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3"/>
            <a:ext cx="5829300" cy="1967442"/>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C5FFCCD-702E-4D3B-BD3C-1722966A1DBA}" type="datetimeFigureOut">
              <a:rPr kumimoji="1" lang="ja-JP" altLang="en-US" smtClean="0"/>
              <a:t>2019/6/19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8FFF394-488E-4A02-8616-AEC4958170A3}" type="slidenum">
              <a:rPr kumimoji="1" lang="ja-JP" altLang="en-US" smtClean="0"/>
              <a:t>‹#›</a:t>
            </a:fld>
            <a:endParaRPr kumimoji="1" lang="ja-JP" altLang="en-US" dirty="0"/>
          </a:p>
        </p:txBody>
      </p:sp>
    </p:spTree>
    <p:extLst>
      <p:ext uri="{BB962C8B-B14F-4D97-AF65-F5344CB8AC3E}">
        <p14:creationId xmlns:p14="http://schemas.microsoft.com/office/powerpoint/2010/main" val="3808393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342900" y="2311401"/>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3486150" y="2311401"/>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C5FFCCD-702E-4D3B-BD3C-1722966A1DBA}" type="datetimeFigureOut">
              <a:rPr kumimoji="1" lang="ja-JP" altLang="en-US" smtClean="0"/>
              <a:t>2019/6/19</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88FFF394-488E-4A02-8616-AEC4958170A3}" type="slidenum">
              <a:rPr kumimoji="1" lang="ja-JP" altLang="en-US" smtClean="0"/>
              <a:t>‹#›</a:t>
            </a:fld>
            <a:endParaRPr kumimoji="1" lang="ja-JP" altLang="en-US" dirty="0"/>
          </a:p>
        </p:txBody>
      </p:sp>
    </p:spTree>
    <p:extLst>
      <p:ext uri="{BB962C8B-B14F-4D97-AF65-F5344CB8AC3E}">
        <p14:creationId xmlns:p14="http://schemas.microsoft.com/office/powerpoint/2010/main" val="180431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3483769"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3483769"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C5FFCCD-702E-4D3B-BD3C-1722966A1DBA}" type="datetimeFigureOut">
              <a:rPr kumimoji="1" lang="ja-JP" altLang="en-US" smtClean="0"/>
              <a:t>2019/6/19</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88FFF394-488E-4A02-8616-AEC4958170A3}" type="slidenum">
              <a:rPr kumimoji="1" lang="ja-JP" altLang="en-US" smtClean="0"/>
              <a:t>‹#›</a:t>
            </a:fld>
            <a:endParaRPr kumimoji="1" lang="ja-JP" altLang="en-US" dirty="0"/>
          </a:p>
        </p:txBody>
      </p:sp>
    </p:spTree>
    <p:extLst>
      <p:ext uri="{BB962C8B-B14F-4D97-AF65-F5344CB8AC3E}">
        <p14:creationId xmlns:p14="http://schemas.microsoft.com/office/powerpoint/2010/main" val="1333137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C5FFCCD-702E-4D3B-BD3C-1722966A1DBA}" type="datetimeFigureOut">
              <a:rPr kumimoji="1" lang="ja-JP" altLang="en-US" smtClean="0"/>
              <a:t>2019/6/19</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88FFF394-488E-4A02-8616-AEC4958170A3}" type="slidenum">
              <a:rPr kumimoji="1" lang="ja-JP" altLang="en-US" smtClean="0"/>
              <a:t>‹#›</a:t>
            </a:fld>
            <a:endParaRPr kumimoji="1" lang="ja-JP" altLang="en-US" dirty="0"/>
          </a:p>
        </p:txBody>
      </p:sp>
    </p:spTree>
    <p:extLst>
      <p:ext uri="{BB962C8B-B14F-4D97-AF65-F5344CB8AC3E}">
        <p14:creationId xmlns:p14="http://schemas.microsoft.com/office/powerpoint/2010/main" val="2982697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C5FFCCD-702E-4D3B-BD3C-1722966A1DBA}" type="datetimeFigureOut">
              <a:rPr kumimoji="1" lang="ja-JP" altLang="en-US" smtClean="0"/>
              <a:t>2019/6/19</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88FFF394-488E-4A02-8616-AEC4958170A3}" type="slidenum">
              <a:rPr kumimoji="1" lang="ja-JP" altLang="en-US" smtClean="0"/>
              <a:t>‹#›</a:t>
            </a:fld>
            <a:endParaRPr kumimoji="1" lang="ja-JP" altLang="en-US" dirty="0"/>
          </a:p>
        </p:txBody>
      </p:sp>
    </p:spTree>
    <p:extLst>
      <p:ext uri="{BB962C8B-B14F-4D97-AF65-F5344CB8AC3E}">
        <p14:creationId xmlns:p14="http://schemas.microsoft.com/office/powerpoint/2010/main" val="1717087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4405"/>
            <a:ext cx="2256235" cy="1678517"/>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2681287"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342900"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C5FFCCD-702E-4D3B-BD3C-1722966A1DBA}" type="datetimeFigureOut">
              <a:rPr kumimoji="1" lang="ja-JP" altLang="en-US" smtClean="0"/>
              <a:t>2019/6/19</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88FFF394-488E-4A02-8616-AEC4958170A3}" type="slidenum">
              <a:rPr kumimoji="1" lang="ja-JP" altLang="en-US" smtClean="0"/>
              <a:t>‹#›</a:t>
            </a:fld>
            <a:endParaRPr kumimoji="1" lang="ja-JP" altLang="en-US" dirty="0"/>
          </a:p>
        </p:txBody>
      </p:sp>
    </p:spTree>
    <p:extLst>
      <p:ext uri="{BB962C8B-B14F-4D97-AF65-F5344CB8AC3E}">
        <p14:creationId xmlns:p14="http://schemas.microsoft.com/office/powerpoint/2010/main" val="4294398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0"/>
            <a:ext cx="4114800" cy="818622"/>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C5FFCCD-702E-4D3B-BD3C-1722966A1DBA}" type="datetimeFigureOut">
              <a:rPr kumimoji="1" lang="ja-JP" altLang="en-US" smtClean="0"/>
              <a:t>2019/6/19</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88FFF394-488E-4A02-8616-AEC4958170A3}" type="slidenum">
              <a:rPr kumimoji="1" lang="ja-JP" altLang="en-US" smtClean="0"/>
              <a:t>‹#›</a:t>
            </a:fld>
            <a:endParaRPr kumimoji="1" lang="ja-JP" altLang="en-US" dirty="0"/>
          </a:p>
        </p:txBody>
      </p:sp>
    </p:spTree>
    <p:extLst>
      <p:ext uri="{BB962C8B-B14F-4D97-AF65-F5344CB8AC3E}">
        <p14:creationId xmlns:p14="http://schemas.microsoft.com/office/powerpoint/2010/main" val="204825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0" y="2311401"/>
            <a:ext cx="6172200" cy="6537502"/>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342900" y="9181395"/>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7C5FFCCD-702E-4D3B-BD3C-1722966A1DBA}" type="datetimeFigureOut">
              <a:rPr kumimoji="1" lang="ja-JP" altLang="en-US" smtClean="0"/>
              <a:t>2019/6/19</a:t>
            </a:fld>
            <a:endParaRPr kumimoji="1" lang="ja-JP" altLang="en-US" dirty="0"/>
          </a:p>
        </p:txBody>
      </p:sp>
      <p:sp>
        <p:nvSpPr>
          <p:cNvPr id="5" name="フッター プレースホルダー 4"/>
          <p:cNvSpPr>
            <a:spLocks noGrp="1"/>
          </p:cNvSpPr>
          <p:nvPr>
            <p:ph type="ftr" sz="quarter" idx="3"/>
          </p:nvPr>
        </p:nvSpPr>
        <p:spPr>
          <a:xfrm>
            <a:off x="2343150" y="9181395"/>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4914900" y="9181395"/>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88FFF394-488E-4A02-8616-AEC4958170A3}" type="slidenum">
              <a:rPr kumimoji="1" lang="ja-JP" altLang="en-US" smtClean="0"/>
              <a:t>‹#›</a:t>
            </a:fld>
            <a:endParaRPr kumimoji="1" lang="ja-JP" altLang="en-US" dirty="0"/>
          </a:p>
        </p:txBody>
      </p:sp>
    </p:spTree>
    <p:extLst>
      <p:ext uri="{BB962C8B-B14F-4D97-AF65-F5344CB8AC3E}">
        <p14:creationId xmlns:p14="http://schemas.microsoft.com/office/powerpoint/2010/main" val="32177596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正方形/長方形 36"/>
          <p:cNvSpPr/>
          <p:nvPr/>
        </p:nvSpPr>
        <p:spPr>
          <a:xfrm>
            <a:off x="329117" y="6639703"/>
            <a:ext cx="6238733" cy="3118980"/>
          </a:xfrm>
          <a:prstGeom prst="rect">
            <a:avLst/>
          </a:prstGeom>
          <a:solidFill>
            <a:schemeClr val="accent6">
              <a:lumMod val="20000"/>
              <a:lumOff val="80000"/>
            </a:schemeClr>
          </a:solidFill>
          <a:ln w="4127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メモ 46"/>
          <p:cNvSpPr/>
          <p:nvPr/>
        </p:nvSpPr>
        <p:spPr>
          <a:xfrm>
            <a:off x="479815" y="7562369"/>
            <a:ext cx="5994120" cy="2124121"/>
          </a:xfrm>
          <a:prstGeom prst="foldedCorner">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331001" y="3447010"/>
            <a:ext cx="6203165" cy="2983836"/>
          </a:xfrm>
          <a:prstGeom prst="rect">
            <a:avLst/>
          </a:prstGeom>
          <a:solidFill>
            <a:schemeClr val="accent6">
              <a:lumMod val="20000"/>
              <a:lumOff val="80000"/>
            </a:schemeClr>
          </a:solidFill>
          <a:ln w="4127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260648" y="1098054"/>
            <a:ext cx="6336704" cy="87514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6" name="直線コネクタ 5"/>
          <p:cNvCxnSpPr/>
          <p:nvPr/>
        </p:nvCxnSpPr>
        <p:spPr>
          <a:xfrm>
            <a:off x="260648" y="1098055"/>
            <a:ext cx="63367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342457" y="1381398"/>
            <a:ext cx="6186425" cy="1797928"/>
          </a:xfrm>
          <a:prstGeom prst="rect">
            <a:avLst/>
          </a:prstGeom>
          <a:solidFill>
            <a:schemeClr val="accent6">
              <a:lumMod val="20000"/>
              <a:lumOff val="80000"/>
            </a:schemeClr>
          </a:solidFill>
        </p:spPr>
        <p:txBody>
          <a:bodyPr wrap="square" rtlCol="0">
            <a:spAutoFit/>
          </a:bodyPr>
          <a:lstStyle/>
          <a:p>
            <a:pPr>
              <a:lnSpc>
                <a:spcPts val="1900"/>
              </a:lnSpc>
            </a:pPr>
            <a:r>
              <a:rPr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　旧年中は、安全なまち大阪の実現に向けて、様々なお力添えを賜り誠にありがとうございました。　</a:t>
            </a:r>
            <a:endParaRPr lang="en-US" altLang="ja-JP" sz="105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ts val="1900"/>
              </a:lnSpc>
            </a:pP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本年も引き続き、安全・安心なまちづくりに向けたオール大阪での取組にご協力を賜りますよう、</a:t>
            </a:r>
            <a:endParaRPr lang="en-US" altLang="ja-JP" sz="105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ts val="1900"/>
              </a:lnSpc>
            </a:pPr>
            <a:r>
              <a:rPr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よろしくお願いいたします。</a:t>
            </a:r>
            <a:endParaRPr lang="en-US" altLang="ja-JP" sz="105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ts val="1900"/>
              </a:lnSpc>
            </a:pPr>
            <a:r>
              <a:rPr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　本</a:t>
            </a: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通信</a:t>
            </a:r>
            <a:r>
              <a:rPr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では、安全安心に関する内容を掲載した広報誌等を作成・発行されている構成員様をご紹介</a:t>
            </a:r>
            <a:endParaRPr lang="en-US" altLang="ja-JP" sz="105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ts val="1900"/>
              </a:lnSpc>
            </a:pPr>
            <a:r>
              <a:rPr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いたします。各構成員の皆様におかれましても、発行されている広報誌やチラシ等に、安全なまち</a:t>
            </a:r>
            <a:endParaRPr lang="en-US" altLang="ja-JP" sz="105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ts val="1900"/>
              </a:lnSpc>
            </a:pPr>
            <a:r>
              <a:rPr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づくりに関する内容を掲載いただければ幸いです。</a:t>
            </a:r>
            <a:endParaRPr lang="en-US" altLang="ja-JP" sz="105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ts val="1900"/>
              </a:lnSpc>
            </a:pPr>
            <a:r>
              <a:rPr lang="ja-JP" altLang="en-US" sz="1050" b="1">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b="1" smtClean="0">
                <a:latin typeface="メイリオ" panose="020B0604030504040204" pitchFamily="50" charset="-128"/>
                <a:ea typeface="メイリオ" panose="020B0604030504040204" pitchFamily="50" charset="-128"/>
                <a:cs typeface="メイリオ" panose="020B0604030504040204" pitchFamily="50" charset="-128"/>
              </a:rPr>
              <a:t>なお、掲載</a:t>
            </a:r>
            <a:r>
              <a:rPr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内容について、必要がありましたら、事務局から提供いたしますので、ご連絡ください。</a:t>
            </a:r>
            <a:endParaRPr lang="en-US" altLang="ja-JP"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AutoShape 1"/>
          <p:cNvSpPr>
            <a:spLocks noChangeArrowheads="1"/>
          </p:cNvSpPr>
          <p:nvPr/>
        </p:nvSpPr>
        <p:spPr bwMode="auto">
          <a:xfrm>
            <a:off x="139484" y="0"/>
            <a:ext cx="6552728" cy="1098055"/>
          </a:xfrm>
          <a:prstGeom prst="horizontalScroll">
            <a:avLst>
              <a:gd name="adj" fmla="val 12500"/>
            </a:avLst>
          </a:prstGeom>
          <a:noFill/>
          <a:ln w="28575">
            <a:solidFill>
              <a:srgbClr val="7F7F7F"/>
            </a:solidFill>
            <a:round/>
            <a:headEnd/>
            <a:tailEnd/>
          </a:ln>
        </p:spPr>
        <p:txBody>
          <a:bodyPr wrap="square" lIns="74295" tIns="8890" rIns="74295" bIns="889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50" b="0" i="0" u="none" strike="noStrike" baseline="0">
                <a:solidFill>
                  <a:srgbClr val="000000"/>
                </a:solidFill>
                <a:latin typeface="ＭＳ 明朝"/>
                <a:ea typeface="ＭＳ 明朝"/>
              </a:rPr>
              <a:t>　　　　　　　</a:t>
            </a:r>
          </a:p>
        </p:txBody>
      </p:sp>
      <p:sp>
        <p:nvSpPr>
          <p:cNvPr id="18" name="WordArt 5"/>
          <p:cNvSpPr>
            <a:spLocks noChangeArrowheads="1" noChangeShapeType="1" noTextEdit="1"/>
          </p:cNvSpPr>
          <p:nvPr/>
        </p:nvSpPr>
        <p:spPr bwMode="auto">
          <a:xfrm>
            <a:off x="909467" y="203154"/>
            <a:ext cx="4036249" cy="671100"/>
          </a:xfrm>
          <a:prstGeom prst="rect">
            <a:avLst/>
          </a:prstGeom>
        </p:spPr>
        <p:txBody>
          <a:bodyPr wrap="non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ja-JP" altLang="en-US" sz="3600" b="1" kern="10" spc="0" dirty="0">
                <a:ln w="3175">
                  <a:solidFill>
                    <a:srgbClr val="243F60"/>
                  </a:solidFill>
                  <a:round/>
                  <a:headEnd/>
                  <a:tailEnd/>
                </a:ln>
                <a:gradFill rotWithShape="0">
                  <a:gsLst>
                    <a:gs pos="0">
                      <a:srgbClr val="4F81BD"/>
                    </a:gs>
                    <a:gs pos="100000">
                      <a:srgbClr val="4F81BD">
                        <a:gamma/>
                        <a:tint val="20000"/>
                        <a:invGamma/>
                      </a:srgbClr>
                    </a:gs>
                  </a:gsLst>
                  <a:lin ang="5400000" scaled="1"/>
                </a:gradFill>
                <a:effectLst>
                  <a:prstShdw prst="shdw18" dist="17961" dir="13500000">
                    <a:srgbClr val="243F60">
                      <a:gamma/>
                      <a:shade val="60000"/>
                      <a:invGamma/>
                    </a:srgbClr>
                  </a:prstShdw>
                </a:effectLst>
                <a:latin typeface="HG創英角ｺﾞｼｯｸUB"/>
                <a:ea typeface="HG創英角ｺﾞｼｯｸUB"/>
              </a:rPr>
              <a:t> 安まち通信</a:t>
            </a:r>
          </a:p>
        </p:txBody>
      </p:sp>
      <p:pic>
        <p:nvPicPr>
          <p:cNvPr id="23" name="図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964" y="226345"/>
            <a:ext cx="601016" cy="66011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表 23"/>
          <p:cNvGraphicFramePr>
            <a:graphicFrameLocks noGrp="1"/>
          </p:cNvGraphicFramePr>
          <p:nvPr>
            <p:extLst>
              <p:ext uri="{D42A27DB-BD31-4B8C-83A1-F6EECF244321}">
                <p14:modId xmlns:p14="http://schemas.microsoft.com/office/powerpoint/2010/main" val="300097503"/>
              </p:ext>
            </p:extLst>
          </p:nvPr>
        </p:nvGraphicFramePr>
        <p:xfrm>
          <a:off x="5339245" y="200472"/>
          <a:ext cx="1294396" cy="683459"/>
        </p:xfrm>
        <a:graphic>
          <a:graphicData uri="http://schemas.openxmlformats.org/drawingml/2006/table">
            <a:tbl>
              <a:tblPr firstRow="1" bandRow="1">
                <a:tableStyleId>{5C22544A-7EE6-4342-B048-85BDC9FD1C3A}</a:tableStyleId>
              </a:tblPr>
              <a:tblGrid>
                <a:gridCol w="1294396">
                  <a:extLst>
                    <a:ext uri="{9D8B030D-6E8A-4147-A177-3AD203B41FA5}">
                      <a16:colId xmlns:a16="http://schemas.microsoft.com/office/drawing/2014/main" val="20000"/>
                    </a:ext>
                  </a:extLst>
                </a:gridCol>
              </a:tblGrid>
              <a:tr h="216024">
                <a:tc>
                  <a:txBody>
                    <a:bodyPr/>
                    <a:lstStyle/>
                    <a:p>
                      <a:pPr algn="ctr"/>
                      <a:r>
                        <a:rPr kumimoji="1" lang="ja-JP" altLang="en-US" sz="1000" dirty="0" smtClean="0">
                          <a:solidFill>
                            <a:schemeClr val="tx1"/>
                          </a:solidFill>
                        </a:rPr>
                        <a:t>平成</a:t>
                      </a:r>
                      <a:r>
                        <a:rPr kumimoji="1" lang="en-US" altLang="ja-JP" sz="1000" dirty="0" smtClean="0">
                          <a:solidFill>
                            <a:schemeClr val="tx1"/>
                          </a:solidFill>
                        </a:rPr>
                        <a:t>31</a:t>
                      </a:r>
                      <a:r>
                        <a:rPr kumimoji="1" lang="ja-JP" altLang="en-US" sz="1000" dirty="0" smtClean="0">
                          <a:solidFill>
                            <a:schemeClr val="tx1"/>
                          </a:solidFill>
                        </a:rPr>
                        <a:t>年</a:t>
                      </a:r>
                      <a:r>
                        <a:rPr kumimoji="1" lang="en-US" altLang="ja-JP" sz="1000" dirty="0" smtClean="0">
                          <a:solidFill>
                            <a:schemeClr val="tx1"/>
                          </a:solidFill>
                        </a:rPr>
                        <a:t>1</a:t>
                      </a:r>
                      <a:r>
                        <a:rPr kumimoji="1" lang="ja-JP" altLang="en-US" sz="1000" dirty="0" smtClean="0">
                          <a:solidFill>
                            <a:schemeClr val="tx1"/>
                          </a:solidFill>
                        </a:rPr>
                        <a:t>月</a:t>
                      </a:r>
                      <a:r>
                        <a:rPr kumimoji="1" lang="en-US" altLang="ja-JP" sz="1000" smtClean="0">
                          <a:solidFill>
                            <a:schemeClr val="tx1"/>
                          </a:solidFill>
                        </a:rPr>
                        <a:t>30</a:t>
                      </a:r>
                      <a:r>
                        <a:rPr kumimoji="1" lang="ja-JP" altLang="en-US" sz="1000" smtClean="0">
                          <a:solidFill>
                            <a:schemeClr val="tx1"/>
                          </a:solidFill>
                        </a:rPr>
                        <a:t>日</a:t>
                      </a:r>
                      <a:endParaRPr kumimoji="1" lang="ja-JP" altLang="en-US"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11019">
                <a:tc>
                  <a:txBody>
                    <a:bodyPr/>
                    <a:lstStyle/>
                    <a:p>
                      <a:pPr algn="ctr"/>
                      <a:r>
                        <a:rPr kumimoji="1" lang="ja-JP" altLang="en-US" sz="600" baseline="0" dirty="0" smtClean="0"/>
                        <a:t>大阪府安全なまちづくり推進会議</a:t>
                      </a:r>
                      <a:endParaRPr kumimoji="1" lang="ja-JP" altLang="en-US" sz="6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90634">
                <a:tc>
                  <a:txBody>
                    <a:bodyPr/>
                    <a:lstStyle/>
                    <a:p>
                      <a:pPr algn="ctr"/>
                      <a:r>
                        <a:rPr kumimoji="1" lang="ja-JP" altLang="en-US" sz="900" dirty="0" smtClean="0"/>
                        <a:t>第</a:t>
                      </a:r>
                      <a:r>
                        <a:rPr kumimoji="1" lang="en-US" altLang="ja-JP" sz="900" dirty="0" smtClean="0"/>
                        <a:t>1</a:t>
                      </a:r>
                      <a:r>
                        <a:rPr kumimoji="1" lang="ja-JP" altLang="en-US" sz="900" dirty="0" smtClean="0"/>
                        <a:t>号</a:t>
                      </a:r>
                      <a:endParaRPr kumimoji="1" lang="ja-JP" alt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36" name="メモ 35"/>
          <p:cNvSpPr/>
          <p:nvPr/>
        </p:nvSpPr>
        <p:spPr>
          <a:xfrm>
            <a:off x="568166" y="4144844"/>
            <a:ext cx="5824196" cy="2157447"/>
          </a:xfrm>
          <a:prstGeom prst="foldedCorner">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34401" y="1352601"/>
            <a:ext cx="6199765" cy="1851170"/>
          </a:xfrm>
          <a:prstGeom prst="rect">
            <a:avLst/>
          </a:prstGeom>
          <a:noFill/>
          <a:ln w="4127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320733" y="3266985"/>
            <a:ext cx="3384843" cy="25373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rgbClr val="FF0000"/>
                </a:solidFill>
                <a:ea typeface="ＦＡ Ｐ ゴシック"/>
              </a:rPr>
              <a:t>大阪府社会福祉協議会様の取組み</a:t>
            </a:r>
            <a:endParaRPr kumimoji="1" lang="ja-JP" altLang="en-US" sz="1200" b="1" dirty="0">
              <a:solidFill>
                <a:srgbClr val="FF0000"/>
              </a:solidFill>
              <a:ea typeface="ＦＡ Ｐ ゴシック"/>
            </a:endParaRPr>
          </a:p>
        </p:txBody>
      </p:sp>
      <p:sp>
        <p:nvSpPr>
          <p:cNvPr id="35" name="テキスト ボックス 34"/>
          <p:cNvSpPr txBox="1"/>
          <p:nvPr/>
        </p:nvSpPr>
        <p:spPr>
          <a:xfrm>
            <a:off x="437741" y="3567763"/>
            <a:ext cx="5954621" cy="577081"/>
          </a:xfrm>
          <a:prstGeom prst="rect">
            <a:avLst/>
          </a:prstGeom>
          <a:noFill/>
        </p:spPr>
        <p:txBody>
          <a:bodyPr wrap="square" rtlCol="0">
            <a:spAutoFit/>
          </a:bodyPr>
          <a:lstStyle/>
          <a:p>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年度の大阪府安全なまちづくり推進月間（</a:t>
            </a:r>
            <a:r>
              <a:rPr lang="en-US" altLang="ja-JP" sz="1050" b="1" dirty="0" smtClean="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月）において、大阪府社会福祉協議会様が発行されている</a:t>
            </a:r>
            <a:r>
              <a:rPr lang="en-US" altLang="ja-JP" sz="1050"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ふくしおおさか</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月号</a:t>
            </a:r>
            <a:r>
              <a:rPr lang="en-US" altLang="ja-JP" sz="1050"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に、当推進会議のロゴマークを使用し、広く読者の方に、安全なまちづくりの取組みを呼びかけてくださいました。</a:t>
            </a: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800" b="1" dirty="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11" name="角丸四角形 10"/>
          <p:cNvSpPr/>
          <p:nvPr/>
        </p:nvSpPr>
        <p:spPr>
          <a:xfrm>
            <a:off x="355935" y="996310"/>
            <a:ext cx="6199765" cy="39856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b="1" i="1" dirty="0" smtClean="0">
              <a:solidFill>
                <a:srgbClr val="FF0000"/>
              </a:solidFill>
              <a:latin typeface="ＦＡ Ｐ ゴシック" panose="020B0600000000000000" pitchFamily="50" charset="-128"/>
              <a:ea typeface="ＦＡ Ｐ ゴシック" panose="020B0600000000000000" pitchFamily="50" charset="-128"/>
            </a:endParaRPr>
          </a:p>
        </p:txBody>
      </p:sp>
      <p:sp>
        <p:nvSpPr>
          <p:cNvPr id="2" name="正方形/長方形 1"/>
          <p:cNvSpPr/>
          <p:nvPr/>
        </p:nvSpPr>
        <p:spPr>
          <a:xfrm>
            <a:off x="660821" y="983172"/>
            <a:ext cx="5589992"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ja-JP"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大阪府安全</a:t>
            </a:r>
            <a:r>
              <a:rPr lang="ja-JP" alt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なまちづくり推進会議構成員の皆様へ</a:t>
            </a:r>
            <a:endParaRPr lang="ja-JP" altLang="en-US"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2" name="テキスト ボックス 31"/>
          <p:cNvSpPr txBox="1"/>
          <p:nvPr/>
        </p:nvSpPr>
        <p:spPr>
          <a:xfrm>
            <a:off x="3705576" y="5656963"/>
            <a:ext cx="2123298" cy="507831"/>
          </a:xfrm>
          <a:prstGeom prst="rect">
            <a:avLst/>
          </a:prstGeom>
          <a:solidFill>
            <a:schemeClr val="bg1"/>
          </a:solidFill>
          <a:ln>
            <a:solidFill>
              <a:schemeClr val="tx1"/>
            </a:solidFill>
          </a:ln>
        </p:spPr>
        <p:txBody>
          <a:bodyPr wrap="square" rtlCol="0">
            <a:spAutoFit/>
          </a:bodyPr>
          <a:lstStyle/>
          <a:p>
            <a:r>
              <a:rPr lang="en-US" altLang="ja-JP" sz="900" b="1" dirty="0" smtClean="0"/>
              <a:t>【</a:t>
            </a:r>
            <a:r>
              <a:rPr lang="ja-JP" altLang="en-US" sz="900" b="1" dirty="0" smtClean="0"/>
              <a:t>掲載内容</a:t>
            </a:r>
            <a:r>
              <a:rPr lang="en-US" altLang="ja-JP" sz="900" b="1" dirty="0" smtClean="0"/>
              <a:t>】</a:t>
            </a:r>
            <a:endParaRPr kumimoji="1" lang="en-US" altLang="ja-JP" sz="900" b="1" dirty="0" smtClean="0"/>
          </a:p>
          <a:p>
            <a:r>
              <a:rPr lang="en-US" altLang="ja-JP" sz="900" b="1" dirty="0" smtClean="0"/>
              <a:t>『</a:t>
            </a:r>
            <a:r>
              <a:rPr lang="ja-JP" altLang="en-US" sz="900" b="1" dirty="0" smtClean="0"/>
              <a:t>ふくしおおさか</a:t>
            </a:r>
            <a:r>
              <a:rPr lang="en-US" altLang="ja-JP" sz="900" b="1" dirty="0" smtClean="0"/>
              <a:t>10</a:t>
            </a:r>
            <a:r>
              <a:rPr lang="ja-JP" altLang="en-US" sz="900" b="1" dirty="0" smtClean="0"/>
              <a:t>月号</a:t>
            </a:r>
            <a:r>
              <a:rPr lang="en-US" altLang="ja-JP" sz="900" b="1" dirty="0" smtClean="0"/>
              <a:t>』</a:t>
            </a:r>
            <a:r>
              <a:rPr lang="ja-JP" altLang="en-US" sz="900" b="1" dirty="0" smtClean="0"/>
              <a:t>に</a:t>
            </a:r>
            <a:r>
              <a:rPr kumimoji="1" lang="ja-JP" altLang="en-US" sz="900" b="1" dirty="0" smtClean="0"/>
              <a:t>掲載</a:t>
            </a:r>
            <a:r>
              <a:rPr lang="ja-JP" altLang="en-US" sz="900" b="1" dirty="0" smtClean="0"/>
              <a:t>して</a:t>
            </a:r>
            <a:endParaRPr lang="en-US" altLang="ja-JP" sz="900" b="1" dirty="0" smtClean="0"/>
          </a:p>
          <a:p>
            <a:r>
              <a:rPr lang="ja-JP" altLang="en-US" sz="900" b="1" dirty="0" smtClean="0"/>
              <a:t>いただいた</a:t>
            </a:r>
            <a:r>
              <a:rPr kumimoji="1" lang="ja-JP" altLang="en-US" sz="900" b="1" dirty="0" smtClean="0"/>
              <a:t>当推進会議のロゴマーク</a:t>
            </a:r>
            <a:endParaRPr kumimoji="1" lang="en-US" altLang="ja-JP" sz="900" b="1" dirty="0" smtClean="0"/>
          </a:p>
        </p:txBody>
      </p:sp>
      <p:pic>
        <p:nvPicPr>
          <p:cNvPr id="9" name="図 8"/>
          <p:cNvPicPr>
            <a:picLocks noChangeAspect="1"/>
          </p:cNvPicPr>
          <p:nvPr/>
        </p:nvPicPr>
        <p:blipFill>
          <a:blip r:embed="rId4">
            <a:lum bright="10000" contrast="20000"/>
          </a:blip>
          <a:stretch>
            <a:fillRect/>
          </a:stretch>
        </p:blipFill>
        <p:spPr>
          <a:xfrm>
            <a:off x="1465243" y="4259387"/>
            <a:ext cx="1435321" cy="1753709"/>
          </a:xfrm>
          <a:prstGeom prst="rect">
            <a:avLst/>
          </a:prstGeom>
        </p:spPr>
      </p:pic>
      <p:pic>
        <p:nvPicPr>
          <p:cNvPr id="12" name="図 11"/>
          <p:cNvPicPr>
            <a:picLocks noChangeAspect="1"/>
          </p:cNvPicPr>
          <p:nvPr/>
        </p:nvPicPr>
        <p:blipFill>
          <a:blip r:embed="rId5">
            <a:lum bright="10000" contrast="20000"/>
          </a:blip>
          <a:stretch>
            <a:fillRect/>
          </a:stretch>
        </p:blipFill>
        <p:spPr>
          <a:xfrm>
            <a:off x="3656431" y="4783370"/>
            <a:ext cx="2239177" cy="663050"/>
          </a:xfrm>
          <a:prstGeom prst="rect">
            <a:avLst/>
          </a:prstGeom>
        </p:spPr>
      </p:pic>
      <p:sp>
        <p:nvSpPr>
          <p:cNvPr id="38" name="テキスト ボックス 37"/>
          <p:cNvSpPr txBox="1"/>
          <p:nvPr/>
        </p:nvSpPr>
        <p:spPr>
          <a:xfrm>
            <a:off x="1073154" y="5656963"/>
            <a:ext cx="2219498" cy="507831"/>
          </a:xfrm>
          <a:prstGeom prst="rect">
            <a:avLst/>
          </a:prstGeom>
          <a:solidFill>
            <a:schemeClr val="bg1"/>
          </a:solidFill>
          <a:ln>
            <a:solidFill>
              <a:schemeClr val="tx1"/>
            </a:solidFill>
          </a:ln>
        </p:spPr>
        <p:txBody>
          <a:bodyPr wrap="square" rtlCol="0">
            <a:spAutoFit/>
          </a:bodyPr>
          <a:lstStyle/>
          <a:p>
            <a:r>
              <a:rPr lang="en-US" altLang="ja-JP" sz="900" b="1" dirty="0" smtClean="0"/>
              <a:t>【2018</a:t>
            </a:r>
            <a:r>
              <a:rPr lang="ja-JP" altLang="en-US" sz="900" b="1" dirty="0"/>
              <a:t>年</a:t>
            </a:r>
            <a:r>
              <a:rPr lang="en-US" altLang="ja-JP" sz="900" b="1" dirty="0" smtClean="0"/>
              <a:t>10</a:t>
            </a:r>
            <a:r>
              <a:rPr lang="ja-JP" altLang="en-US" sz="900" b="1" dirty="0" smtClean="0"/>
              <a:t>月発行の</a:t>
            </a:r>
            <a:r>
              <a:rPr lang="en-US" altLang="ja-JP" sz="900" b="1" dirty="0" smtClean="0"/>
              <a:t>『</a:t>
            </a:r>
            <a:r>
              <a:rPr lang="ja-JP" altLang="en-US" sz="900" b="1" dirty="0" smtClean="0"/>
              <a:t>ふくしおおさか</a:t>
            </a:r>
            <a:r>
              <a:rPr lang="en-US" altLang="ja-JP" sz="900" b="1" dirty="0" smtClean="0"/>
              <a:t>』】</a:t>
            </a:r>
            <a:endParaRPr kumimoji="1" lang="en-US" altLang="ja-JP" sz="900" b="1" dirty="0" smtClean="0"/>
          </a:p>
          <a:p>
            <a:r>
              <a:rPr lang="ja-JP" altLang="en-US" sz="900" b="1" dirty="0"/>
              <a:t>大阪府社会福祉協議会様で</a:t>
            </a:r>
            <a:r>
              <a:rPr lang="ja-JP" altLang="en-US" sz="900" b="1" dirty="0" smtClean="0"/>
              <a:t>は、</a:t>
            </a:r>
            <a:r>
              <a:rPr lang="en-US" altLang="ja-JP" sz="900" b="1" dirty="0" smtClean="0"/>
              <a:t>『</a:t>
            </a:r>
            <a:r>
              <a:rPr lang="ja-JP" altLang="en-US" sz="900" b="1" dirty="0" smtClean="0"/>
              <a:t>ふくし</a:t>
            </a:r>
            <a:endParaRPr lang="en-US" altLang="ja-JP" sz="900" b="1" dirty="0" smtClean="0"/>
          </a:p>
          <a:p>
            <a:r>
              <a:rPr lang="ja-JP" altLang="en-US" sz="900" b="1" dirty="0" smtClean="0"/>
              <a:t>おおさか</a:t>
            </a:r>
            <a:r>
              <a:rPr lang="en-US" altLang="ja-JP" sz="900" b="1" dirty="0" smtClean="0"/>
              <a:t>』</a:t>
            </a:r>
            <a:r>
              <a:rPr lang="ja-JP" altLang="en-US" sz="900" b="1" dirty="0" smtClean="0"/>
              <a:t>を</a:t>
            </a:r>
            <a:r>
              <a:rPr kumimoji="1" lang="ja-JP" altLang="en-US" sz="900" b="1" dirty="0" smtClean="0"/>
              <a:t>毎月</a:t>
            </a:r>
            <a:r>
              <a:rPr kumimoji="1" lang="en-US" altLang="ja-JP" sz="900" b="1" dirty="0" smtClean="0"/>
              <a:t>1</a:t>
            </a:r>
            <a:r>
              <a:rPr kumimoji="1" lang="ja-JP" altLang="en-US" sz="900" b="1" dirty="0" smtClean="0"/>
              <a:t>回（</a:t>
            </a:r>
            <a:r>
              <a:rPr kumimoji="1" lang="en-US" altLang="ja-JP" sz="900" b="1" dirty="0" smtClean="0"/>
              <a:t>1</a:t>
            </a:r>
            <a:r>
              <a:rPr kumimoji="1" lang="ja-JP" altLang="en-US" sz="900" b="1" dirty="0" smtClean="0"/>
              <a:t>日）発行しています</a:t>
            </a:r>
            <a:endParaRPr kumimoji="1" lang="ja-JP" altLang="en-US" sz="900" b="1" dirty="0"/>
          </a:p>
        </p:txBody>
      </p:sp>
      <p:sp>
        <p:nvSpPr>
          <p:cNvPr id="39" name="角丸四角形 38"/>
          <p:cNvSpPr/>
          <p:nvPr/>
        </p:nvSpPr>
        <p:spPr>
          <a:xfrm>
            <a:off x="324925" y="6512834"/>
            <a:ext cx="3404251" cy="25373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rgbClr val="FF0000"/>
                </a:solidFill>
                <a:ea typeface="ＦＡ Ｐ ゴシック"/>
              </a:rPr>
              <a:t>大阪府老人クラブ連合会様の取組み</a:t>
            </a:r>
            <a:endParaRPr kumimoji="1" lang="ja-JP" altLang="en-US" sz="1200" b="1" dirty="0">
              <a:solidFill>
                <a:srgbClr val="FF0000"/>
              </a:solidFill>
              <a:ea typeface="ＦＡ Ｐ ゴシック"/>
            </a:endParaRPr>
          </a:p>
        </p:txBody>
      </p:sp>
      <p:sp>
        <p:nvSpPr>
          <p:cNvPr id="42" name="テキスト ボックス 41"/>
          <p:cNvSpPr txBox="1"/>
          <p:nvPr/>
        </p:nvSpPr>
        <p:spPr>
          <a:xfrm>
            <a:off x="437741" y="6815918"/>
            <a:ext cx="5988764" cy="738664"/>
          </a:xfrm>
          <a:prstGeom prst="rect">
            <a:avLst/>
          </a:prstGeom>
          <a:noFill/>
        </p:spPr>
        <p:txBody>
          <a:bodyPr wrap="square" rtlCol="0">
            <a:spAutoFit/>
          </a:bodyPr>
          <a:lstStyle/>
          <a:p>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大阪府老人クラブ連合会様で</a:t>
            </a: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、喫緊の課題である特殊詐欺の被害防止に向け、独自の取組みとして、電話機に貼る啓発ステッカーを作製したり、また同会が発行している</a:t>
            </a:r>
            <a:r>
              <a:rPr lang="en-US" altLang="ja-JP" sz="1050"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err="1" smtClean="0">
                <a:latin typeface="メイリオ" panose="020B0604030504040204" pitchFamily="50" charset="-128"/>
                <a:ea typeface="メイリオ" panose="020B0604030504040204" pitchFamily="50" charset="-128"/>
                <a:cs typeface="メイリオ" panose="020B0604030504040204" pitchFamily="50" charset="-128"/>
              </a:rPr>
              <a:t>ねんり</a:t>
            </a:r>
            <a:r>
              <a:rPr lang="en-US" altLang="ja-JP" sz="1050" b="1" dirty="0" smtClean="0">
                <a:latin typeface="メイリオ" panose="020B0604030504040204" pitchFamily="50" charset="-128"/>
                <a:ea typeface="メイリオ" panose="020B0604030504040204" pitchFamily="50" charset="-128"/>
                <a:cs typeface="メイリオ" panose="020B0604030504040204" pitchFamily="50" charset="-128"/>
              </a:rPr>
              <a:t>OSAKA</a:t>
            </a:r>
            <a:r>
              <a:rPr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１月号</a:t>
            </a:r>
            <a:r>
              <a:rPr lang="en-US" altLang="ja-JP" sz="1050"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に急増している特殊詐欺の手口を掲載す</a:t>
            </a: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る</a:t>
            </a:r>
            <a:r>
              <a:rPr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等、広く会員に注意喚起していただいて</a:t>
            </a:r>
            <a:endParaRPr lang="en-US" altLang="ja-JP" sz="1050" b="1"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おります。</a:t>
            </a: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800" b="1" dirty="0">
                <a:latin typeface="メイリオ" panose="020B0604030504040204" pitchFamily="50" charset="-128"/>
                <a:ea typeface="メイリオ" panose="020B0604030504040204" pitchFamily="50" charset="-128"/>
                <a:cs typeface="メイリオ" panose="020B0604030504040204" pitchFamily="50" charset="-128"/>
              </a:rPr>
              <a:t>　</a:t>
            </a:r>
          </a:p>
        </p:txBody>
      </p:sp>
      <p:pic>
        <p:nvPicPr>
          <p:cNvPr id="13" name="図 12"/>
          <p:cNvPicPr>
            <a:picLocks noChangeAspect="1"/>
          </p:cNvPicPr>
          <p:nvPr/>
        </p:nvPicPr>
        <p:blipFill>
          <a:blip r:embed="rId6">
            <a:lum bright="10000" contrast="20000"/>
          </a:blip>
          <a:stretch>
            <a:fillRect/>
          </a:stretch>
        </p:blipFill>
        <p:spPr>
          <a:xfrm>
            <a:off x="878249" y="7748036"/>
            <a:ext cx="1073370" cy="1496932"/>
          </a:xfrm>
          <a:prstGeom prst="rect">
            <a:avLst/>
          </a:prstGeom>
        </p:spPr>
      </p:pic>
      <p:pic>
        <p:nvPicPr>
          <p:cNvPr id="14" name="図 13"/>
          <p:cNvPicPr>
            <a:picLocks noChangeAspect="1"/>
          </p:cNvPicPr>
          <p:nvPr/>
        </p:nvPicPr>
        <p:blipFill>
          <a:blip r:embed="rId7">
            <a:lum bright="20000" contrast="20000"/>
          </a:blip>
          <a:stretch>
            <a:fillRect/>
          </a:stretch>
        </p:blipFill>
        <p:spPr>
          <a:xfrm rot="5400000">
            <a:off x="2485414" y="7869807"/>
            <a:ext cx="1834803" cy="1366695"/>
          </a:xfrm>
          <a:prstGeom prst="rect">
            <a:avLst/>
          </a:prstGeom>
        </p:spPr>
      </p:pic>
      <p:pic>
        <p:nvPicPr>
          <p:cNvPr id="15" name="図 14"/>
          <p:cNvPicPr>
            <a:picLocks noChangeAspect="1"/>
          </p:cNvPicPr>
          <p:nvPr/>
        </p:nvPicPr>
        <p:blipFill>
          <a:blip r:embed="rId8">
            <a:lum bright="10000" contrast="20000"/>
          </a:blip>
          <a:stretch>
            <a:fillRect/>
          </a:stretch>
        </p:blipFill>
        <p:spPr>
          <a:xfrm>
            <a:off x="4538599" y="7622259"/>
            <a:ext cx="1738164" cy="1664424"/>
          </a:xfrm>
          <a:prstGeom prst="rect">
            <a:avLst/>
          </a:prstGeom>
        </p:spPr>
      </p:pic>
      <p:sp>
        <p:nvSpPr>
          <p:cNvPr id="48" name="テキスト ボックス 47"/>
          <p:cNvSpPr txBox="1"/>
          <p:nvPr/>
        </p:nvSpPr>
        <p:spPr>
          <a:xfrm>
            <a:off x="519615" y="9164848"/>
            <a:ext cx="1727055" cy="230832"/>
          </a:xfrm>
          <a:prstGeom prst="rect">
            <a:avLst/>
          </a:prstGeom>
          <a:solidFill>
            <a:schemeClr val="bg1"/>
          </a:solidFill>
          <a:ln>
            <a:solidFill>
              <a:schemeClr val="tx1"/>
            </a:solidFill>
          </a:ln>
        </p:spPr>
        <p:txBody>
          <a:bodyPr wrap="square" rtlCol="0">
            <a:spAutoFit/>
          </a:bodyPr>
          <a:lstStyle/>
          <a:p>
            <a:pPr algn="ctr"/>
            <a:r>
              <a:rPr lang="en-US" altLang="ja-JP" sz="900" b="1" dirty="0" smtClean="0"/>
              <a:t>【</a:t>
            </a:r>
            <a:r>
              <a:rPr lang="ja-JP" altLang="en-US" sz="900" b="1" dirty="0" smtClean="0"/>
              <a:t>特殊詐欺防犯啓発ステッカー</a:t>
            </a:r>
            <a:r>
              <a:rPr lang="en-US" altLang="ja-JP" sz="900" b="1" dirty="0" smtClean="0"/>
              <a:t>】</a:t>
            </a:r>
            <a:endParaRPr kumimoji="1" lang="en-US" altLang="ja-JP" sz="900" b="1" dirty="0" smtClean="0"/>
          </a:p>
        </p:txBody>
      </p:sp>
      <p:sp>
        <p:nvSpPr>
          <p:cNvPr id="44" name="テキスト ボックス 43"/>
          <p:cNvSpPr txBox="1"/>
          <p:nvPr/>
        </p:nvSpPr>
        <p:spPr>
          <a:xfrm>
            <a:off x="4496792" y="9032767"/>
            <a:ext cx="1791795" cy="507831"/>
          </a:xfrm>
          <a:prstGeom prst="rect">
            <a:avLst/>
          </a:prstGeom>
          <a:solidFill>
            <a:schemeClr val="bg1"/>
          </a:solidFill>
          <a:ln>
            <a:solidFill>
              <a:schemeClr val="tx1"/>
            </a:solidFill>
          </a:ln>
        </p:spPr>
        <p:txBody>
          <a:bodyPr wrap="square" rtlCol="0">
            <a:spAutoFit/>
          </a:bodyPr>
          <a:lstStyle/>
          <a:p>
            <a:r>
              <a:rPr lang="en-US" altLang="ja-JP" sz="900" b="1" dirty="0" smtClean="0"/>
              <a:t>【</a:t>
            </a:r>
            <a:r>
              <a:rPr lang="ja-JP" altLang="en-US" sz="900" b="1" dirty="0" smtClean="0"/>
              <a:t>掲載内容</a:t>
            </a:r>
            <a:r>
              <a:rPr lang="en-US" altLang="ja-JP" sz="900" b="1" dirty="0" smtClean="0"/>
              <a:t>】</a:t>
            </a:r>
            <a:endParaRPr kumimoji="1" lang="en-US" altLang="ja-JP" sz="900" b="1" dirty="0" smtClean="0"/>
          </a:p>
          <a:p>
            <a:r>
              <a:rPr lang="en-US" altLang="ja-JP" sz="900" b="1" dirty="0" smtClean="0"/>
              <a:t>『</a:t>
            </a:r>
            <a:r>
              <a:rPr lang="ja-JP" altLang="en-US" sz="900" b="1" dirty="0" err="1" smtClean="0"/>
              <a:t>ねんりん</a:t>
            </a:r>
            <a:r>
              <a:rPr lang="en-US" altLang="ja-JP" sz="900" b="1" dirty="0" smtClean="0"/>
              <a:t>OSAKA1</a:t>
            </a:r>
            <a:r>
              <a:rPr lang="ja-JP" altLang="en-US" sz="900" b="1" dirty="0" smtClean="0"/>
              <a:t>月号</a:t>
            </a:r>
            <a:r>
              <a:rPr lang="en-US" altLang="ja-JP" sz="900" b="1" dirty="0" smtClean="0"/>
              <a:t>』</a:t>
            </a:r>
            <a:r>
              <a:rPr lang="ja-JP" altLang="en-US" sz="900" b="1" dirty="0" smtClean="0"/>
              <a:t>に</a:t>
            </a:r>
            <a:r>
              <a:rPr kumimoji="1" lang="ja-JP" altLang="en-US" sz="900" b="1" dirty="0" smtClean="0"/>
              <a:t>掲載</a:t>
            </a:r>
            <a:endParaRPr kumimoji="1" lang="en-US" altLang="ja-JP" sz="900" b="1" dirty="0" smtClean="0"/>
          </a:p>
          <a:p>
            <a:r>
              <a:rPr kumimoji="1" lang="ja-JP" altLang="en-US" sz="900" b="1" dirty="0" smtClean="0"/>
              <a:t>していただいた</a:t>
            </a:r>
            <a:r>
              <a:rPr lang="ja-JP" altLang="en-US" sz="900" b="1" dirty="0" smtClean="0"/>
              <a:t>特殊</a:t>
            </a:r>
            <a:r>
              <a:rPr lang="ja-JP" altLang="en-US" sz="900" b="1" dirty="0"/>
              <a:t>詐欺</a:t>
            </a:r>
            <a:r>
              <a:rPr lang="ja-JP" altLang="en-US" sz="900" b="1" dirty="0" smtClean="0"/>
              <a:t>の手口</a:t>
            </a:r>
            <a:endParaRPr kumimoji="1" lang="en-US" altLang="ja-JP" sz="900" b="1" dirty="0" smtClean="0"/>
          </a:p>
        </p:txBody>
      </p:sp>
      <p:sp>
        <p:nvSpPr>
          <p:cNvPr id="43" name="テキスト ボックス 42"/>
          <p:cNvSpPr txBox="1"/>
          <p:nvPr/>
        </p:nvSpPr>
        <p:spPr>
          <a:xfrm>
            <a:off x="2336337" y="8985319"/>
            <a:ext cx="2093019" cy="646331"/>
          </a:xfrm>
          <a:prstGeom prst="rect">
            <a:avLst/>
          </a:prstGeom>
          <a:solidFill>
            <a:schemeClr val="bg1"/>
          </a:solidFill>
          <a:ln>
            <a:solidFill>
              <a:schemeClr val="tx1"/>
            </a:solidFill>
          </a:ln>
        </p:spPr>
        <p:txBody>
          <a:bodyPr wrap="square" rtlCol="0">
            <a:spAutoFit/>
          </a:bodyPr>
          <a:lstStyle/>
          <a:p>
            <a:r>
              <a:rPr lang="en-US" altLang="ja-JP" sz="900" b="1" dirty="0" smtClean="0"/>
              <a:t>【2019</a:t>
            </a:r>
            <a:r>
              <a:rPr lang="ja-JP" altLang="en-US" sz="900" b="1" dirty="0" smtClean="0"/>
              <a:t>年</a:t>
            </a:r>
            <a:r>
              <a:rPr lang="en-US" altLang="ja-JP" sz="900" b="1" dirty="0" smtClean="0"/>
              <a:t>1</a:t>
            </a:r>
            <a:r>
              <a:rPr lang="ja-JP" altLang="en-US" sz="900" b="1" dirty="0" smtClean="0"/>
              <a:t>月発行の</a:t>
            </a:r>
            <a:r>
              <a:rPr lang="en-US" altLang="ja-JP" sz="900" b="1" dirty="0" smtClean="0"/>
              <a:t>『</a:t>
            </a:r>
            <a:r>
              <a:rPr lang="ja-JP" altLang="en-US" sz="900" b="1" dirty="0" err="1" smtClean="0"/>
              <a:t>ねんりん</a:t>
            </a:r>
            <a:r>
              <a:rPr lang="en-US" altLang="ja-JP" sz="900" b="1" dirty="0" smtClean="0"/>
              <a:t>OSAKA』】</a:t>
            </a:r>
            <a:endParaRPr kumimoji="1" lang="en-US" altLang="ja-JP" sz="900" b="1" dirty="0" smtClean="0"/>
          </a:p>
          <a:p>
            <a:r>
              <a:rPr lang="ja-JP" altLang="en-US" sz="900" b="1" dirty="0"/>
              <a:t>大阪府老人クラブ連合会様では、</a:t>
            </a:r>
            <a:r>
              <a:rPr lang="en-US" altLang="ja-JP" sz="900" b="1" dirty="0" smtClean="0"/>
              <a:t>『</a:t>
            </a:r>
            <a:r>
              <a:rPr lang="ja-JP" altLang="en-US" sz="900" b="1" dirty="0" err="1" smtClean="0"/>
              <a:t>ねんりん</a:t>
            </a:r>
            <a:r>
              <a:rPr lang="en-US" altLang="ja-JP" sz="900" b="1" dirty="0" smtClean="0"/>
              <a:t>OSAKA』</a:t>
            </a:r>
            <a:r>
              <a:rPr lang="ja-JP" altLang="en-US" sz="900" b="1" dirty="0" smtClean="0"/>
              <a:t>を</a:t>
            </a:r>
            <a:r>
              <a:rPr kumimoji="1" lang="ja-JP" altLang="en-US" sz="900" b="1" dirty="0" smtClean="0"/>
              <a:t>年</a:t>
            </a:r>
            <a:r>
              <a:rPr kumimoji="1" lang="en-US" altLang="ja-JP" sz="900" b="1" dirty="0" smtClean="0"/>
              <a:t>4</a:t>
            </a:r>
            <a:r>
              <a:rPr kumimoji="1" lang="ja-JP" altLang="en-US" sz="900" b="1" dirty="0" smtClean="0"/>
              <a:t>回会員様に発行して</a:t>
            </a:r>
            <a:r>
              <a:rPr lang="ja-JP" altLang="en-US" sz="900" b="1" dirty="0" smtClean="0"/>
              <a:t>い</a:t>
            </a:r>
            <a:r>
              <a:rPr kumimoji="1" lang="ja-JP" altLang="en-US" sz="900" b="1" dirty="0" smtClean="0"/>
              <a:t>ます</a:t>
            </a:r>
            <a:endParaRPr kumimoji="1" lang="ja-JP" altLang="en-US" sz="900" b="1" dirty="0"/>
          </a:p>
        </p:txBody>
      </p:sp>
    </p:spTree>
    <p:extLst>
      <p:ext uri="{BB962C8B-B14F-4D97-AF65-F5344CB8AC3E}">
        <p14:creationId xmlns:p14="http://schemas.microsoft.com/office/powerpoint/2010/main" val="2978121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brightnessContrast bright="10000" contrast="10000"/>
                    </a14:imgEffect>
                  </a14:imgLayer>
                </a14:imgProps>
              </a:ext>
            </a:extLst>
          </a:blip>
          <a:stretch>
            <a:fillRect/>
          </a:stretch>
        </p:blipFill>
        <p:spPr>
          <a:xfrm>
            <a:off x="931006" y="1856656"/>
            <a:ext cx="4995988" cy="7019250"/>
          </a:xfrm>
          <a:prstGeom prst="rect">
            <a:avLst/>
          </a:prstGeom>
        </p:spPr>
      </p:pic>
      <p:sp>
        <p:nvSpPr>
          <p:cNvPr id="2" name="タイトル 1"/>
          <p:cNvSpPr>
            <a:spLocks noGrp="1"/>
          </p:cNvSpPr>
          <p:nvPr>
            <p:ph type="title"/>
          </p:nvPr>
        </p:nvSpPr>
        <p:spPr>
          <a:xfrm>
            <a:off x="301774" y="753216"/>
            <a:ext cx="6254452" cy="1080120"/>
          </a:xfrm>
        </p:spPr>
        <p:txBody>
          <a:bodyPr>
            <a:noAutofit/>
          </a:bodyPr>
          <a:lstStyle/>
          <a:p>
            <a:pPr algn="l"/>
            <a:r>
              <a:rPr kumimoji="1" lang="ja-JP" altLang="en-US" sz="1400" dirty="0" smtClean="0"/>
              <a:t>　</a:t>
            </a:r>
            <a:r>
              <a:rPr kumimoji="1" lang="ja-JP" altLang="en-US" sz="1400" b="1" dirty="0" smtClean="0"/>
              <a:t>平成</a:t>
            </a:r>
            <a:r>
              <a:rPr kumimoji="1" lang="en-US" altLang="ja-JP" sz="1400" b="1" dirty="0" smtClean="0"/>
              <a:t>31</a:t>
            </a:r>
            <a:r>
              <a:rPr kumimoji="1" lang="ja-JP" altLang="en-US" sz="1400" b="1" dirty="0" smtClean="0"/>
              <a:t>年</a:t>
            </a:r>
            <a:r>
              <a:rPr kumimoji="1" lang="en-US" altLang="ja-JP" sz="1400" b="1" dirty="0" smtClean="0"/>
              <a:t>2</a:t>
            </a:r>
            <a:r>
              <a:rPr kumimoji="1" lang="ja-JP" altLang="en-US" sz="1400" b="1" dirty="0" smtClean="0"/>
              <a:t>月</a:t>
            </a:r>
            <a:r>
              <a:rPr kumimoji="1" lang="en-US" altLang="ja-JP" sz="1400" b="1" dirty="0" smtClean="0"/>
              <a:t>2</a:t>
            </a:r>
            <a:r>
              <a:rPr kumimoji="1" lang="ja-JP" altLang="en-US" sz="1400" b="1" dirty="0" smtClean="0"/>
              <a:t>日（土）に大阪市中央公会堂において、防犯イベント「</a:t>
            </a:r>
            <a:r>
              <a:rPr kumimoji="1" lang="en-US" altLang="ja-JP" sz="1400" b="1" dirty="0" smtClean="0"/>
              <a:t>2.2</a:t>
            </a:r>
            <a:r>
              <a:rPr kumimoji="1" lang="ja-JP" altLang="en-US" sz="1400" b="1" dirty="0" smtClean="0"/>
              <a:t>安全な</a:t>
            </a:r>
            <a:r>
              <a:rPr kumimoji="1" lang="en-US" altLang="ja-JP" sz="1400" b="1" dirty="0" smtClean="0"/>
              <a:t/>
            </a:r>
            <a:br>
              <a:rPr kumimoji="1" lang="en-US" altLang="ja-JP" sz="1400" b="1" dirty="0" smtClean="0"/>
            </a:br>
            <a:r>
              <a:rPr kumimoji="1" lang="ja-JP" altLang="en-US" sz="1400" b="1" dirty="0" smtClean="0"/>
              <a:t>まち大阪実現への挑戦」が開催されることになりました。</a:t>
            </a:r>
            <a:r>
              <a:rPr kumimoji="1" lang="en-US" altLang="ja-JP" sz="1400" b="1" dirty="0" smtClean="0"/>
              <a:t/>
            </a:r>
            <a:br>
              <a:rPr kumimoji="1" lang="en-US" altLang="ja-JP" sz="1400" b="1" dirty="0" smtClean="0"/>
            </a:br>
            <a:r>
              <a:rPr lang="ja-JP" altLang="en-US" sz="1400" b="1" dirty="0"/>
              <a:t>　</a:t>
            </a:r>
            <a:r>
              <a:rPr lang="ja-JP" altLang="en-US" sz="1400" b="1" dirty="0" smtClean="0"/>
              <a:t>このイベントは、特殊詐欺</a:t>
            </a:r>
            <a:r>
              <a:rPr lang="ja-JP" altLang="en-US" sz="1400" b="1" dirty="0"/>
              <a:t>撲滅</a:t>
            </a:r>
            <a:r>
              <a:rPr lang="ja-JP" altLang="en-US" sz="1400" b="1" dirty="0" smtClean="0"/>
              <a:t>を目指し、府民、関係団体、自治体、警察等、オール大阪の体制で防犯意識の高揚を図るものです。</a:t>
            </a:r>
            <a:endParaRPr kumimoji="1" lang="ja-JP" altLang="en-US" sz="1400" b="1" dirty="0"/>
          </a:p>
        </p:txBody>
      </p:sp>
      <p:sp>
        <p:nvSpPr>
          <p:cNvPr id="5" name="タイトル 1"/>
          <p:cNvSpPr txBox="1">
            <a:spLocks/>
          </p:cNvSpPr>
          <p:nvPr/>
        </p:nvSpPr>
        <p:spPr>
          <a:xfrm>
            <a:off x="260648" y="8985448"/>
            <a:ext cx="6254452" cy="7765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400" dirty="0" smtClean="0"/>
              <a:t>　</a:t>
            </a:r>
            <a:r>
              <a:rPr lang="ja-JP" altLang="en-US" sz="1400" b="1" dirty="0" smtClean="0"/>
              <a:t>当イベントは、大阪府安全なまちづくり推進会議の構成員である大阪府防犯協会連合会及び大阪府警察が主催のイベントです。</a:t>
            </a:r>
            <a:endParaRPr lang="en-US" altLang="ja-JP" sz="1400" b="1" dirty="0" smtClean="0"/>
          </a:p>
          <a:p>
            <a:pPr algn="l"/>
            <a:r>
              <a:rPr lang="ja-JP" altLang="en-US" sz="1400" b="1" dirty="0"/>
              <a:t>　</a:t>
            </a:r>
            <a:r>
              <a:rPr lang="ja-JP" altLang="en-US" sz="1400" b="1" dirty="0" smtClean="0"/>
              <a:t>当日は、自由参加のイベントとなっており、受付等は設けておりませんが、積極的なご参加をいただけましたら、幸いです。</a:t>
            </a:r>
            <a:endParaRPr lang="ja-JP" altLang="en-US" sz="1400" b="1" dirty="0"/>
          </a:p>
        </p:txBody>
      </p:sp>
      <p:sp>
        <p:nvSpPr>
          <p:cNvPr id="6" name="テキスト ボックス 5"/>
          <p:cNvSpPr txBox="1"/>
          <p:nvPr/>
        </p:nvSpPr>
        <p:spPr>
          <a:xfrm>
            <a:off x="651570" y="196410"/>
            <a:ext cx="5472607" cy="523220"/>
          </a:xfrm>
          <a:prstGeom prst="rect">
            <a:avLst/>
          </a:prstGeom>
          <a:noFill/>
          <a:ln w="66675" cmpd="dbl">
            <a:solidFill>
              <a:schemeClr val="tx1"/>
            </a:solidFill>
          </a:ln>
        </p:spPr>
        <p:txBody>
          <a:bodyPr wrap="square" rtlCol="0">
            <a:spAutoFit/>
          </a:bodyPr>
          <a:lstStyle/>
          <a:p>
            <a:pPr algn="ctr"/>
            <a:r>
              <a:rPr kumimoji="1" lang="ja-JP" altLang="en-US" sz="2800" dirty="0" smtClean="0"/>
              <a:t>防犯イベントの案内</a:t>
            </a:r>
            <a:endParaRPr kumimoji="1" lang="ja-JP" altLang="en-US" sz="2800" dirty="0"/>
          </a:p>
        </p:txBody>
      </p:sp>
    </p:spTree>
    <p:extLst>
      <p:ext uri="{BB962C8B-B14F-4D97-AF65-F5344CB8AC3E}">
        <p14:creationId xmlns:p14="http://schemas.microsoft.com/office/powerpoint/2010/main" val="298697336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156</Words>
  <Application>Microsoft Office PowerPoint</Application>
  <PresentationFormat>A4 210 x 297 mm</PresentationFormat>
  <Paragraphs>35</Paragraphs>
  <Slides>2</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vt:i4>
      </vt:variant>
    </vt:vector>
  </HeadingPairs>
  <TitlesOfParts>
    <vt:vector size="11" baseType="lpstr">
      <vt:lpstr>ＤＨＰ特太ゴシック体</vt:lpstr>
      <vt:lpstr>ＦＡ Ｐ ゴシック</vt:lpstr>
      <vt:lpstr>HG創英角ｺﾞｼｯｸUB</vt:lpstr>
      <vt:lpstr>ＭＳ Ｐゴシック</vt:lpstr>
      <vt:lpstr>ＭＳ 明朝</vt:lpstr>
      <vt:lpstr>メイリオ</vt:lpstr>
      <vt:lpstr>Arial</vt:lpstr>
      <vt:lpstr>Calibri</vt:lpstr>
      <vt:lpstr>Office ​​テーマ</vt:lpstr>
      <vt:lpstr>PowerPoint プレゼンテーション</vt:lpstr>
      <vt:lpstr>　平成31年2月2日（土）に大阪市中央公会堂において、防犯イベント「2.2安全な まち大阪実現への挑戦」が開催されることになりました。 　このイベントは、特殊詐欺撲滅を目指し、府民、関係団体、自治体、警察等、オール大阪の体制で防犯意識の高揚を図るものです。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2019-06-19T01:14:04Z</dcterms:created>
  <dcterms:modified xsi:type="dcterms:W3CDTF">2019-06-19T01:14:10Z</dcterms:modified>
</cp:coreProperties>
</file>