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12" autoAdjust="0"/>
    <p:restoredTop sz="94660"/>
  </p:normalViewPr>
  <p:slideViewPr>
    <p:cSldViewPr snapToGrid="0">
      <p:cViewPr varScale="1">
        <p:scale>
          <a:sx n="49" d="100"/>
          <a:sy n="49" d="100"/>
        </p:scale>
        <p:origin x="27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97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08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90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53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02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10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33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58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87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69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9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2317-9BF4-44F1-A000-4B771EB59D0B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58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52399" y="465183"/>
            <a:ext cx="6717544" cy="9372237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AutoShape 1"/>
          <p:cNvSpPr>
            <a:spLocks noChangeArrowheads="1"/>
          </p:cNvSpPr>
          <p:nvPr/>
        </p:nvSpPr>
        <p:spPr bwMode="auto">
          <a:xfrm>
            <a:off x="21431" y="34244"/>
            <a:ext cx="6817520" cy="1026777"/>
          </a:xfrm>
          <a:prstGeom prst="horizontalScroll">
            <a:avLst>
              <a:gd name="adj" fmla="val 10645"/>
            </a:avLst>
          </a:prstGeom>
          <a:solidFill>
            <a:schemeClr val="bg1"/>
          </a:solidFill>
          <a:ln w="28575">
            <a:solidFill>
              <a:srgbClr val="7F7F7F"/>
            </a:solidFill>
            <a:round/>
            <a:headEnd/>
            <a:tailEnd/>
          </a:ln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050">
                <a:solidFill>
                  <a:srgbClr val="000000"/>
                </a:solidFill>
                <a:latin typeface="ＭＳ 明朝"/>
                <a:ea typeface="ＭＳ 明朝"/>
              </a:rPr>
              <a:t>　　　　　　　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59" y="235396"/>
            <a:ext cx="1043386" cy="65003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59" y="331883"/>
            <a:ext cx="478295" cy="52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086606" y="214110"/>
            <a:ext cx="3407557" cy="66462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ja-JP" altLang="en-US" sz="3600" b="1" kern="10" dirty="0">
                <a:ln w="3175">
                  <a:solidFill>
                    <a:srgbClr val="243F6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4F81BD"/>
                    </a:gs>
                    <a:gs pos="100000">
                      <a:srgbClr val="4F81BD">
                        <a:gamma/>
                        <a:tint val="20000"/>
                        <a:invGamma/>
                      </a:srgbClr>
                    </a:gs>
                  </a:gsLst>
                  <a:lin ang="5400000" scaled="1"/>
                </a:gradFill>
                <a:effectLst>
                  <a:prstShdw prst="shdw18" dist="17961" dir="13500000">
                    <a:srgbClr val="243F60">
                      <a:gamma/>
                      <a:shade val="60000"/>
                      <a:invGamma/>
                    </a:srgbClr>
                  </a:prstShdw>
                </a:effectLst>
                <a:latin typeface="HG創英角ｺﾞｼｯｸUB"/>
                <a:ea typeface="HG創英角ｺﾞｼｯｸUB"/>
              </a:rPr>
              <a:t> 安まち通信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60587"/>
              </p:ext>
            </p:extLst>
          </p:nvPr>
        </p:nvGraphicFramePr>
        <p:xfrm>
          <a:off x="5040230" y="186109"/>
          <a:ext cx="1710949" cy="713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令和元年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大阪府安全なまちづくり推進会議</a:t>
                      </a:r>
                      <a:endParaRPr kumimoji="1" lang="ja-JP" altLang="en-US" sz="8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　１８　号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259028" y="1112949"/>
            <a:ext cx="63511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大阪府内の特殊</a:t>
            </a:r>
            <a:r>
              <a:rPr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詐欺認知状況</a:t>
            </a:r>
            <a:r>
              <a:rPr kumimoji="1" lang="en-US" altLang="ja-JP" sz="2200" b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en-US" altLang="ja-JP" sz="2200" b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kumimoji="1" lang="ja-JP" altLang="en-US" sz="2200" b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kumimoji="1"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末</a:t>
            </a:r>
            <a:r>
              <a:rPr kumimoji="1" lang="en-US" altLang="ja-JP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12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9028" y="1440473"/>
            <a:ext cx="6468020" cy="27700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アポ電等の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認知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件数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286073" y="1681244"/>
            <a:ext cx="6264000" cy="0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59028" y="5653625"/>
            <a:ext cx="6468020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特殊詐欺（詐欺・恐喝）の被害認知状況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618095" y="6103141"/>
            <a:ext cx="3045453" cy="14260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dist"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役所・銀行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などを騙り、「還付金の手続き」等と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言って被害者に</a:t>
            </a:r>
            <a:r>
              <a:rPr lang="en-US" altLang="ja-JP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ATM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を操作させ、犯人の口座へお金</a:t>
            </a:r>
            <a:endParaRPr lang="en-US" altLang="ja-JP" sz="9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を振り込ませる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手口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役所・銀行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などを騙り、還付金の手続き名目で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だまし取る手口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百貨店（家電量販店）・銀行協会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などを騙り、口座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の保護名目で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だまし取る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手口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9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286073" y="5869649"/>
            <a:ext cx="6264000" cy="0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259029" y="8821977"/>
            <a:ext cx="6351170" cy="895112"/>
          </a:xfrm>
          <a:prstGeom prst="roundRect">
            <a:avLst>
              <a:gd name="adj" fmla="val 6495"/>
            </a:avLst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lstStyle/>
          <a:p>
            <a:pPr algn="dist"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月末現在、特殊詐欺（詐欺・恐喝）の認知件数は昨年より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件増加しました。特殊詐欺（窃盗）の認知件数も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159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件増加して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おり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、特殊詐欺全体では</a:t>
            </a:r>
            <a:r>
              <a:rPr lang="en-US" altLang="ja-JP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195</a:t>
            </a:r>
            <a:r>
              <a:rPr lang="ja-JP" altLang="en-US" sz="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件の増加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となります。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　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月末現在、特殊詐欺被害者の年齢・性別を見てみると、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80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歳代の女性の被害が最も多くなっています。平成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年中の特殊詐欺被害者は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70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歳代の女性の被害が最も多く、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男性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も昨年と比較して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80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歳代の被害者が増加傾向にあり、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昨年と比較して、より高齢な被害者が増加していると言えます。周囲の方々への注意喚起をお願いします。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832737" y="5872988"/>
            <a:ext cx="2620041" cy="2846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月中に認知件数が多かった手口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9028" y="7309809"/>
            <a:ext cx="6468020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特殊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詐欺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窃盗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の被害認知状況</a:t>
            </a:r>
          </a:p>
        </p:txBody>
      </p:sp>
      <p:cxnSp>
        <p:nvCxnSpPr>
          <p:cNvPr id="18" name="直線コネクタ 17"/>
          <p:cNvCxnSpPr/>
          <p:nvPr/>
        </p:nvCxnSpPr>
        <p:spPr>
          <a:xfrm>
            <a:off x="286073" y="7525833"/>
            <a:ext cx="6264000" cy="0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832738" y="7529172"/>
            <a:ext cx="2620040" cy="2846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月中に認知件数が多かった手口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598652" y="7729370"/>
            <a:ext cx="3045453" cy="10926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百貨店（家電量販店）・銀行協会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などを騙り、口座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の保護名目で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をすり替えて盗む手口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警察官・金融庁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、口座の保護名目で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すり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替えて盗む手口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役所・銀行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、年金関係の手続き名目で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をすり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替えて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盗む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手口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6685" y="1693750"/>
            <a:ext cx="6584652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 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アポ電等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は、特殊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詐欺（詐欺・恐喝及び窃盗）の犯人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発信した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と思われる電話、メール（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SMS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）、葉書（封書）の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こと。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2" name="Picture 68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648" y="4729336"/>
            <a:ext cx="1640457" cy="748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>
            <a:off x="263346" y="4583991"/>
            <a:ext cx="4680519" cy="997625"/>
          </a:xfrm>
          <a:prstGeom prst="roundRect">
            <a:avLst>
              <a:gd name="adj" fmla="val 5012"/>
            </a:avLst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dist"/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月のアポ電等の認知件数は、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月と比べて約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7.7%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71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</a:t>
            </a:r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減少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し、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854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件で、そのうち約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74.9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％（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640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件）は自己看破、約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6.8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％（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58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件）は第三者により未然に</a:t>
            </a:r>
            <a:endParaRPr lang="en-US" altLang="ja-JP" sz="9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5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防止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されています。</a:t>
            </a:r>
            <a:endParaRPr lang="en-US" altLang="ja-JP" sz="9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しかし、被害の認知件数が全体の</a:t>
            </a:r>
            <a:r>
              <a:rPr lang="ja-JP" altLang="en-US" sz="9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9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18.3</a:t>
            </a:r>
            <a:r>
              <a:rPr lang="ja-JP" altLang="en-US" sz="9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156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</a:t>
            </a:r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9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9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割近くを占める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ことから、被害防止</a:t>
            </a:r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への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取り組みを引き続き強化する必要があります。</a:t>
            </a:r>
            <a:endParaRPr lang="en-US" altLang="ja-JP" sz="9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月末時点でのアポ電等の累計は、昨年と比べて</a:t>
            </a:r>
            <a:r>
              <a:rPr lang="en-US" altLang="ja-JP" sz="95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1,312</a:t>
            </a:r>
            <a:r>
              <a:rPr lang="ja-JP" altLang="en-US" sz="9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件増加</a:t>
            </a:r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しています。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7710" y="6026680"/>
            <a:ext cx="3916463" cy="877547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7710" y="7729370"/>
            <a:ext cx="3055204" cy="877547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4836" y="1830067"/>
            <a:ext cx="6255038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113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HG創英角ｺﾞｼｯｸUB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2019-11-20T03:13:27Z</dcterms:created>
  <dcterms:modified xsi:type="dcterms:W3CDTF">2019-11-28T02:15:47Z</dcterms:modified>
</cp:coreProperties>
</file>