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125" d="100"/>
          <a:sy n="125" d="100"/>
        </p:scale>
        <p:origin x="21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5459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63308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3319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87853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820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9671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9703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0725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1348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2196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29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EF2317-9BF4-44F1-A000-4B771EB59D0B}" type="datetimeFigureOut">
              <a:rPr kumimoji="1" lang="ja-JP" altLang="en-US" smtClean="0"/>
              <a:t>2019/10/4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6215867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 y="-44703"/>
            <a:ext cx="6820252" cy="9906000"/>
          </a:xfrm>
          <a:prstGeom prst="rect">
            <a:avLst/>
          </a:prstGeom>
        </p:spPr>
      </p:pic>
      <p:sp>
        <p:nvSpPr>
          <p:cNvPr id="4" name="AutoShape 1"/>
          <p:cNvSpPr>
            <a:spLocks noChangeArrowheads="1"/>
          </p:cNvSpPr>
          <p:nvPr/>
        </p:nvSpPr>
        <p:spPr bwMode="auto">
          <a:xfrm>
            <a:off x="21431" y="34244"/>
            <a:ext cx="681752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5" name="図 4"/>
          <p:cNvPicPr>
            <a:picLocks noChangeAspect="1"/>
          </p:cNvPicPr>
          <p:nvPr/>
        </p:nvPicPr>
        <p:blipFill>
          <a:blip r:embed="rId3"/>
          <a:stretch>
            <a:fillRect/>
          </a:stretch>
        </p:blipFill>
        <p:spPr>
          <a:xfrm>
            <a:off x="189559" y="235396"/>
            <a:ext cx="1043386" cy="650033"/>
          </a:xfrm>
          <a:prstGeom prst="rect">
            <a:avLst/>
          </a:prstGeom>
        </p:spPr>
      </p:pic>
      <p:pic>
        <p:nvPicPr>
          <p:cNvPr id="7" name="図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59" y="331883"/>
            <a:ext cx="478295" cy="5253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86606" y="21411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graphicFrame>
        <p:nvGraphicFramePr>
          <p:cNvPr id="8" name="表 7"/>
          <p:cNvGraphicFramePr>
            <a:graphicFrameLocks noGrp="1"/>
          </p:cNvGraphicFramePr>
          <p:nvPr>
            <p:extLst>
              <p:ext uri="{D42A27DB-BD31-4B8C-83A1-F6EECF244321}">
                <p14:modId xmlns:p14="http://schemas.microsoft.com/office/powerpoint/2010/main" val="394527938"/>
              </p:ext>
            </p:extLst>
          </p:nvPr>
        </p:nvGraphicFramePr>
        <p:xfrm>
          <a:off x="5040230" y="186109"/>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令和元年１０月３日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第　１４　号</a:t>
                      </a:r>
                      <a:endParaRPr kumimoji="1" lang="ja-JP" altLang="en-US" sz="9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645" y="1788036"/>
            <a:ext cx="3191531" cy="2393648"/>
          </a:xfrm>
          <a:prstGeom prst="rect">
            <a:avLst/>
          </a:prstGeom>
          <a:ln>
            <a:noFill/>
          </a:ln>
          <a:effectLst>
            <a:outerShdw blurRad="190500" algn="tl" rotWithShape="0">
              <a:srgbClr val="000000">
                <a:alpha val="70000"/>
              </a:srgbClr>
            </a:outerShdw>
          </a:effectLst>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18124" y="4112379"/>
            <a:ext cx="1683029" cy="1998035"/>
          </a:xfrm>
          <a:prstGeom prst="rect">
            <a:avLst/>
          </a:prstGeom>
          <a:ln>
            <a:noFill/>
          </a:ln>
          <a:effectLst>
            <a:outerShdw blurRad="292100" dist="139700" dir="2700000" algn="tl" rotWithShape="0">
              <a:srgbClr val="333333">
                <a:alpha val="65000"/>
              </a:srgbClr>
            </a:outerShdw>
          </a:effectLst>
        </p:spPr>
      </p:pic>
      <p:pic>
        <p:nvPicPr>
          <p:cNvPr id="13" name="図 12"/>
          <p:cNvPicPr>
            <a:picLocks noChangeAspect="1"/>
          </p:cNvPicPr>
          <p:nvPr/>
        </p:nvPicPr>
        <p:blipFill>
          <a:blip r:embed="rId7"/>
          <a:stretch>
            <a:fillRect/>
          </a:stretch>
        </p:blipFill>
        <p:spPr>
          <a:xfrm>
            <a:off x="5670083" y="8213142"/>
            <a:ext cx="1070617" cy="1577467"/>
          </a:xfrm>
          <a:prstGeom prst="rect">
            <a:avLst/>
          </a:prstGeom>
          <a:solidFill>
            <a:schemeClr val="tx1"/>
          </a:solidFill>
          <a:ln w="12700">
            <a:solidFill>
              <a:schemeClr val="tx1"/>
            </a:solidFill>
          </a:ln>
        </p:spPr>
      </p:pic>
      <p:sp>
        <p:nvSpPr>
          <p:cNvPr id="17" name="テキスト ボックス 16"/>
          <p:cNvSpPr txBox="1"/>
          <p:nvPr/>
        </p:nvSpPr>
        <p:spPr>
          <a:xfrm>
            <a:off x="3381189" y="1728517"/>
            <a:ext cx="3483261" cy="2492990"/>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本年９月２５日に大阪府警察において第６回特殊詐欺検討部会を開催しました。</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今回は、特に被害の多いキャッシュカードをだまし取る、あるいはすり替えて盗むといった手口対策について検討しました。</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この手口は、アポ電からキャッシュカードを奪うまでの間、第三者の介在が困難です。</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被害の未然防止には府民一人ひとりの防犯意識の向上が求められます。</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大阪府警察が配布しているキャッシュカードをだまし取る手口に関する防犯速報を添付しますので被害防止に向けた広報啓発活動にご協力をお願いします。</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121434" y="6110414"/>
            <a:ext cx="2407448" cy="3680195"/>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24" name="図 23"/>
          <p:cNvPicPr>
            <a:picLocks noChangeAspect="1"/>
          </p:cNvPicPr>
          <p:nvPr/>
        </p:nvPicPr>
        <p:blipFill rotWithShape="1">
          <a:blip r:embed="rId8" cstate="print">
            <a:extLst>
              <a:ext uri="{28A0092B-C50C-407E-A947-70E740481C1C}">
                <a14:useLocalDpi xmlns:a14="http://schemas.microsoft.com/office/drawing/2010/main" val="0"/>
              </a:ext>
            </a:extLst>
          </a:blip>
          <a:srcRect l="6554" t="6554" r="6554" b="6554"/>
          <a:stretch/>
        </p:blipFill>
        <p:spPr>
          <a:xfrm>
            <a:off x="1728572" y="9140221"/>
            <a:ext cx="491136" cy="491135"/>
          </a:xfrm>
          <a:prstGeom prst="rect">
            <a:avLst/>
          </a:prstGeom>
        </p:spPr>
      </p:pic>
      <p:sp>
        <p:nvSpPr>
          <p:cNvPr id="25" name="テキスト ボックス 24"/>
          <p:cNvSpPr txBox="1"/>
          <p:nvPr/>
        </p:nvSpPr>
        <p:spPr>
          <a:xfrm>
            <a:off x="146093" y="6664170"/>
            <a:ext cx="2368366" cy="769441"/>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　</a:t>
            </a:r>
            <a:r>
              <a:rPr kumimoji="1" lang="en-US" altLang="ja-JP" sz="1100" b="1" dirty="0" smtClean="0">
                <a:solidFill>
                  <a:schemeClr val="bg1"/>
                </a:solidFill>
                <a:latin typeface="Meiryo UI" panose="020B0604030504040204" pitchFamily="50" charset="-128"/>
                <a:ea typeface="Meiryo UI" panose="020B0604030504040204" pitchFamily="50" charset="-128"/>
              </a:rPr>
              <a:t>10</a:t>
            </a:r>
            <a:r>
              <a:rPr kumimoji="1" lang="ja-JP" altLang="en-US" sz="1100" b="1" dirty="0" smtClean="0">
                <a:solidFill>
                  <a:schemeClr val="bg1"/>
                </a:solidFill>
                <a:latin typeface="Meiryo UI" panose="020B0604030504040204" pitchFamily="50" charset="-128"/>
                <a:ea typeface="Meiryo UI" panose="020B0604030504040204" pitchFamily="50" charset="-128"/>
              </a:rPr>
              <a:t>月の「安全なまちづくり推進月間」広報用動画（</a:t>
            </a:r>
            <a:r>
              <a:rPr kumimoji="1" lang="en-US" altLang="ja-JP" sz="1100" b="1" dirty="0" smtClean="0">
                <a:solidFill>
                  <a:schemeClr val="bg1"/>
                </a:solidFill>
                <a:latin typeface="Meiryo UI" panose="020B0604030504040204" pitchFamily="50" charset="-128"/>
                <a:ea typeface="Meiryo UI" panose="020B0604030504040204" pitchFamily="50" charset="-128"/>
              </a:rPr>
              <a:t>30</a:t>
            </a:r>
            <a:r>
              <a:rPr kumimoji="1" lang="ja-JP" altLang="en-US" sz="1100" b="1" dirty="0" smtClean="0">
                <a:solidFill>
                  <a:schemeClr val="bg1"/>
                </a:solidFill>
                <a:latin typeface="Meiryo UI" panose="020B0604030504040204" pitchFamily="50" charset="-128"/>
                <a:ea typeface="Meiryo UI" panose="020B0604030504040204" pitchFamily="50" charset="-128"/>
              </a:rPr>
              <a:t>秒）を作成しました。</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　</a:t>
            </a:r>
            <a:r>
              <a:rPr kumimoji="1" lang="en-US" altLang="ja-JP" sz="1100" b="1" dirty="0" smtClean="0">
                <a:solidFill>
                  <a:schemeClr val="bg1"/>
                </a:solidFill>
                <a:latin typeface="Meiryo UI" panose="020B0604030504040204" pitchFamily="50" charset="-128"/>
                <a:ea typeface="Meiryo UI" panose="020B0604030504040204" pitchFamily="50" charset="-128"/>
              </a:rPr>
              <a:t>Twitter</a:t>
            </a:r>
            <a:r>
              <a:rPr kumimoji="1" lang="ja-JP" altLang="en-US" sz="1100" b="1" dirty="0" err="1" smtClean="0">
                <a:solidFill>
                  <a:schemeClr val="bg1"/>
                </a:solidFill>
                <a:latin typeface="Meiryo UI" panose="020B0604030504040204" pitchFamily="50" charset="-128"/>
                <a:ea typeface="Meiryo UI" panose="020B0604030504040204" pitchFamily="50" charset="-128"/>
              </a:rPr>
              <a:t>にも</a:t>
            </a:r>
            <a:r>
              <a:rPr kumimoji="1" lang="ja-JP" altLang="en-US" sz="1100" b="1" dirty="0" smtClean="0">
                <a:solidFill>
                  <a:schemeClr val="bg1"/>
                </a:solidFill>
                <a:latin typeface="Meiryo UI" panose="020B0604030504040204" pitchFamily="50" charset="-128"/>
                <a:ea typeface="Meiryo UI" panose="020B0604030504040204" pitchFamily="50" charset="-128"/>
              </a:rPr>
              <a:t>投稿しています。</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　広報活動にご協力をお願いします。</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26" name="Picture 2" descr="クリックすると新しいウィンドウで開きます">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37392" y="6129855"/>
            <a:ext cx="486508" cy="4865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公式】大阪府治安対策課"/>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983" y="9099184"/>
            <a:ext cx="601529" cy="601529"/>
          </a:xfrm>
          <a:prstGeom prst="ellipse">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729229" y="6405364"/>
            <a:ext cx="1595309" cy="276999"/>
          </a:xfrm>
          <a:prstGeom prst="rect">
            <a:avLst/>
          </a:prstGeom>
          <a:noFill/>
        </p:spPr>
        <p:txBody>
          <a:bodyPr wrap="none" rtlCol="0">
            <a:spAutoFit/>
          </a:bodyPr>
          <a:lstStyle/>
          <a:p>
            <a:r>
              <a:rPr kumimoji="1" lang="en-US" altLang="ja-JP" sz="1200" dirty="0"/>
              <a:t> </a:t>
            </a:r>
            <a:r>
              <a:rPr kumimoji="1" lang="en-US" altLang="ja-JP" sz="1200" b="1" dirty="0">
                <a:latin typeface="Meiryo UI" panose="020B0604030504040204" pitchFamily="50" charset="-128"/>
                <a:ea typeface="Meiryo UI" panose="020B0604030504040204" pitchFamily="50" charset="-128"/>
              </a:rPr>
              <a:t>@</a:t>
            </a:r>
            <a:r>
              <a:rPr kumimoji="1" lang="en-US" altLang="ja-JP" sz="1200" b="1" dirty="0" err="1">
                <a:latin typeface="Meiryo UI" panose="020B0604030504040204" pitchFamily="50" charset="-128"/>
                <a:ea typeface="Meiryo UI" panose="020B0604030504040204" pitchFamily="50" charset="-128"/>
              </a:rPr>
              <a:t>osaka_chiantai</a:t>
            </a:r>
            <a:endParaRPr kumimoji="1" lang="ja-JP" altLang="en-US" sz="12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13786" y="6174684"/>
            <a:ext cx="1877437"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公式</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大阪府治安対策課</a:t>
            </a:r>
          </a:p>
        </p:txBody>
      </p:sp>
      <p:sp>
        <p:nvSpPr>
          <p:cNvPr id="31" name="テキスト ボックス 30"/>
          <p:cNvSpPr txBox="1"/>
          <p:nvPr/>
        </p:nvSpPr>
        <p:spPr>
          <a:xfrm>
            <a:off x="778855" y="9216266"/>
            <a:ext cx="909261" cy="414148"/>
          </a:xfrm>
          <a:prstGeom prst="rect">
            <a:avLst/>
          </a:prstGeom>
          <a:noFill/>
        </p:spPr>
        <p:txBody>
          <a:bodyPr wrap="square" rtlCol="0">
            <a:spAutoFit/>
          </a:bodyPr>
          <a:lstStyle/>
          <a:p>
            <a:pPr algn="r"/>
            <a:r>
              <a:rPr kumimoji="1" lang="en-US" altLang="ja-JP" sz="1000" dirty="0" smtClean="0">
                <a:latin typeface="Meiryo UI" panose="020B0604030504040204" pitchFamily="50" charset="-128"/>
                <a:ea typeface="Meiryo UI" panose="020B0604030504040204" pitchFamily="50" charset="-128"/>
              </a:rPr>
              <a:t>QR</a:t>
            </a:r>
            <a:r>
              <a:rPr kumimoji="1" lang="ja-JP" altLang="en-US" sz="1000" dirty="0" smtClean="0">
                <a:latin typeface="Meiryo UI" panose="020B0604030504040204" pitchFamily="50" charset="-128"/>
                <a:ea typeface="Meiryo UI" panose="020B0604030504040204" pitchFamily="50" charset="-128"/>
              </a:rPr>
              <a:t>コードから</a:t>
            </a:r>
            <a:endParaRPr kumimoji="1" lang="en-US" altLang="ja-JP" sz="1000" dirty="0" smtClean="0">
              <a:latin typeface="Meiryo UI" panose="020B0604030504040204" pitchFamily="50" charset="-128"/>
              <a:ea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rPr>
              <a:t>どうぞ⇒</a:t>
            </a:r>
            <a:endParaRPr kumimoji="1" lang="en-US" altLang="ja-JP" sz="1000" dirty="0" smtClean="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890512" y="5519825"/>
            <a:ext cx="928833" cy="500607"/>
          </a:xfrm>
          <a:prstGeom prst="rect">
            <a:avLst/>
          </a:prstGeom>
          <a:noFill/>
        </p:spPr>
      </p:pic>
      <p:sp>
        <p:nvSpPr>
          <p:cNvPr id="14" name="正方形/長方形 13"/>
          <p:cNvSpPr/>
          <p:nvPr/>
        </p:nvSpPr>
        <p:spPr>
          <a:xfrm flipH="1">
            <a:off x="121433" y="5541912"/>
            <a:ext cx="3908468"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flipH="1">
            <a:off x="550665" y="5524118"/>
            <a:ext cx="3697172" cy="461665"/>
          </a:xfrm>
          <a:prstGeom prst="rect">
            <a:avLst/>
          </a:prstGeom>
          <a:noFill/>
        </p:spPr>
        <p:txBody>
          <a:bodyPr wrap="square" rtlCol="0">
            <a:sp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大阪府警察本部生活安全指導班による</a:t>
            </a:r>
            <a:endParaRPr kumimoji="1" lang="en-US" altLang="ja-JP" sz="1200" b="1" dirty="0" smtClean="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キャッシュカードすり替え窃盗の手口説明</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2" name="1 つの角を切り取り 1 つの角を丸めた四角形 31"/>
          <p:cNvSpPr/>
          <p:nvPr/>
        </p:nvSpPr>
        <p:spPr>
          <a:xfrm>
            <a:off x="126059" y="4321000"/>
            <a:ext cx="4693286" cy="1127257"/>
          </a:xfrm>
          <a:prstGeom prst="snip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036481" y="4384792"/>
            <a:ext cx="3775393" cy="1015663"/>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大阪府内における特殊詐欺の現状（８月末現在）</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キャッシュカードを狙った特殊詐欺への対策</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タレント（オバチャーン）を活用した広報啓発</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安全なまちづくり推進月間における取組</a:t>
            </a:r>
            <a:r>
              <a:rPr kumimoji="1" lang="ja-JP" altLang="en-US" sz="1200" dirty="0">
                <a:latin typeface="HG丸ｺﾞｼｯｸM-PRO" panose="020F0600000000000000" pitchFamily="50" charset="-128"/>
                <a:ea typeface="HG丸ｺﾞｼｯｸM-PRO" panose="020F0600000000000000" pitchFamily="50" charset="-128"/>
              </a:rPr>
              <a:t>計画</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「若い世代からの広報啓発」の進捗</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21433" y="4220097"/>
            <a:ext cx="902127" cy="4606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rPr>
              <a:t>議　題</a:t>
            </a:r>
            <a:endPar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721705" y="1103486"/>
            <a:ext cx="5416969" cy="5713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8320" y="1013833"/>
            <a:ext cx="5747657" cy="733871"/>
          </a:xfrm>
          <a:prstGeom prst="rect">
            <a:avLst/>
          </a:prstGeom>
          <a:noFill/>
        </p:spPr>
      </p:pic>
      <p:sp>
        <p:nvSpPr>
          <p:cNvPr id="12" name="正方形/長方形 11"/>
          <p:cNvSpPr/>
          <p:nvPr/>
        </p:nvSpPr>
        <p:spPr>
          <a:xfrm>
            <a:off x="842751" y="1157591"/>
            <a:ext cx="5109092"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ja-JP" altLang="en-US" sz="2400" b="1" dirty="0" smtClean="0">
                <a:ln w="10160">
                  <a:solidFill>
                    <a:schemeClr val="accent5"/>
                  </a:solidFill>
                  <a:prstDash val="solid"/>
                </a:ln>
                <a:solidFill>
                  <a:srgbClr val="FFFFFF"/>
                </a:solidFill>
                <a:effectLst>
                  <a:outerShdw blurRad="60007" dist="200025" dir="15000000" sy="30000" kx="-1800000" algn="bl" rotWithShape="0">
                    <a:prstClr val="black">
                      <a:alpha val="32000"/>
                    </a:prstClr>
                  </a:outerShdw>
                </a:effectLst>
              </a:rPr>
              <a:t>第６回特殊詐欺対策検討部会の開催</a:t>
            </a:r>
            <a:endParaRPr lang="ja-JP" altLang="en-US" sz="2400" b="1" dirty="0">
              <a:ln w="10160">
                <a:solidFill>
                  <a:schemeClr val="accent5"/>
                </a:solidFill>
                <a:prstDash val="solid"/>
              </a:ln>
              <a:solidFill>
                <a:srgbClr val="FFFFFF"/>
              </a:solidFill>
              <a:effectLst>
                <a:outerShdw blurRad="60007" dist="200025" dir="15000000" sy="30000" kx="-1800000" algn="bl" rotWithShape="0">
                  <a:prstClr val="black">
                    <a:alpha val="32000"/>
                  </a:prstClr>
                </a:outerShdw>
              </a:effectLst>
            </a:endParaRPr>
          </a:p>
        </p:txBody>
      </p:sp>
      <p:sp>
        <p:nvSpPr>
          <p:cNvPr id="35" name="テキスト ボックス 34"/>
          <p:cNvSpPr txBox="1"/>
          <p:nvPr/>
        </p:nvSpPr>
        <p:spPr>
          <a:xfrm>
            <a:off x="-5029200" y="6617385"/>
            <a:ext cx="57150" cy="369332"/>
          </a:xfrm>
          <a:prstGeom prst="rect">
            <a:avLst/>
          </a:prstGeom>
          <a:noFill/>
        </p:spPr>
        <p:txBody>
          <a:bodyPr wrap="square" rtlCol="0">
            <a:spAutoFit/>
          </a:bodyPr>
          <a:lstStyle/>
          <a:p>
            <a:endParaRPr kumimoji="1" lang="ja-JP" altLang="en-US" dirty="0"/>
          </a:p>
        </p:txBody>
      </p:sp>
      <p:sp>
        <p:nvSpPr>
          <p:cNvPr id="36" name="テキスト ボックス 35"/>
          <p:cNvSpPr txBox="1"/>
          <p:nvPr/>
        </p:nvSpPr>
        <p:spPr>
          <a:xfrm>
            <a:off x="2651572" y="8601381"/>
            <a:ext cx="2998246" cy="120032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当検討部会では、若い世代からの広報活動の一環として「放送芸術学院専門学校」のご協力を得て、広報啓発アニメとマンガを作成しています。</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今後、街頭ビジョン等による放映や広報誌への掲載にご協力をお願いします。</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pic>
        <p:nvPicPr>
          <p:cNvPr id="38" name="図 37"/>
          <p:cNvPicPr>
            <a:picLocks noChangeAspect="1"/>
          </p:cNvPicPr>
          <p:nvPr/>
        </p:nvPicPr>
        <p:blipFill>
          <a:blip r:embed="rId14"/>
          <a:stretch>
            <a:fillRect/>
          </a:stretch>
        </p:blipFill>
        <p:spPr>
          <a:xfrm>
            <a:off x="170509" y="7455418"/>
            <a:ext cx="1197488" cy="673258"/>
          </a:xfrm>
          <a:prstGeom prst="rect">
            <a:avLst/>
          </a:prstGeom>
          <a:ln w="12700">
            <a:solidFill>
              <a:schemeClr val="accent1"/>
            </a:solidFill>
          </a:ln>
        </p:spPr>
      </p:pic>
      <p:pic>
        <p:nvPicPr>
          <p:cNvPr id="37" name="図 36"/>
          <p:cNvPicPr>
            <a:picLocks noChangeAspect="1"/>
          </p:cNvPicPr>
          <p:nvPr/>
        </p:nvPicPr>
        <p:blipFill>
          <a:blip r:embed="rId15"/>
          <a:stretch>
            <a:fillRect/>
          </a:stretch>
        </p:blipFill>
        <p:spPr>
          <a:xfrm>
            <a:off x="1294343" y="7452133"/>
            <a:ext cx="1197488" cy="673258"/>
          </a:xfrm>
          <a:prstGeom prst="rect">
            <a:avLst/>
          </a:prstGeom>
          <a:ln w="12700">
            <a:solidFill>
              <a:schemeClr val="accent1"/>
            </a:solidFill>
          </a:ln>
        </p:spPr>
      </p:pic>
      <p:sp>
        <p:nvSpPr>
          <p:cNvPr id="40" name="テキスト ボックス 39"/>
          <p:cNvSpPr txBox="1"/>
          <p:nvPr/>
        </p:nvSpPr>
        <p:spPr>
          <a:xfrm>
            <a:off x="217922" y="8851260"/>
            <a:ext cx="2368366" cy="246221"/>
          </a:xfrm>
          <a:prstGeom prst="rect">
            <a:avLst/>
          </a:prstGeom>
          <a:noFill/>
        </p:spPr>
        <p:txBody>
          <a:bodyPr wrap="square" rtlCol="0">
            <a:spAutoFit/>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音声</a:t>
            </a:r>
            <a:r>
              <a:rPr kumimoji="1" lang="ja-JP" altLang="en-US" sz="1000" b="1" dirty="0" smtClean="0">
                <a:solidFill>
                  <a:schemeClr val="bg1"/>
                </a:solidFill>
                <a:latin typeface="Meiryo UI" panose="020B0604030504040204" pitchFamily="50" charset="-128"/>
                <a:ea typeface="Meiryo UI" panose="020B0604030504040204" pitchFamily="50" charset="-128"/>
              </a:rPr>
              <a:t>：放送</a:t>
            </a:r>
            <a:r>
              <a:rPr kumimoji="1" lang="ja-JP" altLang="en-US" sz="1000" b="1" dirty="0" smtClean="0">
                <a:solidFill>
                  <a:schemeClr val="bg1"/>
                </a:solidFill>
                <a:latin typeface="Meiryo UI" panose="020B0604030504040204" pitchFamily="50" charset="-128"/>
                <a:ea typeface="Meiryo UI" panose="020B0604030504040204" pitchFamily="50" charset="-128"/>
              </a:rPr>
              <a:t>芸術学院専門学校</a:t>
            </a:r>
            <a:endParaRPr kumimoji="1" lang="en-US" altLang="ja-JP" sz="1000" b="1" dirty="0">
              <a:solidFill>
                <a:schemeClr val="bg1"/>
              </a:solidFill>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67208" y="8269477"/>
            <a:ext cx="2928729" cy="373621"/>
          </a:xfrm>
          <a:prstGeom prst="rect">
            <a:avLst/>
          </a:prstGeom>
        </p:spPr>
      </p:pic>
      <p:sp>
        <p:nvSpPr>
          <p:cNvPr id="42" name="テキスト ボックス 41"/>
          <p:cNvSpPr txBox="1"/>
          <p:nvPr/>
        </p:nvSpPr>
        <p:spPr>
          <a:xfrm>
            <a:off x="2806916" y="8316633"/>
            <a:ext cx="2843074" cy="307777"/>
          </a:xfrm>
          <a:prstGeom prst="rect">
            <a:avLst/>
          </a:prstGeom>
          <a:noFill/>
        </p:spPr>
        <p:txBody>
          <a:bodyPr wrap="square" rtlCol="0">
            <a:spAutoFit/>
          </a:bodyPr>
          <a:lstStyle/>
          <a:p>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rPr>
              <a:t>広報啓発アニメ・マンガの作成</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3" name="図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67208" y="6159041"/>
            <a:ext cx="2928729" cy="373621"/>
          </a:xfrm>
          <a:prstGeom prst="rect">
            <a:avLst/>
          </a:prstGeom>
        </p:spPr>
      </p:pic>
      <p:sp>
        <p:nvSpPr>
          <p:cNvPr id="44" name="テキスト ボックス 43"/>
          <p:cNvSpPr txBox="1"/>
          <p:nvPr/>
        </p:nvSpPr>
        <p:spPr>
          <a:xfrm>
            <a:off x="2752608" y="6172247"/>
            <a:ext cx="2530789" cy="307777"/>
          </a:xfrm>
          <a:prstGeom prst="rect">
            <a:avLst/>
          </a:prstGeom>
          <a:noFill/>
        </p:spPr>
        <p:txBody>
          <a:bodyPr wrap="square" rtlCol="0">
            <a:spAutoFit/>
          </a:bodyPr>
          <a:lstStyle/>
          <a:p>
            <a:r>
              <a:rPr kumimoji="1" lang="ja-JP" altLang="en-US" sz="1400" b="1" dirty="0" smtClean="0">
                <a:solidFill>
                  <a:schemeClr val="bg1"/>
                </a:solidFill>
                <a:latin typeface="HG丸ｺﾞｼｯｸM-PRO" panose="020F0600000000000000" pitchFamily="50" charset="-128"/>
                <a:ea typeface="HG丸ｺﾞｼｯｸM-PRO" panose="020F0600000000000000" pitchFamily="50" charset="-128"/>
              </a:rPr>
              <a:t>オバチャーンによる広報啓発</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2617854" y="6528917"/>
            <a:ext cx="2385971" cy="1754326"/>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当部会では大阪府警察と連携し、タレント「オバチャーン」ご協力のもと、特殊詐欺被害防止の広報啓発動画やチラシを作成しています。</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rPr>
              <a:t>10</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19</a:t>
            </a:r>
            <a:r>
              <a:rPr kumimoji="1" lang="ja-JP" altLang="en-US" sz="1200" dirty="0" smtClean="0">
                <a:latin typeface="HG丸ｺﾞｼｯｸM-PRO" panose="020F0600000000000000" pitchFamily="50" charset="-128"/>
                <a:ea typeface="HG丸ｺﾞｼｯｸM-PRO" panose="020F0600000000000000" pitchFamily="50" charset="-128"/>
              </a:rPr>
              <a:t>日</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土</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に大阪府警察コミュニティープラザ</a:t>
            </a:r>
            <a:r>
              <a:rPr kumimoji="1" lang="ja-JP" altLang="en-US" sz="1200" smtClean="0">
                <a:latin typeface="HG丸ｺﾞｼｯｸM-PRO" panose="020F0600000000000000" pitchFamily="50" charset="-128"/>
                <a:ea typeface="HG丸ｺﾞｼｯｸM-PRO" panose="020F0600000000000000" pitchFamily="50" charset="-128"/>
              </a:rPr>
              <a:t>で動画公開</a:t>
            </a:r>
            <a:r>
              <a:rPr kumimoji="1" lang="ja-JP" altLang="en-US" sz="1200" dirty="0" smtClean="0">
                <a:latin typeface="HG丸ｺﾞｼｯｸM-PRO" panose="020F0600000000000000" pitchFamily="50" charset="-128"/>
                <a:ea typeface="HG丸ｺﾞｼｯｸM-PRO" panose="020F0600000000000000" pitchFamily="50" charset="-128"/>
              </a:rPr>
              <a:t>イベントを実施する予定としています。</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pic>
        <p:nvPicPr>
          <p:cNvPr id="48" name="図 47"/>
          <p:cNvPicPr>
            <a:picLocks noChangeAspect="1"/>
          </p:cNvPicPr>
          <p:nvPr/>
        </p:nvPicPr>
        <p:blipFill>
          <a:blip r:embed="rId17"/>
          <a:stretch>
            <a:fillRect/>
          </a:stretch>
        </p:blipFill>
        <p:spPr>
          <a:xfrm>
            <a:off x="716513" y="8147198"/>
            <a:ext cx="1236818" cy="695371"/>
          </a:xfrm>
          <a:prstGeom prst="rect">
            <a:avLst/>
          </a:prstGeom>
        </p:spPr>
      </p:pic>
      <p:pic>
        <p:nvPicPr>
          <p:cNvPr id="49" name="図 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0509" y="4613104"/>
            <a:ext cx="931055" cy="931055"/>
          </a:xfrm>
          <a:prstGeom prst="rect">
            <a:avLst/>
          </a:prstGeom>
        </p:spPr>
      </p:pic>
      <p:pic>
        <p:nvPicPr>
          <p:cNvPr id="16" name="図 15"/>
          <p:cNvPicPr>
            <a:picLocks noChangeAspect="1"/>
          </p:cNvPicPr>
          <p:nvPr/>
        </p:nvPicPr>
        <p:blipFill>
          <a:blip r:embed="rId19"/>
          <a:stretch>
            <a:fillRect/>
          </a:stretch>
        </p:blipFill>
        <p:spPr>
          <a:xfrm>
            <a:off x="4918100" y="6794688"/>
            <a:ext cx="1833079" cy="1036505"/>
          </a:xfrm>
          <a:prstGeom prst="rect">
            <a:avLst/>
          </a:prstGeom>
        </p:spPr>
      </p:pic>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Words>
  <Application>Microsoft Office PowerPoint</Application>
  <PresentationFormat>A4 210 x 297 mm</PresentationFormat>
  <Paragraphs>33</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HG丸ｺﾞｼｯｸM-PRO</vt:lpstr>
      <vt:lpstr>HG創英角ｺﾞｼｯｸUB</vt:lpstr>
      <vt:lpstr>Meiryo UI</vt:lpstr>
      <vt:lpstr>ＭＳ 明朝</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2019-10-03T02:20:51Z</dcterms:created>
  <dcterms:modified xsi:type="dcterms:W3CDTF">2019-10-04T04:29:47Z</dcterms:modified>
</cp:coreProperties>
</file>