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11" r:id="rId1"/>
  </p:sldMasterIdLst>
  <p:sldIdLst>
    <p:sldId id="256" r:id="rId2"/>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12" autoAdjust="0"/>
    <p:restoredTop sz="94660"/>
  </p:normalViewPr>
  <p:slideViewPr>
    <p:cSldViewPr snapToGrid="0">
      <p:cViewPr>
        <p:scale>
          <a:sx n="125" d="100"/>
          <a:sy n="125" d="100"/>
        </p:scale>
        <p:origin x="1212" y="-3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496484"/>
            <a:ext cx="5143500" cy="3183467"/>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96072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408420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486834"/>
            <a:ext cx="1478756" cy="774911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486834"/>
            <a:ext cx="4350544" cy="774911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17287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37036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279652"/>
            <a:ext cx="5915025" cy="3803649"/>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50063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89747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486834"/>
            <a:ext cx="5915025" cy="1767417"/>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340100"/>
            <a:ext cx="2901255"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340100"/>
            <a:ext cx="2915543"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28530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83074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86355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19244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EF2317-9BF4-44F1-A000-4B771EB59D0B}" type="datetimeFigureOut">
              <a:rPr kumimoji="1" lang="ja-JP" altLang="en-US" smtClean="0"/>
              <a:t>2019/8/30</a:t>
            </a:fld>
            <a:endParaRPr kumimoji="1" lang="ja-JP" altLang="en-US"/>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55634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78EF2317-9BF4-44F1-A000-4B771EB59D0B}" type="datetimeFigureOut">
              <a:rPr kumimoji="1" lang="ja-JP" altLang="en-US" smtClean="0"/>
              <a:t>2019/8/30</a:t>
            </a:fld>
            <a:endParaRPr kumimoji="1" lang="ja-JP" altLang="en-US"/>
          </a:p>
        </p:txBody>
      </p:sp>
      <p:sp>
        <p:nvSpPr>
          <p:cNvPr id="5" name="フッター プレースホルダー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5492208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52398" y="380092"/>
            <a:ext cx="6781347" cy="8747829"/>
          </a:xfrm>
          <a:prstGeom prst="rect">
            <a:avLst/>
          </a:prstGeom>
          <a:gradFill>
            <a:gsLst>
              <a:gs pos="0">
                <a:schemeClr val="accent1">
                  <a:lumMod val="5000"/>
                  <a:lumOff val="95000"/>
                </a:schemeClr>
              </a:gs>
              <a:gs pos="63000">
                <a:schemeClr val="accent6">
                  <a:lumMod val="40000"/>
                  <a:lumOff val="60000"/>
                </a:schemeClr>
              </a:gs>
              <a:gs pos="75000">
                <a:schemeClr val="accent6">
                  <a:lumMod val="60000"/>
                  <a:lumOff val="40000"/>
                </a:schemeClr>
              </a:gs>
              <a:gs pos="100000">
                <a:schemeClr val="accent6">
                  <a:lumMod val="60000"/>
                  <a:lumOff val="40000"/>
                </a:schemeClr>
              </a:gs>
            </a:gsLst>
            <a:lin ang="5400000" scaled="1"/>
          </a:grad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AutoShape 1"/>
          <p:cNvSpPr>
            <a:spLocks noChangeArrowheads="1"/>
          </p:cNvSpPr>
          <p:nvPr/>
        </p:nvSpPr>
        <p:spPr bwMode="auto">
          <a:xfrm>
            <a:off x="21431" y="19003"/>
            <a:ext cx="6817520" cy="1026777"/>
          </a:xfrm>
          <a:prstGeom prst="horizontalScroll">
            <a:avLst>
              <a:gd name="adj" fmla="val 10645"/>
            </a:avLst>
          </a:prstGeom>
          <a:solidFill>
            <a:schemeClr val="bg1"/>
          </a:solidFill>
          <a:ln w="28575">
            <a:solidFill>
              <a:srgbClr val="7F7F7F"/>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a:solidFill>
                  <a:srgbClr val="000000"/>
                </a:solidFill>
                <a:latin typeface="ＭＳ 明朝"/>
                <a:ea typeface="ＭＳ 明朝"/>
              </a:rPr>
              <a:t>　　　　　　　</a:t>
            </a:r>
          </a:p>
        </p:txBody>
      </p:sp>
      <p:pic>
        <p:nvPicPr>
          <p:cNvPr id="5" name="図 4"/>
          <p:cNvPicPr>
            <a:picLocks noChangeAspect="1"/>
          </p:cNvPicPr>
          <p:nvPr/>
        </p:nvPicPr>
        <p:blipFill>
          <a:blip r:embed="rId2"/>
          <a:stretch>
            <a:fillRect/>
          </a:stretch>
        </p:blipFill>
        <p:spPr>
          <a:xfrm>
            <a:off x="189559" y="220155"/>
            <a:ext cx="1043386" cy="650033"/>
          </a:xfrm>
          <a:prstGeom prst="rect">
            <a:avLst/>
          </a:prstGeom>
        </p:spPr>
      </p:pic>
      <p:pic>
        <p:nvPicPr>
          <p:cNvPr id="7" name="図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58" y="316642"/>
            <a:ext cx="478295" cy="525327"/>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086605" y="198870"/>
            <a:ext cx="3407557" cy="66462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600" b="1" kern="10" dirty="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rPr>
              <a:t> 安まち通信</a:t>
            </a:r>
          </a:p>
        </p:txBody>
      </p:sp>
      <p:graphicFrame>
        <p:nvGraphicFramePr>
          <p:cNvPr id="8" name="表 7"/>
          <p:cNvGraphicFramePr>
            <a:graphicFrameLocks noGrp="1"/>
          </p:cNvGraphicFramePr>
          <p:nvPr>
            <p:extLst>
              <p:ext uri="{D42A27DB-BD31-4B8C-83A1-F6EECF244321}">
                <p14:modId xmlns:p14="http://schemas.microsoft.com/office/powerpoint/2010/main" val="3510042040"/>
              </p:ext>
            </p:extLst>
          </p:nvPr>
        </p:nvGraphicFramePr>
        <p:xfrm>
          <a:off x="5040229" y="170868"/>
          <a:ext cx="1710949" cy="713929"/>
        </p:xfrm>
        <a:graphic>
          <a:graphicData uri="http://schemas.openxmlformats.org/drawingml/2006/table">
            <a:tbl>
              <a:tblPr firstRow="1" bandRow="1">
                <a:tableStyleId>{5C22544A-7EE6-4342-B048-85BDC9FD1C3A}</a:tableStyleId>
              </a:tblPr>
              <a:tblGrid>
                <a:gridCol w="1710949">
                  <a:extLst>
                    <a:ext uri="{9D8B030D-6E8A-4147-A177-3AD203B41FA5}">
                      <a16:colId xmlns:a16="http://schemas.microsoft.com/office/drawing/2014/main" val="20000"/>
                    </a:ext>
                  </a:extLst>
                </a:gridCol>
              </a:tblGrid>
              <a:tr h="247650">
                <a:tc>
                  <a:txBody>
                    <a:bodyPr/>
                    <a:lstStyle/>
                    <a:p>
                      <a:pPr algn="ctr"/>
                      <a:r>
                        <a:rPr kumimoji="1" lang="ja-JP" altLang="en-US" sz="900" b="1" dirty="0" smtClean="0">
                          <a:solidFill>
                            <a:schemeClr val="tx1"/>
                          </a:solidFill>
                          <a:latin typeface="HG丸ｺﾞｼｯｸM-PRO" panose="020F0600000000000000" pitchFamily="50" charset="-128"/>
                          <a:ea typeface="HG丸ｺﾞｼｯｸM-PRO" panose="020F0600000000000000" pitchFamily="50" charset="-128"/>
                        </a:rPr>
                        <a:t>令和元年９月２日</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677">
                <a:tc>
                  <a:txBody>
                    <a:bodyPr/>
                    <a:lstStyle/>
                    <a:p>
                      <a:pPr algn="ctr"/>
                      <a:r>
                        <a:rPr kumimoji="1" lang="ja-JP" altLang="en-US" sz="800" b="1" baseline="0" dirty="0" smtClean="0">
                          <a:latin typeface="HG丸ｺﾞｼｯｸM-PRO" panose="020F0600000000000000" pitchFamily="50" charset="-128"/>
                          <a:ea typeface="HG丸ｺﾞｼｯｸM-PRO" panose="020F0600000000000000" pitchFamily="50" charset="-128"/>
                        </a:rPr>
                        <a:t>大阪府安全なまちづくり推進会議</a:t>
                      </a:r>
                      <a:endParaRPr kumimoji="1" lang="ja-JP" altLang="en-US" sz="800" b="1" baseline="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2">
                <a:tc>
                  <a:txBody>
                    <a:bodyPr/>
                    <a:lstStyle/>
                    <a:p>
                      <a:pPr algn="ctr"/>
                      <a:r>
                        <a:rPr kumimoji="1" lang="ja-JP" altLang="en-US" sz="900" b="1" dirty="0" smtClean="0">
                          <a:latin typeface="HG丸ｺﾞｼｯｸM-PRO" panose="020F0600000000000000" pitchFamily="50" charset="-128"/>
                          <a:ea typeface="HG丸ｺﾞｼｯｸM-PRO" panose="020F0600000000000000" pitchFamily="50" charset="-128"/>
                        </a:rPr>
                        <a:t>第　</a:t>
                      </a:r>
                      <a:r>
                        <a:rPr kumimoji="1" lang="en-US" altLang="ja-JP" sz="900" b="1" dirty="0" smtClean="0">
                          <a:latin typeface="HG丸ｺﾞｼｯｸM-PRO" panose="020F0600000000000000" pitchFamily="50" charset="-128"/>
                          <a:ea typeface="HG丸ｺﾞｼｯｸM-PRO" panose="020F0600000000000000" pitchFamily="50" charset="-128"/>
                        </a:rPr>
                        <a:t>12</a:t>
                      </a:r>
                      <a:r>
                        <a:rPr kumimoji="1" lang="ja-JP" altLang="en-US" sz="900" b="1" dirty="0" smtClean="0">
                          <a:latin typeface="HG丸ｺﾞｼｯｸM-PRO" panose="020F0600000000000000" pitchFamily="50" charset="-128"/>
                          <a:ea typeface="HG丸ｺﾞｼｯｸM-PRO" panose="020F0600000000000000" pitchFamily="50" charset="-128"/>
                        </a:rPr>
                        <a:t>　号</a:t>
                      </a:r>
                      <a:endParaRPr kumimoji="1" lang="ja-JP" altLang="en-US" sz="900" b="1"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フローチャート: 代替処理 2"/>
          <p:cNvSpPr/>
          <p:nvPr/>
        </p:nvSpPr>
        <p:spPr>
          <a:xfrm>
            <a:off x="1212327" y="1035738"/>
            <a:ext cx="5485469" cy="1977786"/>
          </a:xfrm>
          <a:prstGeom prst="flowChartAlternateProcess">
            <a:avLst/>
          </a:prstGeom>
          <a:solidFill>
            <a:schemeClr val="accent6">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1400" b="1" dirty="0" smtClean="0">
                <a:latin typeface="HG丸ｺﾞｼｯｸM-PRO" panose="020F0600000000000000" pitchFamily="50" charset="-128"/>
                <a:ea typeface="HG丸ｺﾞｼｯｸM-PRO" panose="020F0600000000000000" pitchFamily="50" charset="-128"/>
              </a:rPr>
              <a:t>　大阪府</a:t>
            </a:r>
            <a:r>
              <a:rPr lang="ja-JP" altLang="en-US" sz="1400" b="1" dirty="0">
                <a:latin typeface="HG丸ｺﾞｼｯｸM-PRO" panose="020F0600000000000000" pitchFamily="50" charset="-128"/>
                <a:ea typeface="HG丸ｺﾞｼｯｸM-PRO" panose="020F0600000000000000" pitchFamily="50" charset="-128"/>
              </a:rPr>
              <a:t>安全なまちづくり推進</a:t>
            </a:r>
            <a:r>
              <a:rPr lang="ja-JP" altLang="en-US" sz="1400" b="1" dirty="0" smtClean="0">
                <a:latin typeface="HG丸ｺﾞｼｯｸM-PRO" panose="020F0600000000000000" pitchFamily="50" charset="-128"/>
                <a:ea typeface="HG丸ｺﾞｼｯｸM-PRO" panose="020F0600000000000000" pitchFamily="50" charset="-128"/>
              </a:rPr>
              <a:t>会議は</a:t>
            </a:r>
            <a:r>
              <a:rPr lang="ja-JP" altLang="en-US" sz="1400" b="1" dirty="0">
                <a:latin typeface="HG丸ｺﾞｼｯｸM-PRO" panose="020F0600000000000000" pitchFamily="50" charset="-128"/>
                <a:ea typeface="HG丸ｺﾞｼｯｸM-PRO" panose="020F0600000000000000" pitchFamily="50" charset="-128"/>
              </a:rPr>
              <a:t>、府民が安心して暮らせるまち大阪</a:t>
            </a:r>
            <a:r>
              <a:rPr lang="ja-JP" altLang="en-US" sz="1400" b="1" dirty="0" smtClean="0">
                <a:latin typeface="HG丸ｺﾞｼｯｸM-PRO" panose="020F0600000000000000" pitchFamily="50" charset="-128"/>
                <a:ea typeface="HG丸ｺﾞｼｯｸM-PRO" panose="020F0600000000000000" pitchFamily="50" charset="-128"/>
              </a:rPr>
              <a:t>の確立に</a:t>
            </a:r>
            <a:r>
              <a:rPr lang="ja-JP" altLang="en-US" sz="1400" b="1" dirty="0">
                <a:latin typeface="HG丸ｺﾞｼｯｸM-PRO" panose="020F0600000000000000" pitchFamily="50" charset="-128"/>
                <a:ea typeface="HG丸ｺﾞｼｯｸM-PRO" panose="020F0600000000000000" pitchFamily="50" charset="-128"/>
              </a:rPr>
              <a:t>向けて</a:t>
            </a:r>
            <a:r>
              <a:rPr lang="ja-JP" altLang="en-US" sz="1400" b="1" dirty="0" smtClean="0">
                <a:latin typeface="HG丸ｺﾞｼｯｸM-PRO" panose="020F0600000000000000" pitchFamily="50" charset="-128"/>
                <a:ea typeface="HG丸ｺﾞｼｯｸM-PRO" panose="020F0600000000000000" pitchFamily="50" charset="-128"/>
              </a:rPr>
              <a:t>、</a:t>
            </a:r>
            <a:endParaRPr lang="en-US" altLang="ja-JP" sz="1400" b="1" dirty="0" smtClean="0">
              <a:latin typeface="HG丸ｺﾞｼｯｸM-PRO" panose="020F0600000000000000" pitchFamily="50" charset="-128"/>
              <a:ea typeface="HG丸ｺﾞｼｯｸM-PRO" panose="020F0600000000000000" pitchFamily="50" charset="-128"/>
            </a:endParaRPr>
          </a:p>
          <a:p>
            <a:r>
              <a:rPr lang="ja-JP" altLang="en-US" sz="1400" b="1" dirty="0" smtClean="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例年</a:t>
            </a:r>
            <a:r>
              <a:rPr lang="en-US" altLang="ja-JP" sz="1400" b="1" u="sng" dirty="0">
                <a:solidFill>
                  <a:srgbClr val="FF0000"/>
                </a:solidFill>
                <a:latin typeface="HG丸ｺﾞｼｯｸM-PRO" panose="020F0600000000000000" pitchFamily="50" charset="-128"/>
                <a:ea typeface="HG丸ｺﾞｼｯｸM-PRO" panose="020F0600000000000000" pitchFamily="50" charset="-128"/>
              </a:rPr>
              <a:t>10</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月</a:t>
            </a:r>
            <a:r>
              <a:rPr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を「大阪府</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安全なまちづくり推進</a:t>
            </a:r>
            <a:r>
              <a:rPr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月間」</a:t>
            </a:r>
            <a:endParaRPr lang="en-US" altLang="ja-JP" sz="1400" b="1" u="sng"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400" b="1" dirty="0" smtClean="0">
                <a:latin typeface="HG丸ｺﾞｼｯｸM-PRO" panose="020F0600000000000000" pitchFamily="50" charset="-128"/>
                <a:ea typeface="HG丸ｺﾞｼｯｸM-PRO" panose="020F0600000000000000" pitchFamily="50" charset="-128"/>
              </a:rPr>
              <a:t>と</a:t>
            </a:r>
            <a:r>
              <a:rPr lang="ja-JP" altLang="en-US" sz="1400" b="1" dirty="0">
                <a:latin typeface="HG丸ｺﾞｼｯｸM-PRO" panose="020F0600000000000000" pitchFamily="50" charset="-128"/>
                <a:ea typeface="HG丸ｺﾞｼｯｸM-PRO" panose="020F0600000000000000" pitchFamily="50" charset="-128"/>
              </a:rPr>
              <a:t>定め、防犯に関する広報啓発活動を行っています。 </a:t>
            </a:r>
          </a:p>
          <a:p>
            <a:r>
              <a:rPr lang="ja-JP" altLang="en-US" sz="1400" b="1" dirty="0">
                <a:latin typeface="HG丸ｺﾞｼｯｸM-PRO" panose="020F0600000000000000" pitchFamily="50" charset="-128"/>
                <a:ea typeface="HG丸ｺﾞｼｯｸM-PRO" panose="020F0600000000000000" pitchFamily="50" charset="-128"/>
              </a:rPr>
              <a:t>　本年度も大阪府内で</a:t>
            </a:r>
            <a:r>
              <a:rPr lang="ja-JP" altLang="en-US" sz="1400" b="1" dirty="0" smtClean="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当会構成</a:t>
            </a:r>
            <a:r>
              <a:rPr lang="ja-JP" altLang="en-US" sz="1400" b="1" dirty="0" smtClean="0">
                <a:latin typeface="HG丸ｺﾞｼｯｸM-PRO" panose="020F0600000000000000" pitchFamily="50" charset="-128"/>
                <a:ea typeface="HG丸ｺﾞｼｯｸM-PRO" panose="020F0600000000000000" pitchFamily="50" charset="-128"/>
              </a:rPr>
              <a:t>団体や府民</a:t>
            </a:r>
            <a:r>
              <a:rPr lang="ja-JP" altLang="en-US" sz="1400" b="1" dirty="0">
                <a:latin typeface="HG丸ｺﾞｼｯｸM-PRO" panose="020F0600000000000000" pitchFamily="50" charset="-128"/>
                <a:ea typeface="HG丸ｺﾞｼｯｸM-PRO" panose="020F0600000000000000" pitchFamily="50" charset="-128"/>
              </a:rPr>
              <a:t>の</a:t>
            </a:r>
            <a:r>
              <a:rPr lang="ja-JP" altLang="en-US" sz="1400" b="1" dirty="0" smtClean="0">
                <a:latin typeface="HG丸ｺﾞｼｯｸM-PRO" panose="020F0600000000000000" pitchFamily="50" charset="-128"/>
                <a:ea typeface="HG丸ｺﾞｼｯｸM-PRO" panose="020F0600000000000000" pitchFamily="50" charset="-128"/>
              </a:rPr>
              <a:t>皆様、警察などと</a:t>
            </a:r>
            <a:r>
              <a:rPr lang="ja-JP" altLang="en-US" sz="1400" b="1" dirty="0">
                <a:latin typeface="HG丸ｺﾞｼｯｸM-PRO" panose="020F0600000000000000" pitchFamily="50" charset="-128"/>
                <a:ea typeface="HG丸ｺﾞｼｯｸM-PRO" panose="020F0600000000000000" pitchFamily="50" charset="-128"/>
              </a:rPr>
              <a:t>連携して防犯キャンペーン等を開催</a:t>
            </a:r>
            <a:r>
              <a:rPr lang="ja-JP" altLang="en-US" sz="1400" b="1" dirty="0" smtClean="0">
                <a:latin typeface="HG丸ｺﾞｼｯｸM-PRO" panose="020F0600000000000000" pitchFamily="50" charset="-128"/>
                <a:ea typeface="HG丸ｺﾞｼｯｸM-PRO" panose="020F0600000000000000" pitchFamily="50" charset="-128"/>
              </a:rPr>
              <a:t>します。</a:t>
            </a:r>
            <a:endParaRPr lang="en-US" altLang="ja-JP" sz="1400" b="1" dirty="0" smtClean="0">
              <a:latin typeface="HG丸ｺﾞｼｯｸM-PRO" panose="020F0600000000000000" pitchFamily="50" charset="-128"/>
              <a:ea typeface="HG丸ｺﾞｼｯｸM-PRO" panose="020F0600000000000000" pitchFamily="50" charset="-128"/>
            </a:endParaRPr>
          </a:p>
          <a:p>
            <a:r>
              <a:rPr lang="ja-JP" altLang="en-US" sz="1400" b="1" dirty="0" smtClean="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安全・安心なまち大阪」の実現に向けて、府民の皆様</a:t>
            </a:r>
            <a:r>
              <a:rPr lang="ja-JP" altLang="en-US" sz="1400" b="1" dirty="0" smtClean="0">
                <a:latin typeface="HG丸ｺﾞｼｯｸM-PRO" panose="020F0600000000000000" pitchFamily="50" charset="-128"/>
                <a:ea typeface="HG丸ｺﾞｼｯｸM-PRO" panose="020F0600000000000000" pitchFamily="50" charset="-128"/>
              </a:rPr>
              <a:t>の</a:t>
            </a:r>
            <a:r>
              <a:rPr lang="ja-JP" altLang="en-US" sz="1400" b="1" dirty="0">
                <a:latin typeface="HG丸ｺﾞｼｯｸM-PRO" panose="020F0600000000000000" pitchFamily="50" charset="-128"/>
                <a:ea typeface="HG丸ｺﾞｼｯｸM-PRO" panose="020F0600000000000000" pitchFamily="50" charset="-128"/>
              </a:rPr>
              <a:t>ご</a:t>
            </a:r>
            <a:r>
              <a:rPr lang="ja-JP" altLang="en-US" sz="1400" b="1" dirty="0" smtClean="0">
                <a:latin typeface="HG丸ｺﾞｼｯｸM-PRO" panose="020F0600000000000000" pitchFamily="50" charset="-128"/>
                <a:ea typeface="HG丸ｺﾞｼｯｸM-PRO" panose="020F0600000000000000" pitchFamily="50" charset="-128"/>
              </a:rPr>
              <a:t>協力</a:t>
            </a:r>
            <a:r>
              <a:rPr lang="ja-JP" altLang="en-US" sz="1400" b="1" dirty="0">
                <a:latin typeface="HG丸ｺﾞｼｯｸM-PRO" panose="020F0600000000000000" pitchFamily="50" charset="-128"/>
                <a:ea typeface="HG丸ｺﾞｼｯｸM-PRO" panose="020F0600000000000000" pitchFamily="50" charset="-128"/>
              </a:rPr>
              <a:t>を宜しくお願いします。</a:t>
            </a:r>
            <a:endParaRPr lang="ja-JP" altLang="en-US" sz="1400" b="1" dirty="0">
              <a:effectLst/>
              <a:latin typeface="HG丸ｺﾞｼｯｸM-PRO" panose="020F0600000000000000" pitchFamily="50" charset="-128"/>
              <a:ea typeface="HG丸ｺﾞｼｯｸM-PRO" panose="020F0600000000000000" pitchFamily="50" charset="-128"/>
            </a:endParaRPr>
          </a:p>
        </p:txBody>
      </p:sp>
      <p:sp>
        <p:nvSpPr>
          <p:cNvPr id="20" name="フローチャート: 代替処理 19"/>
          <p:cNvSpPr/>
          <p:nvPr/>
        </p:nvSpPr>
        <p:spPr>
          <a:xfrm>
            <a:off x="1202919" y="6986565"/>
            <a:ext cx="4552134" cy="1503237"/>
          </a:xfrm>
          <a:prstGeom prst="flowChartAlternateProcess">
            <a:avLst/>
          </a:prstGeom>
          <a:solidFill>
            <a:schemeClr val="accent6">
              <a:lumMod val="20000"/>
              <a:lumOff val="80000"/>
            </a:schemeClr>
          </a:solidFill>
          <a:ln w="38100" cmpd="sng">
            <a:solidFill>
              <a:schemeClr val="accent6"/>
            </a:solidFill>
            <a:prstDash val="solid"/>
          </a:ln>
        </p:spPr>
        <p:style>
          <a:lnRef idx="1">
            <a:schemeClr val="accent6"/>
          </a:lnRef>
          <a:fillRef idx="2">
            <a:schemeClr val="accent6"/>
          </a:fillRef>
          <a:effectRef idx="1">
            <a:schemeClr val="accent6"/>
          </a:effectRef>
          <a:fontRef idx="minor">
            <a:schemeClr val="dk1"/>
          </a:fontRef>
        </p:style>
        <p:txBody>
          <a:bodyPr rtlCol="0" anchor="ctr" anchorCtr="0"/>
          <a:lstStyle/>
          <a:p>
            <a:r>
              <a:rPr lang="ja-JP" altLang="en-US" sz="1400" b="1" dirty="0" smtClean="0">
                <a:latin typeface="HG丸ｺﾞｼｯｸM-PRO" panose="020F0600000000000000" pitchFamily="50" charset="-128"/>
                <a:ea typeface="HG丸ｺﾞｼｯｸM-PRO" panose="020F0600000000000000" pitchFamily="50" charset="-128"/>
              </a:rPr>
              <a:t>　本年</a:t>
            </a:r>
            <a:r>
              <a:rPr lang="en-US" altLang="ja-JP" sz="1400" b="1" dirty="0" smtClean="0">
                <a:latin typeface="HG丸ｺﾞｼｯｸM-PRO" panose="020F0600000000000000" pitchFamily="50" charset="-128"/>
                <a:ea typeface="HG丸ｺﾞｼｯｸM-PRO" panose="020F0600000000000000" pitchFamily="50" charset="-128"/>
              </a:rPr>
              <a:t>10</a:t>
            </a:r>
            <a:r>
              <a:rPr lang="ja-JP" altLang="en-US" sz="1400" b="1" dirty="0" smtClean="0">
                <a:latin typeface="HG丸ｺﾞｼｯｸM-PRO" panose="020F0600000000000000" pitchFamily="50" charset="-128"/>
                <a:ea typeface="HG丸ｺﾞｼｯｸM-PRO" panose="020F0600000000000000" pitchFamily="50" charset="-128"/>
              </a:rPr>
              <a:t>月の「安全なまちづくり推進月間」中に、</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防犯キャンペーンや訓練などの取り組みを計画されておられる当推進会議構成団体様などがございましたら、事務局も是非参加させていただきたい</a:t>
            </a:r>
            <a:r>
              <a:rPr lang="ja-JP" altLang="en-US" sz="1400" b="1" dirty="0" smtClean="0">
                <a:latin typeface="HG丸ｺﾞｼｯｸM-PRO" panose="020F0600000000000000" pitchFamily="50" charset="-128"/>
                <a:ea typeface="HG丸ｺﾞｼｯｸM-PRO" panose="020F0600000000000000" pitchFamily="50" charset="-128"/>
              </a:rPr>
              <a:t>と考えていますので、ご教示のほどよろしくお願いいたします。「</a:t>
            </a:r>
            <a:r>
              <a:rPr lang="ja-JP" altLang="en-US" sz="1400" b="1" dirty="0" smtClean="0">
                <a:effectLst/>
                <a:latin typeface="HG丸ｺﾞｼｯｸM-PRO" panose="020F0600000000000000" pitchFamily="50" charset="-128"/>
                <a:ea typeface="HG丸ｺﾞｼｯｸM-PRO" panose="020F0600000000000000" pitchFamily="50" charset="-128"/>
              </a:rPr>
              <a:t>もずやん」の出演相談もお受けいたします。</a:t>
            </a:r>
            <a:endParaRPr lang="ja-JP" altLang="en-US" sz="1400" b="1" dirty="0">
              <a:effectLst/>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3602" y="3527424"/>
            <a:ext cx="1381912" cy="103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2434" y="3115944"/>
            <a:ext cx="2480668" cy="185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4477" y="5034885"/>
            <a:ext cx="2489689" cy="186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100" y="4608169"/>
            <a:ext cx="1388814" cy="103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6057" y="5807182"/>
            <a:ext cx="998161" cy="9981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3779" y="3527424"/>
            <a:ext cx="1392135" cy="10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3602" y="4603415"/>
            <a:ext cx="1381912" cy="103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つの角を切り取り 1 つの角を丸めた四角形 11"/>
          <p:cNvSpPr/>
          <p:nvPr/>
        </p:nvSpPr>
        <p:spPr>
          <a:xfrm>
            <a:off x="3830702" y="3115944"/>
            <a:ext cx="2825212" cy="373984"/>
          </a:xfrm>
          <a:prstGeom prst="snip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FF00"/>
                </a:solidFill>
                <a:latin typeface="HG丸ｺﾞｼｯｸM-PRO" panose="020F0600000000000000" pitchFamily="50" charset="-128"/>
                <a:ea typeface="HG丸ｺﾞｼｯｸM-PRO" panose="020F0600000000000000" pitchFamily="50" charset="-128"/>
              </a:rPr>
              <a:t>平成</a:t>
            </a:r>
            <a:r>
              <a:rPr kumimoji="1" lang="en-US" altLang="ja-JP" b="1" dirty="0" smtClean="0">
                <a:solidFill>
                  <a:srgbClr val="FFFF00"/>
                </a:solidFill>
                <a:latin typeface="HG丸ｺﾞｼｯｸM-PRO" panose="020F0600000000000000" pitchFamily="50" charset="-128"/>
                <a:ea typeface="HG丸ｺﾞｼｯｸM-PRO" panose="020F0600000000000000" pitchFamily="50" charset="-128"/>
              </a:rPr>
              <a:t>30</a:t>
            </a:r>
            <a:r>
              <a:rPr kumimoji="1" lang="ja-JP" altLang="en-US" b="1" dirty="0" smtClean="0">
                <a:solidFill>
                  <a:srgbClr val="FFFF00"/>
                </a:solidFill>
                <a:latin typeface="HG丸ｺﾞｼｯｸM-PRO" panose="020F0600000000000000" pitchFamily="50" charset="-128"/>
                <a:ea typeface="HG丸ｺﾞｼｯｸM-PRO" panose="020F0600000000000000" pitchFamily="50" charset="-128"/>
              </a:rPr>
              <a:t>年度の活動紹介</a:t>
            </a:r>
            <a:endParaRPr kumimoji="1" lang="ja-JP" altLang="en-US" b="1" dirty="0">
              <a:solidFill>
                <a:srgbClr val="FFFF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753102" y="5707202"/>
            <a:ext cx="1892955" cy="1169551"/>
          </a:xfrm>
          <a:prstGeom prst="rect">
            <a:avLst/>
          </a:prstGeom>
          <a:noFill/>
        </p:spPr>
        <p:txBody>
          <a:bodyPr wrap="square" rtlCol="0">
            <a:spAutoFit/>
          </a:bodyPr>
          <a:lstStyle/>
          <a:p>
            <a:r>
              <a:rPr kumimoji="1" lang="ja-JP" altLang="en-US" sz="1400" b="1" dirty="0" smtClean="0">
                <a:solidFill>
                  <a:srgbClr val="002060"/>
                </a:solidFill>
                <a:latin typeface="HG丸ｺﾞｼｯｸM-PRO" panose="020F0600000000000000" pitchFamily="50" charset="-128"/>
                <a:ea typeface="HG丸ｺﾞｼｯｸM-PRO" panose="020F0600000000000000" pitchFamily="50" charset="-128"/>
              </a:rPr>
              <a:t>　昨年度の当会構成団体の活動状況です。</a:t>
            </a:r>
            <a:endParaRPr kumimoji="1" lang="en-US" altLang="ja-JP" sz="1400" b="1"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1400" b="1" dirty="0" smtClean="0">
                <a:solidFill>
                  <a:srgbClr val="002060"/>
                </a:solidFill>
                <a:latin typeface="HG丸ｺﾞｼｯｸM-PRO" panose="020F0600000000000000" pitchFamily="50" charset="-128"/>
                <a:ea typeface="HG丸ｺﾞｼｯｸM-PRO" panose="020F0600000000000000" pitchFamily="50" charset="-128"/>
              </a:rPr>
              <a:t>大阪府</a:t>
            </a:r>
            <a:r>
              <a:rPr lang="en-US" altLang="ja-JP" sz="1400" b="1" dirty="0" smtClean="0">
                <a:solidFill>
                  <a:srgbClr val="002060"/>
                </a:solidFill>
                <a:latin typeface="HG丸ｺﾞｼｯｸM-PRO" panose="020F0600000000000000" pitchFamily="50" charset="-128"/>
                <a:ea typeface="HG丸ｺﾞｼｯｸM-PRO" panose="020F0600000000000000" pitchFamily="50" charset="-128"/>
              </a:rPr>
              <a:t>HP</a:t>
            </a:r>
            <a:r>
              <a:rPr lang="ja-JP" altLang="en-US" sz="1400" b="1" dirty="0" smtClean="0">
                <a:solidFill>
                  <a:srgbClr val="002060"/>
                </a:solidFill>
                <a:latin typeface="HG丸ｺﾞｼｯｸM-PRO" panose="020F0600000000000000" pitchFamily="50" charset="-128"/>
                <a:ea typeface="HG丸ｺﾞｼｯｸM-PRO" panose="020F0600000000000000" pitchFamily="50" charset="-128"/>
              </a:rPr>
              <a:t>に詳細を掲載していますので是非ご覧ください。</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641924" y="8384954"/>
            <a:ext cx="1271502" cy="215444"/>
          </a:xfrm>
          <a:prstGeom prst="rect">
            <a:avLst/>
          </a:prstGeom>
        </p:spPr>
        <p:txBody>
          <a:bodyPr wrap="none">
            <a:spAutoFit/>
          </a:bodyPr>
          <a:lstStyle/>
          <a:p>
            <a:r>
              <a:rPr lang="ja-JP" altLang="en-US" sz="800" b="1" dirty="0" smtClean="0"/>
              <a:t>Ⓒ</a:t>
            </a:r>
            <a:r>
              <a:rPr lang="en-US" altLang="ja-JP" sz="800" b="1" dirty="0" smtClean="0"/>
              <a:t>2014 </a:t>
            </a:r>
            <a:r>
              <a:rPr lang="ja-JP" altLang="en-US" sz="800" b="1" dirty="0" smtClean="0"/>
              <a:t>大阪府も</a:t>
            </a:r>
            <a:r>
              <a:rPr lang="ja-JP" altLang="en-US" sz="800" b="1" dirty="0" err="1" smtClean="0"/>
              <a:t>ずやん</a:t>
            </a:r>
            <a:endParaRPr lang="ja-JP" altLang="en-US" sz="800" dirty="0"/>
          </a:p>
        </p:txBody>
      </p:sp>
      <p:pic>
        <p:nvPicPr>
          <p:cNvPr id="17" name="図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1409" y="7155447"/>
            <a:ext cx="1227788" cy="1300917"/>
          </a:xfrm>
          <a:prstGeom prst="rect">
            <a:avLst/>
          </a:prstGeom>
        </p:spPr>
      </p:pic>
      <p:pic>
        <p:nvPicPr>
          <p:cNvPr id="11" name="図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000" y="1030125"/>
            <a:ext cx="846257" cy="7412835"/>
          </a:xfrm>
          <a:prstGeom prst="rect">
            <a:avLst/>
          </a:prstGeom>
        </p:spPr>
      </p:pic>
      <p:sp>
        <p:nvSpPr>
          <p:cNvPr id="10" name="正方形/長方形 9"/>
          <p:cNvSpPr/>
          <p:nvPr/>
        </p:nvSpPr>
        <p:spPr>
          <a:xfrm>
            <a:off x="239822" y="1300189"/>
            <a:ext cx="738664" cy="7214258"/>
          </a:xfrm>
          <a:prstGeom prst="rect">
            <a:avLst/>
          </a:prstGeom>
          <a:noFill/>
          <a:ln>
            <a:noFill/>
          </a:ln>
        </p:spPr>
        <p:txBody>
          <a:bodyPr vert="eaVert" wrap="square" lIns="91440" tIns="45720" rIns="91440" bIns="45720">
            <a:spAutoFit/>
          </a:bodyPr>
          <a:lstStyle/>
          <a:p>
            <a:r>
              <a:rPr lang="ja-JP" alt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大阪府安全なまちづくり推進月間</a:t>
            </a:r>
            <a:endPar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19" name="グループ化 18"/>
          <p:cNvGrpSpPr/>
          <p:nvPr/>
        </p:nvGrpSpPr>
        <p:grpSpPr>
          <a:xfrm>
            <a:off x="442081" y="8526392"/>
            <a:ext cx="6142869" cy="573163"/>
            <a:chOff x="175381" y="8526392"/>
            <a:chExt cx="6142869" cy="573163"/>
          </a:xfrm>
        </p:grpSpPr>
        <p:sp>
          <p:nvSpPr>
            <p:cNvPr id="40" name="正方形/長方形 39"/>
            <p:cNvSpPr/>
            <p:nvPr/>
          </p:nvSpPr>
          <p:spPr>
            <a:xfrm>
              <a:off x="175381" y="8561376"/>
              <a:ext cx="6142869" cy="530403"/>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pic>
          <p:nvPicPr>
            <p:cNvPr id="41" name="図 40"/>
            <p:cNvPicPr>
              <a:picLocks noChangeAspect="1"/>
            </p:cNvPicPr>
            <p:nvPr/>
          </p:nvPicPr>
          <p:blipFill rotWithShape="1">
            <a:blip r:embed="rId13" cstate="print">
              <a:extLst>
                <a:ext uri="{28A0092B-C50C-407E-A947-70E740481C1C}">
                  <a14:useLocalDpi xmlns:a14="http://schemas.microsoft.com/office/drawing/2010/main" val="0"/>
                </a:ext>
              </a:extLst>
            </a:blip>
            <a:srcRect l="6554" t="6554" r="6554" b="6554"/>
            <a:stretch/>
          </p:blipFill>
          <p:spPr>
            <a:xfrm>
              <a:off x="5759060" y="8598256"/>
              <a:ext cx="442025" cy="442024"/>
            </a:xfrm>
            <a:prstGeom prst="rect">
              <a:avLst/>
            </a:prstGeom>
          </p:spPr>
        </p:pic>
        <p:sp>
          <p:nvSpPr>
            <p:cNvPr id="42" name="テキスト ボックス 41"/>
            <p:cNvSpPr txBox="1"/>
            <p:nvPr/>
          </p:nvSpPr>
          <p:spPr>
            <a:xfrm>
              <a:off x="634442" y="8526392"/>
              <a:ext cx="3196260" cy="338554"/>
            </a:xfrm>
            <a:prstGeom prst="rect">
              <a:avLst/>
            </a:prstGeom>
            <a:noFill/>
          </p:spPr>
          <p:txBody>
            <a:bodyPr wrap="none" rtlCol="0">
              <a:spAutoFit/>
            </a:bodyPr>
            <a:lstStyle/>
            <a:p>
              <a:r>
                <a:rPr kumimoji="1" lang="en-US" altLang="ja-JP" sz="1600" b="1" dirty="0">
                  <a:solidFill>
                    <a:schemeClr val="bg1"/>
                  </a:solidFill>
                  <a:latin typeface="Meiryo UI" panose="020B0604030504040204" pitchFamily="50" charset="-128"/>
                  <a:ea typeface="Meiryo UI" panose="020B0604030504040204" pitchFamily="50" charset="-128"/>
                </a:rPr>
                <a:t>Twitter</a:t>
              </a:r>
              <a:r>
                <a:rPr kumimoji="1" lang="ja-JP" altLang="en-US" sz="1600" b="1" dirty="0">
                  <a:solidFill>
                    <a:schemeClr val="bg1"/>
                  </a:solidFill>
                  <a:latin typeface="Meiryo UI" panose="020B0604030504040204" pitchFamily="50" charset="-128"/>
                  <a:ea typeface="Meiryo UI" panose="020B0604030504040204" pitchFamily="50" charset="-128"/>
                </a:rPr>
                <a:t>のフォロー</a:t>
              </a:r>
              <a:r>
                <a:rPr kumimoji="1" lang="ja-JP" altLang="en-US" sz="1600" b="1" dirty="0" smtClean="0">
                  <a:solidFill>
                    <a:schemeClr val="bg1"/>
                  </a:solidFill>
                  <a:latin typeface="Meiryo UI" panose="020B0604030504040204" pitchFamily="50" charset="-128"/>
                  <a:ea typeface="Meiryo UI" panose="020B0604030504040204" pitchFamily="50" charset="-128"/>
                </a:rPr>
                <a:t>をお願い</a:t>
              </a:r>
              <a:r>
                <a:rPr kumimoji="1" lang="ja-JP" altLang="en-US" sz="1600" b="1" dirty="0">
                  <a:solidFill>
                    <a:schemeClr val="bg1"/>
                  </a:solidFill>
                  <a:latin typeface="Meiryo UI" panose="020B0604030504040204" pitchFamily="50" charset="-128"/>
                  <a:ea typeface="Meiryo UI" panose="020B0604030504040204" pitchFamily="50" charset="-128"/>
                </a:rPr>
                <a:t>します！</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43" name="Picture 2" descr="クリックすると新しいウィンドウで開きます">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184231" y="8565705"/>
              <a:ext cx="506941" cy="5069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公式】大阪府治安対策課"/>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53104" y="8603003"/>
              <a:ext cx="440997" cy="440997"/>
            </a:xfrm>
            <a:prstGeom prst="ellipse">
              <a:avLst/>
            </a:prstGeom>
            <a:noFill/>
            <a:extLst>
              <a:ext uri="{909E8E84-426E-40DD-AFC4-6F175D3DCCD1}">
                <a14:hiddenFill xmlns:a14="http://schemas.microsoft.com/office/drawing/2010/main">
                  <a:solidFill>
                    <a:srgbClr val="FFFFFF"/>
                  </a:solidFill>
                </a14:hiddenFill>
              </a:ext>
            </a:extLst>
          </p:spPr>
        </p:pic>
        <p:sp>
          <p:nvSpPr>
            <p:cNvPr id="45" name="テキスト ボックス 44"/>
            <p:cNvSpPr txBox="1"/>
            <p:nvPr/>
          </p:nvSpPr>
          <p:spPr>
            <a:xfrm>
              <a:off x="2732718" y="8791778"/>
              <a:ext cx="1837362" cy="307777"/>
            </a:xfrm>
            <a:prstGeom prst="rect">
              <a:avLst/>
            </a:prstGeom>
            <a:noFill/>
          </p:spPr>
          <p:txBody>
            <a:bodyPr wrap="none" rtlCol="0">
              <a:spAutoFit/>
            </a:bodyPr>
            <a:lstStyle/>
            <a:p>
              <a:r>
                <a:rPr kumimoji="1" lang="en-US" altLang="ja-JP" sz="1400" dirty="0"/>
                <a:t> </a:t>
              </a:r>
              <a:r>
                <a:rPr kumimoji="1" lang="en-US" altLang="ja-JP" sz="1400" b="1" dirty="0">
                  <a:latin typeface="Meiryo UI" panose="020B0604030504040204" pitchFamily="50" charset="-128"/>
                  <a:ea typeface="Meiryo UI" panose="020B0604030504040204" pitchFamily="50" charset="-128"/>
                </a:rPr>
                <a:t>@</a:t>
              </a:r>
              <a:r>
                <a:rPr kumimoji="1" lang="en-US" altLang="ja-JP" sz="1400" b="1" dirty="0" err="1">
                  <a:latin typeface="Meiryo UI" panose="020B0604030504040204" pitchFamily="50" charset="-128"/>
                  <a:ea typeface="Meiryo UI" panose="020B0604030504040204" pitchFamily="50" charset="-128"/>
                </a:rPr>
                <a:t>osaka_chiantai</a:t>
              </a:r>
              <a:endParaRPr kumimoji="1" lang="ja-JP" altLang="en-US" sz="14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50943" y="8784003"/>
              <a:ext cx="2159566"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公式</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大阪府治安対策課</a:t>
              </a:r>
            </a:p>
          </p:txBody>
        </p:sp>
        <p:sp>
          <p:nvSpPr>
            <p:cNvPr id="49" name="テキスト ボックス 48"/>
            <p:cNvSpPr txBox="1"/>
            <p:nvPr/>
          </p:nvSpPr>
          <p:spPr>
            <a:xfrm>
              <a:off x="4903216" y="8578716"/>
              <a:ext cx="909261" cy="414148"/>
            </a:xfrm>
            <a:prstGeom prst="rect">
              <a:avLst/>
            </a:prstGeom>
            <a:noFill/>
          </p:spPr>
          <p:txBody>
            <a:bodyPr wrap="square" rtlCol="0">
              <a:spAutoFit/>
            </a:bodyPr>
            <a:lstStyle/>
            <a:p>
              <a:pPr algn="r"/>
              <a:r>
                <a:rPr kumimoji="1" lang="en-US" altLang="ja-JP" sz="1000" dirty="0" smtClean="0">
                  <a:latin typeface="Meiryo UI" panose="020B0604030504040204" pitchFamily="50" charset="-128"/>
                  <a:ea typeface="Meiryo UI" panose="020B0604030504040204" pitchFamily="50" charset="-128"/>
                </a:rPr>
                <a:t>QR</a:t>
              </a:r>
              <a:r>
                <a:rPr kumimoji="1" lang="ja-JP" altLang="en-US" sz="1000" dirty="0" smtClean="0">
                  <a:latin typeface="Meiryo UI" panose="020B0604030504040204" pitchFamily="50" charset="-128"/>
                  <a:ea typeface="Meiryo UI" panose="020B0604030504040204" pitchFamily="50" charset="-128"/>
                </a:rPr>
                <a:t>コードから</a:t>
              </a:r>
              <a:endParaRPr kumimoji="1" lang="en-US" altLang="ja-JP" sz="1000" dirty="0" smtClean="0">
                <a:latin typeface="Meiryo UI" panose="020B0604030504040204" pitchFamily="50" charset="-128"/>
                <a:ea typeface="Meiryo UI" panose="020B0604030504040204" pitchFamily="50" charset="-128"/>
              </a:endParaRPr>
            </a:p>
            <a:p>
              <a:pPr algn="r"/>
              <a:r>
                <a:rPr kumimoji="1" lang="ja-JP" altLang="en-US" sz="1000" dirty="0" smtClean="0">
                  <a:latin typeface="Meiryo UI" panose="020B0604030504040204" pitchFamily="50" charset="-128"/>
                  <a:ea typeface="Meiryo UI" panose="020B0604030504040204" pitchFamily="50" charset="-128"/>
                </a:rPr>
                <a:t>どうぞ⇒</a:t>
              </a:r>
              <a:endParaRPr kumimoji="1" lang="en-US" altLang="ja-JP" sz="1000" dirty="0" smtClean="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08222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Words>
  <Application>Microsoft Office PowerPoint</Application>
  <PresentationFormat>画面に合わせる (4:3)</PresentationFormat>
  <Paragraphs>21</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HG丸ｺﾞｼｯｸM-PRO</vt:lpstr>
      <vt:lpstr>HG創英角ｺﾞｼｯｸUB</vt:lpstr>
      <vt:lpstr>Meiryo UI</vt:lpstr>
      <vt:lpstr>ＭＳ 明朝</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2019-08-30T06:45:29Z</dcterms:created>
  <dcterms:modified xsi:type="dcterms:W3CDTF">2019-08-30T07:50:39Z</dcterms:modified>
</cp:coreProperties>
</file>