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2"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660"/>
  </p:normalViewPr>
  <p:slideViewPr>
    <p:cSldViewPr snapToGrid="0">
      <p:cViewPr>
        <p:scale>
          <a:sx n="100" d="100"/>
          <a:sy n="100" d="100"/>
        </p:scale>
        <p:origin x="16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724135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470014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104820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2829939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633659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655252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41694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47459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76526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378549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8EF2317-9BF4-44F1-A000-4B771EB59D0B}" type="datetimeFigureOut">
              <a:rPr kumimoji="1" lang="ja-JP" altLang="en-US" smtClean="0"/>
              <a:t>2019/8/1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5658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8EF2317-9BF4-44F1-A000-4B771EB59D0B}" type="datetimeFigureOut">
              <a:rPr kumimoji="1" lang="ja-JP" altLang="en-US" smtClean="0"/>
              <a:t>2019/8/1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D1EEC67-613C-4646-8F4E-ED19BE4D6299}" type="slidenum">
              <a:rPr kumimoji="1" lang="ja-JP" altLang="en-US" smtClean="0"/>
              <a:t>‹#›</a:t>
            </a:fld>
            <a:endParaRPr kumimoji="1" lang="ja-JP" altLang="en-US"/>
          </a:p>
        </p:txBody>
      </p:sp>
    </p:spTree>
    <p:extLst>
      <p:ext uri="{BB962C8B-B14F-4D97-AF65-F5344CB8AC3E}">
        <p14:creationId xmlns:p14="http://schemas.microsoft.com/office/powerpoint/2010/main" val="1582949649"/>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52399" y="830942"/>
            <a:ext cx="6698780" cy="9006477"/>
          </a:xfrm>
          <a:prstGeom prst="rect">
            <a:avLst/>
          </a:prstGeom>
          <a:noFill/>
          <a:ln w="19050">
            <a:solidFill>
              <a:schemeClr val="accent1">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AutoShape 1"/>
          <p:cNvSpPr>
            <a:spLocks noChangeArrowheads="1"/>
          </p:cNvSpPr>
          <p:nvPr/>
        </p:nvSpPr>
        <p:spPr bwMode="auto">
          <a:xfrm>
            <a:off x="21431" y="22637"/>
            <a:ext cx="6817520" cy="1026777"/>
          </a:xfrm>
          <a:prstGeom prst="horizontalScroll">
            <a:avLst>
              <a:gd name="adj" fmla="val 10645"/>
            </a:avLst>
          </a:prstGeom>
          <a:solidFill>
            <a:schemeClr val="bg1"/>
          </a:solid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a:solidFill>
                  <a:srgbClr val="000000"/>
                </a:solidFill>
                <a:latin typeface="ＭＳ 明朝"/>
                <a:ea typeface="ＭＳ 明朝"/>
              </a:rPr>
              <a:t>　　　　　　　</a:t>
            </a:r>
          </a:p>
        </p:txBody>
      </p:sp>
      <p:pic>
        <p:nvPicPr>
          <p:cNvPr id="5" name="図 4"/>
          <p:cNvPicPr>
            <a:picLocks noChangeAspect="1"/>
          </p:cNvPicPr>
          <p:nvPr/>
        </p:nvPicPr>
        <p:blipFill>
          <a:blip r:embed="rId2"/>
          <a:stretch>
            <a:fillRect/>
          </a:stretch>
        </p:blipFill>
        <p:spPr>
          <a:xfrm>
            <a:off x="213374" y="220148"/>
            <a:ext cx="1043386" cy="650033"/>
          </a:xfrm>
          <a:prstGeom prst="rect">
            <a:avLst/>
          </a:prstGeom>
        </p:spPr>
      </p:pic>
      <p:pic>
        <p:nvPicPr>
          <p:cNvPr id="7" name="図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41859" y="273778"/>
            <a:ext cx="478295" cy="525327"/>
          </a:xfrm>
          <a:prstGeom prst="rect">
            <a:avLst/>
          </a:prstGeom>
          <a:noFill/>
          <a:extLst>
            <a:ext uri="{909E8E84-426E-40DD-AFC4-6F175D3DCCD1}">
              <a14:hiddenFill xmlns:a14="http://schemas.microsoft.com/office/drawing/2010/main">
                <a:solidFill>
                  <a:srgbClr val="FFFFFF"/>
                </a:solidFill>
              </a14:hiddenFill>
            </a:ext>
          </a:extLst>
        </p:spPr>
      </p:pic>
      <p:sp>
        <p:nvSpPr>
          <p:cNvPr id="6" name="WordArt 5"/>
          <p:cNvSpPr>
            <a:spLocks noChangeArrowheads="1" noChangeShapeType="1" noTextEdit="1"/>
          </p:cNvSpPr>
          <p:nvPr/>
        </p:nvSpPr>
        <p:spPr bwMode="auto">
          <a:xfrm>
            <a:off x="1091369" y="198863"/>
            <a:ext cx="3407557" cy="66462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 安まち通信</a:t>
            </a:r>
          </a:p>
        </p:txBody>
      </p:sp>
      <p:graphicFrame>
        <p:nvGraphicFramePr>
          <p:cNvPr id="8" name="表 7"/>
          <p:cNvGraphicFramePr>
            <a:graphicFrameLocks noGrp="1"/>
          </p:cNvGraphicFramePr>
          <p:nvPr>
            <p:extLst>
              <p:ext uri="{D42A27DB-BD31-4B8C-83A1-F6EECF244321}">
                <p14:modId xmlns:p14="http://schemas.microsoft.com/office/powerpoint/2010/main" val="444062420"/>
              </p:ext>
            </p:extLst>
          </p:nvPr>
        </p:nvGraphicFramePr>
        <p:xfrm>
          <a:off x="5040230" y="180395"/>
          <a:ext cx="1710949" cy="713929"/>
        </p:xfrm>
        <a:graphic>
          <a:graphicData uri="http://schemas.openxmlformats.org/drawingml/2006/table">
            <a:tbl>
              <a:tblPr firstRow="1" bandRow="1">
                <a:tableStyleId>{5C22544A-7EE6-4342-B048-85BDC9FD1C3A}</a:tableStyleId>
              </a:tblPr>
              <a:tblGrid>
                <a:gridCol w="1710949">
                  <a:extLst>
                    <a:ext uri="{9D8B030D-6E8A-4147-A177-3AD203B41FA5}">
                      <a16:colId xmlns:a16="http://schemas.microsoft.com/office/drawing/2014/main" val="20000"/>
                    </a:ext>
                  </a:extLst>
                </a:gridCol>
              </a:tblGrid>
              <a:tr h="247650">
                <a:tc>
                  <a:txBody>
                    <a:bodyPr/>
                    <a:lstStyle/>
                    <a:p>
                      <a:pPr algn="ct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令和元年</a:t>
                      </a:r>
                      <a:r>
                        <a:rPr kumimoji="1" lang="ja-JP" altLang="en-US" sz="1000" b="0" dirty="0" smtClean="0">
                          <a:solidFill>
                            <a:schemeClr val="tx1"/>
                          </a:solidFill>
                          <a:latin typeface="HG丸ｺﾞｼｯｸM-PRO" panose="020F0600000000000000" pitchFamily="50" charset="-128"/>
                          <a:ea typeface="HG丸ｺﾞｼｯｸM-PRO" panose="020F0600000000000000" pitchFamily="50" charset="-128"/>
                        </a:rPr>
                        <a:t>８月２日</a:t>
                      </a:r>
                      <a:endParaRPr kumimoji="1" lang="ja-JP" altLang="en-US" sz="1000" b="0" dirty="0">
                        <a:solidFill>
                          <a:schemeClr val="tx1"/>
                        </a:solidFill>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37677">
                <a:tc>
                  <a:txBody>
                    <a:bodyPr/>
                    <a:lstStyle/>
                    <a:p>
                      <a:pPr algn="ctr"/>
                      <a:r>
                        <a:rPr kumimoji="1" lang="ja-JP" altLang="en-US" sz="800" baseline="0" dirty="0" smtClean="0">
                          <a:latin typeface="HG丸ｺﾞｼｯｸM-PRO" panose="020F0600000000000000" pitchFamily="50" charset="-128"/>
                          <a:ea typeface="HG丸ｺﾞｼｯｸM-PRO" panose="020F0600000000000000" pitchFamily="50" charset="-128"/>
                        </a:rPr>
                        <a:t>大阪府安全なまちづくり推進会議</a:t>
                      </a:r>
                      <a:endParaRPr kumimoji="1" lang="ja-JP" altLang="en-US" sz="800" baseline="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8602">
                <a:tc>
                  <a:txBody>
                    <a:bodyPr/>
                    <a:lstStyle/>
                    <a:p>
                      <a:pPr algn="ctr"/>
                      <a:r>
                        <a:rPr kumimoji="1" lang="ja-JP" altLang="en-US" sz="900" dirty="0" smtClean="0">
                          <a:latin typeface="HG丸ｺﾞｼｯｸM-PRO" panose="020F0600000000000000" pitchFamily="50" charset="-128"/>
                          <a:ea typeface="HG丸ｺﾞｼｯｸM-PRO" panose="020F0600000000000000" pitchFamily="50" charset="-128"/>
                        </a:rPr>
                        <a:t>第　１０　号</a:t>
                      </a:r>
                      <a:endParaRPr kumimoji="1" lang="ja-JP" altLang="en-US" sz="900" dirty="0">
                        <a:latin typeface="HG丸ｺﾞｼｯｸM-PRO" panose="020F0600000000000000" pitchFamily="50" charset="-128"/>
                        <a:ea typeface="HG丸ｺﾞｼｯｸM-PRO" panose="020F0600000000000000"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9" name="テキスト ボックス 8"/>
          <p:cNvSpPr txBox="1"/>
          <p:nvPr/>
        </p:nvSpPr>
        <p:spPr>
          <a:xfrm>
            <a:off x="289223" y="1094304"/>
            <a:ext cx="6351170" cy="430887"/>
          </a:xfrm>
          <a:prstGeom prst="rect">
            <a:avLst/>
          </a:prstGeom>
          <a:noFill/>
        </p:spPr>
        <p:txBody>
          <a:bodyPr wrap="square" rtlCol="0">
            <a:spAutoFit/>
          </a:bodyPr>
          <a:lstStyle/>
          <a:p>
            <a:pPr algn="ct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大阪府内の特殊</a:t>
            </a:r>
            <a:r>
              <a:rPr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詐欺認知状況</a:t>
            </a:r>
            <a:r>
              <a:rPr kumimoji="1" lang="en-US" altLang="ja-JP" sz="22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６</a:t>
            </a:r>
            <a:r>
              <a:rPr kumimoji="1" lang="ja-JP" altLang="en-US" sz="2200" b="1" dirty="0" smtClean="0">
                <a:latin typeface="メイリオ" panose="020B0604030504040204" pitchFamily="50" charset="-128"/>
                <a:ea typeface="メイリオ" panose="020B0604030504040204" pitchFamily="50" charset="-128"/>
                <a:cs typeface="メイリオ" panose="020B0604030504040204" pitchFamily="50" charset="-128"/>
              </a:rPr>
              <a:t>月末</a:t>
            </a:r>
            <a:r>
              <a:rPr kumimoji="1" lang="en-US" altLang="ja-JP" sz="22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73348" y="1478978"/>
            <a:ext cx="6468020" cy="277002"/>
          </a:xfrm>
          <a:prstGeom prst="rect">
            <a:avLst/>
          </a:prstGeom>
          <a:noFill/>
        </p:spPr>
        <p:txBody>
          <a:bodyPr wrap="square" rtlCol="0" anchor="b">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アポ電等の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認知</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件数</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297218" y="1710224"/>
            <a:ext cx="6264000" cy="0"/>
          </a:xfrm>
          <a:prstGeom prst="line">
            <a:avLst/>
          </a:prstGeom>
          <a:ln w="34925" cap="rnd">
            <a:solidFill>
              <a:schemeClr val="tx2"/>
            </a:solidFill>
          </a:ln>
          <a:effectLst>
            <a:innerShdw blurRad="63500" dist="50800" dir="27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60648" y="5557242"/>
            <a:ext cx="6468020" cy="276999"/>
          </a:xfrm>
          <a:prstGeom prst="rect">
            <a:avLst/>
          </a:prstGeom>
          <a:noFill/>
        </p:spPr>
        <p:txBody>
          <a:bodyPr wrap="square" rtlCol="0" anchor="b">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特殊詐欺の被害認知状況</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178128" y="1736500"/>
            <a:ext cx="6584652" cy="230832"/>
          </a:xfrm>
          <a:prstGeom prst="rect">
            <a:avLst/>
          </a:prstGeom>
          <a:noFill/>
        </p:spPr>
        <p:txBody>
          <a:bodyPr wrap="square" rtlCol="0" anchor="b">
            <a:spAutoFit/>
          </a:bodyP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アポ電等</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は、特殊</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詐欺（すり替え窃盗を含む）の犯人</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発信した</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と思われる電話、メール（</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SMS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）、葉書（封書）の</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ことです。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360506" y="4835713"/>
            <a:ext cx="6295327" cy="671334"/>
          </a:xfrm>
          <a:prstGeom prst="roundRect">
            <a:avLst>
              <a:gd name="adj" fmla="val 6495"/>
            </a:avLst>
          </a:prstGeom>
          <a:solidFill>
            <a:schemeClr val="accent1">
              <a:lumMod val="40000"/>
              <a:lumOff val="60000"/>
            </a:schemeClr>
          </a:solidFill>
        </p:spPr>
        <p:txBody>
          <a:bodyPr wrap="square" rtlCol="0" anchor="b">
            <a:spAutoFit/>
          </a:bodyPr>
          <a:lstStyle/>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６月の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アポ電等の認知件数は</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、５月と比べて約</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60.6%</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件）増加し、</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179</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でした。そのうち</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80.3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947</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は被害者自らが詐欺と気づき、約</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63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は家族・金融機関・コンビニなどの第三者が被害を防いでおり、被害として認知されたのは</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全体の約</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14.3</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169</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件）でした。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６月末の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アポ電等</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の累計は</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、昨年と</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比べて</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1,705</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件増加しています。</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3638372" y="5996409"/>
            <a:ext cx="3045453" cy="125931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3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役所・銀行</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などを騙り、</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キャッシュカード</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だまし　</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取る手口（</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３ヶ月連続で最多の手口）</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２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百貨店（家電量販店）・銀行協会</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など</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を騙り</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キャッシュカード</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をだまし取る手口</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３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有料サイト管理者</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アマゾン、楽天などの実在企業</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を騙り、「利用料金の確認が取れない」とのショート</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メッセージを送りつけ、</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電子マネー</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を買わせる手口</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1" name="直線コネクタ 20"/>
          <p:cNvCxnSpPr/>
          <p:nvPr/>
        </p:nvCxnSpPr>
        <p:spPr>
          <a:xfrm>
            <a:off x="306743" y="5804833"/>
            <a:ext cx="6264000" cy="0"/>
          </a:xfrm>
          <a:prstGeom prst="line">
            <a:avLst/>
          </a:prstGeom>
          <a:ln w="34925" cap="rnd">
            <a:solidFill>
              <a:schemeClr val="tx2"/>
            </a:solidFill>
          </a:ln>
          <a:effectLst>
            <a:innerShdw blurRad="63500" dist="50800" dir="27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308274" y="8621419"/>
            <a:ext cx="6351170" cy="1054953"/>
          </a:xfrm>
          <a:prstGeom prst="roundRect">
            <a:avLst>
              <a:gd name="adj" fmla="val 6495"/>
            </a:avLst>
          </a:prstGeom>
          <a:solidFill>
            <a:schemeClr val="accent1">
              <a:lumMod val="40000"/>
              <a:lumOff val="60000"/>
            </a:schemeClr>
          </a:solidFill>
        </p:spPr>
        <p:txBody>
          <a:bodyPr wrap="square" rtlCol="0" anchor="t">
            <a:spAutoFit/>
          </a:bodyPr>
          <a:lstStyle/>
          <a:p>
            <a:pPr>
              <a:lnSpc>
                <a:spcPts val="12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６月末現在、特殊詐欺の認知件数は昨年より</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件増加し、キャッシュカードをすり替えて盗む窃盗も</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99</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件増加</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ており</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、特殊詐欺とすり替え窃盗の合計数では</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110</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件の増加となります。</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６月以降、市役所や銀行を騙り「医療費の還付金がある」「ＡＴＭで手続きをする」などと電話をかけ、被害者を</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ＡＴＭへ誘導して犯人の口座にお金を振り込ませる還付金等詐欺が再び増加傾向にあります</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。携帯電話を</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しながら</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ATM</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操作をしている高齢者は、還付金等詐欺の被害者の可能性が非常に高いので、</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ATM</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でこのような方を</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見かけられ</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たら、</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「還付金があると言われていませんか？」などの声かけや、警察への通報をお願いします。</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3824832" y="5823257"/>
            <a:ext cx="2620041" cy="284693"/>
          </a:xfrm>
          <a:prstGeom prst="rect">
            <a:avLst/>
          </a:prstGeom>
          <a:noFill/>
        </p:spPr>
        <p:txBody>
          <a:bodyPr wrap="square" rtlCol="0" anchor="ctr">
            <a:spAutoFit/>
          </a:bodyPr>
          <a:lstStyle/>
          <a:p>
            <a:pPr algn="ctr">
              <a:lnSpc>
                <a:spcPts val="1500"/>
              </a:lnSpc>
            </a:pP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６月中に認知件数が多かった手口</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4" name="テキスト ボックス 23"/>
          <p:cNvSpPr txBox="1"/>
          <p:nvPr/>
        </p:nvSpPr>
        <p:spPr>
          <a:xfrm>
            <a:off x="260648" y="7116802"/>
            <a:ext cx="6468020" cy="276999"/>
          </a:xfrm>
          <a:prstGeom prst="rect">
            <a:avLst/>
          </a:prstGeom>
          <a:noFill/>
        </p:spPr>
        <p:txBody>
          <a:bodyPr wrap="square" rtlCol="0" anchor="b">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キャッシュカードすり替え窃盗の被害認知状況</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5" name="直線コネクタ 24"/>
          <p:cNvCxnSpPr/>
          <p:nvPr/>
        </p:nvCxnSpPr>
        <p:spPr>
          <a:xfrm>
            <a:off x="325793" y="7362488"/>
            <a:ext cx="6264000" cy="0"/>
          </a:xfrm>
          <a:prstGeom prst="line">
            <a:avLst/>
          </a:prstGeom>
          <a:ln w="34925" cap="rnd">
            <a:solidFill>
              <a:schemeClr val="tx2"/>
            </a:solidFill>
          </a:ln>
          <a:effectLst>
            <a:innerShdw blurRad="63500" dist="50800" dir="27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3948658" y="7375082"/>
            <a:ext cx="2620040" cy="284693"/>
          </a:xfrm>
          <a:prstGeom prst="rect">
            <a:avLst/>
          </a:prstGeom>
          <a:noFill/>
        </p:spPr>
        <p:txBody>
          <a:bodyPr wrap="square" rtlCol="0" anchor="ctr">
            <a:spAutoFit/>
          </a:bodyPr>
          <a:lstStyle/>
          <a:p>
            <a:pPr algn="ctr">
              <a:lnSpc>
                <a:spcPts val="1500"/>
              </a:lnSpc>
            </a:pP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６月中に認知件数が多かった手口</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7" name="テキスト ボックス 26"/>
          <p:cNvSpPr txBox="1"/>
          <p:nvPr/>
        </p:nvSpPr>
        <p:spPr>
          <a:xfrm>
            <a:off x="3714572" y="7537545"/>
            <a:ext cx="3045453" cy="109260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3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１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警察官・金融庁</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などを騙り、</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キャッシュカード</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す</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err="1" smtClean="0">
                <a:latin typeface="メイリオ" panose="020B0604030504040204" pitchFamily="50" charset="-128"/>
                <a:ea typeface="メイリオ" panose="020B0604030504040204" pitchFamily="50" charset="-128"/>
                <a:cs typeface="メイリオ" panose="020B0604030504040204" pitchFamily="50" charset="-128"/>
              </a:rPr>
              <a:t>り</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替えて</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盗む手口</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役所</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・銀行</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などを騙り、</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キャッシュカード</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をすり替</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えて盗む手口</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百貨店（家電量販店）・</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銀行協会</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などを騙り</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300"/>
              </a:lnSpc>
            </a:pP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キャッシュカード</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をすり</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替えて盗む</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手口</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4"/>
          <a:stretch>
            <a:fillRect/>
          </a:stretch>
        </p:blipFill>
        <p:spPr>
          <a:xfrm>
            <a:off x="208175" y="1946260"/>
            <a:ext cx="6444031" cy="2956816"/>
          </a:xfrm>
          <a:prstGeom prst="rect">
            <a:avLst/>
          </a:prstGeom>
        </p:spPr>
      </p:pic>
      <p:pic>
        <p:nvPicPr>
          <p:cNvPr id="3" name="図 2"/>
          <p:cNvPicPr>
            <a:picLocks noChangeAspect="1"/>
          </p:cNvPicPr>
          <p:nvPr/>
        </p:nvPicPr>
        <p:blipFill>
          <a:blip r:embed="rId5"/>
          <a:stretch>
            <a:fillRect/>
          </a:stretch>
        </p:blipFill>
        <p:spPr>
          <a:xfrm>
            <a:off x="376368" y="5962054"/>
            <a:ext cx="3154929" cy="877547"/>
          </a:xfrm>
          <a:prstGeom prst="rect">
            <a:avLst/>
          </a:prstGeom>
        </p:spPr>
      </p:pic>
      <p:pic>
        <p:nvPicPr>
          <p:cNvPr id="36" name="図 35"/>
          <p:cNvPicPr>
            <a:picLocks noChangeAspect="1"/>
          </p:cNvPicPr>
          <p:nvPr/>
        </p:nvPicPr>
        <p:blipFill>
          <a:blip r:embed="rId6"/>
          <a:stretch>
            <a:fillRect/>
          </a:stretch>
        </p:blipFill>
        <p:spPr>
          <a:xfrm>
            <a:off x="385433" y="7525106"/>
            <a:ext cx="3136797" cy="877547"/>
          </a:xfrm>
          <a:prstGeom prst="rect">
            <a:avLst/>
          </a:prstGeom>
        </p:spPr>
      </p:pic>
    </p:spTree>
    <p:extLst>
      <p:ext uri="{BB962C8B-B14F-4D97-AF65-F5344CB8AC3E}">
        <p14:creationId xmlns:p14="http://schemas.microsoft.com/office/powerpoint/2010/main" val="208222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104</Words>
  <Application>Microsoft Office PowerPoint</Application>
  <PresentationFormat>A4 210 x 297 mm</PresentationFormat>
  <Paragraphs>33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HG創英角ｺﾞｼｯｸUB</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2019-08-01T08:15:07Z</dcterms:created>
  <dcterms:modified xsi:type="dcterms:W3CDTF">2019-08-01T08:15:44Z</dcterms:modified>
</cp:coreProperties>
</file>