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2" r:id="rId1"/>
  </p:sldMasterIdLst>
  <p:sldIdLst>
    <p:sldId id="256"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12" autoAdjust="0"/>
    <p:restoredTop sz="94660"/>
  </p:normalViewPr>
  <p:slideViewPr>
    <p:cSldViewPr snapToGrid="0">
      <p:cViewPr>
        <p:scale>
          <a:sx n="100" d="100"/>
          <a:sy n="100" d="100"/>
        </p:scale>
        <p:origin x="16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2019/8/1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1724135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2019/8/1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2470014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2019/8/1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2104820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2019/8/1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2829939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2019/8/1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633659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8EF2317-9BF4-44F1-A000-4B771EB59D0B}" type="datetimeFigureOut">
              <a:rPr kumimoji="1" lang="ja-JP" altLang="en-US" smtClean="0"/>
              <a:t>2019/8/1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1655252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8EF2317-9BF4-44F1-A000-4B771EB59D0B}" type="datetimeFigureOut">
              <a:rPr kumimoji="1" lang="ja-JP" altLang="en-US" smtClean="0"/>
              <a:t>2019/8/1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141694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8EF2317-9BF4-44F1-A000-4B771EB59D0B}" type="datetimeFigureOut">
              <a:rPr kumimoji="1" lang="ja-JP" altLang="en-US" smtClean="0"/>
              <a:t>2019/8/1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147459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F2317-9BF4-44F1-A000-4B771EB59D0B}" type="datetimeFigureOut">
              <a:rPr kumimoji="1" lang="ja-JP" altLang="en-US" smtClean="0"/>
              <a:t>2019/8/1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1765262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8EF2317-9BF4-44F1-A000-4B771EB59D0B}" type="datetimeFigureOut">
              <a:rPr kumimoji="1" lang="ja-JP" altLang="en-US" smtClean="0"/>
              <a:t>2019/8/1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3785493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8EF2317-9BF4-44F1-A000-4B771EB59D0B}" type="datetimeFigureOut">
              <a:rPr kumimoji="1" lang="ja-JP" altLang="en-US" smtClean="0"/>
              <a:t>2019/8/1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156580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8EF2317-9BF4-44F1-A000-4B771EB59D0B}" type="datetimeFigureOut">
              <a:rPr kumimoji="1" lang="ja-JP" altLang="en-US" smtClean="0"/>
              <a:t>2019/8/1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1582949649"/>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52399" y="830942"/>
            <a:ext cx="6698780" cy="9006477"/>
          </a:xfrm>
          <a:prstGeom prst="rect">
            <a:avLst/>
          </a:prstGeom>
          <a:noFill/>
          <a:ln w="19050">
            <a:solidFill>
              <a:schemeClr val="accent1">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 name="AutoShape 1"/>
          <p:cNvSpPr>
            <a:spLocks noChangeArrowheads="1"/>
          </p:cNvSpPr>
          <p:nvPr/>
        </p:nvSpPr>
        <p:spPr bwMode="auto">
          <a:xfrm>
            <a:off x="21431" y="22637"/>
            <a:ext cx="6817520" cy="1026777"/>
          </a:xfrm>
          <a:prstGeom prst="horizontalScroll">
            <a:avLst>
              <a:gd name="adj" fmla="val 10645"/>
            </a:avLst>
          </a:prstGeom>
          <a:solidFill>
            <a:schemeClr val="bg1"/>
          </a:solidFill>
          <a:ln w="28575">
            <a:solidFill>
              <a:srgbClr val="7F7F7F"/>
            </a:solidFill>
            <a:round/>
            <a:headEnd/>
            <a:tailEnd/>
          </a:ln>
        </p:spPr>
        <p:txBody>
          <a:bodyPr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50">
                <a:solidFill>
                  <a:srgbClr val="000000"/>
                </a:solidFill>
                <a:latin typeface="ＭＳ 明朝"/>
                <a:ea typeface="ＭＳ 明朝"/>
              </a:rPr>
              <a:t>　　　　　　　</a:t>
            </a:r>
          </a:p>
        </p:txBody>
      </p:sp>
      <p:pic>
        <p:nvPicPr>
          <p:cNvPr id="5" name="図 4"/>
          <p:cNvPicPr>
            <a:picLocks noChangeAspect="1"/>
          </p:cNvPicPr>
          <p:nvPr/>
        </p:nvPicPr>
        <p:blipFill>
          <a:blip r:embed="rId2"/>
          <a:stretch>
            <a:fillRect/>
          </a:stretch>
        </p:blipFill>
        <p:spPr>
          <a:xfrm>
            <a:off x="213374" y="220148"/>
            <a:ext cx="1043386" cy="650033"/>
          </a:xfrm>
          <a:prstGeom prst="rect">
            <a:avLst/>
          </a:prstGeom>
        </p:spPr>
      </p:pic>
      <p:pic>
        <p:nvPicPr>
          <p:cNvPr id="7" name="図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41859" y="273778"/>
            <a:ext cx="478295" cy="525327"/>
          </a:xfrm>
          <a:prstGeom prst="rect">
            <a:avLst/>
          </a:prstGeom>
          <a:noFill/>
          <a:extLst>
            <a:ext uri="{909E8E84-426E-40DD-AFC4-6F175D3DCCD1}">
              <a14:hiddenFill xmlns:a14="http://schemas.microsoft.com/office/drawing/2010/main">
                <a:solidFill>
                  <a:srgbClr val="FFFFFF"/>
                </a:solidFill>
              </a14:hiddenFill>
            </a:ext>
          </a:extLst>
        </p:spPr>
      </p:pic>
      <p:sp>
        <p:nvSpPr>
          <p:cNvPr id="6" name="WordArt 5"/>
          <p:cNvSpPr>
            <a:spLocks noChangeArrowheads="1" noChangeShapeType="1" noTextEdit="1"/>
          </p:cNvSpPr>
          <p:nvPr/>
        </p:nvSpPr>
        <p:spPr bwMode="auto">
          <a:xfrm>
            <a:off x="1091369" y="198863"/>
            <a:ext cx="3407557" cy="664620"/>
          </a:xfrm>
          <a:prstGeom prst="rect">
            <a:avLst/>
          </a:prstGeom>
        </p:spPr>
        <p:txBody>
          <a:bodyPr wrap="none" numCol="1" fromWordArt="1">
            <a:prstTxWarp prst="textPlain">
              <a:avLst>
                <a:gd name="adj" fmla="val 50000"/>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buNone/>
            </a:pPr>
            <a:r>
              <a:rPr lang="ja-JP" altLang="en-US" sz="3600" b="1" kern="10" dirty="0">
                <a:ln w="3175">
                  <a:solidFill>
                    <a:srgbClr val="243F60"/>
                  </a:solidFill>
                  <a:round/>
                  <a:headEnd/>
                  <a:tailEnd/>
                </a:ln>
                <a:gradFill rotWithShape="0">
                  <a:gsLst>
                    <a:gs pos="0">
                      <a:srgbClr val="4F81BD"/>
                    </a:gs>
                    <a:gs pos="100000">
                      <a:srgbClr val="4F81BD">
                        <a:gamma/>
                        <a:tint val="20000"/>
                        <a:invGamma/>
                      </a:srgbClr>
                    </a:gs>
                  </a:gsLst>
                  <a:lin ang="5400000" scaled="1"/>
                </a:gradFill>
                <a:effectLst>
                  <a:prstShdw prst="shdw18" dist="17961" dir="13500000">
                    <a:srgbClr val="243F60">
                      <a:gamma/>
                      <a:shade val="60000"/>
                      <a:invGamma/>
                    </a:srgbClr>
                  </a:prstShdw>
                </a:effectLst>
                <a:latin typeface="HG創英角ｺﾞｼｯｸUB"/>
                <a:ea typeface="HG創英角ｺﾞｼｯｸUB"/>
              </a:rPr>
              <a:t> 安まち通信</a:t>
            </a:r>
          </a:p>
        </p:txBody>
      </p:sp>
      <p:graphicFrame>
        <p:nvGraphicFramePr>
          <p:cNvPr id="8" name="表 7"/>
          <p:cNvGraphicFramePr>
            <a:graphicFrameLocks noGrp="1"/>
          </p:cNvGraphicFramePr>
          <p:nvPr>
            <p:extLst>
              <p:ext uri="{D42A27DB-BD31-4B8C-83A1-F6EECF244321}">
                <p14:modId xmlns:p14="http://schemas.microsoft.com/office/powerpoint/2010/main" val="444062420"/>
              </p:ext>
            </p:extLst>
          </p:nvPr>
        </p:nvGraphicFramePr>
        <p:xfrm>
          <a:off x="5040230" y="180395"/>
          <a:ext cx="1710949" cy="713929"/>
        </p:xfrm>
        <a:graphic>
          <a:graphicData uri="http://schemas.openxmlformats.org/drawingml/2006/table">
            <a:tbl>
              <a:tblPr firstRow="1" bandRow="1">
                <a:tableStyleId>{5C22544A-7EE6-4342-B048-85BDC9FD1C3A}</a:tableStyleId>
              </a:tblPr>
              <a:tblGrid>
                <a:gridCol w="1710949">
                  <a:extLst>
                    <a:ext uri="{9D8B030D-6E8A-4147-A177-3AD203B41FA5}">
                      <a16:colId xmlns:a16="http://schemas.microsoft.com/office/drawing/2014/main" val="20000"/>
                    </a:ext>
                  </a:extLst>
                </a:gridCol>
              </a:tblGrid>
              <a:tr h="247650">
                <a:tc>
                  <a:txBody>
                    <a:bodyPr/>
                    <a:lstStyle/>
                    <a:p>
                      <a:pPr algn="ct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令和元年</a:t>
                      </a: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８月２日</a:t>
                      </a: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37677">
                <a:tc>
                  <a:txBody>
                    <a:bodyPr/>
                    <a:lstStyle/>
                    <a:p>
                      <a:pPr algn="ctr"/>
                      <a:r>
                        <a:rPr kumimoji="1" lang="ja-JP" altLang="en-US" sz="800" baseline="0" dirty="0" smtClean="0">
                          <a:latin typeface="HG丸ｺﾞｼｯｸM-PRO" panose="020F0600000000000000" pitchFamily="50" charset="-128"/>
                          <a:ea typeface="HG丸ｺﾞｼｯｸM-PRO" panose="020F0600000000000000" pitchFamily="50" charset="-128"/>
                        </a:rPr>
                        <a:t>大阪府安全なまちづくり推進会議</a:t>
                      </a:r>
                      <a:endParaRPr kumimoji="1" lang="ja-JP" altLang="en-US" sz="800" baseline="0" dirty="0">
                        <a:latin typeface="HG丸ｺﾞｼｯｸM-PRO" panose="020F0600000000000000" pitchFamily="50" charset="-128"/>
                        <a:ea typeface="HG丸ｺﾞｼｯｸM-PRO" panose="020F0600000000000000"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28602">
                <a:tc>
                  <a:txBody>
                    <a:bodyPr/>
                    <a:lstStyle/>
                    <a:p>
                      <a:pPr algn="ctr"/>
                      <a:r>
                        <a:rPr kumimoji="1" lang="ja-JP" altLang="en-US" sz="900" dirty="0" smtClean="0">
                          <a:latin typeface="HG丸ｺﾞｼｯｸM-PRO" panose="020F0600000000000000" pitchFamily="50" charset="-128"/>
                          <a:ea typeface="HG丸ｺﾞｼｯｸM-PRO" panose="020F0600000000000000" pitchFamily="50" charset="-128"/>
                        </a:rPr>
                        <a:t>第　１０　号</a:t>
                      </a:r>
                      <a:endParaRPr kumimoji="1" lang="ja-JP" altLang="en-US" sz="900" dirty="0">
                        <a:latin typeface="HG丸ｺﾞｼｯｸM-PRO" panose="020F0600000000000000" pitchFamily="50" charset="-128"/>
                        <a:ea typeface="HG丸ｺﾞｼｯｸM-PRO" panose="020F0600000000000000"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 name="テキスト ボックス 8"/>
          <p:cNvSpPr txBox="1"/>
          <p:nvPr/>
        </p:nvSpPr>
        <p:spPr>
          <a:xfrm>
            <a:off x="289223" y="1094304"/>
            <a:ext cx="6351170" cy="430887"/>
          </a:xfrm>
          <a:prstGeom prst="rect">
            <a:avLst/>
          </a:prstGeom>
          <a:noFill/>
        </p:spPr>
        <p:txBody>
          <a:bodyPr wrap="square" rtlCol="0">
            <a:spAutoFit/>
          </a:bodyPr>
          <a:lstStyle/>
          <a:p>
            <a:pPr algn="ctr"/>
            <a:r>
              <a:rPr kumimoji="1" lang="ja-JP" altLang="en-US" sz="2200" b="1" dirty="0" smtClean="0">
                <a:latin typeface="メイリオ" panose="020B0604030504040204" pitchFamily="50" charset="-128"/>
                <a:ea typeface="メイリオ" panose="020B0604030504040204" pitchFamily="50" charset="-128"/>
                <a:cs typeface="メイリオ" panose="020B0604030504040204" pitchFamily="50" charset="-128"/>
              </a:rPr>
              <a:t>大阪府内の特殊</a:t>
            </a:r>
            <a:r>
              <a:rPr lang="ja-JP" altLang="en-US" sz="2200" b="1" dirty="0" smtClean="0">
                <a:latin typeface="メイリオ" panose="020B0604030504040204" pitchFamily="50" charset="-128"/>
                <a:ea typeface="メイリオ" panose="020B0604030504040204" pitchFamily="50" charset="-128"/>
                <a:cs typeface="メイリオ" panose="020B0604030504040204" pitchFamily="50" charset="-128"/>
              </a:rPr>
              <a:t>詐欺認知状況</a:t>
            </a:r>
            <a:r>
              <a:rPr kumimoji="1" lang="en-US" altLang="ja-JP" sz="2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b="1" dirty="0">
                <a:latin typeface="メイリオ" panose="020B0604030504040204" pitchFamily="50" charset="-128"/>
                <a:ea typeface="メイリオ" panose="020B0604030504040204" pitchFamily="50" charset="-128"/>
                <a:cs typeface="メイリオ" panose="020B0604030504040204" pitchFamily="50" charset="-128"/>
              </a:rPr>
              <a:t>６</a:t>
            </a:r>
            <a:r>
              <a:rPr kumimoji="1" lang="ja-JP" altLang="en-US" sz="2200" b="1" dirty="0" smtClean="0">
                <a:latin typeface="メイリオ" panose="020B0604030504040204" pitchFamily="50" charset="-128"/>
                <a:ea typeface="メイリオ" panose="020B0604030504040204" pitchFamily="50" charset="-128"/>
                <a:cs typeface="メイリオ" panose="020B0604030504040204" pitchFamily="50" charset="-128"/>
              </a:rPr>
              <a:t>月末</a:t>
            </a:r>
            <a:r>
              <a:rPr kumimoji="1" lang="en-US" altLang="ja-JP" sz="22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73348" y="1478978"/>
            <a:ext cx="6468020" cy="277002"/>
          </a:xfrm>
          <a:prstGeom prst="rect">
            <a:avLst/>
          </a:prstGeom>
          <a:noFill/>
        </p:spPr>
        <p:txBody>
          <a:bodyPr wrap="square" rtlCol="0" anchor="b">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アポ電等の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認知</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件数</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 name="直線コネクタ 10"/>
          <p:cNvCxnSpPr/>
          <p:nvPr/>
        </p:nvCxnSpPr>
        <p:spPr>
          <a:xfrm>
            <a:off x="297218" y="1710224"/>
            <a:ext cx="6264000" cy="0"/>
          </a:xfrm>
          <a:prstGeom prst="line">
            <a:avLst/>
          </a:prstGeom>
          <a:ln w="34925" cap="rnd">
            <a:solidFill>
              <a:schemeClr val="tx2"/>
            </a:solidFill>
          </a:ln>
          <a:effectLst>
            <a:innerShdw blurRad="63500" dist="50800" dir="2700000">
              <a:prstClr val="black">
                <a:alpha val="50000"/>
              </a:prstClr>
            </a:innerShdw>
          </a:effectLst>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60648" y="5557242"/>
            <a:ext cx="6468020" cy="276999"/>
          </a:xfrm>
          <a:prstGeom prst="rect">
            <a:avLst/>
          </a:prstGeom>
          <a:noFill/>
        </p:spPr>
        <p:txBody>
          <a:bodyPr wrap="square" rtlCol="0" anchor="b">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特殊詐欺の被害認知状況</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178128" y="1736500"/>
            <a:ext cx="6584652" cy="230832"/>
          </a:xfrm>
          <a:prstGeom prst="rect">
            <a:avLst/>
          </a:prstGeom>
          <a:noFill/>
        </p:spPr>
        <p:txBody>
          <a:bodyPr wrap="square" rtlCol="0" anchor="b">
            <a:spAutoFit/>
          </a:bodyPr>
          <a:lstStyle/>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アポ電等</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は、特殊</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詐欺（すり替え窃盗を含む）の犯人</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発信した</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と思われる電話、メール（</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SMS</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）、葉書（封書）の</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ことです。</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360506" y="4835713"/>
            <a:ext cx="6295327" cy="671334"/>
          </a:xfrm>
          <a:prstGeom prst="roundRect">
            <a:avLst>
              <a:gd name="adj" fmla="val 6495"/>
            </a:avLst>
          </a:prstGeom>
          <a:solidFill>
            <a:schemeClr val="accent1">
              <a:lumMod val="40000"/>
              <a:lumOff val="60000"/>
            </a:schemeClr>
          </a:solidFill>
        </p:spPr>
        <p:txBody>
          <a:bodyPr wrap="square" rtlCol="0" anchor="b">
            <a:spAutoFit/>
          </a:bodyPr>
          <a:lstStyle/>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６月の</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アポ電等の認知件数は</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、５月と比べて約</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60.6%</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件）増加し、</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179</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件</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でした。そのうち</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80.3</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947</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件</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は被害者自らが詐欺と気づき、約</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5.3</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63</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件</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は家族・金融機関・コンビニなどの第三者が被害を防いでおり、被害として認知されたのは</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全体の約</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14.3</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169</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件）でした。</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６月末の</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アポ電等</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の累計は</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、昨年と</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比べて</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1,705</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件増加しています。</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3638372" y="5996409"/>
            <a:ext cx="3045453" cy="125931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nSpc>
                <a:spcPts val="13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１　</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役所・銀行</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などを騙り、</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キャッシュカード</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だまし　</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取る手口（</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３ヶ月連続で最多の手口）</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２　</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百貨店（家電量販店）・銀行協会</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など</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を騙り</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pP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キャッシュカード</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をだまし取る手口</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３　</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有料サイト管理者</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アマゾン、楽天などの実在企業</a:t>
            </a:r>
            <a:endPar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pP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を騙り、「利用料金の確認が取れない」とのショート</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メッセージを送りつけ、</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電子マネー</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を買わせる手口</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1" name="直線コネクタ 20"/>
          <p:cNvCxnSpPr/>
          <p:nvPr/>
        </p:nvCxnSpPr>
        <p:spPr>
          <a:xfrm>
            <a:off x="306743" y="5804833"/>
            <a:ext cx="6264000" cy="0"/>
          </a:xfrm>
          <a:prstGeom prst="line">
            <a:avLst/>
          </a:prstGeom>
          <a:ln w="34925" cap="rnd">
            <a:solidFill>
              <a:schemeClr val="tx2"/>
            </a:solidFill>
          </a:ln>
          <a:effectLst>
            <a:innerShdw blurRad="63500" dist="50800" dir="2700000">
              <a:prstClr val="black">
                <a:alpha val="50000"/>
              </a:prstClr>
            </a:innerShdw>
          </a:effectLst>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308274" y="8621419"/>
            <a:ext cx="6351170" cy="1054953"/>
          </a:xfrm>
          <a:prstGeom prst="roundRect">
            <a:avLst>
              <a:gd name="adj" fmla="val 6495"/>
            </a:avLst>
          </a:prstGeom>
          <a:solidFill>
            <a:schemeClr val="accent1">
              <a:lumMod val="40000"/>
              <a:lumOff val="60000"/>
            </a:schemeClr>
          </a:solidFill>
        </p:spPr>
        <p:txBody>
          <a:bodyPr wrap="square" rtlCol="0" anchor="t">
            <a:spAutoFit/>
          </a:bodyPr>
          <a:lstStyle/>
          <a:p>
            <a:pPr>
              <a:lnSpc>
                <a:spcPts val="12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６月末現在、特殊詐欺の認知件数は昨年より</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件増加し、キャッシュカードをすり替えて盗む窃盗も</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99</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件増加</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し</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ており</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、特殊詐欺とすり替え窃盗の合計数では</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110</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件の増加となります。</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６月以降、市役所や銀行を騙り「医療費の還付金がある」「ＡＴＭで手続きをする」などと電話をかけ、被害者を</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ＡＴＭへ誘導して犯人の口座にお金を振り込ませる還付金等詐欺が再び増加傾向にあります</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。携帯電話を</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しながら</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ATM</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操作をしている高齢者は、還付金等詐欺の被害者の可能性が非常に高いので、</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ATM</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でこのような方を</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見かけられ</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たら、</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「還付金があると言われていませんか？」などの声かけや、警察への通報をお願いします。</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3824832" y="5823257"/>
            <a:ext cx="2620041" cy="284693"/>
          </a:xfrm>
          <a:prstGeom prst="rect">
            <a:avLst/>
          </a:prstGeom>
          <a:noFill/>
        </p:spPr>
        <p:txBody>
          <a:bodyPr wrap="square" rtlCol="0" anchor="ctr">
            <a:spAutoFit/>
          </a:bodyPr>
          <a:lstStyle/>
          <a:p>
            <a:pPr algn="ctr">
              <a:lnSpc>
                <a:spcPts val="1500"/>
              </a:lnSpc>
            </a:pP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６月中に認知件数が多かった手口</a:t>
            </a: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4" name="テキスト ボックス 23"/>
          <p:cNvSpPr txBox="1"/>
          <p:nvPr/>
        </p:nvSpPr>
        <p:spPr>
          <a:xfrm>
            <a:off x="260648" y="7116802"/>
            <a:ext cx="6468020" cy="276999"/>
          </a:xfrm>
          <a:prstGeom prst="rect">
            <a:avLst/>
          </a:prstGeom>
          <a:noFill/>
        </p:spPr>
        <p:txBody>
          <a:bodyPr wrap="square" rtlCol="0" anchor="b">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キャッシュカードすり替え窃盗の被害認知状況</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5" name="直線コネクタ 24"/>
          <p:cNvCxnSpPr/>
          <p:nvPr/>
        </p:nvCxnSpPr>
        <p:spPr>
          <a:xfrm>
            <a:off x="325793" y="7362488"/>
            <a:ext cx="6264000" cy="0"/>
          </a:xfrm>
          <a:prstGeom prst="line">
            <a:avLst/>
          </a:prstGeom>
          <a:ln w="34925" cap="rnd">
            <a:solidFill>
              <a:schemeClr val="tx2"/>
            </a:solidFill>
          </a:ln>
          <a:effectLst>
            <a:innerShdw blurRad="63500" dist="50800" dir="2700000">
              <a:prstClr val="black">
                <a:alpha val="50000"/>
              </a:prstClr>
            </a:innerShdw>
          </a:effectLst>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3948658" y="7375082"/>
            <a:ext cx="2620040" cy="284693"/>
          </a:xfrm>
          <a:prstGeom prst="rect">
            <a:avLst/>
          </a:prstGeom>
          <a:noFill/>
        </p:spPr>
        <p:txBody>
          <a:bodyPr wrap="square" rtlCol="0" anchor="ctr">
            <a:spAutoFit/>
          </a:bodyPr>
          <a:lstStyle/>
          <a:p>
            <a:pPr algn="ctr">
              <a:lnSpc>
                <a:spcPts val="1500"/>
              </a:lnSpc>
            </a:pP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６月中に認知件数が多かった手口</a:t>
            </a: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7" name="テキスト ボックス 26"/>
          <p:cNvSpPr txBox="1"/>
          <p:nvPr/>
        </p:nvSpPr>
        <p:spPr>
          <a:xfrm>
            <a:off x="3714572" y="7537545"/>
            <a:ext cx="3045453" cy="109260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nSpc>
                <a:spcPts val="13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１　</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警察官・金融庁</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などを騙り、</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キャッシュカード</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900" dirty="0" err="1" smtClean="0">
                <a:latin typeface="メイリオ" panose="020B0604030504040204" pitchFamily="50" charset="-128"/>
                <a:ea typeface="メイリオ" panose="020B0604030504040204" pitchFamily="50" charset="-128"/>
                <a:cs typeface="メイリオ" panose="020B0604030504040204" pitchFamily="50" charset="-128"/>
              </a:rPr>
              <a:t>す</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err="1" smtClean="0">
                <a:latin typeface="メイリオ" panose="020B0604030504040204" pitchFamily="50" charset="-128"/>
                <a:ea typeface="メイリオ" panose="020B0604030504040204" pitchFamily="50" charset="-128"/>
                <a:cs typeface="メイリオ" panose="020B0604030504040204" pitchFamily="50" charset="-128"/>
              </a:rPr>
              <a:t>り</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替えて</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盗む手口</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役所</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・銀行</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などを騙り、</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キャッシュカード</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をすり替</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えて盗む手口</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pP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百貨店（家電量販店）・</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銀行協会</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などを騙り</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pP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キャッシュカード</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をすり</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替えて盗む</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手口</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4"/>
          <a:stretch>
            <a:fillRect/>
          </a:stretch>
        </p:blipFill>
        <p:spPr>
          <a:xfrm>
            <a:off x="208175" y="1946260"/>
            <a:ext cx="6444031" cy="2956816"/>
          </a:xfrm>
          <a:prstGeom prst="rect">
            <a:avLst/>
          </a:prstGeom>
        </p:spPr>
      </p:pic>
      <p:pic>
        <p:nvPicPr>
          <p:cNvPr id="3" name="図 2"/>
          <p:cNvPicPr>
            <a:picLocks noChangeAspect="1"/>
          </p:cNvPicPr>
          <p:nvPr/>
        </p:nvPicPr>
        <p:blipFill>
          <a:blip r:embed="rId5"/>
          <a:stretch>
            <a:fillRect/>
          </a:stretch>
        </p:blipFill>
        <p:spPr>
          <a:xfrm>
            <a:off x="376368" y="5962054"/>
            <a:ext cx="3154929" cy="877547"/>
          </a:xfrm>
          <a:prstGeom prst="rect">
            <a:avLst/>
          </a:prstGeom>
        </p:spPr>
      </p:pic>
      <p:pic>
        <p:nvPicPr>
          <p:cNvPr id="36" name="図 35"/>
          <p:cNvPicPr>
            <a:picLocks noChangeAspect="1"/>
          </p:cNvPicPr>
          <p:nvPr/>
        </p:nvPicPr>
        <p:blipFill>
          <a:blip r:embed="rId6"/>
          <a:stretch>
            <a:fillRect/>
          </a:stretch>
        </p:blipFill>
        <p:spPr>
          <a:xfrm>
            <a:off x="385433" y="7525106"/>
            <a:ext cx="3136797" cy="877547"/>
          </a:xfrm>
          <a:prstGeom prst="rect">
            <a:avLst/>
          </a:prstGeom>
        </p:spPr>
      </p:pic>
    </p:spTree>
    <p:extLst>
      <p:ext uri="{BB962C8B-B14F-4D97-AF65-F5344CB8AC3E}">
        <p14:creationId xmlns:p14="http://schemas.microsoft.com/office/powerpoint/2010/main" val="2082226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104</Words>
  <Application>Microsoft Office PowerPoint</Application>
  <PresentationFormat>A4 210 x 297 mm</PresentationFormat>
  <Paragraphs>33</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HG丸ｺﾞｼｯｸM-PRO</vt:lpstr>
      <vt:lpstr>HG創英角ｺﾞｼｯｸUB</vt:lpstr>
      <vt:lpstr>ＭＳ 明朝</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2019-08-01T08:15:07Z</dcterms:created>
  <dcterms:modified xsi:type="dcterms:W3CDTF">2019-08-01T08:15:44Z</dcterms:modified>
</cp:coreProperties>
</file>