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412" autoAdjust="0"/>
    <p:restoredTop sz="94660"/>
  </p:normalViewPr>
  <p:slideViewPr>
    <p:cSldViewPr snapToGrid="0">
      <p:cViewPr varScale="1">
        <p:scale>
          <a:sx n="49" d="100"/>
          <a:sy n="49" d="100"/>
        </p:scale>
        <p:origin x="27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97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88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0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85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0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3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5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8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69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99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F2317-9BF4-44F1-A000-4B771EB59D0B}" type="datetimeFigureOut">
              <a:rPr kumimoji="1" lang="ja-JP" altLang="en-US" smtClean="0"/>
              <a:t>2020/2/10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EEC67-613C-4646-8F4E-ED19BE4D6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586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52399" y="465183"/>
            <a:ext cx="6717544" cy="9372237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" name="AutoShape 1"/>
          <p:cNvSpPr>
            <a:spLocks noChangeArrowheads="1"/>
          </p:cNvSpPr>
          <p:nvPr/>
        </p:nvSpPr>
        <p:spPr bwMode="auto">
          <a:xfrm>
            <a:off x="21431" y="34244"/>
            <a:ext cx="6817520" cy="1026777"/>
          </a:xfrm>
          <a:prstGeom prst="horizontalScroll">
            <a:avLst>
              <a:gd name="adj" fmla="val 10645"/>
            </a:avLst>
          </a:prstGeom>
          <a:solidFill>
            <a:schemeClr val="bg1"/>
          </a:solidFill>
          <a:ln w="28575">
            <a:solidFill>
              <a:srgbClr val="7F7F7F"/>
            </a:solidFill>
            <a:round/>
            <a:headEnd/>
            <a:tailEnd/>
          </a:ln>
        </p:spPr>
        <p:txBody>
          <a:bodyPr wrap="square" lIns="74295" tIns="8890" rIns="74295" bIns="889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ja-JP" altLang="en-US" sz="1050">
                <a:solidFill>
                  <a:srgbClr val="000000"/>
                </a:solidFill>
                <a:latin typeface="ＭＳ 明朝"/>
                <a:ea typeface="ＭＳ 明朝"/>
              </a:rPr>
              <a:t>　　　　　　　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9" y="235396"/>
            <a:ext cx="1043386" cy="650033"/>
          </a:xfrm>
          <a:prstGeom prst="rect">
            <a:avLst/>
          </a:prstGeom>
        </p:spPr>
      </p:pic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859" y="331883"/>
            <a:ext cx="478295" cy="52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1086606" y="214110"/>
            <a:ext cx="3407557" cy="66462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buNone/>
            </a:pPr>
            <a:r>
              <a:rPr lang="ja-JP" altLang="en-US" sz="3600" b="1" kern="10" dirty="0">
                <a:ln w="3175">
                  <a:solidFill>
                    <a:srgbClr val="243F6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4F81BD"/>
                    </a:gs>
                    <a:gs pos="100000">
                      <a:srgbClr val="4F81BD">
                        <a:gamma/>
                        <a:tint val="20000"/>
                        <a:invGamma/>
                      </a:srgbClr>
                    </a:gs>
                  </a:gsLst>
                  <a:lin ang="5400000" scaled="1"/>
                </a:gradFill>
                <a:effectLst>
                  <a:prstShdw prst="shdw18" dist="17961" dir="13500000">
                    <a:srgbClr val="243F60">
                      <a:gamma/>
                      <a:shade val="60000"/>
                      <a:invGamma/>
                    </a:srgbClr>
                  </a:prstShdw>
                </a:effectLst>
                <a:latin typeface="HG創英角ｺﾞｼｯｸUB"/>
                <a:ea typeface="HG創英角ｺﾞｼｯｸUB"/>
              </a:rPr>
              <a:t> 安まち通信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40430"/>
              </p:ext>
            </p:extLst>
          </p:nvPr>
        </p:nvGraphicFramePr>
        <p:xfrm>
          <a:off x="5040230" y="186109"/>
          <a:ext cx="1710949" cy="71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令和２年２月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大阪府安全なまちづくり推進会議</a:t>
                      </a:r>
                      <a:endParaRPr kumimoji="1" lang="ja-JP" altLang="en-US" sz="8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　</a:t>
                      </a:r>
                      <a:r>
                        <a:rPr kumimoji="1" lang="en-US" altLang="ja-JP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</a:t>
                      </a:r>
                      <a:r>
                        <a:rPr kumimoji="1" lang="ja-JP" altLang="en-US" sz="9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号</a:t>
                      </a:r>
                      <a:endParaRPr kumimoji="1" lang="ja-JP" altLang="en-US" sz="9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36848" y="1109544"/>
            <a:ext cx="6351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大阪府内の特殊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詐欺認知状況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令和元年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</a:t>
            </a:r>
            <a:r>
              <a:rPr kumimoji="1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20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6848" y="1459928"/>
            <a:ext cx="6326183" cy="27700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アポ電等の認知件数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363893" y="1700699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61137" y="5620569"/>
            <a:ext cx="6326881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特殊詐欺（詐欺・恐喝）の被害認知状況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695915" y="6141953"/>
            <a:ext cx="3089986" cy="1259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　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役所・銀行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等を騙り、「還付金があります。　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キャッシュカードが古いので交換します。」等と、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キャッシュカード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をだまし取る手口が最も多く、　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次いで、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有料サイト管理者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や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料金回収業者等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を騙り、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「利用料金が未払いである」などとメールを送りつけ、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コンビニでウェブマネーやビットキャッシュ等の電子</a:t>
            </a:r>
            <a:endParaRPr lang="en-US" altLang="ja-JP" sz="9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マネー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を買わせる被害が多く発生しました。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>
            <a:off x="363893" y="5889104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36849" y="8841432"/>
            <a:ext cx="6351170" cy="895112"/>
          </a:xfrm>
          <a:prstGeom prst="roundRect">
            <a:avLst>
              <a:gd name="adj" fmla="val 6495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 anchor="t">
            <a:spAutoFit/>
          </a:bodyPr>
          <a:lstStyle/>
          <a:p>
            <a:pPr algn="dist"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令和元年（平成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年含む）中の特殊詐欺全体の認知件数は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1,807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件（暫定値）で、平成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年に比べ、</a:t>
            </a:r>
            <a:r>
              <a:rPr lang="en-US" altLang="ja-JP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36</a:t>
            </a: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件の増加</a:t>
            </a:r>
            <a:endParaRPr lang="en-US" altLang="ja-JP" sz="9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となりました。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　役所や銀行を騙る手口では、「医療費の還付金がある」「年金が還ってくる」等と電話をかけ、その後に銀行職員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を騙る者が「還付金を受け取るためには、キャッシュカードを新しいものに交換する必要がある」等と電話した後、　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自宅を訪れ、カードをだまし取る手口が増加傾向にありますので、十分に気をつけていただくようお願いします。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10557" y="5892443"/>
            <a:ext cx="2620041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２月中に認知件数が多かった手口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36848" y="7185248"/>
            <a:ext cx="6291045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特殊詐欺（窃盗）の被害認知状況</a:t>
            </a:r>
          </a:p>
        </p:txBody>
      </p:sp>
      <p:cxnSp>
        <p:nvCxnSpPr>
          <p:cNvPr id="18" name="直線コネクタ 17"/>
          <p:cNvCxnSpPr/>
          <p:nvPr/>
        </p:nvCxnSpPr>
        <p:spPr>
          <a:xfrm>
            <a:off x="363893" y="7473280"/>
            <a:ext cx="6264000" cy="0"/>
          </a:xfrm>
          <a:prstGeom prst="line">
            <a:avLst/>
          </a:prstGeom>
          <a:ln w="34925" cap="rnd">
            <a:solidFill>
              <a:schemeClr val="tx2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910558" y="7548627"/>
            <a:ext cx="2620040" cy="2846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1500"/>
              </a:lnSpc>
            </a:pP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【1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２月中に認知件数が多かった手口</a:t>
            </a:r>
            <a:r>
              <a:rPr lang="en-US" altLang="ja-JP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97850" y="7759859"/>
            <a:ext cx="3045453" cy="10926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dist">
              <a:lnSpc>
                <a:spcPts val="13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月中は、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警察官・金融庁等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を騙り、「あなたの　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キャッシュカードが偽造されて使われています。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キャッシュカードを確認させてください。お金が</a:t>
            </a:r>
            <a:r>
              <a:rPr lang="ja-JP" altLang="en-US" sz="9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戻っ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900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て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くるようにします。」等とだまして、被害者の家を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dist"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訪れ、カードを用意させた後、すり替えて盗む手口が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多く発生しました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テキスト ボックス 1"/>
          <p:cNvSpPr txBox="1"/>
          <p:nvPr/>
        </p:nvSpPr>
        <p:spPr>
          <a:xfrm>
            <a:off x="520284" y="4873709"/>
            <a:ext cx="5817432" cy="158582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400" b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テキスト ボックス 1"/>
          <p:cNvSpPr txBox="1"/>
          <p:nvPr/>
        </p:nvSpPr>
        <p:spPr>
          <a:xfrm>
            <a:off x="672684" y="4232920"/>
            <a:ext cx="5817432" cy="951771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400" b="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32656" y="4608200"/>
            <a:ext cx="4680519" cy="997625"/>
          </a:xfrm>
          <a:prstGeom prst="roundRect">
            <a:avLst>
              <a:gd name="adj" fmla="val 5012"/>
            </a:avLst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月のアポ電等の認知件数は、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月と比べて約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10.1%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55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件）増加し、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600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件でした。</a:t>
            </a:r>
            <a:endParaRPr lang="en-US" altLang="ja-JP" sz="9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そのうち約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69.8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419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件）は被害者自らが詐欺と気づき、約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9.2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55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件）は家族・金融機関・コンビニ従業員等の第三者により未然に防止されており、被害として認知されたのは全体の約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21.0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％（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126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件）でした。</a:t>
            </a:r>
            <a:endParaRPr lang="en-US" altLang="ja-JP" sz="9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月末のアポ電等の累計は、昨年と比べて</a:t>
            </a:r>
            <a:r>
              <a:rPr lang="en-US" altLang="ja-JP" sz="9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320</a:t>
            </a:r>
            <a:r>
              <a:rPr lang="ja-JP" altLang="en-US" sz="9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件減少</a:t>
            </a:r>
            <a:r>
              <a:rPr lang="ja-JP" altLang="en-US" sz="9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しています。</a:t>
            </a:r>
            <a:endParaRPr lang="en-US" altLang="ja-JP" sz="9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1" name="Picture 39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4708805"/>
            <a:ext cx="1615961" cy="81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361137" y="7462577"/>
            <a:ext cx="3649909" cy="259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特殊詐欺（窃盗）は、</a:t>
            </a:r>
            <a:r>
              <a:rPr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キャッシュカードをすり替えて盗む手口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44505" y="1713205"/>
            <a:ext cx="6584652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アポ電等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とは、特殊詐欺（詐欺・恐喝及び窃盗）の犯人が発信したと思われる電話、メール（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SMS</a:t>
            </a:r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）、葉書（封書）のこと。</a:t>
            </a:r>
            <a:endParaRPr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634" y="1872377"/>
            <a:ext cx="6151397" cy="2725148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5653" y="5999159"/>
            <a:ext cx="3862068" cy="877547"/>
          </a:xfrm>
          <a:prstGeom prst="rect">
            <a:avLst/>
          </a:prstGeom>
        </p:spPr>
      </p:pic>
      <p:pic>
        <p:nvPicPr>
          <p:cNvPr id="37" name="図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9373" y="7819958"/>
            <a:ext cx="3055204" cy="87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2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HG創英角ｺﾞｼｯｸUB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2020-02-10T08:11:00Z</dcterms:created>
  <dcterms:modified xsi:type="dcterms:W3CDTF">2020-02-10T08:14:00Z</dcterms:modified>
</cp:coreProperties>
</file>