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1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7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3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9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3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8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02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81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9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9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2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3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86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s://www.police.pref.osaka.lg.jp/material/files/group/2/r01_09.pdf" TargetMode="External"/><Relationship Id="rId10" Type="http://schemas.openxmlformats.org/officeDocument/2006/relationships/image" Target="../media/image7.emf"/><Relationship Id="rId4" Type="http://schemas.openxmlformats.org/officeDocument/2006/relationships/hyperlink" Target="https://www.police.pref.osaka.lg.jp/material/files/group/2/h31_09.pdf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2399" y="3141314"/>
            <a:ext cx="6717544" cy="5916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2399" y="1085949"/>
            <a:ext cx="6717544" cy="1924224"/>
          </a:xfrm>
          <a:prstGeom prst="rect">
            <a:avLst/>
          </a:prstGeom>
          <a:noFill/>
          <a:ln w="2222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19003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20155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8" y="316642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5" y="19887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8077"/>
              </p:ext>
            </p:extLst>
          </p:nvPr>
        </p:nvGraphicFramePr>
        <p:xfrm>
          <a:off x="5040229" y="170868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令和元年６月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　８－１　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テキスト ボックス 60"/>
          <p:cNvSpPr txBox="1"/>
          <p:nvPr/>
        </p:nvSpPr>
        <p:spPr>
          <a:xfrm>
            <a:off x="1729663" y="1011561"/>
            <a:ext cx="3284164" cy="215444"/>
          </a:xfrm>
          <a:prstGeom prst="rect">
            <a:avLst/>
          </a:prstGeom>
          <a:solidFill>
            <a:srgbClr val="FFFF00"/>
          </a:solidFill>
          <a:ln w="22225">
            <a:solidFill>
              <a:schemeClr val="tx1"/>
            </a:solidFill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400" b="1" dirty="0"/>
              <a:t>主</a:t>
            </a:r>
            <a:r>
              <a:rPr lang="ja-JP" altLang="en-US" sz="1400" b="1" dirty="0" smtClean="0"/>
              <a:t>な犯罪の認知状況等</a:t>
            </a:r>
            <a:endParaRPr kumimoji="1" lang="ja-JP" altLang="en-US" sz="1400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74" y="3234257"/>
            <a:ext cx="6981735" cy="1969770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+mj-ea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今回は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大阪府での性犯罪（主に強制わいせつ）の認知状況等についてご説明します。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表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強制わいせつ及び強制性交等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～表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強制わいせつの認知件数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示したものです。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（令和元年６月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日付、令和元年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月末暫定値）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発生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場所は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道路上が最も多く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次にマンション等の共同住宅となっております。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年齢別被害の割合は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､20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歳代以下で約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86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％を占め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､10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歳未満でも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10%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以上の被害があります。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冬期は比較的発生が少なく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５月以降に被害が増加していき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８月に最も多くなっています。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表４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被害の多い時間帯は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小学生等の下校時間である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時と社会人・大学生等の帰宅時間となる　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時となっています。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表５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性犯罪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の発生傾向は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以上のとおりです。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別添の「防犯ガール読本」を参考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広報啓発にご協力いただきますようお願い申し上げます。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テキスト ボックス 63">
            <a:hlinkClick r:id="rId4"/>
          </p:cNvPr>
          <p:cNvSpPr txBox="1"/>
          <p:nvPr/>
        </p:nvSpPr>
        <p:spPr>
          <a:xfrm>
            <a:off x="781805" y="2526868"/>
            <a:ext cx="5916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刑法犯罪種及び手口別発生市区町村別認知件数はこちら↓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5"/>
              </a:rPr>
              <a:t>https://www.police.pref.osaka.lg.jp/material/files/group/2/r01_09.pdf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300425" y="3063802"/>
            <a:ext cx="1906350" cy="307777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犯罪の発生概要等</a:t>
            </a:r>
            <a:endParaRPr kumimoji="1" lang="ja-JP" altLang="en-US" sz="1400" b="1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377" y="5586401"/>
            <a:ext cx="2217927" cy="127153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5585" y="5573545"/>
            <a:ext cx="2380499" cy="136443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3369" y="5583000"/>
            <a:ext cx="2467590" cy="1364432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408112" y="5305523"/>
            <a:ext cx="1728192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 smtClean="0">
                <a:solidFill>
                  <a:srgbClr val="002060"/>
                </a:solidFill>
              </a:rPr>
              <a:t>過去</a:t>
            </a:r>
            <a:r>
              <a:rPr kumimoji="1" lang="en-US" altLang="ja-JP" sz="1000" b="1" dirty="0" smtClean="0">
                <a:solidFill>
                  <a:srgbClr val="002060"/>
                </a:solidFill>
              </a:rPr>
              <a:t>5</a:t>
            </a:r>
            <a:r>
              <a:rPr kumimoji="1" lang="ja-JP" altLang="en-US" sz="1000" b="1" dirty="0" smtClean="0">
                <a:solidFill>
                  <a:srgbClr val="002060"/>
                </a:solidFill>
              </a:rPr>
              <a:t>年の認知状況・表１</a:t>
            </a:r>
            <a:endParaRPr kumimoji="1" lang="ja-JP" altLang="en-US" sz="1000" b="1" dirty="0">
              <a:solidFill>
                <a:srgbClr val="00206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664403" y="5302201"/>
            <a:ext cx="1525919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rgbClr val="002060"/>
                </a:solidFill>
              </a:rPr>
              <a:t>発生場所</a:t>
            </a:r>
            <a:r>
              <a:rPr lang="ja-JP" altLang="en-US" sz="1000" b="1" dirty="0" smtClean="0">
                <a:solidFill>
                  <a:srgbClr val="002060"/>
                </a:solidFill>
              </a:rPr>
              <a:t>別・表</a:t>
            </a:r>
            <a:r>
              <a:rPr lang="en-US" altLang="ja-JP" sz="1000" b="1" dirty="0" smtClean="0">
                <a:solidFill>
                  <a:srgbClr val="002060"/>
                </a:solidFill>
              </a:rPr>
              <a:t>2</a:t>
            </a:r>
            <a:endParaRPr kumimoji="1" lang="ja-JP" altLang="en-US" sz="1000" b="1" dirty="0">
              <a:solidFill>
                <a:srgbClr val="00206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983915" y="5283150"/>
            <a:ext cx="1269940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rgbClr val="002060"/>
                </a:solidFill>
              </a:rPr>
              <a:t>被害者年齢別・表</a:t>
            </a:r>
            <a:r>
              <a:rPr lang="en-US" altLang="ja-JP" sz="1000" b="1" dirty="0" smtClean="0">
                <a:solidFill>
                  <a:srgbClr val="002060"/>
                </a:solidFill>
              </a:rPr>
              <a:t>3</a:t>
            </a:r>
            <a:endParaRPr kumimoji="1" lang="ja-JP" altLang="en-US" sz="1000" b="1" dirty="0">
              <a:solidFill>
                <a:srgbClr val="00206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317066" y="6982681"/>
            <a:ext cx="790663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rgbClr val="002060"/>
                </a:solidFill>
              </a:rPr>
              <a:t>月別・表</a:t>
            </a:r>
            <a:r>
              <a:rPr lang="en-US" altLang="ja-JP" sz="1000" b="1" dirty="0" smtClean="0">
                <a:solidFill>
                  <a:srgbClr val="002060"/>
                </a:solidFill>
              </a:rPr>
              <a:t>4</a:t>
            </a:r>
            <a:endParaRPr kumimoji="1" lang="ja-JP" altLang="en-US" sz="1000" b="1" dirty="0">
              <a:solidFill>
                <a:srgbClr val="002060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38045" y="7261117"/>
            <a:ext cx="2979383" cy="1722953"/>
          </a:xfrm>
          <a:prstGeom prst="rect">
            <a:avLst/>
          </a:prstGeom>
        </p:spPr>
      </p:pic>
      <p:sp>
        <p:nvSpPr>
          <p:cNvPr id="70" name="テキスト ボックス 69"/>
          <p:cNvSpPr txBox="1"/>
          <p:nvPr/>
        </p:nvSpPr>
        <p:spPr>
          <a:xfrm>
            <a:off x="4417546" y="6988457"/>
            <a:ext cx="1020380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rgbClr val="002060"/>
                </a:solidFill>
              </a:rPr>
              <a:t>時間帯別・表</a:t>
            </a:r>
            <a:r>
              <a:rPr lang="en-US" altLang="ja-JP" sz="1000" b="1" dirty="0" smtClean="0">
                <a:solidFill>
                  <a:srgbClr val="002060"/>
                </a:solidFill>
              </a:rPr>
              <a:t>5</a:t>
            </a:r>
            <a:endParaRPr kumimoji="1" lang="ja-JP" altLang="en-US" sz="1000" b="1" dirty="0">
              <a:solidFill>
                <a:srgbClr val="002060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6427" y="1285914"/>
            <a:ext cx="6543773" cy="131540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9679" y="7276464"/>
            <a:ext cx="2964446" cy="170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2019-06-27T07:55:15Z</dcterms:created>
  <dcterms:modified xsi:type="dcterms:W3CDTF">2019-06-28T03:07:28Z</dcterms:modified>
</cp:coreProperties>
</file>