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2" r:id="rId1"/>
  </p:sldMasterIdLst>
  <p:sldIdLst>
    <p:sldId id="256" r:id="rId2"/>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12" autoAdjust="0"/>
    <p:restoredTop sz="94660"/>
  </p:normalViewPr>
  <p:slideViewPr>
    <p:cSldViewPr snapToGrid="0">
      <p:cViewPr varScale="1">
        <p:scale>
          <a:sx n="49" d="100"/>
          <a:sy n="49" d="100"/>
        </p:scale>
        <p:origin x="279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8EF2317-9BF4-44F1-A000-4B771EB59D0B}" type="datetimeFigureOut">
              <a:rPr kumimoji="1" lang="ja-JP" altLang="en-US" smtClean="0"/>
              <a:t>2019/12/19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545976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8EF2317-9BF4-44F1-A000-4B771EB59D0B}" type="datetimeFigureOut">
              <a:rPr kumimoji="1" lang="ja-JP" altLang="en-US" smtClean="0"/>
              <a:t>2019/12/19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633088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8EF2317-9BF4-44F1-A000-4B771EB59D0B}" type="datetimeFigureOut">
              <a:rPr kumimoji="1" lang="ja-JP" altLang="en-US" smtClean="0"/>
              <a:t>2019/12/19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3331909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8EF2317-9BF4-44F1-A000-4B771EB59D0B}" type="datetimeFigureOut">
              <a:rPr kumimoji="1" lang="ja-JP" altLang="en-US" smtClean="0"/>
              <a:t>2019/12/19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2878530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8EF2317-9BF4-44F1-A000-4B771EB59D0B}" type="datetimeFigureOut">
              <a:rPr kumimoji="1" lang="ja-JP" altLang="en-US" smtClean="0"/>
              <a:t>2019/12/19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382002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8EF2317-9BF4-44F1-A000-4B771EB59D0B}" type="datetimeFigureOut">
              <a:rPr kumimoji="1" lang="ja-JP" altLang="en-US" smtClean="0"/>
              <a:t>2019/12/19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2967103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8EF2317-9BF4-44F1-A000-4B771EB59D0B}" type="datetimeFigureOut">
              <a:rPr kumimoji="1" lang="ja-JP" altLang="en-US" smtClean="0"/>
              <a:t>2019/12/19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970338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8EF2317-9BF4-44F1-A000-4B771EB59D0B}" type="datetimeFigureOut">
              <a:rPr kumimoji="1" lang="ja-JP" altLang="en-US" smtClean="0"/>
              <a:t>2019/12/19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307258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F2317-9BF4-44F1-A000-4B771EB59D0B}" type="datetimeFigureOut">
              <a:rPr kumimoji="1" lang="ja-JP" altLang="en-US" smtClean="0"/>
              <a:t>2019/12/19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1134875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8EF2317-9BF4-44F1-A000-4B771EB59D0B}" type="datetimeFigureOut">
              <a:rPr kumimoji="1" lang="ja-JP" altLang="en-US" smtClean="0"/>
              <a:t>2019/12/19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4219697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8EF2317-9BF4-44F1-A000-4B771EB59D0B}" type="datetimeFigureOut">
              <a:rPr kumimoji="1" lang="ja-JP" altLang="en-US" smtClean="0"/>
              <a:t>2019/12/19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182994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8EF2317-9BF4-44F1-A000-4B771EB59D0B}" type="datetimeFigureOut">
              <a:rPr kumimoji="1" lang="ja-JP" altLang="en-US" smtClean="0"/>
              <a:t>2019/12/19</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D1EEC67-613C-4646-8F4E-ED19BE4D6299}" type="slidenum">
              <a:rPr kumimoji="1" lang="ja-JP" altLang="en-US" smtClean="0"/>
              <a:t>‹#›</a:t>
            </a:fld>
            <a:endParaRPr kumimoji="1" lang="ja-JP" altLang="en-US"/>
          </a:p>
        </p:txBody>
      </p:sp>
    </p:spTree>
    <p:extLst>
      <p:ext uri="{BB962C8B-B14F-4D97-AF65-F5344CB8AC3E}">
        <p14:creationId xmlns:p14="http://schemas.microsoft.com/office/powerpoint/2010/main" val="262158675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特殊詐欺対策_機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402" y="5090152"/>
            <a:ext cx="4504438" cy="1943637"/>
          </a:xfrm>
          <a:prstGeom prst="rect">
            <a:avLst/>
          </a:prstGeom>
          <a:noFill/>
          <a:ln w="15875">
            <a:solidFill>
              <a:schemeClr val="accent1"/>
            </a:solidFill>
          </a:ln>
          <a:extLst>
            <a:ext uri="{909E8E84-426E-40DD-AFC4-6F175D3DCCD1}">
              <a14:hiddenFill xmlns:a14="http://schemas.microsoft.com/office/drawing/2010/main">
                <a:solidFill>
                  <a:srgbClr val="FFFFFF"/>
                </a:solidFill>
              </a14:hiddenFill>
            </a:ext>
          </a:extLst>
        </p:spPr>
      </p:pic>
      <p:sp>
        <p:nvSpPr>
          <p:cNvPr id="4" name="AutoShape 1"/>
          <p:cNvSpPr>
            <a:spLocks noChangeArrowheads="1"/>
          </p:cNvSpPr>
          <p:nvPr/>
        </p:nvSpPr>
        <p:spPr bwMode="auto">
          <a:xfrm>
            <a:off x="33338" y="34244"/>
            <a:ext cx="6781800" cy="1026777"/>
          </a:xfrm>
          <a:prstGeom prst="horizontalScroll">
            <a:avLst>
              <a:gd name="adj" fmla="val 10645"/>
            </a:avLst>
          </a:prstGeom>
          <a:solidFill>
            <a:schemeClr val="bg1"/>
          </a:solidFill>
          <a:ln w="28575">
            <a:solidFill>
              <a:srgbClr val="7F7F7F"/>
            </a:solidFill>
            <a:round/>
            <a:headEnd/>
            <a:tailEnd/>
          </a:ln>
        </p:spPr>
        <p:txBody>
          <a:bodyPr wrap="square" lIns="74295" tIns="8890" rIns="74295" bIns="889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1050">
                <a:solidFill>
                  <a:srgbClr val="000000"/>
                </a:solidFill>
                <a:latin typeface="ＭＳ 明朝"/>
                <a:ea typeface="ＭＳ 明朝"/>
              </a:rPr>
              <a:t>　　　　　　　</a:t>
            </a:r>
          </a:p>
        </p:txBody>
      </p:sp>
      <p:pic>
        <p:nvPicPr>
          <p:cNvPr id="5" name="図 4"/>
          <p:cNvPicPr>
            <a:picLocks noChangeAspect="1"/>
          </p:cNvPicPr>
          <p:nvPr/>
        </p:nvPicPr>
        <p:blipFill>
          <a:blip r:embed="rId3"/>
          <a:stretch>
            <a:fillRect/>
          </a:stretch>
        </p:blipFill>
        <p:spPr>
          <a:xfrm>
            <a:off x="189559" y="235396"/>
            <a:ext cx="1043386" cy="650033"/>
          </a:xfrm>
          <a:prstGeom prst="rect">
            <a:avLst/>
          </a:prstGeom>
        </p:spPr>
      </p:pic>
      <p:pic>
        <p:nvPicPr>
          <p:cNvPr id="7" name="図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1859" y="331883"/>
            <a:ext cx="478295" cy="525327"/>
          </a:xfrm>
          <a:prstGeom prst="rect">
            <a:avLst/>
          </a:prstGeom>
          <a:noFill/>
          <a:extLst>
            <a:ext uri="{909E8E84-426E-40DD-AFC4-6F175D3DCCD1}">
              <a14:hiddenFill xmlns:a14="http://schemas.microsoft.com/office/drawing/2010/main">
                <a:solidFill>
                  <a:srgbClr val="FFFFFF"/>
                </a:solidFill>
              </a14:hiddenFill>
            </a:ext>
          </a:extLst>
        </p:spPr>
      </p:pic>
      <p:sp>
        <p:nvSpPr>
          <p:cNvPr id="6" name="WordArt 5"/>
          <p:cNvSpPr>
            <a:spLocks noChangeArrowheads="1" noChangeShapeType="1" noTextEdit="1"/>
          </p:cNvSpPr>
          <p:nvPr/>
        </p:nvSpPr>
        <p:spPr bwMode="auto">
          <a:xfrm>
            <a:off x="1086606" y="214110"/>
            <a:ext cx="3407557" cy="664620"/>
          </a:xfrm>
          <a:prstGeom prst="rect">
            <a:avLst/>
          </a:prstGeom>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buNone/>
            </a:pPr>
            <a:r>
              <a:rPr lang="ja-JP" altLang="en-US" sz="3600" b="1" kern="10" dirty="0">
                <a:ln w="3175">
                  <a:solidFill>
                    <a:srgbClr val="243F60"/>
                  </a:solidFill>
                  <a:round/>
                  <a:headEnd/>
                  <a:tailEnd/>
                </a:ln>
                <a:gradFill rotWithShape="0">
                  <a:gsLst>
                    <a:gs pos="0">
                      <a:srgbClr val="4F81BD"/>
                    </a:gs>
                    <a:gs pos="100000">
                      <a:srgbClr val="4F81BD">
                        <a:gamma/>
                        <a:tint val="20000"/>
                        <a:invGamma/>
                      </a:srgbClr>
                    </a:gs>
                  </a:gsLst>
                  <a:lin ang="5400000" scaled="1"/>
                </a:gradFill>
                <a:effectLst>
                  <a:prstShdw prst="shdw18" dist="17961" dir="13500000">
                    <a:srgbClr val="243F60">
                      <a:gamma/>
                      <a:shade val="60000"/>
                      <a:invGamma/>
                    </a:srgbClr>
                  </a:prstShdw>
                </a:effectLst>
                <a:latin typeface="HG創英角ｺﾞｼｯｸUB"/>
                <a:ea typeface="HG創英角ｺﾞｼｯｸUB"/>
              </a:rPr>
              <a:t> 安まち通信</a:t>
            </a:r>
          </a:p>
        </p:txBody>
      </p:sp>
      <p:graphicFrame>
        <p:nvGraphicFramePr>
          <p:cNvPr id="8" name="表 7"/>
          <p:cNvGraphicFramePr>
            <a:graphicFrameLocks noGrp="1"/>
          </p:cNvGraphicFramePr>
          <p:nvPr>
            <p:extLst>
              <p:ext uri="{D42A27DB-BD31-4B8C-83A1-F6EECF244321}">
                <p14:modId xmlns:p14="http://schemas.microsoft.com/office/powerpoint/2010/main" val="1406815148"/>
              </p:ext>
            </p:extLst>
          </p:nvPr>
        </p:nvGraphicFramePr>
        <p:xfrm>
          <a:off x="5040230" y="186109"/>
          <a:ext cx="1710949" cy="729169"/>
        </p:xfrm>
        <a:graphic>
          <a:graphicData uri="http://schemas.openxmlformats.org/drawingml/2006/table">
            <a:tbl>
              <a:tblPr firstRow="1" bandRow="1">
                <a:tableStyleId>{5C22544A-7EE6-4342-B048-85BDC9FD1C3A}</a:tableStyleId>
              </a:tblPr>
              <a:tblGrid>
                <a:gridCol w="1710949">
                  <a:extLst>
                    <a:ext uri="{9D8B030D-6E8A-4147-A177-3AD203B41FA5}">
                      <a16:colId xmlns:a16="http://schemas.microsoft.com/office/drawing/2014/main" val="20000"/>
                    </a:ext>
                  </a:extLst>
                </a:gridCol>
              </a:tblGrid>
              <a:tr h="247650">
                <a:tc>
                  <a:txBody>
                    <a:bodyPr/>
                    <a:lstStyle/>
                    <a:p>
                      <a:pPr algn="ctr"/>
                      <a:r>
                        <a:rPr kumimoji="1" lang="ja-JP" altLang="en-US" sz="1000" b="0" dirty="0" smtClean="0">
                          <a:solidFill>
                            <a:schemeClr val="tx1"/>
                          </a:solidFill>
                          <a:latin typeface="HG丸ｺﾞｼｯｸM-PRO" panose="020F0600000000000000" pitchFamily="50" charset="-128"/>
                          <a:ea typeface="HG丸ｺﾞｼｯｸM-PRO" panose="020F0600000000000000" pitchFamily="50" charset="-128"/>
                        </a:rPr>
                        <a:t>令和元年１２月１９日</a:t>
                      </a:r>
                      <a:endParaRPr kumimoji="1" lang="ja-JP" altLang="en-US" sz="1000" b="0" dirty="0">
                        <a:solidFill>
                          <a:schemeClr val="tx1"/>
                        </a:solidFill>
                        <a:latin typeface="HG丸ｺﾞｼｯｸM-PRO" panose="020F0600000000000000" pitchFamily="50" charset="-128"/>
                        <a:ea typeface="HG丸ｺﾞｼｯｸM-PRO" panose="020F0600000000000000" pitchFamily="50" charset="-128"/>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7677">
                <a:tc>
                  <a:txBody>
                    <a:bodyPr/>
                    <a:lstStyle/>
                    <a:p>
                      <a:pPr algn="ctr"/>
                      <a:r>
                        <a:rPr kumimoji="1" lang="ja-JP" altLang="en-US" sz="800" baseline="0" dirty="0" smtClean="0">
                          <a:latin typeface="HG丸ｺﾞｼｯｸM-PRO" panose="020F0600000000000000" pitchFamily="50" charset="-128"/>
                          <a:ea typeface="HG丸ｺﾞｼｯｸM-PRO" panose="020F0600000000000000" pitchFamily="50" charset="-128"/>
                        </a:rPr>
                        <a:t>大阪府安全なまちづくり推進会議</a:t>
                      </a:r>
                      <a:endParaRPr kumimoji="1" lang="ja-JP" altLang="en-US" sz="800" baseline="0" dirty="0">
                        <a:latin typeface="HG丸ｺﾞｼｯｸM-PRO" panose="020F0600000000000000" pitchFamily="50" charset="-128"/>
                        <a:ea typeface="HG丸ｺﾞｼｯｸM-PRO" panose="020F0600000000000000" pitchFamily="50" charset="-128"/>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28602">
                <a:tc>
                  <a:txBody>
                    <a:bodyPr/>
                    <a:lstStyle/>
                    <a:p>
                      <a:pPr algn="ctr"/>
                      <a:r>
                        <a:rPr kumimoji="1" lang="ja-JP" altLang="en-US" sz="1000" dirty="0" smtClean="0">
                          <a:latin typeface="HG丸ｺﾞｼｯｸM-PRO" panose="020F0600000000000000" pitchFamily="50" charset="-128"/>
                          <a:ea typeface="HG丸ｺﾞｼｯｸM-PRO" panose="020F0600000000000000" pitchFamily="50" charset="-128"/>
                        </a:rPr>
                        <a:t>第　１９　号</a:t>
                      </a:r>
                      <a:endParaRPr kumimoji="1" lang="ja-JP" altLang="en-US" sz="1000" dirty="0">
                        <a:latin typeface="HG丸ｺﾞｼｯｸM-PRO" panose="020F0600000000000000" pitchFamily="50" charset="-128"/>
                        <a:ea typeface="HG丸ｺﾞｼｯｸM-PRO" panose="020F0600000000000000" pitchFamily="50" charset="-128"/>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2577" y="1621191"/>
            <a:ext cx="3444004" cy="2589290"/>
          </a:xfrm>
          <a:prstGeom prst="rect">
            <a:avLst/>
          </a:prstGeom>
        </p:spPr>
      </p:pic>
      <p:pic>
        <p:nvPicPr>
          <p:cNvPr id="10" name="図 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29824" y="3012890"/>
            <a:ext cx="3120292" cy="1946336"/>
          </a:xfrm>
          <a:prstGeom prst="rect">
            <a:avLst/>
          </a:prstGeom>
        </p:spPr>
      </p:pic>
      <p:sp>
        <p:nvSpPr>
          <p:cNvPr id="14" name="テキスト ボックス 13"/>
          <p:cNvSpPr txBox="1"/>
          <p:nvPr/>
        </p:nvSpPr>
        <p:spPr>
          <a:xfrm>
            <a:off x="129824" y="1599619"/>
            <a:ext cx="3054023" cy="1384995"/>
          </a:xfrm>
          <a:prstGeom prst="rect">
            <a:avLst/>
          </a:prstGeom>
          <a:noFill/>
        </p:spPr>
        <p:txBody>
          <a:bodyPr wrap="square" rtlCol="0">
            <a:spAutoFit/>
          </a:bodyPr>
          <a:lstStyle/>
          <a:p>
            <a:r>
              <a:rPr kumimoji="1" lang="ja-JP" altLang="en-US" sz="1200" b="1" dirty="0" smtClean="0">
                <a:latin typeface="HG丸ｺﾞｼｯｸM-PRO" panose="020F0600000000000000" pitchFamily="50" charset="-128"/>
                <a:ea typeface="HG丸ｺﾞｼｯｸM-PRO" panose="020F0600000000000000" pitchFamily="50" charset="-128"/>
              </a:rPr>
              <a:t>　本年１２月１２日、第７回特殊詐欺対策検討部会を開催しました。</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　本年１１月末現在の府内における特殊詐欺認知件数は、１，６８１件（前年同期比＋５</a:t>
            </a:r>
            <a:r>
              <a:rPr kumimoji="1" lang="ja-JP" altLang="en-US" sz="1200" b="1" dirty="0">
                <a:latin typeface="HG丸ｺﾞｼｯｸM-PRO" panose="020F0600000000000000" pitchFamily="50" charset="-128"/>
                <a:ea typeface="HG丸ｺﾞｼｯｸM-PRO" panose="020F0600000000000000" pitchFamily="50" charset="-128"/>
              </a:rPr>
              <a:t>０</a:t>
            </a:r>
            <a:r>
              <a:rPr kumimoji="1" lang="ja-JP" altLang="en-US" sz="1200" b="1" dirty="0" smtClean="0">
                <a:latin typeface="HG丸ｺﾞｼｯｸM-PRO" panose="020F0600000000000000" pitchFamily="50" charset="-128"/>
                <a:ea typeface="HG丸ｺﾞｼｯｸM-PRO" panose="020F0600000000000000" pitchFamily="50" charset="-128"/>
              </a:rPr>
              <a:t>件）、被害額は約２３億円（前年同期比－約１１憶円）と被害額については大幅に減少しています。</a:t>
            </a:r>
            <a:endParaRPr kumimoji="1" lang="en-US" altLang="ja-JP" sz="1200" b="1" dirty="0" smtClean="0">
              <a:latin typeface="HG丸ｺﾞｼｯｸM-PRO" panose="020F0600000000000000" pitchFamily="50" charset="-128"/>
              <a:ea typeface="HG丸ｺﾞｼｯｸM-PRO" panose="020F0600000000000000" pitchFamily="50" charset="-128"/>
            </a:endParaRPr>
          </a:p>
        </p:txBody>
      </p:sp>
      <p:sp>
        <p:nvSpPr>
          <p:cNvPr id="15" name="正方形/長方形 14"/>
          <p:cNvSpPr/>
          <p:nvPr/>
        </p:nvSpPr>
        <p:spPr>
          <a:xfrm>
            <a:off x="3332389" y="4191139"/>
            <a:ext cx="3429000" cy="830997"/>
          </a:xfrm>
          <a:prstGeom prst="rect">
            <a:avLst/>
          </a:prstGeom>
        </p:spPr>
        <p:txBody>
          <a:bodyPr>
            <a:spAutoFit/>
          </a:bodyPr>
          <a:lstStyle/>
          <a:p>
            <a:r>
              <a:rPr kumimoji="1" lang="ja-JP" altLang="en-US" sz="1200" b="1" dirty="0">
                <a:latin typeface="HG丸ｺﾞｼｯｸM-PRO" panose="020F0600000000000000" pitchFamily="50" charset="-128"/>
                <a:ea typeface="HG丸ｺﾞｼｯｸM-PRO" panose="020F0600000000000000" pitchFamily="50" charset="-128"/>
              </a:rPr>
              <a:t>　</a:t>
            </a:r>
            <a:r>
              <a:rPr kumimoji="1" lang="ja-JP" altLang="en-US" sz="1200" b="1" dirty="0" smtClean="0">
                <a:latin typeface="HG丸ｺﾞｼｯｸM-PRO" panose="020F0600000000000000" pitchFamily="50" charset="-128"/>
                <a:ea typeface="HG丸ｺﾞｼｯｸM-PRO" panose="020F0600000000000000" pitchFamily="50" charset="-128"/>
              </a:rPr>
              <a:t>本会では、特殊詐欺被害の入り口となる固定電話対策として、シャープ</a:t>
            </a:r>
            <a:r>
              <a:rPr kumimoji="1" lang="ja-JP" altLang="en-US" sz="1200" b="1" dirty="0">
                <a:latin typeface="HG丸ｺﾞｼｯｸM-PRO" panose="020F0600000000000000" pitchFamily="50" charset="-128"/>
                <a:ea typeface="HG丸ｺﾞｼｯｸM-PRO" panose="020F0600000000000000" pitchFamily="50" charset="-128"/>
              </a:rPr>
              <a:t>株式</a:t>
            </a:r>
            <a:r>
              <a:rPr kumimoji="1" lang="ja-JP" altLang="en-US" sz="1200" b="1" dirty="0" smtClean="0">
                <a:latin typeface="HG丸ｺﾞｼｯｸM-PRO" panose="020F0600000000000000" pitchFamily="50" charset="-128"/>
                <a:ea typeface="HG丸ｺﾞｼｯｸM-PRO" panose="020F0600000000000000" pitchFamily="50" charset="-128"/>
              </a:rPr>
              <a:t>会社様に</a:t>
            </a:r>
            <a:r>
              <a:rPr kumimoji="1" lang="ja-JP" altLang="en-US" sz="1200" b="1" dirty="0">
                <a:latin typeface="HG丸ｺﾞｼｯｸM-PRO" panose="020F0600000000000000" pitchFamily="50" charset="-128"/>
                <a:ea typeface="HG丸ｺﾞｼｯｸM-PRO" panose="020F0600000000000000" pitchFamily="50" charset="-128"/>
              </a:rPr>
              <a:t>参加いただき、防犯機能付き</a:t>
            </a:r>
            <a:r>
              <a:rPr kumimoji="1" lang="ja-JP" altLang="en-US" sz="1200" b="1" dirty="0" smtClean="0">
                <a:latin typeface="HG丸ｺﾞｼｯｸM-PRO" panose="020F0600000000000000" pitchFamily="50" charset="-128"/>
                <a:ea typeface="HG丸ｺﾞｼｯｸM-PRO" panose="020F0600000000000000" pitchFamily="50" charset="-128"/>
              </a:rPr>
              <a:t>電話機を活用した「有効</a:t>
            </a:r>
            <a:r>
              <a:rPr kumimoji="1" lang="ja-JP" altLang="en-US" sz="1200" b="1" dirty="0">
                <a:latin typeface="HG丸ｺﾞｼｯｸM-PRO" panose="020F0600000000000000" pitchFamily="50" charset="-128"/>
                <a:ea typeface="HG丸ｺﾞｼｯｸM-PRO" panose="020F0600000000000000" pitchFamily="50" charset="-128"/>
              </a:rPr>
              <a:t>なアポ電</a:t>
            </a:r>
            <a:r>
              <a:rPr kumimoji="1" lang="ja-JP" altLang="en-US" sz="1200" b="1" dirty="0" smtClean="0">
                <a:latin typeface="HG丸ｺﾞｼｯｸM-PRO" panose="020F0600000000000000" pitchFamily="50" charset="-128"/>
                <a:ea typeface="HG丸ｺﾞｼｯｸM-PRO" panose="020F0600000000000000" pitchFamily="50" charset="-128"/>
              </a:rPr>
              <a:t>対策」に</a:t>
            </a:r>
            <a:r>
              <a:rPr kumimoji="1" lang="ja-JP" altLang="en-US" sz="1200" b="1" dirty="0">
                <a:latin typeface="HG丸ｺﾞｼｯｸM-PRO" panose="020F0600000000000000" pitchFamily="50" charset="-128"/>
                <a:ea typeface="HG丸ｺﾞｼｯｸM-PRO" panose="020F0600000000000000" pitchFamily="50" charset="-128"/>
              </a:rPr>
              <a:t>ついて</a:t>
            </a:r>
            <a:r>
              <a:rPr kumimoji="1" lang="ja-JP" altLang="en-US" sz="1200" b="1" dirty="0" smtClean="0">
                <a:latin typeface="HG丸ｺﾞｼｯｸM-PRO" panose="020F0600000000000000" pitchFamily="50" charset="-128"/>
                <a:ea typeface="HG丸ｺﾞｼｯｸM-PRO" panose="020F0600000000000000" pitchFamily="50" charset="-128"/>
              </a:rPr>
              <a:t>検討しました</a:t>
            </a:r>
            <a:r>
              <a:rPr kumimoji="1" lang="ja-JP" altLang="en-US" sz="1200" b="1" dirty="0">
                <a:latin typeface="HG丸ｺﾞｼｯｸM-PRO" panose="020F0600000000000000" pitchFamily="50" charset="-128"/>
                <a:ea typeface="HG丸ｺﾞｼｯｸM-PRO" panose="020F0600000000000000" pitchFamily="50" charset="-128"/>
              </a:rPr>
              <a:t>。</a:t>
            </a:r>
            <a:endParaRPr kumimoji="1" lang="en-US" altLang="ja-JP" sz="1200" b="1" dirty="0">
              <a:latin typeface="HG丸ｺﾞｼｯｸM-PRO" panose="020F0600000000000000" pitchFamily="50" charset="-128"/>
              <a:ea typeface="HG丸ｺﾞｼｯｸM-PRO" panose="020F0600000000000000" pitchFamily="50" charset="-128"/>
            </a:endParaRPr>
          </a:p>
        </p:txBody>
      </p:sp>
      <p:sp>
        <p:nvSpPr>
          <p:cNvPr id="18" name="正方形/長方形 17"/>
          <p:cNvSpPr/>
          <p:nvPr/>
        </p:nvSpPr>
        <p:spPr>
          <a:xfrm>
            <a:off x="129824" y="7123609"/>
            <a:ext cx="3965925" cy="464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HG丸ｺﾞｼｯｸM-PRO" panose="020F0600000000000000" pitchFamily="50" charset="-128"/>
                <a:ea typeface="HG丸ｺﾞｼｯｸM-PRO" panose="020F0600000000000000" pitchFamily="50" charset="-128"/>
              </a:rPr>
              <a:t>広報啓発媒体の活用をお願いします</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19" name="正方形/長方形 18"/>
          <p:cNvSpPr/>
          <p:nvPr/>
        </p:nvSpPr>
        <p:spPr>
          <a:xfrm>
            <a:off x="92985" y="7601627"/>
            <a:ext cx="4129596" cy="1754326"/>
          </a:xfrm>
          <a:prstGeom prst="rect">
            <a:avLst/>
          </a:prstGeom>
        </p:spPr>
        <p:txBody>
          <a:bodyPr wrap="square">
            <a:spAutoFit/>
          </a:bodyPr>
          <a:lstStyle/>
          <a:p>
            <a:r>
              <a:rPr kumimoji="1" lang="ja-JP" altLang="en-US" sz="1200" b="1" dirty="0">
                <a:latin typeface="HG丸ｺﾞｼｯｸM-PRO" panose="020F0600000000000000" pitchFamily="50" charset="-128"/>
                <a:ea typeface="HG丸ｺﾞｼｯｸM-PRO" panose="020F0600000000000000" pitchFamily="50" charset="-128"/>
              </a:rPr>
              <a:t>　</a:t>
            </a:r>
            <a:r>
              <a:rPr kumimoji="1" lang="ja-JP" altLang="en-US" sz="1200" b="1" dirty="0" smtClean="0">
                <a:latin typeface="HG丸ｺﾞｼｯｸM-PRO" panose="020F0600000000000000" pitchFamily="50" charset="-128"/>
                <a:ea typeface="HG丸ｺﾞｼｯｸM-PRO" panose="020F0600000000000000" pitchFamily="50" charset="-128"/>
              </a:rPr>
              <a:t>当検討部会では、「大阪アニメーションスクール専門学校」と連携し、特殊詐欺の被害防止のた</a:t>
            </a:r>
            <a:r>
              <a:rPr kumimoji="1" lang="ja-JP" altLang="en-US" sz="1200" b="1" dirty="0">
                <a:latin typeface="HG丸ｺﾞｼｯｸM-PRO" panose="020F0600000000000000" pitchFamily="50" charset="-128"/>
                <a:ea typeface="HG丸ｺﾞｼｯｸM-PRO" panose="020F0600000000000000" pitchFamily="50" charset="-128"/>
              </a:rPr>
              <a:t>め</a:t>
            </a:r>
            <a:r>
              <a:rPr kumimoji="1" lang="ja-JP" altLang="en-US" sz="1200" b="1" dirty="0" smtClean="0">
                <a:latin typeface="HG丸ｺﾞｼｯｸM-PRO" panose="020F0600000000000000" pitchFamily="50" charset="-128"/>
                <a:ea typeface="HG丸ｺﾞｼｯｸM-PRO" panose="020F0600000000000000" pitchFamily="50" charset="-128"/>
              </a:rPr>
              <a:t>幅広い年齢層に向けた「アニメやマンガ」を作成しています。</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a:latin typeface="HG丸ｺﾞｼｯｸM-PRO" panose="020F0600000000000000" pitchFamily="50" charset="-128"/>
                <a:ea typeface="HG丸ｺﾞｼｯｸM-PRO" panose="020F0600000000000000" pitchFamily="50" charset="-128"/>
              </a:rPr>
              <a:t>　</a:t>
            </a:r>
            <a:r>
              <a:rPr kumimoji="1" lang="ja-JP" altLang="en-US" sz="1200" b="1" dirty="0" smtClean="0">
                <a:latin typeface="HG丸ｺﾞｼｯｸM-PRO" panose="020F0600000000000000" pitchFamily="50" charset="-128"/>
                <a:ea typeface="HG丸ｺﾞｼｯｸM-PRO" panose="020F0600000000000000" pitchFamily="50" charset="-128"/>
              </a:rPr>
              <a:t>随時、大阪府ホームページ等により公開しますので、皆様におかれましても、是非、管理されるホームページや広報紙誌、街頭ビジョンなどを利用して「オール大阪」での広報啓発活動にご協力をお願いいたします。</a:t>
            </a:r>
            <a:endParaRPr kumimoji="1" lang="en-US" altLang="ja-JP" sz="1200" b="1" dirty="0" smtClean="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1200" b="1" dirty="0" smtClean="0">
                <a:solidFill>
                  <a:srgbClr val="FF0000"/>
                </a:solidFill>
                <a:latin typeface="HG丸ｺﾞｼｯｸM-PRO" panose="020F0600000000000000" pitchFamily="50" charset="-128"/>
                <a:ea typeface="HG丸ｺﾞｼｯｸM-PRO" panose="020F0600000000000000" pitchFamily="50" charset="-128"/>
              </a:rPr>
              <a:t>　</a:t>
            </a:r>
            <a:r>
              <a:rPr kumimoji="1" lang="en-US" altLang="ja-JP" sz="12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1200" b="1" dirty="0" smtClean="0">
                <a:solidFill>
                  <a:srgbClr val="FF0000"/>
                </a:solidFill>
                <a:latin typeface="HG丸ｺﾞｼｯｸM-PRO" panose="020F0600000000000000" pitchFamily="50" charset="-128"/>
                <a:ea typeface="HG丸ｺﾞｼｯｸM-PRO" panose="020F0600000000000000" pitchFamily="50" charset="-128"/>
              </a:rPr>
              <a:t>　完成した「マンガ２作品」を添付させていただき</a:t>
            </a:r>
            <a:endParaRPr kumimoji="1" lang="en-US" altLang="ja-JP" sz="1200" b="1" dirty="0" smtClean="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200" b="1" dirty="0" smtClean="0">
                <a:solidFill>
                  <a:srgbClr val="FF0000"/>
                </a:solidFill>
                <a:latin typeface="HG丸ｺﾞｼｯｸM-PRO" panose="020F0600000000000000" pitchFamily="50" charset="-128"/>
                <a:ea typeface="HG丸ｺﾞｼｯｸM-PRO" panose="020F0600000000000000" pitchFamily="50" charset="-128"/>
              </a:rPr>
              <a:t>　ますので、ご活用のほどよろしくお願いいたします。</a:t>
            </a:r>
            <a:endParaRPr kumimoji="1" lang="en-US" altLang="ja-JP" sz="12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3" name="正方形/長方形 12"/>
          <p:cNvSpPr/>
          <p:nvPr/>
        </p:nvSpPr>
        <p:spPr>
          <a:xfrm>
            <a:off x="129825" y="1056123"/>
            <a:ext cx="6621354" cy="498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HG丸ｺﾞｼｯｸM-PRO" panose="020F0600000000000000" pitchFamily="50" charset="-128"/>
                <a:ea typeface="HG丸ｺﾞｼｯｸM-PRO" panose="020F0600000000000000" pitchFamily="50" charset="-128"/>
              </a:rPr>
              <a:t>第７回特殊詐欺対策検討部会の開催について</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32" name="正方形/長方形 31"/>
          <p:cNvSpPr/>
          <p:nvPr/>
        </p:nvSpPr>
        <p:spPr>
          <a:xfrm>
            <a:off x="4254959" y="7601627"/>
            <a:ext cx="2521881" cy="1384995"/>
          </a:xfrm>
          <a:prstGeom prst="rect">
            <a:avLst/>
          </a:prstGeom>
        </p:spPr>
        <p:txBody>
          <a:bodyPr wrap="square">
            <a:spAutoFit/>
          </a:bodyPr>
          <a:lstStyle/>
          <a:p>
            <a:r>
              <a:rPr kumimoji="1" lang="ja-JP" altLang="en-US" sz="1200" b="1" dirty="0">
                <a:latin typeface="HG丸ｺﾞｼｯｸM-PRO" panose="020F0600000000000000" pitchFamily="50" charset="-128"/>
                <a:ea typeface="HG丸ｺﾞｼｯｸM-PRO" panose="020F0600000000000000" pitchFamily="50" charset="-128"/>
              </a:rPr>
              <a:t>　</a:t>
            </a:r>
            <a:r>
              <a:rPr kumimoji="1" lang="ja-JP" altLang="en-US" sz="1200" b="1" dirty="0" smtClean="0">
                <a:latin typeface="HG丸ｺﾞｼｯｸM-PRO" panose="020F0600000000000000" pitchFamily="50" charset="-128"/>
                <a:ea typeface="HG丸ｺﾞｼｯｸM-PRO" panose="020F0600000000000000" pitchFamily="50" charset="-128"/>
              </a:rPr>
              <a:t>本年も一年間、当推進会議の活動にご協力をいただき誠にありがとうございました。</a:t>
            </a:r>
            <a:endParaRPr kumimoji="1" lang="en-US" altLang="ja-JP" sz="1200" b="1" dirty="0" smtClean="0">
              <a:latin typeface="HG丸ｺﾞｼｯｸM-PRO" panose="020F0600000000000000" pitchFamily="50" charset="-128"/>
              <a:ea typeface="HG丸ｺﾞｼｯｸM-PRO" panose="020F0600000000000000" pitchFamily="50" charset="-128"/>
            </a:endParaRPr>
          </a:p>
          <a:p>
            <a:pPr algn="dist"/>
            <a:r>
              <a:rPr kumimoji="1" lang="ja-JP" altLang="en-US" sz="1200" b="1" dirty="0">
                <a:latin typeface="HG丸ｺﾞｼｯｸM-PRO" panose="020F0600000000000000" pitchFamily="50" charset="-128"/>
                <a:ea typeface="HG丸ｺﾞｼｯｸM-PRO" panose="020F0600000000000000" pitchFamily="50" charset="-128"/>
              </a:rPr>
              <a:t>　</a:t>
            </a:r>
            <a:r>
              <a:rPr kumimoji="1" lang="ja-JP" altLang="en-US" sz="1200" b="1" dirty="0" smtClean="0">
                <a:latin typeface="HG丸ｺﾞｼｯｸM-PRO" panose="020F0600000000000000" pitchFamily="50" charset="-128"/>
                <a:ea typeface="HG丸ｺﾞｼｯｸM-PRO" panose="020F0600000000000000" pitchFamily="50" charset="-128"/>
              </a:rPr>
              <a:t>大阪府民の安全・安心のため、</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smtClean="0">
                <a:latin typeface="HG丸ｺﾞｼｯｸM-PRO" panose="020F0600000000000000" pitchFamily="50" charset="-128"/>
                <a:ea typeface="HG丸ｺﾞｼｯｸM-PRO" panose="020F0600000000000000" pitchFamily="50" charset="-128"/>
              </a:rPr>
              <a:t>令和２年も本年と変わらぬご理解ご協力を賜りますようお願いいたします。</a:t>
            </a:r>
            <a:endParaRPr kumimoji="1" lang="en-US" altLang="ja-JP" sz="1200" b="1" dirty="0">
              <a:latin typeface="HG丸ｺﾞｼｯｸM-PRO" panose="020F0600000000000000" pitchFamily="50" charset="-128"/>
              <a:ea typeface="HG丸ｺﾞｼｯｸM-PRO" panose="020F0600000000000000" pitchFamily="50" charset="-128"/>
            </a:endParaRPr>
          </a:p>
        </p:txBody>
      </p:sp>
      <p:sp>
        <p:nvSpPr>
          <p:cNvPr id="21" name="正方形/長方形 20"/>
          <p:cNvSpPr/>
          <p:nvPr/>
        </p:nvSpPr>
        <p:spPr>
          <a:xfrm>
            <a:off x="129824" y="5657764"/>
            <a:ext cx="2032830" cy="1200329"/>
          </a:xfrm>
          <a:prstGeom prst="rect">
            <a:avLst/>
          </a:prstGeom>
        </p:spPr>
        <p:txBody>
          <a:bodyPr wrap="square">
            <a:spAutoFit/>
          </a:bodyPr>
          <a:lstStyle/>
          <a:p>
            <a:r>
              <a:rPr kumimoji="1" lang="ja-JP" altLang="en-US" sz="1200" b="1" dirty="0" smtClean="0">
                <a:latin typeface="HG丸ｺﾞｼｯｸM-PRO" panose="020F0600000000000000" pitchFamily="50" charset="-128"/>
                <a:ea typeface="HG丸ｺﾞｼｯｸM-PRO" panose="020F0600000000000000" pitchFamily="50" charset="-128"/>
              </a:rPr>
              <a:t>　特殊詐欺被害を防ぐためにも、固定電話対策の普及促進にご協力お</a:t>
            </a:r>
            <a:r>
              <a:rPr kumimoji="1" lang="ja-JP" altLang="en-US" sz="1200" b="1" dirty="0">
                <a:latin typeface="HG丸ｺﾞｼｯｸM-PRO" panose="020F0600000000000000" pitchFamily="50" charset="-128"/>
                <a:ea typeface="HG丸ｺﾞｼｯｸM-PRO" panose="020F0600000000000000" pitchFamily="50" charset="-128"/>
              </a:rPr>
              <a:t>願</a:t>
            </a:r>
            <a:r>
              <a:rPr kumimoji="1" lang="ja-JP" altLang="en-US" sz="1200" b="1" dirty="0" smtClean="0">
                <a:latin typeface="HG丸ｺﾞｼｯｸM-PRO" panose="020F0600000000000000" pitchFamily="50" charset="-128"/>
                <a:ea typeface="HG丸ｺﾞｼｯｸM-PRO" panose="020F0600000000000000" pitchFamily="50" charset="-128"/>
              </a:rPr>
              <a:t>いします。</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a:latin typeface="HG丸ｺﾞｼｯｸM-PRO" panose="020F0600000000000000" pitchFamily="50" charset="-128"/>
                <a:ea typeface="HG丸ｺﾞｼｯｸM-PRO" panose="020F0600000000000000" pitchFamily="50" charset="-128"/>
              </a:rPr>
              <a:t>　</a:t>
            </a:r>
            <a:r>
              <a:rPr kumimoji="1" lang="ja-JP" altLang="en-US" sz="1200" b="1" dirty="0" smtClean="0">
                <a:latin typeface="HG丸ｺﾞｼｯｸM-PRO" panose="020F0600000000000000" pitchFamily="50" charset="-128"/>
                <a:ea typeface="HG丸ｺﾞｼｯｸM-PRO" panose="020F0600000000000000" pitchFamily="50" charset="-128"/>
              </a:rPr>
              <a:t>防犯電話機器の他、常時留守番電話に設定するのも効果的です！</a:t>
            </a:r>
            <a:endParaRPr kumimoji="1" lang="en-US" altLang="ja-JP" sz="1200" b="1" dirty="0">
              <a:latin typeface="HG丸ｺﾞｼｯｸM-PRO" panose="020F0600000000000000" pitchFamily="50" charset="-128"/>
              <a:ea typeface="HG丸ｺﾞｼｯｸM-PRO" panose="020F0600000000000000" pitchFamily="50" charset="-128"/>
            </a:endParaRPr>
          </a:p>
        </p:txBody>
      </p:sp>
      <p:sp>
        <p:nvSpPr>
          <p:cNvPr id="22" name="正方形/長方形 21"/>
          <p:cNvSpPr/>
          <p:nvPr/>
        </p:nvSpPr>
        <p:spPr>
          <a:xfrm>
            <a:off x="129825" y="5091081"/>
            <a:ext cx="2061831" cy="464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HG丸ｺﾞｼｯｸM-PRO" panose="020F0600000000000000" pitchFamily="50" charset="-128"/>
                <a:ea typeface="HG丸ｺﾞｼｯｸM-PRO" panose="020F0600000000000000" pitchFamily="50" charset="-128"/>
              </a:rPr>
              <a:t>固定電話対策！</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4" name="正方形/長方形 23"/>
          <p:cNvSpPr/>
          <p:nvPr/>
        </p:nvSpPr>
        <p:spPr>
          <a:xfrm>
            <a:off x="4254959" y="7123609"/>
            <a:ext cx="2521881" cy="464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HG丸ｺﾞｼｯｸM-PRO" panose="020F0600000000000000" pitchFamily="50" charset="-128"/>
                <a:ea typeface="HG丸ｺﾞｼｯｸM-PRO" panose="020F0600000000000000" pitchFamily="50" charset="-128"/>
              </a:rPr>
              <a:t>ご挨拶</a:t>
            </a:r>
            <a:endParaRPr kumimoji="1" lang="ja-JP" altLang="en-US" b="1" dirty="0">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8419" y="8786549"/>
            <a:ext cx="1569840" cy="1109926"/>
          </a:xfrm>
          <a:prstGeom prst="rect">
            <a:avLst/>
          </a:prstGeom>
        </p:spPr>
      </p:pic>
      <p:sp>
        <p:nvSpPr>
          <p:cNvPr id="25" name="正方形/長方形 24"/>
          <p:cNvSpPr/>
          <p:nvPr/>
        </p:nvSpPr>
        <p:spPr>
          <a:xfrm>
            <a:off x="129824" y="9369639"/>
            <a:ext cx="3965925" cy="464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smtClean="0">
                <a:latin typeface="HG丸ｺﾞｼｯｸM-PRO" panose="020F0600000000000000" pitchFamily="50" charset="-128"/>
                <a:ea typeface="HG丸ｺﾞｼｯｸM-PRO" panose="020F0600000000000000" pitchFamily="50" charset="-128"/>
              </a:rPr>
              <a:t>事務局　　大阪府青少年・地域安全室 治安対策課</a:t>
            </a:r>
            <a:endParaRPr kumimoji="1" lang="en-US" altLang="ja-JP" sz="1200" b="1" dirty="0" smtClean="0">
              <a:latin typeface="HG丸ｺﾞｼｯｸM-PRO" panose="020F0600000000000000" pitchFamily="50" charset="-128"/>
              <a:ea typeface="HG丸ｺﾞｼｯｸM-PRO" panose="020F0600000000000000" pitchFamily="50" charset="-128"/>
            </a:endParaRPr>
          </a:p>
          <a:p>
            <a:r>
              <a:rPr kumimoji="1" lang="ja-JP" altLang="en-US" sz="1200" b="1" dirty="0">
                <a:latin typeface="HG丸ｺﾞｼｯｸM-PRO" panose="020F0600000000000000" pitchFamily="50" charset="-128"/>
                <a:ea typeface="HG丸ｺﾞｼｯｸM-PRO" panose="020F0600000000000000" pitchFamily="50" charset="-128"/>
              </a:rPr>
              <a:t>　</a:t>
            </a:r>
            <a:r>
              <a:rPr kumimoji="1" lang="ja-JP" altLang="en-US" sz="1200" b="1" dirty="0" smtClean="0">
                <a:latin typeface="HG丸ｺﾞｼｯｸM-PRO" panose="020F0600000000000000" pitchFamily="50" charset="-128"/>
                <a:ea typeface="HG丸ｺﾞｼｯｸM-PRO" panose="020F0600000000000000" pitchFamily="50" charset="-128"/>
              </a:rPr>
              <a:t>　　　　　</a:t>
            </a:r>
            <a:r>
              <a:rPr kumimoji="1" lang="en-US" altLang="ja-JP" sz="1200" b="1" dirty="0" smtClean="0">
                <a:latin typeface="HG丸ｺﾞｼｯｸM-PRO" panose="020F0600000000000000" pitchFamily="50" charset="-128"/>
                <a:ea typeface="HG丸ｺﾞｼｯｸM-PRO" panose="020F0600000000000000" pitchFamily="50" charset="-128"/>
              </a:rPr>
              <a:t>TEL</a:t>
            </a:r>
            <a:r>
              <a:rPr kumimoji="1" lang="ja-JP" altLang="en-US" sz="1200" b="1" dirty="0" smtClean="0">
                <a:latin typeface="HG丸ｺﾞｼｯｸM-PRO" panose="020F0600000000000000" pitchFamily="50" charset="-128"/>
                <a:ea typeface="HG丸ｺﾞｼｯｸM-PRO" panose="020F0600000000000000" pitchFamily="50" charset="-128"/>
              </a:rPr>
              <a:t>　</a:t>
            </a:r>
            <a:r>
              <a:rPr kumimoji="1" lang="en-US" altLang="ja-JP" sz="1200" b="1" dirty="0" smtClean="0">
                <a:latin typeface="HG丸ｺﾞｼｯｸM-PRO" panose="020F0600000000000000" pitchFamily="50" charset="-128"/>
                <a:ea typeface="HG丸ｺﾞｼｯｸM-PRO" panose="020F0600000000000000" pitchFamily="50" charset="-128"/>
              </a:rPr>
              <a:t>06-6944-6512</a:t>
            </a:r>
            <a:endParaRPr kumimoji="1" lang="ja-JP" altLang="en-US" sz="1200" b="1" dirty="0">
              <a:latin typeface="HG丸ｺﾞｼｯｸM-PRO" panose="020F0600000000000000" pitchFamily="50" charset="-128"/>
              <a:ea typeface="HG丸ｺﾞｼｯｸM-PRO" panose="020F0600000000000000" pitchFamily="50" charset="-128"/>
            </a:endParaRPr>
          </a:p>
        </p:txBody>
      </p:sp>
      <p:pic>
        <p:nvPicPr>
          <p:cNvPr id="12" name="図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66757" y="8901494"/>
            <a:ext cx="652853" cy="927968"/>
          </a:xfrm>
          <a:prstGeom prst="rect">
            <a:avLst/>
          </a:prstGeom>
        </p:spPr>
      </p:pic>
      <p:sp>
        <p:nvSpPr>
          <p:cNvPr id="16" name="テキスト ボックス 15"/>
          <p:cNvSpPr txBox="1"/>
          <p:nvPr/>
        </p:nvSpPr>
        <p:spPr>
          <a:xfrm>
            <a:off x="4222581" y="9751163"/>
            <a:ext cx="1174000" cy="184666"/>
          </a:xfrm>
          <a:prstGeom prst="rect">
            <a:avLst/>
          </a:prstGeom>
          <a:noFill/>
        </p:spPr>
        <p:txBody>
          <a:bodyPr wrap="square" rtlCol="0">
            <a:spAutoFit/>
          </a:bodyPr>
          <a:lstStyle/>
          <a:p>
            <a:r>
              <a:rPr kumimoji="1" lang="en-US" altLang="ja-JP" sz="600" dirty="0" smtClean="0">
                <a:latin typeface="HG丸ｺﾞｼｯｸM-PRO" panose="020F0600000000000000" pitchFamily="50" charset="-128"/>
                <a:ea typeface="HG丸ｺﾞｼｯｸM-PRO" panose="020F0600000000000000" pitchFamily="50" charset="-128"/>
              </a:rPr>
              <a:t>© 2014 </a:t>
            </a:r>
            <a:r>
              <a:rPr kumimoji="1" lang="ja-JP" altLang="en-US" sz="600" dirty="0" smtClean="0">
                <a:latin typeface="HG丸ｺﾞｼｯｸM-PRO" panose="020F0600000000000000" pitchFamily="50" charset="-128"/>
                <a:ea typeface="HG丸ｺﾞｼｯｸM-PRO" panose="020F0600000000000000" pitchFamily="50" charset="-128"/>
              </a:rPr>
              <a:t>もずやん</a:t>
            </a:r>
            <a:endParaRPr kumimoji="1" lang="ja-JP" altLang="en-US" sz="6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82226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42</Words>
  <Application>Microsoft Office PowerPoint</Application>
  <PresentationFormat>A4 210 x 297 mm</PresentationFormat>
  <Paragraphs>24</Paragraphs>
  <Slides>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HG丸ｺﾞｼｯｸM-PRO</vt:lpstr>
      <vt:lpstr>HG創英角ｺﾞｼｯｸUB</vt:lpstr>
      <vt:lpstr>ＭＳ 明朝</vt:lpstr>
      <vt:lpstr>游ゴシック</vt:lpstr>
      <vt:lpstr>游ゴシック Light</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2019-12-18T08:17:17Z</dcterms:created>
  <dcterms:modified xsi:type="dcterms:W3CDTF">2019-12-19T00:01:05Z</dcterms:modified>
</cp:coreProperties>
</file>