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62" r:id="rId1"/>
  </p:sldMasterIdLst>
  <p:sldIdLst>
    <p:sldId id="256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412" autoAdjust="0"/>
    <p:restoredTop sz="94660"/>
  </p:normalViewPr>
  <p:slideViewPr>
    <p:cSldViewPr snapToGrid="0">
      <p:cViewPr>
        <p:scale>
          <a:sx n="75" d="100"/>
          <a:sy n="75" d="100"/>
        </p:scale>
        <p:origin x="223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2019/10/28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5976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2019/10/28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3088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2019/10/28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1909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2019/10/28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8530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2019/10/28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002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2019/10/28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7103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2019/10/28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0338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2019/10/28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584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2019/10/28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4875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2019/10/28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9697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2019/10/28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994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EF2317-9BF4-44F1-A000-4B771EB59D0B}" type="datetimeFigureOut">
              <a:rPr kumimoji="1" lang="ja-JP" altLang="en-US" smtClean="0"/>
              <a:t>2019/10/28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1586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正方形/長方形 27"/>
          <p:cNvSpPr/>
          <p:nvPr/>
        </p:nvSpPr>
        <p:spPr>
          <a:xfrm>
            <a:off x="52399" y="465183"/>
            <a:ext cx="6717544" cy="9372237"/>
          </a:xfrm>
          <a:prstGeom prst="rect">
            <a:avLst/>
          </a:prstGeom>
          <a:noFill/>
          <a:ln w="19050">
            <a:solidFill>
              <a:schemeClr val="accent1">
                <a:lumMod val="50000"/>
              </a:schemeClr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4" name="AutoShape 1"/>
          <p:cNvSpPr>
            <a:spLocks noChangeArrowheads="1"/>
          </p:cNvSpPr>
          <p:nvPr/>
        </p:nvSpPr>
        <p:spPr bwMode="auto">
          <a:xfrm>
            <a:off x="21431" y="34244"/>
            <a:ext cx="6817520" cy="1026777"/>
          </a:xfrm>
          <a:prstGeom prst="horizontalScroll">
            <a:avLst>
              <a:gd name="adj" fmla="val 10645"/>
            </a:avLst>
          </a:prstGeom>
          <a:solidFill>
            <a:schemeClr val="bg1"/>
          </a:solidFill>
          <a:ln w="28575">
            <a:solidFill>
              <a:srgbClr val="7F7F7F"/>
            </a:solidFill>
            <a:round/>
            <a:headEnd/>
            <a:tailEnd/>
          </a:ln>
        </p:spPr>
        <p:txBody>
          <a:bodyPr wrap="square" lIns="74295" tIns="8890" rIns="74295" bIns="889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ja-JP" altLang="en-US" sz="1050">
                <a:solidFill>
                  <a:srgbClr val="000000"/>
                </a:solidFill>
                <a:latin typeface="ＭＳ 明朝"/>
                <a:ea typeface="ＭＳ 明朝"/>
              </a:rPr>
              <a:t>　　　　　　　</a:t>
            </a: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559" y="235396"/>
            <a:ext cx="1043386" cy="650033"/>
          </a:xfrm>
          <a:prstGeom prst="rect">
            <a:avLst/>
          </a:prstGeom>
        </p:spPr>
      </p:pic>
      <p:pic>
        <p:nvPicPr>
          <p:cNvPr id="7" name="図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1859" y="331883"/>
            <a:ext cx="478295" cy="525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1086606" y="214110"/>
            <a:ext cx="3407557" cy="664620"/>
          </a:xfrm>
          <a:prstGeom prst="rect">
            <a:avLst/>
          </a:prstGeom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buNone/>
            </a:pPr>
            <a:r>
              <a:rPr lang="ja-JP" altLang="en-US" sz="3600" b="1" kern="10" dirty="0">
                <a:ln w="3175">
                  <a:solidFill>
                    <a:srgbClr val="243F6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4F81BD"/>
                    </a:gs>
                    <a:gs pos="100000">
                      <a:srgbClr val="4F81BD">
                        <a:gamma/>
                        <a:tint val="20000"/>
                        <a:invGamma/>
                      </a:srgbClr>
                    </a:gs>
                  </a:gsLst>
                  <a:lin ang="5400000" scaled="1"/>
                </a:gradFill>
                <a:effectLst>
                  <a:prstShdw prst="shdw18" dist="17961" dir="13500000">
                    <a:srgbClr val="243F60">
                      <a:gamma/>
                      <a:shade val="60000"/>
                      <a:invGamma/>
                    </a:srgbClr>
                  </a:prstShdw>
                </a:effectLst>
                <a:latin typeface="HG創英角ｺﾞｼｯｸUB"/>
                <a:ea typeface="HG創英角ｺﾞｼｯｸUB"/>
              </a:rPr>
              <a:t> 安まち通信</a:t>
            </a: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8330893"/>
              </p:ext>
            </p:extLst>
          </p:nvPr>
        </p:nvGraphicFramePr>
        <p:xfrm>
          <a:off x="5040230" y="186109"/>
          <a:ext cx="1710949" cy="7139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09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76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令和元年</a:t>
                      </a: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１０月２９日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76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大阪府安全なまちづくり推進会議</a:t>
                      </a:r>
                      <a:endParaRPr kumimoji="1" lang="ja-JP" altLang="en-US" sz="800" baseline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第　１６　号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336848" y="1132404"/>
            <a:ext cx="635117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大阪府内の特殊</a:t>
            </a:r>
            <a:r>
              <a:rPr lang="ja-JP" altLang="en-US" sz="2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詐欺認知状況</a:t>
            </a:r>
            <a:r>
              <a:rPr kumimoji="1" lang="en-US" altLang="ja-JP" sz="2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2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９</a:t>
            </a:r>
            <a:r>
              <a:rPr kumimoji="1" lang="ja-JP" altLang="en-US" sz="2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月末</a:t>
            </a:r>
            <a:r>
              <a:rPr kumimoji="1" lang="en-US" altLang="ja-JP" sz="2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endParaRPr kumimoji="1" lang="ja-JP" altLang="en-US" sz="1200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36848" y="1459928"/>
            <a:ext cx="6468020" cy="27700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アポ電等の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認知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件数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44505" y="1713205"/>
            <a:ext cx="6584652" cy="21544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 </a:t>
            </a:r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アポ電等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は、特殊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詐欺（詐欺・恐喝及び窃盗）の犯人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発信した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と思われる電話、メール（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SMS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）、葉書（封書）の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こと。</a:t>
            </a:r>
            <a:endParaRPr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363893" y="1700699"/>
            <a:ext cx="6264000" cy="0"/>
          </a:xfrm>
          <a:prstGeom prst="line">
            <a:avLst/>
          </a:prstGeom>
          <a:ln w="34925" cap="rnd">
            <a:solidFill>
              <a:schemeClr val="tx2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図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7445" y="1902084"/>
            <a:ext cx="6407451" cy="2834886"/>
          </a:xfrm>
          <a:prstGeom prst="rect">
            <a:avLst/>
          </a:prstGeom>
        </p:spPr>
      </p:pic>
      <p:sp>
        <p:nvSpPr>
          <p:cNvPr id="13" name="テキスト ボックス 12"/>
          <p:cNvSpPr txBox="1"/>
          <p:nvPr/>
        </p:nvSpPr>
        <p:spPr>
          <a:xfrm>
            <a:off x="336848" y="5512157"/>
            <a:ext cx="6468020" cy="276999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特殊詐欺（詐欺・恐喝）の被害認知状況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98606" y="4755703"/>
            <a:ext cx="6295327" cy="671334"/>
          </a:xfrm>
          <a:prstGeom prst="roundRect">
            <a:avLst>
              <a:gd name="adj" fmla="val 6495"/>
            </a:avLst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 anchor="b">
            <a:spAutoFit/>
          </a:bodyPr>
          <a:lstStyle/>
          <a:p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9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月のアポ電等の認知件数は、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8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月と比べて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約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1.3</a:t>
            </a: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%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12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件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）増加し、</a:t>
            </a: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925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件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でした。そのうち約</a:t>
            </a: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73.9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％（</a:t>
            </a: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684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件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被害者自らが詐欺と気づき、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約</a:t>
            </a: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5.5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51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件）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家族・金融機関・コンビニなどの第三者が被害を防いでいます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しかし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、被害の認知件数は全体の</a:t>
            </a:r>
            <a:r>
              <a:rPr lang="ja-JP" altLang="en-US" sz="9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約</a:t>
            </a:r>
            <a:r>
              <a:rPr lang="en-US" altLang="ja-JP" sz="9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20.5</a:t>
            </a:r>
            <a:r>
              <a:rPr lang="ja-JP" altLang="en-US" sz="9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190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件）であり、アポ電等の認知件数の</a:t>
            </a:r>
            <a:r>
              <a:rPr lang="ja-JP" altLang="en-US" sz="9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約</a:t>
            </a:r>
            <a:r>
              <a:rPr lang="en-US" altLang="ja-JP" sz="9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r>
              <a:rPr lang="ja-JP" altLang="en-US" sz="9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割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占めています。　　　　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9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月末時点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でのアポ電等の累計は、昨年と比べて</a:t>
            </a: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2,049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件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増加しています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15" name="直線コネクタ 14"/>
          <p:cNvCxnSpPr/>
          <p:nvPr/>
        </p:nvCxnSpPr>
        <p:spPr>
          <a:xfrm>
            <a:off x="363893" y="5752128"/>
            <a:ext cx="6264000" cy="0"/>
          </a:xfrm>
          <a:prstGeom prst="line">
            <a:avLst/>
          </a:prstGeom>
          <a:ln w="34925" cap="rnd">
            <a:solidFill>
              <a:schemeClr val="tx2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図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3893" y="5999976"/>
            <a:ext cx="3853002" cy="877547"/>
          </a:xfrm>
          <a:prstGeom prst="rect">
            <a:avLst/>
          </a:prstGeom>
        </p:spPr>
      </p:pic>
      <p:sp>
        <p:nvSpPr>
          <p:cNvPr id="17" name="テキスト ボックス 16"/>
          <p:cNvSpPr txBox="1"/>
          <p:nvPr/>
        </p:nvSpPr>
        <p:spPr>
          <a:xfrm>
            <a:off x="3676472" y="5938453"/>
            <a:ext cx="3045453" cy="14260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>
              <a:lnSpc>
                <a:spcPts val="1300"/>
              </a:lnSpc>
            </a:pP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　</a:t>
            </a: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役所・銀行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などを騙り、「還付金の手続き」等と</a:t>
            </a:r>
            <a:endParaRPr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言って被害者に</a:t>
            </a:r>
            <a:r>
              <a:rPr lang="en-US" altLang="ja-JP" sz="9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ATM</a:t>
            </a: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を操作させ、犯人の口座へお金</a:t>
            </a:r>
            <a:endParaRPr lang="en-US" altLang="ja-JP" sz="9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を振り込ませる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手口</a:t>
            </a:r>
            <a:endParaRPr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２　</a:t>
            </a:r>
            <a:r>
              <a:rPr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役所・銀行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などを騙り、還付金の手続き名目で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キャッシュカード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だまし取る手口　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３　</a:t>
            </a:r>
            <a:r>
              <a:rPr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「利用料金の確認が取れない</a:t>
            </a:r>
            <a:r>
              <a:rPr lang="en-US" altLang="ja-JP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｣｢</a:t>
            </a:r>
            <a:r>
              <a:rPr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本日中に連絡がない</a:t>
            </a:r>
            <a:endParaRPr lang="en-US" altLang="ja-JP" sz="9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場合は法的手続に移行」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とのショートメッセージを送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りつけ、被害者に</a:t>
            </a:r>
            <a:r>
              <a:rPr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電子マネー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を買わせる手口</a:t>
            </a:r>
            <a:endParaRPr lang="en-US" altLang="ja-JP" sz="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910557" y="5769917"/>
            <a:ext cx="2620041" cy="28469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1500"/>
              </a:lnSpc>
            </a:pPr>
            <a:r>
              <a:rPr lang="en-US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９月中に認知件数が多かった手口</a:t>
            </a:r>
            <a:r>
              <a:rPr lang="en-US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36848" y="7187287"/>
            <a:ext cx="6468020" cy="276999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特殊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詐欺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窃盗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の被害認知状況</a:t>
            </a:r>
          </a:p>
        </p:txBody>
      </p:sp>
      <p:cxnSp>
        <p:nvCxnSpPr>
          <p:cNvPr id="20" name="直線コネクタ 19"/>
          <p:cNvCxnSpPr/>
          <p:nvPr/>
        </p:nvCxnSpPr>
        <p:spPr>
          <a:xfrm>
            <a:off x="363893" y="7455833"/>
            <a:ext cx="6264000" cy="0"/>
          </a:xfrm>
          <a:prstGeom prst="line">
            <a:avLst/>
          </a:prstGeom>
          <a:ln w="34925" cap="rnd">
            <a:solidFill>
              <a:schemeClr val="tx2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図 1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8561" y="7678613"/>
            <a:ext cx="3055204" cy="877547"/>
          </a:xfrm>
          <a:prstGeom prst="rect">
            <a:avLst/>
          </a:prstGeom>
        </p:spPr>
      </p:pic>
      <p:sp>
        <p:nvSpPr>
          <p:cNvPr id="22" name="テキスト ボックス 21"/>
          <p:cNvSpPr txBox="1"/>
          <p:nvPr/>
        </p:nvSpPr>
        <p:spPr>
          <a:xfrm>
            <a:off x="263726" y="8810405"/>
            <a:ext cx="6351170" cy="895112"/>
          </a:xfrm>
          <a:prstGeom prst="roundRect">
            <a:avLst>
              <a:gd name="adj" fmla="val 6495"/>
            </a:avLst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 anchor="t">
            <a:spAutoFit/>
          </a:bodyPr>
          <a:lstStyle/>
          <a:p>
            <a:pPr>
              <a:lnSpc>
                <a:spcPts val="1200"/>
              </a:lnSpc>
            </a:pP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9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月末現在、特殊詐欺（詐欺・恐喝）の認知件数は昨年より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88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件増加しました。特殊詐欺（窃盗）の認知件数も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173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件増加して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おり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、特殊詐欺全体では</a:t>
            </a:r>
            <a:r>
              <a:rPr lang="en-US" altLang="ja-JP" sz="9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261</a:t>
            </a:r>
            <a:r>
              <a:rPr lang="ja-JP" altLang="en-US" sz="9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件の増加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となります。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9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月中、警察官を騙り、「あなたの口座が偽造されている」</a:t>
            </a:r>
            <a:r>
              <a:rPr lang="ja-JP" altLang="en-US" sz="9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「口座番号は～ですよね」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などと、被害者の</a:t>
            </a:r>
            <a:r>
              <a:rPr lang="ja-JP" altLang="en-US" sz="9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口座番号</a:t>
            </a:r>
            <a:endParaRPr lang="en-US" altLang="ja-JP" sz="900" b="1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en-US" altLang="ja-JP" sz="9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sz="9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</a:t>
            </a:r>
            <a:r>
              <a:rPr lang="ja-JP" altLang="en-US" sz="9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を言い当てる手口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を認知しました。被害者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は、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口座番号を言い当てられたため、本当の警察官と信じ込んで被害に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遭っています。このような手口による被害を防ぐため、周囲の方々に注意喚起していただくようお願いします。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3889178" y="7471073"/>
            <a:ext cx="2620040" cy="28469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1500"/>
              </a:lnSpc>
            </a:pPr>
            <a:r>
              <a:rPr lang="en-US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９</a:t>
            </a:r>
            <a:r>
              <a:rPr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月中に認知件数が多かった手口</a:t>
            </a:r>
            <a:r>
              <a:rPr lang="en-US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676472" y="7684230"/>
            <a:ext cx="3045453" cy="10926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>
              <a:lnSpc>
                <a:spcPts val="1300"/>
              </a:lnSpc>
            </a:pP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　</a:t>
            </a: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警察官・金融庁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などを騙り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、口座の保護名目で　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キャッシュカード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すり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替えて盗む手口</a:t>
            </a:r>
            <a:endParaRPr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２　</a:t>
            </a: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百貨店（家電量販店）・銀行協会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などを騙り、口座</a:t>
            </a:r>
            <a:endParaRPr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の保護名目で</a:t>
            </a: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キャッシュカード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をすり替えて盗む手口</a:t>
            </a:r>
            <a:endParaRPr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３　</a:t>
            </a: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役所・銀行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などを騙り、還付金の手続き名目で</a:t>
            </a:r>
            <a:endParaRPr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キャッシュカード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をすり替えて盗む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手口</a:t>
            </a:r>
            <a:endParaRPr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82226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108</Words>
  <Application>Microsoft Office PowerPoint</Application>
  <PresentationFormat>A4 210 x 297 mm</PresentationFormat>
  <Paragraphs>34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HG丸ｺﾞｼｯｸM-PRO</vt:lpstr>
      <vt:lpstr>HG創英角ｺﾞｼｯｸUB</vt:lpstr>
      <vt:lpstr>ＭＳ 明朝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2019-10-28T07:51:13Z</dcterms:created>
  <dcterms:modified xsi:type="dcterms:W3CDTF">2019-10-28T07:51:24Z</dcterms:modified>
</cp:coreProperties>
</file>