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125" d="100"/>
          <a:sy n="125" d="100"/>
        </p:scale>
        <p:origin x="1248" y="-4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54597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63308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3319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87853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820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9671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9703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0725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13487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21969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829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8EF2317-9BF4-44F1-A000-4B771EB59D0B}" type="datetimeFigureOut">
              <a:rPr kumimoji="1" lang="ja-JP" altLang="en-US" smtClean="0"/>
              <a:t>2019/10/25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6215867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48475" cy="9906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6" y="8296230"/>
            <a:ext cx="4230096" cy="1541190"/>
          </a:xfrm>
          <a:prstGeom prst="rect">
            <a:avLst/>
          </a:prstGeom>
        </p:spPr>
      </p:pic>
      <p:sp>
        <p:nvSpPr>
          <p:cNvPr id="28" name="正方形/長方形 27"/>
          <p:cNvSpPr/>
          <p:nvPr/>
        </p:nvSpPr>
        <p:spPr>
          <a:xfrm>
            <a:off x="52399" y="465183"/>
            <a:ext cx="6717544" cy="9372237"/>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AutoShape 1"/>
          <p:cNvSpPr>
            <a:spLocks noChangeArrowheads="1"/>
          </p:cNvSpPr>
          <p:nvPr/>
        </p:nvSpPr>
        <p:spPr bwMode="auto">
          <a:xfrm>
            <a:off x="21431" y="34244"/>
            <a:ext cx="6817520" cy="1026777"/>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a:solidFill>
                  <a:srgbClr val="000000"/>
                </a:solidFill>
                <a:latin typeface="ＭＳ 明朝"/>
                <a:ea typeface="ＭＳ 明朝"/>
              </a:rPr>
              <a:t>　　　　　　　</a:t>
            </a:r>
          </a:p>
        </p:txBody>
      </p:sp>
      <p:pic>
        <p:nvPicPr>
          <p:cNvPr id="5" name="図 4"/>
          <p:cNvPicPr>
            <a:picLocks noChangeAspect="1"/>
          </p:cNvPicPr>
          <p:nvPr/>
        </p:nvPicPr>
        <p:blipFill>
          <a:blip r:embed="rId3"/>
          <a:stretch>
            <a:fillRect/>
          </a:stretch>
        </p:blipFill>
        <p:spPr>
          <a:xfrm>
            <a:off x="189559" y="235396"/>
            <a:ext cx="1043386" cy="650033"/>
          </a:xfrm>
          <a:prstGeom prst="rect">
            <a:avLst/>
          </a:prstGeom>
        </p:spPr>
      </p:pic>
      <p:pic>
        <p:nvPicPr>
          <p:cNvPr id="7" name="図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1859" y="331883"/>
            <a:ext cx="478295" cy="525327"/>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86606" y="214110"/>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 安まち通信</a:t>
            </a: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422" y="1211705"/>
            <a:ext cx="8413037" cy="8413037"/>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623622362"/>
              </p:ext>
            </p:extLst>
          </p:nvPr>
        </p:nvGraphicFramePr>
        <p:xfrm>
          <a:off x="5040230" y="186109"/>
          <a:ext cx="1710949" cy="71392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令和元年</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１０月２５日</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第　１５　号</a:t>
                      </a:r>
                      <a:endParaRPr kumimoji="1" lang="ja-JP" altLang="en-US" sz="90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 name="正方形/長方形 9"/>
          <p:cNvSpPr/>
          <p:nvPr/>
        </p:nvSpPr>
        <p:spPr>
          <a:xfrm>
            <a:off x="3919980" y="8376685"/>
            <a:ext cx="3022635" cy="400110"/>
          </a:xfrm>
          <a:prstGeom prst="rect">
            <a:avLst/>
          </a:prstGeom>
        </p:spPr>
        <p:txBody>
          <a:bodyPr wrap="square">
            <a:spAutoFit/>
          </a:bodyPr>
          <a:lstStyle/>
          <a:p>
            <a:pPr algn="ctr">
              <a:spcAft>
                <a:spcPts val="0"/>
              </a:spcAft>
            </a:pPr>
            <a:r>
              <a:rPr lang="en-US" altLang="ja-JP" sz="2000" b="1" i="1" kern="100" dirty="0" smtClean="0">
                <a:solidFill>
                  <a:schemeClr val="accent5">
                    <a:lumMod val="75000"/>
                  </a:schemeClr>
                </a:solidFill>
                <a:latin typeface="Impact" panose="020B0806030902050204" pitchFamily="34" charset="0"/>
                <a:ea typeface="メイリオ" panose="020B0604030504040204" pitchFamily="50" charset="-128"/>
                <a:cs typeface="Times New Roman" panose="02020603050405020304" pitchFamily="18" charset="0"/>
              </a:rPr>
              <a:t>OSAKA RUNNING PATROL </a:t>
            </a:r>
          </a:p>
        </p:txBody>
      </p:sp>
      <p:sp>
        <p:nvSpPr>
          <p:cNvPr id="32" name="テキスト ボックス 31"/>
          <p:cNvSpPr txBox="1"/>
          <p:nvPr/>
        </p:nvSpPr>
        <p:spPr>
          <a:xfrm>
            <a:off x="2535589" y="1590874"/>
            <a:ext cx="4004246" cy="1815882"/>
          </a:xfrm>
          <a:prstGeom prst="rect">
            <a:avLst/>
          </a:prstGeom>
          <a:solidFill>
            <a:schemeClr val="accent6">
              <a:lumMod val="40000"/>
              <a:lumOff val="60000"/>
              <a:alpha val="68000"/>
            </a:schemeClr>
          </a:solidFill>
        </p:spPr>
        <p:txBody>
          <a:bodyPr wrap="square" rtlCol="0">
            <a:spAutoFit/>
          </a:bodyPr>
          <a:lstStyle/>
          <a:p>
            <a:r>
              <a:rPr kumimoji="1" lang="en-US" altLang="ja-JP" sz="1600" b="1" dirty="0" smtClean="0">
                <a:latin typeface="HG丸ｺﾞｼｯｸM-PRO" panose="020F0600000000000000" pitchFamily="50" charset="-128"/>
                <a:ea typeface="HG丸ｺﾞｼｯｸM-PRO" panose="020F0600000000000000" pitchFamily="50" charset="-128"/>
              </a:rPr>
              <a:t>10</a:t>
            </a:r>
            <a:r>
              <a:rPr kumimoji="1" lang="ja-JP" altLang="en-US" sz="1600" b="1" dirty="0" smtClean="0">
                <a:latin typeface="HG丸ｺﾞｼｯｸM-PRO" panose="020F0600000000000000" pitchFamily="50" charset="-128"/>
                <a:ea typeface="HG丸ｺﾞｼｯｸM-PRO" panose="020F0600000000000000" pitchFamily="50" charset="-128"/>
              </a:rPr>
              <a:t>月１６日（水）、全国地域安全運動期間中の「子どもを守る取組集中日」に、</a:t>
            </a:r>
            <a:r>
              <a:rPr kumimoji="1" lang="ja-JP" altLang="en-US" sz="1600" b="1" dirty="0" smtClean="0">
                <a:latin typeface="HG丸ｺﾞｼｯｸM-PRO" panose="020F0600000000000000" pitchFamily="50" charset="-128"/>
                <a:ea typeface="HG丸ｺﾞｼｯｸM-PRO" panose="020F0600000000000000" pitchFamily="50" charset="-128"/>
              </a:rPr>
              <a:t>大阪府内各地で「</a:t>
            </a:r>
            <a:r>
              <a:rPr kumimoji="1" lang="ja-JP" altLang="en-US" sz="1600" b="1" dirty="0" smtClean="0">
                <a:latin typeface="HG丸ｺﾞｼｯｸM-PRO" panose="020F0600000000000000" pitchFamily="50" charset="-128"/>
                <a:ea typeface="HG丸ｺﾞｼｯｸM-PRO" panose="020F0600000000000000" pitchFamily="50" charset="-128"/>
              </a:rPr>
              <a:t>第３回大阪ランニングパトロール」</a:t>
            </a:r>
            <a:r>
              <a:rPr kumimoji="1" lang="ja-JP" altLang="en-US" sz="1600" b="1" dirty="0" smtClean="0">
                <a:latin typeface="HG丸ｺﾞｼｯｸM-PRO" panose="020F0600000000000000" pitchFamily="50" charset="-128"/>
                <a:ea typeface="HG丸ｺﾞｼｯｸM-PRO" panose="020F0600000000000000" pitchFamily="50" charset="-128"/>
              </a:rPr>
              <a:t>を開催</a:t>
            </a:r>
            <a:r>
              <a:rPr kumimoji="1" lang="ja-JP" altLang="en-US" sz="1600" b="1" dirty="0" smtClean="0">
                <a:latin typeface="HG丸ｺﾞｼｯｸM-PRO" panose="020F0600000000000000" pitchFamily="50" charset="-128"/>
                <a:ea typeface="HG丸ｺﾞｼｯｸM-PRO" panose="020F0600000000000000" pitchFamily="50" charset="-128"/>
              </a:rPr>
              <a:t>しましたので参加団体をご紹介します。</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600" b="1" dirty="0" smtClean="0">
                <a:latin typeface="HG丸ｺﾞｼｯｸM-PRO" panose="020F0600000000000000" pitchFamily="50" charset="-128"/>
                <a:ea typeface="HG丸ｺﾞｼｯｸM-PRO" panose="020F0600000000000000" pitchFamily="50" charset="-128"/>
              </a:rPr>
              <a:t>「大阪ランパト」は、</a:t>
            </a:r>
            <a:r>
              <a:rPr kumimoji="1" lang="ja-JP" altLang="en-US" sz="1600" b="1" dirty="0" smtClean="0">
                <a:latin typeface="HG丸ｺﾞｼｯｸM-PRO" panose="020F0600000000000000" pitchFamily="50" charset="-128"/>
                <a:ea typeface="HG丸ｺﾞｼｯｸM-PRO" panose="020F0600000000000000" pitchFamily="50" charset="-128"/>
              </a:rPr>
              <a:t>大阪府内各地</a:t>
            </a:r>
            <a:r>
              <a:rPr kumimoji="1" lang="ja-JP" altLang="en-US" sz="1600" b="1" dirty="0" smtClean="0">
                <a:latin typeface="HG丸ｺﾞｼｯｸM-PRO" panose="020F0600000000000000" pitchFamily="50" charset="-128"/>
                <a:ea typeface="HG丸ｺﾞｼｯｸM-PRO" panose="020F0600000000000000" pitchFamily="50" charset="-128"/>
              </a:rPr>
              <a:t>に広がっています。</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197539" y="973516"/>
            <a:ext cx="6698779" cy="461665"/>
          </a:xfrm>
          <a:prstGeom prst="rect">
            <a:avLst/>
          </a:prstGeom>
          <a:noFill/>
        </p:spPr>
        <p:txBody>
          <a:bodyPr wrap="square" lIns="91440" tIns="45720" rIns="91440" bIns="45720">
            <a:spAutoFit/>
          </a:bodyPr>
          <a:lstStyle/>
          <a:p>
            <a:pPr algn="ctr"/>
            <a:r>
              <a:rPr lang="ja-JP" altLang="en-US" sz="2400" b="1" cap="none" spc="0" dirty="0" smtClean="0">
                <a:ln w="12700">
                  <a:solidFill>
                    <a:schemeClr val="accent1">
                      <a:lumMod val="50000"/>
                    </a:schemeClr>
                  </a:solidFill>
                  <a:prstDash val="solid"/>
                </a:ln>
                <a:solidFill>
                  <a:srgbClr val="FFFF00"/>
                </a:solidFill>
                <a:effectLst/>
                <a:latin typeface="HGP創英角ﾎﾟｯﾌﾟ体" panose="040B0A00000000000000" pitchFamily="50" charset="-128"/>
                <a:ea typeface="HGP創英角ﾎﾟｯﾌﾟ体" panose="040B0A00000000000000" pitchFamily="50" charset="-128"/>
              </a:rPr>
              <a:t>第３回大阪ランニングパトロールを開催しました！</a:t>
            </a:r>
            <a:endParaRPr lang="ja-JP" altLang="en-US" sz="2400" b="1" cap="none" spc="0" dirty="0">
              <a:ln w="12700">
                <a:solidFill>
                  <a:schemeClr val="accent1">
                    <a:lumMod val="50000"/>
                  </a:schemeClr>
                </a:solidFill>
                <a:prstDash val="solid"/>
              </a:ln>
              <a:solidFill>
                <a:srgbClr val="FFFF00"/>
              </a:solidFill>
              <a:effectLst/>
              <a:latin typeface="HGP創英角ﾎﾟｯﾌﾟ体" panose="040B0A00000000000000" pitchFamily="50" charset="-128"/>
              <a:ea typeface="HGP創英角ﾎﾟｯﾌﾟ体" panose="040B0A00000000000000" pitchFamily="50" charset="-128"/>
            </a:endParaRPr>
          </a:p>
        </p:txBody>
      </p:sp>
      <p:grpSp>
        <p:nvGrpSpPr>
          <p:cNvPr id="11" name="グループ化 10"/>
          <p:cNvGrpSpPr/>
          <p:nvPr/>
        </p:nvGrpSpPr>
        <p:grpSpPr>
          <a:xfrm>
            <a:off x="368591" y="2134867"/>
            <a:ext cx="1728707" cy="1322379"/>
            <a:chOff x="634588" y="2011336"/>
            <a:chExt cx="1728707" cy="1322379"/>
          </a:xfrm>
        </p:grpSpPr>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588" y="2018450"/>
              <a:ext cx="1728707" cy="1296530"/>
            </a:xfrm>
            <a:prstGeom prst="rect">
              <a:avLst/>
            </a:prstGeom>
            <a:ln>
              <a:noFill/>
            </a:ln>
            <a:effectLst>
              <a:outerShdw blurRad="190500" algn="tl" rotWithShape="0">
                <a:srgbClr val="000000">
                  <a:alpha val="70000"/>
                </a:srgbClr>
              </a:outerShdw>
            </a:effectLst>
          </p:spPr>
        </p:pic>
        <p:sp>
          <p:nvSpPr>
            <p:cNvPr id="33" name="角丸四角形 32"/>
            <p:cNvSpPr/>
            <p:nvPr/>
          </p:nvSpPr>
          <p:spPr>
            <a:xfrm>
              <a:off x="634588" y="2011336"/>
              <a:ext cx="585658"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此花区</a:t>
              </a:r>
              <a:endParaRPr kumimoji="1" lang="ja-JP" altLang="en-US" sz="1000" b="1" dirty="0">
                <a:solidFill>
                  <a:schemeClr val="accent1">
                    <a:lumMod val="50000"/>
                  </a:schemeClr>
                </a:solidFill>
              </a:endParaRPr>
            </a:p>
          </p:txBody>
        </p:sp>
        <p:sp>
          <p:nvSpPr>
            <p:cNvPr id="30" name="角丸四角形 29"/>
            <p:cNvSpPr/>
            <p:nvPr/>
          </p:nvSpPr>
          <p:spPr>
            <a:xfrm>
              <a:off x="634719" y="3114699"/>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島屋１１しま☆キッズ</a:t>
              </a:r>
              <a:endParaRPr kumimoji="1" lang="ja-JP" altLang="en-US" sz="1000" b="1" dirty="0">
                <a:solidFill>
                  <a:schemeClr val="accent1">
                    <a:lumMod val="50000"/>
                  </a:schemeClr>
                </a:solidFill>
              </a:endParaRPr>
            </a:p>
          </p:txBody>
        </p:sp>
      </p:grpSp>
      <p:grpSp>
        <p:nvGrpSpPr>
          <p:cNvPr id="13" name="グループ化 12"/>
          <p:cNvGrpSpPr/>
          <p:nvPr/>
        </p:nvGrpSpPr>
        <p:grpSpPr>
          <a:xfrm>
            <a:off x="364445" y="3741805"/>
            <a:ext cx="1723904" cy="1293792"/>
            <a:chOff x="634719" y="3760761"/>
            <a:chExt cx="1723904" cy="1293792"/>
          </a:xfrm>
        </p:grpSpPr>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 y="3760761"/>
              <a:ext cx="1701935" cy="1276451"/>
            </a:xfrm>
            <a:prstGeom prst="rect">
              <a:avLst/>
            </a:prstGeom>
            <a:ln>
              <a:noFill/>
            </a:ln>
            <a:effectLst>
              <a:outerShdw blurRad="190500" algn="tl" rotWithShape="0">
                <a:srgbClr val="000000">
                  <a:alpha val="70000"/>
                </a:srgbClr>
              </a:outerShdw>
            </a:effectLst>
          </p:spPr>
        </p:pic>
        <p:sp>
          <p:nvSpPr>
            <p:cNvPr id="31" name="角丸四角形 30"/>
            <p:cNvSpPr/>
            <p:nvPr/>
          </p:nvSpPr>
          <p:spPr>
            <a:xfrm>
              <a:off x="637232" y="3762678"/>
              <a:ext cx="585658"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淀川区</a:t>
              </a:r>
              <a:endParaRPr kumimoji="1" lang="ja-JP" altLang="en-US" sz="1000" b="1" dirty="0">
                <a:solidFill>
                  <a:schemeClr val="accent1">
                    <a:lumMod val="50000"/>
                  </a:schemeClr>
                </a:solidFill>
              </a:endParaRPr>
            </a:p>
          </p:txBody>
        </p:sp>
        <p:sp>
          <p:nvSpPr>
            <p:cNvPr id="35" name="角丸四角形 34"/>
            <p:cNvSpPr/>
            <p:nvPr/>
          </p:nvSpPr>
          <p:spPr>
            <a:xfrm>
              <a:off x="634719" y="4835537"/>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淀川防犯協会青年部</a:t>
              </a:r>
              <a:endParaRPr kumimoji="1" lang="ja-JP" altLang="en-US" sz="1000" b="1" dirty="0">
                <a:solidFill>
                  <a:schemeClr val="accent1">
                    <a:lumMod val="50000"/>
                  </a:schemeClr>
                </a:solidFill>
              </a:endParaRPr>
            </a:p>
          </p:txBody>
        </p:sp>
      </p:grpSp>
      <p:grpSp>
        <p:nvGrpSpPr>
          <p:cNvPr id="57" name="グループ化 56"/>
          <p:cNvGrpSpPr/>
          <p:nvPr/>
        </p:nvGrpSpPr>
        <p:grpSpPr>
          <a:xfrm>
            <a:off x="2462006" y="3733750"/>
            <a:ext cx="1981199" cy="1318098"/>
            <a:chOff x="2624140" y="3694967"/>
            <a:chExt cx="1981199" cy="1318098"/>
          </a:xfrm>
        </p:grpSpPr>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9842" y="3715609"/>
              <a:ext cx="1698768" cy="1274076"/>
            </a:xfrm>
            <a:prstGeom prst="rect">
              <a:avLst/>
            </a:prstGeom>
            <a:ln>
              <a:noFill/>
            </a:ln>
            <a:effectLst>
              <a:outerShdw blurRad="190500" algn="tl" rotWithShape="0">
                <a:srgbClr val="000000">
                  <a:alpha val="70000"/>
                </a:srgbClr>
              </a:outerShdw>
            </a:effectLst>
          </p:spPr>
        </p:pic>
        <p:sp>
          <p:nvSpPr>
            <p:cNvPr id="37" name="角丸四角形 36"/>
            <p:cNvSpPr/>
            <p:nvPr/>
          </p:nvSpPr>
          <p:spPr>
            <a:xfrm>
              <a:off x="2738609" y="3694967"/>
              <a:ext cx="852315" cy="2314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大阪市北区</a:t>
              </a:r>
              <a:endParaRPr kumimoji="1" lang="ja-JP" altLang="en-US" sz="1000" b="1" dirty="0">
                <a:solidFill>
                  <a:schemeClr val="accent1">
                    <a:lumMod val="50000"/>
                  </a:schemeClr>
                </a:solidFill>
              </a:endParaRPr>
            </a:p>
          </p:txBody>
        </p:sp>
        <p:sp>
          <p:nvSpPr>
            <p:cNvPr id="38" name="角丸四角形 37"/>
            <p:cNvSpPr/>
            <p:nvPr/>
          </p:nvSpPr>
          <p:spPr>
            <a:xfrm>
              <a:off x="2624140" y="4795193"/>
              <a:ext cx="1981199" cy="2178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accent1">
                      <a:lumMod val="50000"/>
                    </a:schemeClr>
                  </a:solidFill>
                </a:rPr>
                <a:t>あいおいニッセイ同和損保（株）</a:t>
              </a:r>
              <a:endParaRPr kumimoji="1" lang="ja-JP" altLang="en-US" sz="900" b="1" dirty="0">
                <a:solidFill>
                  <a:schemeClr val="accent1">
                    <a:lumMod val="50000"/>
                  </a:schemeClr>
                </a:solidFill>
              </a:endParaRPr>
            </a:p>
          </p:txBody>
        </p:sp>
      </p:grpSp>
      <p:grpSp>
        <p:nvGrpSpPr>
          <p:cNvPr id="58" name="グループ化 57"/>
          <p:cNvGrpSpPr/>
          <p:nvPr/>
        </p:nvGrpSpPr>
        <p:grpSpPr>
          <a:xfrm>
            <a:off x="4811488" y="3728989"/>
            <a:ext cx="1723904" cy="1285250"/>
            <a:chOff x="4809371" y="3690939"/>
            <a:chExt cx="1723904" cy="1285250"/>
          </a:xfrm>
        </p:grpSpPr>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1620" y="3695700"/>
              <a:ext cx="1699407" cy="1273980"/>
            </a:xfrm>
            <a:prstGeom prst="rect">
              <a:avLst/>
            </a:prstGeom>
            <a:ln>
              <a:noFill/>
            </a:ln>
            <a:effectLst>
              <a:outerShdw blurRad="190500" algn="tl" rotWithShape="0">
                <a:srgbClr val="000000">
                  <a:alpha val="70000"/>
                </a:srgbClr>
              </a:outerShdw>
            </a:effectLst>
          </p:spPr>
        </p:pic>
        <p:sp>
          <p:nvSpPr>
            <p:cNvPr id="39" name="角丸四角形 38"/>
            <p:cNvSpPr/>
            <p:nvPr/>
          </p:nvSpPr>
          <p:spPr>
            <a:xfrm>
              <a:off x="4813814" y="3690939"/>
              <a:ext cx="585658"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守口市</a:t>
              </a:r>
              <a:endParaRPr kumimoji="1" lang="ja-JP" altLang="en-US" sz="1000" b="1" dirty="0">
                <a:solidFill>
                  <a:schemeClr val="accent1">
                    <a:lumMod val="50000"/>
                  </a:schemeClr>
                </a:solidFill>
              </a:endParaRPr>
            </a:p>
          </p:txBody>
        </p:sp>
        <p:sp>
          <p:nvSpPr>
            <p:cNvPr id="40" name="角丸四角形 39"/>
            <p:cNvSpPr/>
            <p:nvPr/>
          </p:nvSpPr>
          <p:spPr>
            <a:xfrm>
              <a:off x="4809371" y="4757173"/>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寺方南小学校ＰＴＡ</a:t>
              </a:r>
              <a:endParaRPr kumimoji="1" lang="ja-JP" altLang="en-US" sz="1000" b="1" dirty="0">
                <a:solidFill>
                  <a:schemeClr val="accent1">
                    <a:lumMod val="50000"/>
                  </a:schemeClr>
                </a:solidFill>
              </a:endParaRPr>
            </a:p>
          </p:txBody>
        </p:sp>
      </p:grpSp>
      <p:grpSp>
        <p:nvGrpSpPr>
          <p:cNvPr id="15" name="グループ化 14"/>
          <p:cNvGrpSpPr/>
          <p:nvPr/>
        </p:nvGrpSpPr>
        <p:grpSpPr>
          <a:xfrm>
            <a:off x="349552" y="5327097"/>
            <a:ext cx="1729200" cy="1300424"/>
            <a:chOff x="607596" y="5331260"/>
            <a:chExt cx="1729200" cy="1300424"/>
          </a:xfrm>
        </p:grpSpPr>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0812" y="5337195"/>
              <a:ext cx="1725984" cy="1294489"/>
            </a:xfrm>
            <a:prstGeom prst="rect">
              <a:avLst/>
            </a:prstGeom>
            <a:ln>
              <a:noFill/>
            </a:ln>
            <a:effectLst>
              <a:outerShdw blurRad="190500" algn="tl" rotWithShape="0">
                <a:srgbClr val="000000">
                  <a:alpha val="70000"/>
                </a:srgbClr>
              </a:outerShdw>
            </a:effectLst>
          </p:spPr>
        </p:pic>
        <p:sp>
          <p:nvSpPr>
            <p:cNvPr id="41" name="角丸四角形 40"/>
            <p:cNvSpPr/>
            <p:nvPr/>
          </p:nvSpPr>
          <p:spPr>
            <a:xfrm>
              <a:off x="607596" y="5331260"/>
              <a:ext cx="585658"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福島区</a:t>
              </a:r>
              <a:endParaRPr kumimoji="1" lang="ja-JP" altLang="en-US" sz="1000" b="1" dirty="0">
                <a:solidFill>
                  <a:schemeClr val="accent1">
                    <a:lumMod val="50000"/>
                  </a:schemeClr>
                </a:solidFill>
              </a:endParaRPr>
            </a:p>
          </p:txBody>
        </p:sp>
        <p:sp>
          <p:nvSpPr>
            <p:cNvPr id="42" name="角丸四角形 41"/>
            <p:cNvSpPr/>
            <p:nvPr/>
          </p:nvSpPr>
          <p:spPr>
            <a:xfrm>
              <a:off x="608258" y="6410469"/>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大阪トヨタ自動車（株）</a:t>
              </a:r>
              <a:endParaRPr kumimoji="1" lang="ja-JP" altLang="en-US" sz="1000" b="1" dirty="0">
                <a:solidFill>
                  <a:schemeClr val="accent1">
                    <a:lumMod val="50000"/>
                  </a:schemeClr>
                </a:solidFill>
              </a:endParaRPr>
            </a:p>
          </p:txBody>
        </p:sp>
      </p:grpSp>
      <p:grpSp>
        <p:nvGrpSpPr>
          <p:cNvPr id="56" name="グループ化 55"/>
          <p:cNvGrpSpPr/>
          <p:nvPr/>
        </p:nvGrpSpPr>
        <p:grpSpPr>
          <a:xfrm>
            <a:off x="2579998" y="5288690"/>
            <a:ext cx="1723904" cy="1325817"/>
            <a:chOff x="2731101" y="5372725"/>
            <a:chExt cx="1723904" cy="1325817"/>
          </a:xfrm>
        </p:grpSpPr>
        <p:pic>
          <p:nvPicPr>
            <p:cNvPr id="25" name="図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6097" y="5395236"/>
              <a:ext cx="1698768" cy="1274076"/>
            </a:xfrm>
            <a:prstGeom prst="rect">
              <a:avLst/>
            </a:prstGeom>
            <a:ln>
              <a:noFill/>
            </a:ln>
            <a:effectLst>
              <a:outerShdw blurRad="190500" algn="tl" rotWithShape="0">
                <a:srgbClr val="000000">
                  <a:alpha val="70000"/>
                </a:srgbClr>
              </a:outerShdw>
            </a:effectLst>
          </p:spPr>
        </p:pic>
        <p:sp>
          <p:nvSpPr>
            <p:cNvPr id="43" name="角丸四角形 42"/>
            <p:cNvSpPr/>
            <p:nvPr/>
          </p:nvSpPr>
          <p:spPr>
            <a:xfrm>
              <a:off x="2731485" y="5372725"/>
              <a:ext cx="585658"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中央区</a:t>
              </a:r>
              <a:endParaRPr kumimoji="1" lang="ja-JP" altLang="en-US" sz="1000" b="1" dirty="0">
                <a:solidFill>
                  <a:schemeClr val="accent1">
                    <a:lumMod val="50000"/>
                  </a:schemeClr>
                </a:solidFill>
              </a:endParaRPr>
            </a:p>
          </p:txBody>
        </p:sp>
        <p:sp>
          <p:nvSpPr>
            <p:cNvPr id="44" name="角丸四角形 43"/>
            <p:cNvSpPr/>
            <p:nvPr/>
          </p:nvSpPr>
          <p:spPr>
            <a:xfrm>
              <a:off x="2731101" y="6472861"/>
              <a:ext cx="1723904" cy="2256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accent1">
                      <a:lumMod val="50000"/>
                    </a:schemeClr>
                  </a:solidFill>
                </a:rPr>
                <a:t>大阪島之内ライオンズクラブ</a:t>
              </a:r>
              <a:endParaRPr kumimoji="1" lang="ja-JP" altLang="en-US" sz="900" b="1" dirty="0">
                <a:solidFill>
                  <a:schemeClr val="accent1">
                    <a:lumMod val="50000"/>
                  </a:schemeClr>
                </a:solidFill>
              </a:endParaRPr>
            </a:p>
          </p:txBody>
        </p:sp>
      </p:grpSp>
      <p:grpSp>
        <p:nvGrpSpPr>
          <p:cNvPr id="59" name="グループ化 58"/>
          <p:cNvGrpSpPr/>
          <p:nvPr/>
        </p:nvGrpSpPr>
        <p:grpSpPr>
          <a:xfrm>
            <a:off x="4808178" y="5295036"/>
            <a:ext cx="1723904" cy="1327620"/>
            <a:chOff x="4822035" y="5384678"/>
            <a:chExt cx="1723904" cy="1327620"/>
          </a:xfrm>
        </p:grpSpPr>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2582" y="5388215"/>
              <a:ext cx="1702810" cy="1277108"/>
            </a:xfrm>
            <a:prstGeom prst="rect">
              <a:avLst/>
            </a:prstGeom>
            <a:ln>
              <a:noFill/>
            </a:ln>
            <a:effectLst>
              <a:outerShdw blurRad="190500" algn="tl" rotWithShape="0">
                <a:srgbClr val="000000">
                  <a:alpha val="70000"/>
                </a:srgbClr>
              </a:outerShdw>
            </a:effectLst>
          </p:spPr>
        </p:pic>
        <p:sp>
          <p:nvSpPr>
            <p:cNvPr id="45" name="角丸四角形 44"/>
            <p:cNvSpPr/>
            <p:nvPr/>
          </p:nvSpPr>
          <p:spPr>
            <a:xfrm>
              <a:off x="4823657" y="5384678"/>
              <a:ext cx="808797"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東住吉区</a:t>
              </a:r>
              <a:endParaRPr kumimoji="1" lang="ja-JP" altLang="en-US" sz="1000" b="1" dirty="0">
                <a:solidFill>
                  <a:schemeClr val="accent1">
                    <a:lumMod val="50000"/>
                  </a:schemeClr>
                </a:solidFill>
              </a:endParaRPr>
            </a:p>
          </p:txBody>
        </p:sp>
        <p:sp>
          <p:nvSpPr>
            <p:cNvPr id="46" name="角丸四角形 45"/>
            <p:cNvSpPr/>
            <p:nvPr/>
          </p:nvSpPr>
          <p:spPr>
            <a:xfrm>
              <a:off x="4822035" y="6493282"/>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東住吉区老人クラブ連合</a:t>
              </a:r>
              <a:endParaRPr kumimoji="1" lang="ja-JP" altLang="en-US" sz="1000" b="1" dirty="0">
                <a:solidFill>
                  <a:schemeClr val="accent1">
                    <a:lumMod val="50000"/>
                  </a:schemeClr>
                </a:solidFill>
              </a:endParaRPr>
            </a:p>
          </p:txBody>
        </p:sp>
      </p:grpSp>
      <p:grpSp>
        <p:nvGrpSpPr>
          <p:cNvPr id="18" name="グループ化 17"/>
          <p:cNvGrpSpPr/>
          <p:nvPr/>
        </p:nvGrpSpPr>
        <p:grpSpPr>
          <a:xfrm>
            <a:off x="355905" y="6858931"/>
            <a:ext cx="1723904" cy="1292258"/>
            <a:chOff x="647287" y="6906373"/>
            <a:chExt cx="1723904" cy="1292258"/>
          </a:xfrm>
        </p:grpSpPr>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87" y="6924555"/>
              <a:ext cx="1698768" cy="1274076"/>
            </a:xfrm>
            <a:prstGeom prst="rect">
              <a:avLst/>
            </a:prstGeom>
            <a:ln>
              <a:noFill/>
            </a:ln>
            <a:effectLst>
              <a:outerShdw blurRad="190500" algn="tl" rotWithShape="0">
                <a:srgbClr val="000000">
                  <a:alpha val="70000"/>
                </a:srgbClr>
              </a:outerShdw>
            </a:effectLst>
          </p:spPr>
        </p:pic>
        <p:sp>
          <p:nvSpPr>
            <p:cNvPr id="47" name="角丸四角形 46"/>
            <p:cNvSpPr/>
            <p:nvPr/>
          </p:nvSpPr>
          <p:spPr>
            <a:xfrm>
              <a:off x="649800" y="6906373"/>
              <a:ext cx="585658"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accent1">
                      <a:lumMod val="50000"/>
                    </a:schemeClr>
                  </a:solidFill>
                </a:rPr>
                <a:t>大正区</a:t>
              </a:r>
            </a:p>
          </p:txBody>
        </p:sp>
        <p:sp>
          <p:nvSpPr>
            <p:cNvPr id="48" name="角丸四角形 47"/>
            <p:cNvSpPr/>
            <p:nvPr/>
          </p:nvSpPr>
          <p:spPr>
            <a:xfrm>
              <a:off x="647287" y="7979232"/>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泉尾工業高校 野球部</a:t>
              </a:r>
              <a:endParaRPr kumimoji="1" lang="ja-JP" altLang="en-US" sz="1000" b="1" dirty="0">
                <a:solidFill>
                  <a:schemeClr val="accent1">
                    <a:lumMod val="50000"/>
                  </a:schemeClr>
                </a:solidFill>
              </a:endParaRPr>
            </a:p>
          </p:txBody>
        </p:sp>
      </p:grpSp>
      <p:grpSp>
        <p:nvGrpSpPr>
          <p:cNvPr id="22" name="グループ化 21"/>
          <p:cNvGrpSpPr/>
          <p:nvPr/>
        </p:nvGrpSpPr>
        <p:grpSpPr>
          <a:xfrm>
            <a:off x="2570854" y="6832765"/>
            <a:ext cx="1723904" cy="1308998"/>
            <a:chOff x="2719149" y="6917777"/>
            <a:chExt cx="1723904" cy="1308998"/>
          </a:xfrm>
        </p:grpSpPr>
        <p:pic>
          <p:nvPicPr>
            <p:cNvPr id="27" name="図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6097" y="6939302"/>
              <a:ext cx="1698768" cy="1272627"/>
            </a:xfrm>
            <a:prstGeom prst="rect">
              <a:avLst/>
            </a:prstGeom>
            <a:ln>
              <a:noFill/>
            </a:ln>
            <a:effectLst>
              <a:outerShdw blurRad="190500" algn="tl" rotWithShape="0">
                <a:srgbClr val="000000">
                  <a:alpha val="70000"/>
                </a:srgbClr>
              </a:outerShdw>
            </a:effectLst>
          </p:spPr>
        </p:pic>
        <p:sp>
          <p:nvSpPr>
            <p:cNvPr id="49" name="角丸四角形 48"/>
            <p:cNvSpPr/>
            <p:nvPr/>
          </p:nvSpPr>
          <p:spPr>
            <a:xfrm>
              <a:off x="2726721" y="6917777"/>
              <a:ext cx="773715" cy="2497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accent1">
                      <a:lumMod val="50000"/>
                    </a:schemeClr>
                  </a:solidFill>
                </a:rPr>
                <a:t>阿倍野区</a:t>
              </a:r>
            </a:p>
          </p:txBody>
        </p:sp>
        <p:sp>
          <p:nvSpPr>
            <p:cNvPr id="50" name="角丸四角形 49"/>
            <p:cNvSpPr/>
            <p:nvPr/>
          </p:nvSpPr>
          <p:spPr>
            <a:xfrm>
              <a:off x="2719149" y="8007759"/>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常盤小学校ＰＴＡ</a:t>
              </a:r>
              <a:endParaRPr kumimoji="1" lang="ja-JP" altLang="en-US" sz="1000" b="1" dirty="0">
                <a:solidFill>
                  <a:schemeClr val="accent1">
                    <a:lumMod val="50000"/>
                  </a:schemeClr>
                </a:solidFill>
              </a:endParaRPr>
            </a:p>
          </p:txBody>
        </p:sp>
      </p:grpSp>
      <p:grpSp>
        <p:nvGrpSpPr>
          <p:cNvPr id="60" name="グループ化 59"/>
          <p:cNvGrpSpPr/>
          <p:nvPr/>
        </p:nvGrpSpPr>
        <p:grpSpPr>
          <a:xfrm>
            <a:off x="4815931" y="6851350"/>
            <a:ext cx="1728540" cy="1308997"/>
            <a:chOff x="4817399" y="6948293"/>
            <a:chExt cx="1728540" cy="1308997"/>
          </a:xfrm>
        </p:grpSpPr>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32869" y="6952289"/>
              <a:ext cx="1713070" cy="1284802"/>
            </a:xfrm>
            <a:prstGeom prst="rect">
              <a:avLst/>
            </a:prstGeom>
            <a:ln>
              <a:noFill/>
            </a:ln>
            <a:effectLst>
              <a:outerShdw blurRad="190500" algn="tl" rotWithShape="0">
                <a:srgbClr val="000000">
                  <a:alpha val="70000"/>
                </a:srgbClr>
              </a:outerShdw>
            </a:effectLst>
          </p:spPr>
        </p:pic>
        <p:sp>
          <p:nvSpPr>
            <p:cNvPr id="51" name="角丸四角形 50"/>
            <p:cNvSpPr/>
            <p:nvPr/>
          </p:nvSpPr>
          <p:spPr>
            <a:xfrm>
              <a:off x="4825325" y="6948293"/>
              <a:ext cx="808796" cy="2404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富田林市</a:t>
              </a:r>
              <a:endParaRPr kumimoji="1" lang="ja-JP" altLang="en-US" sz="1000" b="1" dirty="0">
                <a:solidFill>
                  <a:schemeClr val="accent1">
                    <a:lumMod val="50000"/>
                  </a:schemeClr>
                </a:solidFill>
              </a:endParaRPr>
            </a:p>
          </p:txBody>
        </p:sp>
        <p:sp>
          <p:nvSpPr>
            <p:cNvPr id="52" name="角丸四角形 51"/>
            <p:cNvSpPr/>
            <p:nvPr/>
          </p:nvSpPr>
          <p:spPr>
            <a:xfrm>
              <a:off x="4817399" y="8021151"/>
              <a:ext cx="1723904" cy="236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ミズノ（株）</a:t>
              </a:r>
              <a:endParaRPr kumimoji="1" lang="ja-JP" altLang="en-US" sz="1000" b="1" dirty="0">
                <a:solidFill>
                  <a:schemeClr val="accent1">
                    <a:lumMod val="50000"/>
                  </a:schemeClr>
                </a:solidFill>
              </a:endParaRPr>
            </a:p>
          </p:txBody>
        </p:sp>
      </p:grpSp>
      <p:grpSp>
        <p:nvGrpSpPr>
          <p:cNvPr id="20" name="グループ化 19"/>
          <p:cNvGrpSpPr/>
          <p:nvPr/>
        </p:nvGrpSpPr>
        <p:grpSpPr>
          <a:xfrm>
            <a:off x="343337" y="8363867"/>
            <a:ext cx="1736472" cy="1367214"/>
            <a:chOff x="622151" y="8322713"/>
            <a:chExt cx="1736472" cy="1367214"/>
          </a:xfrm>
        </p:grpSpPr>
        <p:pic>
          <p:nvPicPr>
            <p:cNvPr id="26" name="図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4719" y="8329478"/>
              <a:ext cx="1723904" cy="1360449"/>
            </a:xfrm>
            <a:prstGeom prst="rect">
              <a:avLst/>
            </a:prstGeom>
            <a:ln>
              <a:noFill/>
            </a:ln>
            <a:effectLst>
              <a:outerShdw blurRad="190500" algn="tl" rotWithShape="0">
                <a:srgbClr val="000000">
                  <a:alpha val="70000"/>
                </a:srgbClr>
              </a:outerShdw>
            </a:effectLst>
          </p:spPr>
        </p:pic>
        <p:sp>
          <p:nvSpPr>
            <p:cNvPr id="53" name="角丸四角形 52"/>
            <p:cNvSpPr/>
            <p:nvPr/>
          </p:nvSpPr>
          <p:spPr>
            <a:xfrm>
              <a:off x="634719" y="8322713"/>
              <a:ext cx="757849" cy="2532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岸和田市</a:t>
              </a:r>
              <a:endParaRPr kumimoji="1" lang="ja-JP" altLang="en-US" sz="1000" b="1" dirty="0">
                <a:solidFill>
                  <a:schemeClr val="accent1">
                    <a:lumMod val="50000"/>
                  </a:schemeClr>
                </a:solidFill>
              </a:endParaRPr>
            </a:p>
          </p:txBody>
        </p:sp>
        <p:sp>
          <p:nvSpPr>
            <p:cNvPr id="54" name="角丸四角形 53"/>
            <p:cNvSpPr/>
            <p:nvPr/>
          </p:nvSpPr>
          <p:spPr>
            <a:xfrm>
              <a:off x="622151" y="9470911"/>
              <a:ext cx="1723904" cy="219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rPr>
                <a:t>（株）ＰＥＰＯｓａｋａ</a:t>
              </a:r>
              <a:endParaRPr kumimoji="1" lang="ja-JP" altLang="en-US" sz="1000" b="1" dirty="0">
                <a:solidFill>
                  <a:schemeClr val="accent1">
                    <a:lumMod val="50000"/>
                  </a:schemeClr>
                </a:solidFill>
              </a:endParaRPr>
            </a:p>
          </p:txBody>
        </p:sp>
      </p:grpSp>
      <p:pic>
        <p:nvPicPr>
          <p:cNvPr id="62" name="Picture 2" descr="https://1.bp.blogspot.com/-ZzLo5UhtLnQ/WGnPcdnjAfI/AAAAAAABA68/OnsNTSbTNxI57abWdwwM5LSlgR3VuF4sgCLcB/s800/sports_run_syoumen_ma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38577" y="8912581"/>
            <a:ext cx="482090" cy="84551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s://4.bp.blogspot.com/-en2sF9PZjHI/WGnPdP6jRHI/AAAAAAABA7M/q1-wLLOKzJswdhGuXThb3bBGBt-9QaKmwCLcB/s800/sports_run_syoumen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99372" y="8940005"/>
            <a:ext cx="454112" cy="796442"/>
          </a:xfrm>
          <a:prstGeom prst="rect">
            <a:avLst/>
          </a:prstGeom>
          <a:noFill/>
          <a:extLst>
            <a:ext uri="{909E8E84-426E-40DD-AFC4-6F175D3DCCD1}">
              <a14:hiddenFill xmlns:a14="http://schemas.microsoft.com/office/drawing/2010/main">
                <a:solidFill>
                  <a:srgbClr val="FFFFFF"/>
                </a:solidFill>
              </a14:hiddenFill>
            </a:ext>
          </a:extLst>
        </p:spPr>
      </p:pic>
      <p:sp>
        <p:nvSpPr>
          <p:cNvPr id="78" name="角丸四角形 77"/>
          <p:cNvSpPr/>
          <p:nvPr/>
        </p:nvSpPr>
        <p:spPr>
          <a:xfrm>
            <a:off x="4005792" y="8776795"/>
            <a:ext cx="1948450" cy="983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図 7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50453" y="9112811"/>
            <a:ext cx="607622" cy="607622"/>
          </a:xfrm>
          <a:prstGeom prst="rect">
            <a:avLst/>
          </a:prstGeom>
        </p:spPr>
      </p:pic>
      <p:pic>
        <p:nvPicPr>
          <p:cNvPr id="80" name="図 7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90694" y="9188191"/>
            <a:ext cx="478536" cy="478536"/>
          </a:xfrm>
          <a:prstGeom prst="ellipse">
            <a:avLst/>
          </a:prstGeom>
        </p:spPr>
      </p:pic>
      <p:sp>
        <p:nvSpPr>
          <p:cNvPr id="81" name="正方形/長方形 80"/>
          <p:cNvSpPr/>
          <p:nvPr/>
        </p:nvSpPr>
        <p:spPr>
          <a:xfrm>
            <a:off x="3976758" y="8815703"/>
            <a:ext cx="1930333" cy="261610"/>
          </a:xfrm>
          <a:prstGeom prst="rect">
            <a:avLst/>
          </a:prstGeom>
        </p:spPr>
        <p:txBody>
          <a:bodyPr wrap="square">
            <a:spAutoFit/>
          </a:bodyPr>
          <a:lstStyle/>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公式</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大阪府治安</a:t>
            </a:r>
            <a:r>
              <a:rPr lang="ja-JP" altLang="en-US" sz="1100" b="1" dirty="0" smtClean="0">
                <a:latin typeface="メイリオ" panose="020B0604030504040204" pitchFamily="50" charset="-128"/>
                <a:ea typeface="メイリオ" panose="020B0604030504040204" pitchFamily="50" charset="-128"/>
              </a:rPr>
              <a:t>対策課</a:t>
            </a:r>
            <a:endParaRPr lang="ja-JP" altLang="en-US" sz="1100" dirty="0">
              <a:latin typeface="Arial" panose="020B0604020202020204" pitchFamily="34" charset="0"/>
              <a:cs typeface="Arial" panose="020B0604020202020204" pitchFamily="34" charset="0"/>
            </a:endParaRPr>
          </a:p>
        </p:txBody>
      </p:sp>
      <p:pic>
        <p:nvPicPr>
          <p:cNvPr id="82" name="図 8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67974" y="9077313"/>
            <a:ext cx="670085" cy="670085"/>
          </a:xfrm>
          <a:prstGeom prst="rect">
            <a:avLst/>
          </a:prstGeom>
        </p:spPr>
      </p:pic>
      <p:sp>
        <p:nvSpPr>
          <p:cNvPr id="83" name="正方形/長方形 82"/>
          <p:cNvSpPr/>
          <p:nvPr/>
        </p:nvSpPr>
        <p:spPr>
          <a:xfrm>
            <a:off x="4530069" y="8966210"/>
            <a:ext cx="1284706" cy="25391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osaka_chiantai</a:t>
            </a:r>
            <a:endParaRPr lang="ja-JP" altLang="en-US" sz="1050" dirty="0">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2572896" y="8372112"/>
            <a:ext cx="1308897" cy="1223412"/>
          </a:xfrm>
          <a:prstGeom prst="rect">
            <a:avLst/>
          </a:prstGeom>
          <a:solidFill>
            <a:schemeClr val="accent6">
              <a:lumMod val="40000"/>
              <a:lumOff val="60000"/>
              <a:alpha val="68000"/>
            </a:schemeClr>
          </a:solidFill>
        </p:spPr>
        <p:txBody>
          <a:bodyPr wrap="square" rtlCol="0">
            <a:spAutoFit/>
          </a:bodyPr>
          <a:lstStyle/>
          <a:p>
            <a:r>
              <a:rPr kumimoji="1" lang="ja-JP" altLang="en-US" sz="1050" b="1" dirty="0" smtClean="0">
                <a:latin typeface="HG丸ｺﾞｼｯｸM-PRO" panose="020F0600000000000000" pitchFamily="50" charset="-128"/>
                <a:ea typeface="HG丸ｺﾞｼｯｸM-PRO" panose="020F0600000000000000" pitchFamily="50" charset="-128"/>
              </a:rPr>
              <a:t>府内では紹介団体のほかにも様々な団体が見守り活動の一環として</a:t>
            </a:r>
            <a:endParaRPr kumimoji="1" lang="en-US" altLang="ja-JP" sz="1050" b="1" dirty="0" smtClean="0">
              <a:latin typeface="HG丸ｺﾞｼｯｸM-PRO" panose="020F0600000000000000" pitchFamily="50" charset="-128"/>
              <a:ea typeface="HG丸ｺﾞｼｯｸM-PRO" panose="020F0600000000000000" pitchFamily="50" charset="-128"/>
            </a:endParaRPr>
          </a:p>
          <a:p>
            <a:r>
              <a:rPr kumimoji="1" lang="ja-JP" altLang="en-US" sz="1050" b="1" dirty="0" smtClean="0">
                <a:latin typeface="HG丸ｺﾞｼｯｸM-PRO" panose="020F0600000000000000" pitchFamily="50" charset="-128"/>
                <a:ea typeface="HG丸ｺﾞｼｯｸM-PRO" panose="020F0600000000000000" pitchFamily="50" charset="-128"/>
              </a:rPr>
              <a:t>ランニングパトールを行って</a:t>
            </a:r>
            <a:endParaRPr kumimoji="1" lang="en-US" altLang="ja-JP" sz="1050" b="1" dirty="0" smtClean="0">
              <a:latin typeface="HG丸ｺﾞｼｯｸM-PRO" panose="020F0600000000000000" pitchFamily="50" charset="-128"/>
              <a:ea typeface="HG丸ｺﾞｼｯｸM-PRO" panose="020F0600000000000000" pitchFamily="50" charset="-128"/>
            </a:endParaRPr>
          </a:p>
          <a:p>
            <a:r>
              <a:rPr kumimoji="1" lang="ja-JP" altLang="en-US" sz="1050" b="1" dirty="0" smtClean="0">
                <a:latin typeface="HG丸ｺﾞｼｯｸM-PRO" panose="020F0600000000000000" pitchFamily="50" charset="-128"/>
                <a:ea typeface="HG丸ｺﾞｼｯｸM-PRO" panose="020F0600000000000000" pitchFamily="50" charset="-128"/>
              </a:rPr>
              <a:t>います。</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pic>
        <p:nvPicPr>
          <p:cNvPr id="55" name="図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09242" y="9315455"/>
            <a:ext cx="735555" cy="410989"/>
          </a:xfrm>
          <a:prstGeom prst="rect">
            <a:avLst/>
          </a:prstGeom>
        </p:spPr>
      </p:pic>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169</Words>
  <Application>Microsoft Office PowerPoint</Application>
  <PresentationFormat>A4 210 x 297 mm</PresentationFormat>
  <Paragraphs>36</Paragraphs>
  <Slides>1</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HGP創英角ﾎﾟｯﾌﾟ体</vt:lpstr>
      <vt:lpstr>HG丸ｺﾞｼｯｸM-PRO</vt:lpstr>
      <vt:lpstr>HG創英角ｺﾞｼｯｸUB</vt:lpstr>
      <vt:lpstr>ＭＳ 明朝</vt:lpstr>
      <vt:lpstr>メイリオ</vt:lpstr>
      <vt:lpstr>游ゴシック</vt:lpstr>
      <vt:lpstr>游ゴシック Light</vt:lpstr>
      <vt:lpstr>Arial</vt:lpstr>
      <vt:lpstr>Calibri</vt:lpstr>
      <vt:lpstr>Calibri Light</vt:lpstr>
      <vt:lpstr>Impact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2019-10-24T07:59:33Z</dcterms:created>
  <dcterms:modified xsi:type="dcterms:W3CDTF">2019-10-25T02:07:44Z</dcterms:modified>
</cp:coreProperties>
</file>