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801600" cy="9601200" type="A3"/>
  <p:notesSz cx="6646863" cy="97774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00"/>
    <a:srgbClr val="4F81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9470" autoAdjust="0"/>
  </p:normalViewPr>
  <p:slideViewPr>
    <p:cSldViewPr>
      <p:cViewPr varScale="1">
        <p:scale>
          <a:sx n="53" d="100"/>
          <a:sy n="53" d="100"/>
        </p:scale>
        <p:origin x="1704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0"/>
            <a:ext cx="2880201" cy="489357"/>
          </a:xfrm>
          <a:prstGeom prst="rect">
            <a:avLst/>
          </a:prstGeom>
        </p:spPr>
        <p:txBody>
          <a:bodyPr vert="horz" lIns="61721" tIns="30862" rIns="61721" bIns="3086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550" y="10"/>
            <a:ext cx="2881263" cy="489357"/>
          </a:xfrm>
          <a:prstGeom prst="rect">
            <a:avLst/>
          </a:prstGeom>
        </p:spPr>
        <p:txBody>
          <a:bodyPr vert="horz" lIns="61721" tIns="30862" rIns="61721" bIns="30862" rtlCol="0"/>
          <a:lstStyle>
            <a:lvl1pPr algn="r">
              <a:defRPr sz="800"/>
            </a:lvl1pPr>
          </a:lstStyle>
          <a:p>
            <a:fld id="{12C35F4C-F7F5-40C3-BF8F-56F867D0C0F3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721" tIns="30862" rIns="61721" bIns="308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583" y="4644031"/>
            <a:ext cx="5317703" cy="4399891"/>
          </a:xfrm>
          <a:prstGeom prst="rect">
            <a:avLst/>
          </a:prstGeom>
        </p:spPr>
        <p:txBody>
          <a:bodyPr vert="horz" lIns="61721" tIns="30862" rIns="61721" bIns="308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286977"/>
            <a:ext cx="2880201" cy="488277"/>
          </a:xfrm>
          <a:prstGeom prst="rect">
            <a:avLst/>
          </a:prstGeom>
        </p:spPr>
        <p:txBody>
          <a:bodyPr vert="horz" lIns="61721" tIns="30862" rIns="61721" bIns="3086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550" y="9286977"/>
            <a:ext cx="2881263" cy="488277"/>
          </a:xfrm>
          <a:prstGeom prst="rect">
            <a:avLst/>
          </a:prstGeom>
        </p:spPr>
        <p:txBody>
          <a:bodyPr vert="horz" lIns="61721" tIns="30862" rIns="61721" bIns="30862" rtlCol="0" anchor="b"/>
          <a:lstStyle>
            <a:lvl1pPr algn="r">
              <a:defRPr sz="800"/>
            </a:lvl1pPr>
          </a:lstStyle>
          <a:p>
            <a:fld id="{D494EB4B-5902-496A-98E4-E34585EB19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EB4B-5902-496A-98E4-E34585EB192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0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5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1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C7F4-CA2E-4311-90BE-0C97D29E2975}" type="datetimeFigureOut">
              <a:rPr kumimoji="1" lang="ja-JP" altLang="en-US" smtClean="0"/>
              <a:pPr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NUL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29858" y="654320"/>
            <a:ext cx="12541318" cy="8858767"/>
          </a:xfrm>
          <a:prstGeom prst="roundRect">
            <a:avLst>
              <a:gd name="adj" fmla="val 3296"/>
            </a:avLst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  <a:spcBef>
                <a:spcPts val="1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条例の概要　■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実績等　■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12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A7A90ED-280A-4054-8BBD-4D1E69846B96}"/>
              </a:ext>
            </a:extLst>
          </p:cNvPr>
          <p:cNvSpPr/>
          <p:nvPr/>
        </p:nvSpPr>
        <p:spPr>
          <a:xfrm>
            <a:off x="6400517" y="693540"/>
            <a:ext cx="6048671" cy="8715571"/>
          </a:xfrm>
          <a:prstGeom prst="rect">
            <a:avLst/>
          </a:prstGeom>
          <a:ln w="127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社会復帰支援の運用状況　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年度別の社会復帰支援対象者数及び支援回数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年代別・主要罪名別の社会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復帰支援対象者数及び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0" y="97384"/>
            <a:ext cx="12801600" cy="382611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tIns="0" bIns="0" anchor="ctr"/>
          <a:lstStyle/>
          <a:p>
            <a:pPr eaLnBrk="1" hangingPunct="1">
              <a:lnSpc>
                <a:spcPts val="11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　　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ts val="16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大阪府子どもを性犯罪から守る条例の運用状況について</a:t>
            </a:r>
            <a:endParaRPr lang="ja-JP" altLang="en-US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Text Box 272"/>
          <p:cNvSpPr txBox="1">
            <a:spLocks noChangeArrowheads="1"/>
          </p:cNvSpPr>
          <p:nvPr/>
        </p:nvSpPr>
        <p:spPr bwMode="auto">
          <a:xfrm>
            <a:off x="306122" y="984176"/>
            <a:ext cx="609467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indent="-360000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○社会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全体で子どもを性犯罪から守ることを基本に、子どもが性犯罪の被害に遭わない、その加害者を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生み出さない      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360000">
              <a:lnSpc>
                <a:spcPts val="1500"/>
              </a:lnSpc>
              <a:spcAft>
                <a:spcPts val="0"/>
              </a:spcAft>
            </a:pP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の実現を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目指して、平成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月に施行（平成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月及び平成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月一部改正）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歳未満の子どもに対し、不安を与える行為及び威圧する行為等を禁止するとともに、これらの行為の発見者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通報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等の努力義務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規定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歳未満の子どもに性犯罪を行い、刑事施設に服役の上、刑期の満了の日から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年を経過しない者で府の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区域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内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に住所を定めた者に対して住所等の届出義務を課すとともに、社会復帰に関する相談その他必要な支援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を実施。</a:t>
            </a:r>
            <a:endParaRPr 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4178" y="492229"/>
            <a:ext cx="2764030" cy="27592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１．</a:t>
            </a:r>
            <a:r>
              <a:rPr kumimoji="1" lang="en-US" altLang="ja-JP" sz="13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条例の運用状況</a:t>
            </a:r>
            <a:endParaRPr kumimoji="1" lang="ja-JP" altLang="en-US" sz="13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06122" y="2380664"/>
            <a:ext cx="6003571" cy="1411824"/>
          </a:xfrm>
          <a:prstGeom prst="roundRect">
            <a:avLst>
              <a:gd name="adj" fmla="val 8847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１．子どもの安全確保に関する啓発活動</a:t>
            </a:r>
            <a:endParaRPr kumimoji="1" lang="en-US" altLang="ja-JP" sz="10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業者、府民の協力のもとに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、こども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１１０番運動の展開や啓発物品の作成・配付、各種媒体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介し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啓発などに取り組んでいる。</a:t>
            </a: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こども１１０番運動、「５つの約束」、子どもの安全見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まもり隊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民間事業者とタイアップした防犯ブザーや啓発用クリアファイル等の作成・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配付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治安対策課ホームページに性犯罪の専用サイトの開設</a:t>
            </a:r>
          </a:p>
          <a:p>
            <a:pPr>
              <a:lnSpc>
                <a:spcPts val="13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16" y="2869408"/>
            <a:ext cx="1002655" cy="707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37" name="角丸四角形 36"/>
          <p:cNvSpPr/>
          <p:nvPr/>
        </p:nvSpPr>
        <p:spPr>
          <a:xfrm>
            <a:off x="306122" y="3792488"/>
            <a:ext cx="6003571" cy="1728192"/>
          </a:xfrm>
          <a:prstGeom prst="roundRect">
            <a:avLst>
              <a:gd name="adj" fmla="val 8847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．規制を行う行為及び配慮事項</a:t>
            </a:r>
            <a:endParaRPr kumimoji="1" lang="en-US" altLang="ja-JP" sz="10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大阪府内での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歳未満に対する声かけ等事案の認知件数　　・　検挙件数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平成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件（全て</a:t>
            </a:r>
            <a:r>
              <a:rPr lang="ja-JP" altLang="en-US" sz="1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第九条第二号関係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「声かけ等」とは、性犯罪の前兆事案とみられる声かけ、つきまとい等をいう。</a:t>
            </a: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平成３０年は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月～３月までの件数（暫定値）。</a:t>
            </a:r>
          </a:p>
          <a:p>
            <a:pPr>
              <a:lnSpc>
                <a:spcPts val="1300"/>
              </a:lnSpc>
              <a:spcBef>
                <a:spcPts val="600"/>
              </a:spcBef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endParaRPr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393365"/>
              </p:ext>
            </p:extLst>
          </p:nvPr>
        </p:nvGraphicFramePr>
        <p:xfrm>
          <a:off x="496144" y="4388643"/>
          <a:ext cx="3096344" cy="844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文書" r:id="rId5" imgW="3766400" imgH="1019245" progId="Word.Document.12">
                  <p:embed/>
                </p:oleObj>
              </mc:Choice>
              <mc:Fallback>
                <p:oleObj name="文書" r:id="rId5" imgW="3766400" imgH="10192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6144" y="4388643"/>
                        <a:ext cx="3096344" cy="844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角丸四角形 39"/>
          <p:cNvSpPr/>
          <p:nvPr/>
        </p:nvSpPr>
        <p:spPr>
          <a:xfrm>
            <a:off x="306122" y="5520680"/>
            <a:ext cx="6003572" cy="3888431"/>
          </a:xfrm>
          <a:prstGeom prst="roundRect">
            <a:avLst>
              <a:gd name="adj" fmla="val 5821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．住所等の届出状況（平成</a:t>
            </a:r>
            <a:r>
              <a:rPr kumimoji="1" lang="en-US" altLang="ja-JP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月～平成</a:t>
            </a:r>
            <a:r>
              <a:rPr kumimoji="1" lang="en-US" altLang="ja-JP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en-US" altLang="ja-JP" sz="10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年度別の届出者数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　　　　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比率は小終点以下を四捨五入（以下、同じ）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年代別・主要罪名別の届出者数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39331"/>
              </p:ext>
            </p:extLst>
          </p:nvPr>
        </p:nvGraphicFramePr>
        <p:xfrm>
          <a:off x="816296" y="5981000"/>
          <a:ext cx="5296472" cy="730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20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594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年度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24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(10</a:t>
                      </a:r>
                      <a:r>
                        <a:rPr lang="ja-JP" sz="800" kern="100" dirty="0">
                          <a:effectLst/>
                        </a:rPr>
                        <a:t>～</a:t>
                      </a:r>
                      <a:r>
                        <a:rPr lang="en-US" sz="800" kern="100" dirty="0">
                          <a:effectLst/>
                        </a:rPr>
                        <a:t>3</a:t>
                      </a:r>
                      <a:r>
                        <a:rPr lang="ja-JP" sz="800" kern="100" dirty="0">
                          <a:effectLst/>
                        </a:rPr>
                        <a:t>月</a:t>
                      </a:r>
                      <a:r>
                        <a:rPr lang="en-US" sz="800" kern="100" dirty="0">
                          <a:effectLst/>
                        </a:rPr>
                        <a:t>)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25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26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27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28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29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合計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人数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8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21</a:t>
                      </a:r>
                      <a:r>
                        <a:rPr lang="ja-JP" sz="11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</a:t>
                      </a:r>
                      <a:r>
                        <a:rPr lang="ja-JP" sz="11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32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24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25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121</a:t>
                      </a:r>
                      <a:r>
                        <a:rPr lang="ja-JP" sz="11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16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比率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7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17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20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21</a:t>
                      </a:r>
                      <a:r>
                        <a:rPr lang="ja-JP" sz="11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100</a:t>
                      </a:r>
                      <a:r>
                        <a:rPr lang="ja-JP" altLang="en-US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33017"/>
              </p:ext>
            </p:extLst>
          </p:nvPr>
        </p:nvGraphicFramePr>
        <p:xfrm>
          <a:off x="784176" y="7040226"/>
          <a:ext cx="5328591" cy="2224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8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41439481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549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主要</a:t>
                      </a:r>
                    </a:p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罪名</a:t>
                      </a:r>
                    </a:p>
                    <a:p>
                      <a:pPr marR="254000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年代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強制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わいせつ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集団強姦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強盗強姦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略取誘拐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児童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ポルノ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</a:rPr>
                        <a:t>合計</a:t>
                      </a:r>
                      <a:r>
                        <a:rPr lang="ja-JP" altLang="en-US" sz="800" kern="100" dirty="0" smtClean="0">
                          <a:effectLst/>
                        </a:rPr>
                        <a:t>（比率）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12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18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ja-JP" altLang="en-US" sz="1000" kern="100" dirty="0" smtClean="0">
                          <a:effectLst/>
                        </a:rPr>
                        <a:t>（</a:t>
                      </a:r>
                      <a:r>
                        <a:rPr lang="en-US" altLang="ja-JP" sz="1000" kern="100" dirty="0" smtClean="0">
                          <a:effectLst/>
                        </a:rPr>
                        <a:t>15%)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20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6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35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en-US" altLang="ja-JP" sz="1000" kern="100" dirty="0" smtClean="0">
                          <a:effectLst/>
                        </a:rPr>
                        <a:t>(29%)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40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19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37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en-US" altLang="ja-JP" sz="1000" kern="100" dirty="0" smtClean="0">
                          <a:effectLst/>
                        </a:rPr>
                        <a:t>(31%)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50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12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8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21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en-US" altLang="ja-JP" sz="1000" kern="100" dirty="0" smtClean="0">
                          <a:effectLst/>
                        </a:rPr>
                        <a:t>(17%)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60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4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3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  7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en-US" altLang="ja-JP" sz="1000" kern="100" dirty="0" smtClean="0">
                          <a:effectLst/>
                        </a:rPr>
                        <a:t>(  6%)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58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70</a:t>
                      </a:r>
                      <a:r>
                        <a:rPr lang="ja-JP" sz="1000" kern="100">
                          <a:effectLst/>
                        </a:rPr>
                        <a:t>代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  3</a:t>
                      </a:r>
                      <a:r>
                        <a:rPr lang="ja-JP" sz="1000" kern="100" dirty="0" smtClean="0">
                          <a:effectLst/>
                        </a:rPr>
                        <a:t>名</a:t>
                      </a:r>
                      <a:r>
                        <a:rPr lang="en-US" altLang="ja-JP" sz="1000" kern="100" dirty="0" smtClean="0">
                          <a:effectLst/>
                        </a:rPr>
                        <a:t>(  2%)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16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人数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70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28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4</a:t>
                      </a:r>
                      <a:r>
                        <a:rPr lang="ja-JP" sz="1000" kern="100">
                          <a:effectLst/>
                        </a:rPr>
                        <a:t>名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14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121</a:t>
                      </a:r>
                      <a:r>
                        <a:rPr lang="ja-JP" sz="10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16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比率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58</a:t>
                      </a:r>
                      <a:r>
                        <a:rPr lang="ja-JP" sz="1000" kern="100">
                          <a:effectLst/>
                        </a:rPr>
                        <a:t>％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23</a:t>
                      </a:r>
                      <a:r>
                        <a:rPr lang="ja-JP" sz="10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r>
                        <a:rPr lang="ja-JP" sz="1000" kern="100">
                          <a:effectLst/>
                        </a:rPr>
                        <a:t>％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2</a:t>
                      </a:r>
                      <a:r>
                        <a:rPr lang="ja-JP" sz="1000" kern="100">
                          <a:effectLst/>
                        </a:rPr>
                        <a:t>％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3</a:t>
                      </a:r>
                      <a:r>
                        <a:rPr lang="ja-JP" sz="1000" kern="100">
                          <a:effectLst/>
                        </a:rPr>
                        <a:t>％</a:t>
                      </a:r>
                      <a:endParaRPr lang="ja-JP" sz="1100" kern="10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12</a:t>
                      </a:r>
                      <a:r>
                        <a:rPr lang="ja-JP" sz="1000" kern="100" dirty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</a:rPr>
                        <a:t>100</a:t>
                      </a:r>
                      <a:r>
                        <a:rPr lang="ja-JP" altLang="en-US" sz="10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29" y="963373"/>
            <a:ext cx="5740612" cy="4120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角丸四角形 43"/>
          <p:cNvSpPr>
            <a:spLocks noChangeArrowheads="1"/>
          </p:cNvSpPr>
          <p:nvPr/>
        </p:nvSpPr>
        <p:spPr bwMode="auto">
          <a:xfrm>
            <a:off x="7552089" y="4461259"/>
            <a:ext cx="3801978" cy="440352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385D8A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l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　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ケース会議</a:t>
            </a:r>
            <a:r>
              <a:rPr lang="en-US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   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</a:t>
            </a: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　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1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必要に応じて開催</a:t>
            </a:r>
            <a:endParaRPr lang="ja-JP" sz="800" kern="100" dirty="0">
              <a:effectLst/>
              <a:latin typeface="Century"/>
              <a:ea typeface="HGPｺﾞｼｯｸM"/>
              <a:cs typeface="Times New Roman"/>
            </a:endParaRPr>
          </a:p>
          <a:p>
            <a:pPr algn="l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　　　　　　　　　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 </a:t>
            </a: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　</a:t>
            </a:r>
            <a:r>
              <a:rPr lang="en-US" altLang="ja-JP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 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2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結果を支援に反映</a:t>
            </a:r>
            <a:endParaRPr lang="ja-JP" sz="800" kern="100" dirty="0">
              <a:effectLst/>
              <a:latin typeface="Century"/>
              <a:ea typeface="HGPｺﾞｼｯｸM"/>
              <a:cs typeface="Times New Roman"/>
            </a:endParaRPr>
          </a:p>
          <a:p>
            <a:pPr algn="l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　　　　　　　　</a:t>
            </a: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　　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3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Century"/>
                <a:ea typeface="HGPｺﾞｼｯｸM"/>
                <a:cs typeface="Times New Roman"/>
              </a:rPr>
              <a:t>　検討事項は、①支援の方向性　②支援の内容</a:t>
            </a:r>
            <a:endParaRPr lang="ja-JP" sz="800" kern="100" dirty="0">
              <a:effectLst/>
              <a:latin typeface="Century"/>
              <a:ea typeface="HGPｺﾞｼｯｸM"/>
              <a:cs typeface="Times New Roman"/>
            </a:endParaRPr>
          </a:p>
        </p:txBody>
      </p:sp>
      <p:sp>
        <p:nvSpPr>
          <p:cNvPr id="46" name="大かっこ 45"/>
          <p:cNvSpPr>
            <a:spLocks noChangeArrowheads="1"/>
          </p:cNvSpPr>
          <p:nvPr/>
        </p:nvSpPr>
        <p:spPr bwMode="auto">
          <a:xfrm>
            <a:off x="8273008" y="4503244"/>
            <a:ext cx="2574826" cy="340990"/>
          </a:xfrm>
          <a:prstGeom prst="bracketPair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544816" y="965836"/>
            <a:ext cx="720080" cy="2343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（フロー）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245382" y="6240760"/>
            <a:ext cx="3354950" cy="1956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ja-JP" sz="700" dirty="0"/>
              <a:t>※「年度別支援対象者数」とは、当該年度中に社会復帰支援</a:t>
            </a:r>
            <a:r>
              <a:rPr lang="ja-JP" altLang="ja-JP" sz="700" dirty="0" smtClean="0"/>
              <a:t>を受けた</a:t>
            </a:r>
            <a:r>
              <a:rPr lang="ja-JP" altLang="ja-JP" sz="700" dirty="0"/>
              <a:t>人数を示す。</a:t>
            </a:r>
          </a:p>
          <a:p>
            <a:pPr algn="ctr">
              <a:lnSpc>
                <a:spcPts val="1300"/>
              </a:lnSpc>
            </a:pPr>
            <a:endParaRPr kumimoji="1" lang="ja-JP" altLang="en-US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076488" y="9082752"/>
            <a:ext cx="2448272" cy="21602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lang="ja-JP" altLang="ja-JP" sz="700" dirty="0"/>
              <a:t>※社会復帰支援を受けた４９名の年代別の割合を示す。</a:t>
            </a:r>
            <a:endParaRPr kumimoji="1" lang="ja-JP" altLang="en-US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880521" y="4728592"/>
            <a:ext cx="2369418" cy="720079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t" anchorCtr="0"/>
          <a:lstStyle/>
          <a:p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＜参考＞</a:t>
            </a: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威迫する行為等の禁止）</a:t>
            </a:r>
          </a:p>
          <a:p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第九条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　何人も、その監督保護者が直ちに危害の発生を防止する</a:t>
            </a:r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ができない状態にある十三歳未満の者に対し、社会通念上正当な理由があると認められる場合を除き、次に掲げる行為をしてはならない。</a:t>
            </a:r>
          </a:p>
          <a:p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一　いいがかりをつけ、又はすごむこと。</a:t>
            </a:r>
          </a:p>
          <a:p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二　身体、衣服等を捕らえ、又はつきまとうこと。</a:t>
            </a:r>
          </a:p>
          <a:p>
            <a:pPr algn="ctr">
              <a:lnSpc>
                <a:spcPts val="1300"/>
              </a:lnSpc>
            </a:pPr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343225" y="5109890"/>
            <a:ext cx="1644192" cy="1606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9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支援率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４０％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149897" y="2736314"/>
            <a:ext cx="502668" cy="1920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016458" y="2777401"/>
            <a:ext cx="720081" cy="22299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r>
              <a:rPr lang="ja-JP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タイプⅡ</a:t>
            </a:r>
            <a:endParaRPr kumimoji="1" lang="ja-JP" altLang="en-US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79526"/>
              </p:ext>
            </p:extLst>
          </p:nvPr>
        </p:nvGraphicFramePr>
        <p:xfrm>
          <a:off x="6506730" y="5310351"/>
          <a:ext cx="5798726" cy="930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7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25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594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年度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24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(10</a:t>
                      </a:r>
                      <a:r>
                        <a:rPr lang="ja-JP" sz="800" kern="100" dirty="0">
                          <a:effectLst/>
                        </a:rPr>
                        <a:t>～</a:t>
                      </a:r>
                      <a:r>
                        <a:rPr lang="en-US" sz="800" kern="100" dirty="0">
                          <a:effectLst/>
                        </a:rPr>
                        <a:t>3</a:t>
                      </a:r>
                      <a:r>
                        <a:rPr lang="ja-JP" sz="800" kern="100" dirty="0">
                          <a:effectLst/>
                        </a:rPr>
                        <a:t>月</a:t>
                      </a:r>
                      <a:r>
                        <a:rPr lang="en-US" sz="800" kern="100" dirty="0">
                          <a:effectLst/>
                        </a:rPr>
                        <a:t>)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25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26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27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28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平成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29</a:t>
                      </a:r>
                      <a:r>
                        <a:rPr lang="ja-JP" sz="800" kern="100" dirty="0">
                          <a:effectLst/>
                        </a:rPr>
                        <a:t>年度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合計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36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</a:rPr>
                        <a:t>届出者</a:t>
                      </a:r>
                      <a:r>
                        <a:rPr lang="ja-JP" sz="800" kern="100" dirty="0" smtClean="0">
                          <a:effectLst/>
                        </a:rPr>
                        <a:t>数</a:t>
                      </a:r>
                      <a:r>
                        <a:rPr lang="ja-JP" altLang="en-US" sz="800" kern="100" dirty="0" smtClean="0">
                          <a:effectLst/>
                        </a:rPr>
                        <a:t>①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8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21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32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24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25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121</a:t>
                      </a:r>
                      <a:r>
                        <a:rPr lang="ja-JP" sz="1100" kern="100" dirty="0">
                          <a:effectLst/>
                        </a:rPr>
                        <a:t>名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新規支援</a:t>
                      </a:r>
                      <a:endParaRPr lang="en-US" altLang="ja-JP" sz="800" kern="100" dirty="0" smtClean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対象者数②（累計）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5(5)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12(17)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5(22)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13(35)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10(45)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4(49)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49</a:t>
                      </a:r>
                      <a:r>
                        <a:rPr lang="ja-JP" altLang="en-US" sz="1100" kern="100" dirty="0" smtClean="0">
                          <a:effectLst/>
                          <a:latin typeface="+mn-lt"/>
                          <a:ea typeface="HGPｺﾞｼｯｸM"/>
                          <a:cs typeface="Times New Roman"/>
                        </a:rPr>
                        <a:t>名</a:t>
                      </a:r>
                      <a:endParaRPr lang="ja-JP" sz="1100" kern="100" dirty="0">
                        <a:effectLst/>
                        <a:latin typeface="+mn-lt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583559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</a:rPr>
                        <a:t>支援</a:t>
                      </a:r>
                      <a:r>
                        <a:rPr lang="ja-JP" sz="800" kern="100" dirty="0" smtClean="0">
                          <a:effectLst/>
                        </a:rPr>
                        <a:t>率</a:t>
                      </a:r>
                      <a:r>
                        <a:rPr lang="ja-JP" altLang="en-US" sz="800" kern="100" dirty="0" smtClean="0">
                          <a:effectLst/>
                        </a:rPr>
                        <a:t>（②</a:t>
                      </a:r>
                      <a:r>
                        <a:rPr lang="en-US" altLang="ja-JP" sz="800" kern="100" dirty="0" smtClean="0">
                          <a:effectLst/>
                        </a:rPr>
                        <a:t>÷</a:t>
                      </a:r>
                      <a:r>
                        <a:rPr lang="ja-JP" altLang="en-US" sz="800" kern="100" dirty="0" smtClean="0">
                          <a:effectLst/>
                        </a:rPr>
                        <a:t>①）</a:t>
                      </a:r>
                      <a:endParaRPr lang="ja-JP" sz="8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63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57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45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41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42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16</a:t>
                      </a:r>
                      <a:r>
                        <a:rPr lang="ja-JP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40</a:t>
                      </a:r>
                      <a:r>
                        <a:rPr lang="ja-JP" altLang="en-US" sz="1100" kern="100" dirty="0" smtClean="0">
                          <a:effectLst/>
                        </a:rPr>
                        <a:t>％</a:t>
                      </a:r>
                      <a:endParaRPr lang="ja-JP" sz="1100" kern="100" dirty="0">
                        <a:effectLst/>
                        <a:latin typeface="Century"/>
                        <a:ea typeface="HGPｺﾞｼｯｸM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563623"/>
              </p:ext>
            </p:extLst>
          </p:nvPr>
        </p:nvGraphicFramePr>
        <p:xfrm>
          <a:off x="6516985" y="6597692"/>
          <a:ext cx="5832648" cy="2551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8121320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01407186"/>
                    </a:ext>
                  </a:extLst>
                </a:gridCol>
                <a:gridCol w="658913">
                  <a:extLst>
                    <a:ext uri="{9D8B030D-6E8A-4147-A177-3AD203B41FA5}">
                      <a16:colId xmlns:a16="http://schemas.microsoft.com/office/drawing/2014/main" val="210409845"/>
                    </a:ext>
                  </a:extLst>
                </a:gridCol>
                <a:gridCol w="608431">
                  <a:extLst>
                    <a:ext uri="{9D8B030D-6E8A-4147-A177-3AD203B41FA5}">
                      <a16:colId xmlns:a16="http://schemas.microsoft.com/office/drawing/2014/main" val="2580793100"/>
                    </a:ext>
                  </a:extLst>
                </a:gridCol>
                <a:gridCol w="608431">
                  <a:extLst>
                    <a:ext uri="{9D8B030D-6E8A-4147-A177-3AD203B41FA5}">
                      <a16:colId xmlns:a16="http://schemas.microsoft.com/office/drawing/2014/main" val="2075436579"/>
                    </a:ext>
                  </a:extLst>
                </a:gridCol>
                <a:gridCol w="676035">
                  <a:extLst>
                    <a:ext uri="{9D8B030D-6E8A-4147-A177-3AD203B41FA5}">
                      <a16:colId xmlns:a16="http://schemas.microsoft.com/office/drawing/2014/main" val="3599367746"/>
                    </a:ext>
                  </a:extLst>
                </a:gridCol>
                <a:gridCol w="701165">
                  <a:extLst>
                    <a:ext uri="{9D8B030D-6E8A-4147-A177-3AD203B41FA5}">
                      <a16:colId xmlns:a16="http://schemas.microsoft.com/office/drawing/2014/main" val="1937943450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4012888299"/>
                    </a:ext>
                  </a:extLst>
                </a:gridCol>
              </a:tblGrid>
              <a:tr h="216776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罪種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強制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わいせつ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集団強姦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強盗強姦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略取誘拐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児童</a:t>
                      </a:r>
                    </a:p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ポルノ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合計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7597614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 smtClean="0">
                          <a:effectLst/>
                        </a:rPr>
                        <a:t>20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届出者数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7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/12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1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8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/18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9780051"/>
                  </a:ext>
                </a:extLst>
              </a:tr>
              <a:tr h="134580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58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100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44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2361082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 smtClean="0">
                          <a:effectLst/>
                        </a:rPr>
                        <a:t>30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届出者数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9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/20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/6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1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/5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14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/35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2608405"/>
                  </a:ext>
                </a:extLst>
              </a:tr>
              <a:tr h="136353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45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33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100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40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318885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kern="100" dirty="0" smtClean="0">
                          <a:effectLst/>
                        </a:rPr>
                        <a:t>40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届出者数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9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/19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4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/5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15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/37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297465"/>
                  </a:ext>
                </a:extLst>
              </a:tr>
              <a:tr h="138126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47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0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50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41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8633245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 smtClean="0">
                          <a:effectLst/>
                        </a:rPr>
                        <a:t>50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届出者巣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5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/12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/8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1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8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2405305"/>
                  </a:ext>
                </a:extLst>
              </a:tr>
              <a:tr h="139899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42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25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100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38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8983025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 smtClean="0">
                          <a:effectLst/>
                        </a:rPr>
                        <a:t>60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届出者数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/4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4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/7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3609544"/>
                  </a:ext>
                </a:extLst>
              </a:tr>
              <a:tr h="141672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50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67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57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5998173"/>
                  </a:ext>
                </a:extLst>
              </a:tr>
              <a:tr h="179299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 dirty="0" smtClean="0">
                          <a:effectLst/>
                        </a:rPr>
                        <a:t>70</a:t>
                      </a:r>
                      <a:r>
                        <a:rPr lang="ja-JP" sz="700" kern="100" dirty="0" smtClean="0">
                          <a:effectLst/>
                        </a:rPr>
                        <a:t>代</a:t>
                      </a:r>
                      <a:endParaRPr lang="en-US" altLang="ja-JP" sz="7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700" kern="100" dirty="0" smtClean="0">
                          <a:effectLst/>
                        </a:rPr>
                        <a:t>/</a:t>
                      </a:r>
                      <a:r>
                        <a:rPr lang="ja-JP" altLang="en-US" sz="700" kern="100" dirty="0" smtClean="0">
                          <a:effectLst/>
                        </a:rPr>
                        <a:t>届出者数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</a:rPr>
                        <a:t>支援率</a:t>
                      </a:r>
                      <a:endParaRPr lang="ja-JP" sz="7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8411374"/>
                  </a:ext>
                </a:extLst>
              </a:tr>
              <a:tr h="143445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5856144"/>
                  </a:ext>
                </a:extLst>
              </a:tr>
              <a:tr h="192058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</a:rPr>
                        <a:t>対象者数</a:t>
                      </a:r>
                      <a:r>
                        <a:rPr lang="en-US" altLang="ja-JP" sz="800" kern="100" dirty="0" smtClean="0">
                          <a:effectLst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</a:rPr>
                        <a:t>届出者数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支援率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32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/70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8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/28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/2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0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/3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3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/4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6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/14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49</a:t>
                      </a:r>
                      <a:r>
                        <a:rPr lang="ja-JP" sz="800" kern="100" dirty="0" smtClean="0">
                          <a:effectLst/>
                        </a:rPr>
                        <a:t>名</a:t>
                      </a:r>
                      <a:r>
                        <a:rPr lang="en-US" altLang="ja-JP" sz="800" kern="100" dirty="0" smtClean="0">
                          <a:effectLst/>
                        </a:rPr>
                        <a:t>/121</a:t>
                      </a:r>
                      <a:r>
                        <a:rPr lang="ja-JP" altLang="en-US" sz="800" kern="100" dirty="0" smtClean="0">
                          <a:effectLst/>
                        </a:rPr>
                        <a:t>名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0547054"/>
                  </a:ext>
                </a:extLst>
              </a:tr>
              <a:tr h="95974">
                <a:tc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46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29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　</a:t>
                      </a:r>
                      <a:r>
                        <a:rPr lang="en-US" sz="800" kern="100" dirty="0">
                          <a:effectLst/>
                        </a:rPr>
                        <a:t>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</a:rPr>
                        <a:t>　</a:t>
                      </a:r>
                      <a:r>
                        <a:rPr lang="en-US" sz="800" kern="100">
                          <a:effectLst/>
                        </a:rPr>
                        <a:t>0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</a:rPr>
                        <a:t>　</a:t>
                      </a:r>
                      <a:r>
                        <a:rPr lang="en-US" sz="800" kern="100">
                          <a:effectLst/>
                        </a:rPr>
                        <a:t>75</a:t>
                      </a:r>
                      <a:r>
                        <a:rPr lang="ja-JP" sz="800" kern="100">
                          <a:effectLst/>
                        </a:rPr>
                        <a:t>％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43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40</a:t>
                      </a:r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2668731"/>
                  </a:ext>
                </a:extLst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1657384" y="6051853"/>
            <a:ext cx="630857" cy="1889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12286032" y="6119189"/>
            <a:ext cx="146315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V="1">
            <a:off x="12396279" y="5190202"/>
            <a:ext cx="1" cy="9158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12013870" y="5190200"/>
            <a:ext cx="369557" cy="2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8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額縁 2"/>
          <p:cNvSpPr/>
          <p:nvPr/>
        </p:nvSpPr>
        <p:spPr>
          <a:xfrm>
            <a:off x="6239333" y="4790716"/>
            <a:ext cx="6426163" cy="4742006"/>
          </a:xfrm>
          <a:prstGeom prst="bevel">
            <a:avLst>
              <a:gd name="adj" fmla="val 1970"/>
            </a:avLst>
          </a:prstGeom>
          <a:blipFill>
            <a:blip r:embed="rId2"/>
            <a:tile tx="0" ty="0" sx="100000" sy="100000" flip="none" algn="tl"/>
          </a:blip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制度の周知　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対象者からの確実な届出の履行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⇒制度について、誤った認識を持っていた対象者がいた。届出は支援につなげるためのものであり、的確・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適切な制度教示について、今後も刑事施設等に協力を求め、届出率の向上に努めていく。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効果的な支援の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仕事など理由があって支援を受けられない者等への対応の検討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⇒　「電話」や「メール」によるカウンセリングなど、各人の事情に応じた社会復帰支援の実施を検討し、支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援率の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努めていく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また、対象者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と接する機会の多い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家族等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支えも重要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なことから、希望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する家族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アドバイス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の実施のほか、支援期間満了者の性衝動が起きた際のフォローアップについても検討していく。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国からの情報提供　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再犯防止の実効性を高める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対象者に関する情報の提供について、引き続き国と協議していく。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 </a:t>
            </a:r>
            <a:endParaRPr kumimoji="1" lang="ja-JP" altLang="en-US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75584"/>
            <a:ext cx="12801600" cy="476420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tIns="0" bIns="0" anchor="ctr"/>
          <a:lstStyle/>
          <a:p>
            <a:pPr eaLnBrk="1" hangingPunct="1">
              <a:lnSpc>
                <a:spcPts val="11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　　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ts val="16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大阪府子どもを性犯罪から守る条例の運用状況について</a:t>
            </a:r>
            <a:endParaRPr lang="ja-JP" altLang="en-US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995650" y="729084"/>
            <a:ext cx="6768752" cy="3754499"/>
          </a:xfrm>
          <a:prstGeom prst="roundRect">
            <a:avLst>
              <a:gd name="adj" fmla="val 7182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100"/>
              </a:lnSpc>
            </a:pP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ja-JP" altLang="en-US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8221008" y="4535643"/>
            <a:ext cx="2592288" cy="216024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5400000">
            <a:off x="4863331" y="6479736"/>
            <a:ext cx="2592288" cy="284945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9127" y="728126"/>
            <a:ext cx="5968752" cy="8856984"/>
          </a:xfrm>
          <a:prstGeom prst="roundRect">
            <a:avLst>
              <a:gd name="adj" fmla="val 7182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>
              <a:lnSpc>
                <a:spcPts val="13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ja-JP" altLang="en-US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52128" y="552128"/>
            <a:ext cx="3700134" cy="275923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２</a:t>
            </a:r>
            <a:r>
              <a:rPr lang="ja-JP" altLang="en-US" sz="13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．社会復帰支援の効果にかかる考察</a:t>
            </a:r>
            <a:endParaRPr kumimoji="1" lang="ja-JP" altLang="en-US" sz="13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445082" y="5056404"/>
            <a:ext cx="3700134" cy="275923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３</a:t>
            </a:r>
            <a:r>
              <a:rPr lang="ja-JP" altLang="en-US" sz="13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．社会復帰支援制度の今後の課題</a:t>
            </a:r>
            <a:endParaRPr kumimoji="1" lang="ja-JP" altLang="en-US" sz="13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13296" y="5462676"/>
            <a:ext cx="5764167" cy="884931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80000" tIns="180000" rIns="180000" bIns="180000"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社会復帰支援は再犯の抑制効果が認められると言えるが、今回の条例施行後の運用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状況とりまとめにより明らかとなった次の課題について、今後改善に取り組んでいき、社会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復帰支援制度をより効果的・発展的に運用できるよう努めていく。</a:t>
            </a:r>
            <a:endParaRPr kumimoji="1" lang="ja-JP" altLang="en-US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33591"/>
              </p:ext>
            </p:extLst>
          </p:nvPr>
        </p:nvGraphicFramePr>
        <p:xfrm>
          <a:off x="6147468" y="2548155"/>
          <a:ext cx="2736304" cy="17319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3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12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理由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marL="1600200" indent="-16002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 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仕事などで忙しい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1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 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社会復帰支援制度に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否定的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相談するほど困っていない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相談できる人（機関）がある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不明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届出後すぐ府外に転居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 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疾病のため外出困難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4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合計件数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72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9095200" y="2631227"/>
            <a:ext cx="3600400" cy="1238509"/>
          </a:xfrm>
          <a:prstGeom prst="roundRect">
            <a:avLst>
              <a:gd name="adj" fmla="val 25397"/>
            </a:avLst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36000" rIns="0" bIns="36000" rtlCol="0" anchor="t" anchorCtr="0"/>
          <a:lstStyle/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各人の事情（仕事など）により、支援（面接によるカウンセリン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グ）を受ける余裕がない。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支援制度について誤解や偏見があり、警戒している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必要性を感じていない、もしくは、困り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に気づいていない。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支援の必要性を感じているが、相談できる相手がいる。</a:t>
            </a: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9278" y="1142994"/>
            <a:ext cx="5777465" cy="41631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支援を受けた対象者にインタビュー調査を行い、受援前と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受援後のイメージの変化や、支援を受けて役に立った点など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から、社会復帰支援の効果について明らかにしたもの。（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協力を得られた対象者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名に対し、インタビューを実施）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kumimoji="1" lang="ja-JP" altLang="en-US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164646" y="7464715"/>
            <a:ext cx="3099309" cy="2093288"/>
            <a:chOff x="0" y="127957"/>
            <a:chExt cx="6541935" cy="3801659"/>
          </a:xfrm>
        </p:grpSpPr>
        <p:sp>
          <p:nvSpPr>
            <p:cNvPr id="41" name="爆発 1 40"/>
            <p:cNvSpPr/>
            <p:nvPr/>
          </p:nvSpPr>
          <p:spPr>
            <a:xfrm rot="16200000">
              <a:off x="4636935" y="1114746"/>
              <a:ext cx="2891789" cy="918211"/>
            </a:xfrm>
            <a:prstGeom prst="irregularSeal1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8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事件</a:t>
              </a:r>
              <a:endParaRPr lang="ja-JP" sz="800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4776924" y="203210"/>
              <a:ext cx="924877" cy="29785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960"/>
                </a:lnSpc>
                <a:spcAft>
                  <a:spcPts val="0"/>
                </a:spcAft>
              </a:pP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誰にも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相談</a:t>
              </a:r>
              <a:r>
                <a:rPr lang="ja-JP" altLang="en-US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できず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、</a:t>
              </a:r>
              <a:endParaRPr lang="ja-JP" sz="700" kern="100" dirty="0">
                <a:effectLst/>
                <a:ea typeface="ＭＳ 明朝"/>
                <a:cs typeface="Times New Roman"/>
              </a:endParaRPr>
            </a:p>
            <a:p>
              <a:pPr algn="ctr">
                <a:lnSpc>
                  <a:spcPts val="960"/>
                </a:lnSpc>
                <a:spcAft>
                  <a:spcPts val="0"/>
                </a:spcAft>
              </a:pP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歯止め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が</a:t>
              </a:r>
              <a:r>
                <a:rPr lang="ja-JP" altLang="en-US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きか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ない</a:t>
              </a: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状況</a:t>
              </a:r>
              <a:endParaRPr lang="ja-JP" sz="700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2763748" y="215758"/>
              <a:ext cx="1814830" cy="294957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暴力的な性の空想などで、ストレスを紛らわす</a:t>
              </a:r>
              <a:endParaRPr lang="ja-JP" sz="700" kern="100" dirty="0">
                <a:effectLst/>
                <a:ea typeface="ＭＳ 明朝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en-US" sz="700" kern="100" dirty="0">
                  <a:solidFill>
                    <a:srgbClr val="000000"/>
                  </a:solidFill>
                  <a:effectLst/>
                  <a:latin typeface="HG丸ｺﾞｼｯｸM-PRO"/>
                  <a:ea typeface="ＭＳ 明朝"/>
                  <a:cs typeface="Times New Roman"/>
                </a:rPr>
                <a:t> </a:t>
              </a:r>
              <a:endParaRPr lang="ja-JP" sz="700" kern="100" dirty="0">
                <a:effectLst/>
                <a:ea typeface="ＭＳ 明朝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7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700" kern="100" dirty="0">
                <a:solidFill>
                  <a:srgbClr val="000000"/>
                </a:solidFill>
                <a:ea typeface="HG丸ｺﾞｼｯｸM-PRO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600"/>
                </a:spcAft>
              </a:pP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現実</a:t>
              </a: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と空想の区別がつかなく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なる</a:t>
              </a:r>
              <a:endParaRPr lang="en-US" altLang="ja-JP" sz="7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ja-JP" altLang="en-US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性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加害</a:t>
              </a: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に</a:t>
              </a: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及んで</a:t>
              </a:r>
              <a:endParaRPr lang="en-US" altLang="ja-JP" sz="7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7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みたく</a:t>
              </a:r>
              <a:r>
                <a:rPr lang="ja-JP" sz="7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なる</a:t>
              </a:r>
              <a:endParaRPr lang="ja-JP" sz="700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40" name="下矢印 39"/>
            <p:cNvSpPr/>
            <p:nvPr/>
          </p:nvSpPr>
          <p:spPr>
            <a:xfrm rot="16200000">
              <a:off x="2291138" y="1426550"/>
              <a:ext cx="721994" cy="19177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800"/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0" y="215759"/>
              <a:ext cx="2565400" cy="3037346"/>
              <a:chOff x="0" y="204935"/>
              <a:chExt cx="2495550" cy="2884975"/>
            </a:xfrm>
          </p:grpSpPr>
          <p:sp>
            <p:nvSpPr>
              <p:cNvPr id="45" name="角丸四角形 44"/>
              <p:cNvSpPr/>
              <p:nvPr/>
            </p:nvSpPr>
            <p:spPr>
              <a:xfrm>
                <a:off x="0" y="204935"/>
                <a:ext cx="2495550" cy="2884975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ja-JP" sz="700" kern="100" dirty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ストレス・トラウマ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700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7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7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solidFill>
                      <a:srgbClr val="000000"/>
                    </a:solidFill>
                    <a:effectLst/>
                    <a:latin typeface="HG丸ｺﾞｼｯｸM-PRO"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effectLst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effectLst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effectLst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600"/>
                  </a:lnSpc>
                  <a:spcAft>
                    <a:spcPts val="0"/>
                  </a:spcAft>
                </a:pPr>
                <a:r>
                  <a:rPr lang="en-US" sz="800" b="1" kern="100" dirty="0">
                    <a:effectLst/>
                    <a:ea typeface="ＭＳ 明朝"/>
                    <a:cs typeface="Times New Roman"/>
                  </a:rPr>
                  <a:t> </a:t>
                </a:r>
                <a:endParaRPr lang="ja-JP" sz="800" b="1" kern="100" dirty="0">
                  <a:effectLst/>
                  <a:ea typeface="ＭＳ 明朝"/>
                  <a:cs typeface="Times New Roman"/>
                </a:endParaRPr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496855" y="627118"/>
                <a:ext cx="1485899" cy="51533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 dirty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孤立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 dirty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別れ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325924" y="1186675"/>
                <a:ext cx="1828800" cy="77722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職場不適応</a:t>
                </a:r>
                <a:endParaRPr lang="ja-JP" sz="700" kern="10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失恋</a:t>
                </a:r>
                <a:endParaRPr lang="ja-JP" sz="700" kern="10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挫折</a:t>
                </a:r>
                <a:endParaRPr lang="ja-JP" sz="700" kern="100">
                  <a:effectLst/>
                  <a:ea typeface="ＭＳ 明朝"/>
                  <a:cs typeface="Times New Roman"/>
                </a:endParaRPr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109180" y="1971771"/>
                <a:ext cx="2304480" cy="94912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 dirty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性被害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 dirty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いじめ被害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  <a:p>
                <a:pPr algn="ctr">
                  <a:lnSpc>
                    <a:spcPts val="800"/>
                  </a:lnSpc>
                  <a:spcAft>
                    <a:spcPts val="0"/>
                  </a:spcAft>
                </a:pPr>
                <a:r>
                  <a:rPr lang="ja-JP" sz="700" kern="100" dirty="0" smtClean="0">
                    <a:solidFill>
                      <a:srgbClr val="000000"/>
                    </a:solidFill>
                    <a:effectLst/>
                    <a:ea typeface="HG丸ｺﾞｼｯｸM-PRO"/>
                    <a:cs typeface="Times New Roman"/>
                  </a:rPr>
                  <a:t>ハラスメント被害</a:t>
                </a:r>
                <a:endParaRPr lang="ja-JP" sz="700" kern="100" dirty="0">
                  <a:effectLst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43" name="右矢印 42"/>
            <p:cNvSpPr/>
            <p:nvPr/>
          </p:nvSpPr>
          <p:spPr>
            <a:xfrm>
              <a:off x="123290" y="3164442"/>
              <a:ext cx="6382599" cy="765174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800" b="1" kern="100">
                  <a:solidFill>
                    <a:schemeClr val="tx1"/>
                  </a:solidFill>
                  <a:effectLst/>
                  <a:ea typeface="HG丸ｺﾞｼｯｸM-PRO"/>
                  <a:cs typeface="Times New Roman"/>
                </a:rPr>
                <a:t>事件前</a:t>
              </a:r>
              <a:endParaRPr lang="ja-JP" sz="800" kern="100">
                <a:solidFill>
                  <a:schemeClr val="tx1"/>
                </a:solidFill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37" name="下矢印 36"/>
            <p:cNvSpPr/>
            <p:nvPr/>
          </p:nvSpPr>
          <p:spPr>
            <a:xfrm rot="16200000">
              <a:off x="4320284" y="1426550"/>
              <a:ext cx="705486" cy="19177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800"/>
            </a:p>
          </p:txBody>
        </p:sp>
        <p:sp>
          <p:nvSpPr>
            <p:cNvPr id="44" name="下矢印 43"/>
            <p:cNvSpPr/>
            <p:nvPr/>
          </p:nvSpPr>
          <p:spPr>
            <a:xfrm rot="16200000">
              <a:off x="5537042" y="1396069"/>
              <a:ext cx="426085" cy="252731"/>
            </a:xfrm>
            <a:prstGeom prst="downArrow">
              <a:avLst>
                <a:gd name="adj1" fmla="val 62619"/>
                <a:gd name="adj2" fmla="val 61307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80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218439" y="7546995"/>
            <a:ext cx="2657657" cy="1985727"/>
            <a:chOff x="-227111" y="313930"/>
            <a:chExt cx="7017026" cy="3625082"/>
          </a:xfrm>
        </p:grpSpPr>
        <p:sp>
          <p:nvSpPr>
            <p:cNvPr id="50" name="角丸四角形 49"/>
            <p:cNvSpPr/>
            <p:nvPr/>
          </p:nvSpPr>
          <p:spPr>
            <a:xfrm>
              <a:off x="2795664" y="328792"/>
              <a:ext cx="2355765" cy="297634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  <a:spcAft>
                  <a:spcPts val="0"/>
                </a:spcAft>
              </a:pPr>
              <a:endParaRPr lang="ja-JP" sz="800" kern="100" dirty="0">
                <a:effectLst/>
                <a:ea typeface="ＭＳ 明朝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endParaRPr lang="en-US" altLang="ja-JP" sz="8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r>
                <a:rPr lang="ja-JP" sz="8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偏見</a:t>
              </a:r>
              <a:r>
                <a:rPr lang="ja-JP" sz="8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なく対等に関わってくれる</a:t>
              </a:r>
              <a:endParaRPr lang="ja-JP" sz="800" kern="100" dirty="0">
                <a:effectLst/>
                <a:ea typeface="ＭＳ 明朝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endParaRPr lang="en-US" altLang="ja-JP" sz="8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r>
                <a:rPr lang="ja-JP" sz="8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性</a:t>
              </a:r>
              <a:r>
                <a:rPr lang="ja-JP" sz="8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に関することや事件のことも安心して話せる</a:t>
              </a:r>
              <a:endParaRPr lang="ja-JP" sz="800" kern="100" dirty="0">
                <a:effectLst/>
                <a:ea typeface="ＭＳ 明朝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endParaRPr lang="en-US" altLang="ja-JP" sz="8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l">
                <a:lnSpc>
                  <a:spcPts val="900"/>
                </a:lnSpc>
                <a:spcAft>
                  <a:spcPts val="0"/>
                </a:spcAft>
              </a:pPr>
              <a:r>
                <a:rPr lang="ja-JP" sz="8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悩み</a:t>
              </a:r>
              <a:r>
                <a:rPr lang="ja-JP" sz="8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を吐き出せ、アドバイスをもらえる</a:t>
              </a:r>
              <a:endParaRPr lang="ja-JP" sz="800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-30041" y="328792"/>
              <a:ext cx="2445459" cy="2976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600" kern="100" dirty="0">
                <a:solidFill>
                  <a:srgbClr val="000000"/>
                </a:solidFill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気づき</a:t>
              </a:r>
              <a:r>
                <a:rPr lang="ja-JP" sz="6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が</a:t>
              </a: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あった</a:t>
              </a: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r>
                <a:rPr lang="ja-JP" altLang="en-US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（</a:t>
              </a: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５名）</a:t>
              </a: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marL="177165" indent="889000" algn="just">
                <a:lnSpc>
                  <a:spcPts val="500"/>
                </a:lnSpc>
                <a:spcAft>
                  <a:spcPts val="0"/>
                </a:spcAft>
              </a:pPr>
              <a:endParaRPr lang="ja-JP" sz="600" kern="100" dirty="0">
                <a:effectLst/>
                <a:ea typeface="ＭＳ 明朝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話しづらかった</a:t>
              </a:r>
              <a:endParaRPr lang="en-US" altLang="ja-JP" sz="6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  <a:p>
              <a:pPr lvl="0"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（</a:t>
              </a:r>
              <a:r>
                <a:rPr lang="ja-JP" sz="6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３名</a:t>
              </a: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）</a:t>
              </a:r>
              <a:endParaRPr lang="en-US" altLang="ja-JP" sz="600" kern="100" dirty="0">
                <a:ea typeface="ＭＳ 明朝"/>
                <a:cs typeface="Times New Roman"/>
              </a:endParaRPr>
            </a:p>
            <a:p>
              <a:pPr lvl="0" algn="ctr">
                <a:lnSpc>
                  <a:spcPts val="500"/>
                </a:lnSpc>
                <a:spcAft>
                  <a:spcPts val="0"/>
                </a:spcAft>
              </a:pPr>
              <a:endParaRPr lang="en-US" altLang="ja-JP" sz="600" kern="100" dirty="0">
                <a:solidFill>
                  <a:srgbClr val="000000"/>
                </a:solidFill>
                <a:ea typeface="ＭＳ 明朝"/>
                <a:cs typeface="Times New Roman"/>
              </a:endParaRPr>
            </a:p>
            <a:p>
              <a:pPr lvl="0" algn="ctr">
                <a:lnSpc>
                  <a:spcPts val="700"/>
                </a:lnSpc>
                <a:spcAft>
                  <a:spcPts val="0"/>
                </a:spcAft>
              </a:pPr>
              <a:r>
                <a:rPr lang="ja-JP" sz="600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※</a:t>
              </a:r>
              <a:r>
                <a:rPr lang="en-US" sz="6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1</a:t>
              </a:r>
              <a:r>
                <a:rPr lang="ja-JP" sz="600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名はプログラムについて語らず。</a:t>
              </a:r>
              <a:endParaRPr lang="ja-JP" sz="600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5721798" y="313930"/>
              <a:ext cx="1068117" cy="254571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9845" indent="-119380" algn="ctr">
                <a:lnSpc>
                  <a:spcPts val="1200"/>
                </a:lnSpc>
                <a:spcAft>
                  <a:spcPts val="0"/>
                </a:spcAft>
              </a:pPr>
              <a:r>
                <a:rPr lang="ja-JP" sz="1050" b="1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/>
                </a:rPr>
                <a:t>再犯防止に</a:t>
              </a:r>
              <a:endParaRPr lang="ja-JP" sz="105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endParaRPr>
            </a:p>
            <a:p>
              <a:pPr marL="29845" indent="-119380" algn="ctr">
                <a:lnSpc>
                  <a:spcPts val="1200"/>
                </a:lnSpc>
                <a:spcAft>
                  <a:spcPts val="0"/>
                </a:spcAft>
              </a:pPr>
              <a:r>
                <a:rPr lang="ja-JP" sz="1050" b="1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/>
                </a:rPr>
                <a:t>役立っている</a:t>
              </a:r>
              <a:endParaRPr lang="ja-JP" sz="105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endParaRPr>
            </a:p>
          </p:txBody>
        </p:sp>
        <p:sp>
          <p:nvSpPr>
            <p:cNvPr id="53" name="右矢印 52"/>
            <p:cNvSpPr/>
            <p:nvPr/>
          </p:nvSpPr>
          <p:spPr>
            <a:xfrm>
              <a:off x="5133325" y="1246876"/>
              <a:ext cx="451672" cy="757555"/>
            </a:xfrm>
            <a:prstGeom prst="rightArrow">
              <a:avLst>
                <a:gd name="adj1" fmla="val 63636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800"/>
                </a:lnSpc>
              </a:pPr>
              <a:endParaRPr lang="ja-JP" altLang="en-US" sz="800"/>
            </a:p>
          </p:txBody>
        </p:sp>
        <p:sp>
          <p:nvSpPr>
            <p:cNvPr id="54" name="右矢印 53"/>
            <p:cNvSpPr/>
            <p:nvPr/>
          </p:nvSpPr>
          <p:spPr>
            <a:xfrm>
              <a:off x="-227111" y="3267183"/>
              <a:ext cx="2754282" cy="671829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800" b="1" kern="100">
                  <a:solidFill>
                    <a:schemeClr val="tx1"/>
                  </a:solidFill>
                  <a:effectLst/>
                  <a:ea typeface="HG丸ｺﾞｼｯｸM-PRO"/>
                  <a:cs typeface="Times New Roman"/>
                </a:rPr>
                <a:t>服役</a:t>
              </a:r>
              <a:endParaRPr lang="ja-JP" sz="800" b="1" kern="100">
                <a:solidFill>
                  <a:schemeClr val="tx1"/>
                </a:solidFill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5" name="右矢印 54"/>
            <p:cNvSpPr/>
            <p:nvPr/>
          </p:nvSpPr>
          <p:spPr>
            <a:xfrm>
              <a:off x="2527443" y="3267182"/>
              <a:ext cx="4036695" cy="671830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  <a:spcAft>
                  <a:spcPts val="0"/>
                </a:spcAft>
              </a:pPr>
              <a:r>
                <a:rPr lang="ja-JP" sz="800" b="1" kern="100">
                  <a:solidFill>
                    <a:schemeClr val="tx1"/>
                  </a:solidFill>
                  <a:effectLst/>
                  <a:ea typeface="HG丸ｺﾞｼｯｸM-PRO"/>
                  <a:cs typeface="Times New Roman"/>
                </a:rPr>
                <a:t>満期出所後</a:t>
              </a:r>
              <a:endParaRPr lang="ja-JP" sz="800" b="1" kern="100">
                <a:solidFill>
                  <a:schemeClr val="tx1"/>
                </a:solidFill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6" name="ストライプ矢印 55"/>
            <p:cNvSpPr/>
            <p:nvPr/>
          </p:nvSpPr>
          <p:spPr>
            <a:xfrm>
              <a:off x="2281478" y="1340756"/>
              <a:ext cx="600075" cy="654050"/>
            </a:xfrm>
            <a:prstGeom prst="striped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800"/>
                </a:lnSpc>
              </a:pPr>
              <a:endParaRPr lang="ja-JP" altLang="en-US" sz="800"/>
            </a:p>
          </p:txBody>
        </p:sp>
      </p:grpSp>
      <p:grpSp>
        <p:nvGrpSpPr>
          <p:cNvPr id="241" name="グループ化 240"/>
          <p:cNvGrpSpPr/>
          <p:nvPr/>
        </p:nvGrpSpPr>
        <p:grpSpPr>
          <a:xfrm>
            <a:off x="366048" y="1477828"/>
            <a:ext cx="5071606" cy="4396169"/>
            <a:chOff x="0" y="0"/>
            <a:chExt cx="12155014" cy="9905530"/>
          </a:xfrm>
        </p:grpSpPr>
        <p:sp>
          <p:nvSpPr>
            <p:cNvPr id="242" name="角丸四角形 241"/>
            <p:cNvSpPr/>
            <p:nvPr/>
          </p:nvSpPr>
          <p:spPr>
            <a:xfrm>
              <a:off x="602655" y="7206041"/>
              <a:ext cx="11174024" cy="269948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3" name="角丸四角形 242"/>
            <p:cNvSpPr/>
            <p:nvPr/>
          </p:nvSpPr>
          <p:spPr>
            <a:xfrm>
              <a:off x="616263" y="4689221"/>
              <a:ext cx="11174024" cy="236575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4" name="角丸四角形 243"/>
            <p:cNvSpPr/>
            <p:nvPr/>
          </p:nvSpPr>
          <p:spPr>
            <a:xfrm>
              <a:off x="602654" y="0"/>
              <a:ext cx="11174025" cy="102127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5" name="角丸四角形 244"/>
            <p:cNvSpPr/>
            <p:nvPr/>
          </p:nvSpPr>
          <p:spPr>
            <a:xfrm>
              <a:off x="601294" y="3117282"/>
              <a:ext cx="11202599" cy="144858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6" name="角丸四角形 245"/>
            <p:cNvSpPr/>
            <p:nvPr/>
          </p:nvSpPr>
          <p:spPr>
            <a:xfrm>
              <a:off x="602655" y="1180614"/>
              <a:ext cx="11174024" cy="18192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3600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「最初に知った時、どんなイメージでしたか？」（</a:t>
              </a:r>
              <a:r>
                <a:rPr kumimoji="1" lang="en-US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kumimoji="1"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名回答）</a:t>
              </a:r>
              <a:endPara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7" name="テキスト ボックス 1"/>
            <p:cNvSpPr txBox="1"/>
            <p:nvPr/>
          </p:nvSpPr>
          <p:spPr>
            <a:xfrm>
              <a:off x="716954" y="47625"/>
              <a:ext cx="10855485" cy="32659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「最初にこの支援の制度を知ったのは？」（９名回答）</a:t>
              </a:r>
            </a:p>
          </p:txBody>
        </p:sp>
        <p:sp>
          <p:nvSpPr>
            <p:cNvPr id="248" name="テキスト ボックス 3"/>
            <p:cNvSpPr txBox="1"/>
            <p:nvPr/>
          </p:nvSpPr>
          <p:spPr>
            <a:xfrm>
              <a:off x="640754" y="3126991"/>
              <a:ext cx="10855485" cy="3265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「どうして受けようと思いましたか？」（９名中５名。４名は動機について語らず。）</a:t>
              </a:r>
              <a:r>
                <a:rPr kumimoji="1" lang="en-US" altLang="ja-JP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重複回答あり。</a:t>
              </a:r>
            </a:p>
          </p:txBody>
        </p:sp>
        <p:sp>
          <p:nvSpPr>
            <p:cNvPr id="249" name="テキスト ボックス 4"/>
            <p:cNvSpPr txBox="1"/>
            <p:nvPr/>
          </p:nvSpPr>
          <p:spPr>
            <a:xfrm>
              <a:off x="672235" y="4846058"/>
              <a:ext cx="10942359" cy="46243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「受けてみてどうでした？」（９名回答）</a:t>
              </a:r>
              <a:r>
                <a:rPr kumimoji="1" lang="en-US" altLang="ja-JP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重複回答あり。</a:t>
              </a:r>
            </a:p>
          </p:txBody>
        </p:sp>
        <p:sp>
          <p:nvSpPr>
            <p:cNvPr id="250" name="角丸四角形 249"/>
            <p:cNvSpPr/>
            <p:nvPr/>
          </p:nvSpPr>
          <p:spPr>
            <a:xfrm>
              <a:off x="833052" y="2077857"/>
              <a:ext cx="10783567" cy="7474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義務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（７名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理不尽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（５名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「歯止めになる」などメリットを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感じるところ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あった（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２名）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1" name="円/楕円 250"/>
            <p:cNvSpPr/>
            <p:nvPr/>
          </p:nvSpPr>
          <p:spPr>
            <a:xfrm>
              <a:off x="1660343" y="510636"/>
              <a:ext cx="3836336" cy="45348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刑務所（８名）</a:t>
              </a:r>
            </a:p>
          </p:txBody>
        </p:sp>
        <p:sp>
          <p:nvSpPr>
            <p:cNvPr id="252" name="円/楕円 251"/>
            <p:cNvSpPr/>
            <p:nvPr/>
          </p:nvSpPr>
          <p:spPr>
            <a:xfrm>
              <a:off x="6635301" y="510636"/>
              <a:ext cx="3955238" cy="453487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更生施設（１名）</a:t>
              </a:r>
            </a:p>
          </p:txBody>
        </p:sp>
        <p:sp>
          <p:nvSpPr>
            <p:cNvPr id="253" name="角丸四角形 252"/>
            <p:cNvSpPr/>
            <p:nvPr/>
          </p:nvSpPr>
          <p:spPr>
            <a:xfrm>
              <a:off x="833052" y="3657688"/>
              <a:ext cx="2632657" cy="7960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再犯の不安があり、</a:t>
              </a:r>
              <a:endParaRPr kumimoji="1" lang="en-US" altLang="ja-JP" sz="8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歯止めになると思った（２名）</a:t>
              </a:r>
            </a:p>
          </p:txBody>
        </p:sp>
        <p:sp>
          <p:nvSpPr>
            <p:cNvPr id="254" name="角丸四角形 253"/>
            <p:cNvSpPr/>
            <p:nvPr/>
          </p:nvSpPr>
          <p:spPr>
            <a:xfrm>
              <a:off x="5095496" y="3654074"/>
              <a:ext cx="2061312" cy="796756"/>
            </a:xfrm>
            <a:prstGeom prst="roundRect">
              <a:avLst/>
            </a:prstGeom>
            <a:solidFill>
              <a:srgbClr val="CCFFCC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生活状況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endParaRPr kumimoji="1"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相談したかった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（２名）</a:t>
              </a:r>
            </a:p>
          </p:txBody>
        </p:sp>
        <p:sp>
          <p:nvSpPr>
            <p:cNvPr id="255" name="角丸四角形 254"/>
            <p:cNvSpPr/>
            <p:nvPr/>
          </p:nvSpPr>
          <p:spPr>
            <a:xfrm>
              <a:off x="9890583" y="3663130"/>
              <a:ext cx="1694666" cy="796064"/>
            </a:xfrm>
            <a:prstGeom prst="roundRect">
              <a:avLst/>
            </a:prstGeom>
            <a:solidFill>
              <a:srgbClr val="CCFF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アドバイスが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ほしかった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（１名）</a:t>
              </a:r>
            </a:p>
          </p:txBody>
        </p:sp>
        <p:sp>
          <p:nvSpPr>
            <p:cNvPr id="256" name="角丸四角形 255"/>
            <p:cNvSpPr/>
            <p:nvPr/>
          </p:nvSpPr>
          <p:spPr>
            <a:xfrm>
              <a:off x="7156808" y="3655428"/>
              <a:ext cx="2687186" cy="796756"/>
            </a:xfrm>
            <a:prstGeom prst="roundRect">
              <a:avLst/>
            </a:prstGeom>
            <a:solidFill>
              <a:srgbClr val="FFFFCC"/>
            </a:solidFill>
            <a:ln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犯罪に関係のない人と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つながりを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持ちたかった</a:t>
              </a:r>
              <a:endParaRPr kumimoji="1"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１名）</a:t>
              </a:r>
            </a:p>
          </p:txBody>
        </p:sp>
        <p:sp>
          <p:nvSpPr>
            <p:cNvPr id="257" name="テキスト ボックス 35"/>
            <p:cNvSpPr txBox="1"/>
            <p:nvPr/>
          </p:nvSpPr>
          <p:spPr>
            <a:xfrm>
              <a:off x="3512298" y="7262889"/>
              <a:ext cx="8642716" cy="39966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「どんなところが役に立っていますか？」（９名回答）</a:t>
              </a:r>
              <a:r>
                <a:rPr kumimoji="1" lang="en-US" altLang="ja-JP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重複回答あり</a:t>
              </a:r>
            </a:p>
          </p:txBody>
        </p:sp>
        <p:sp>
          <p:nvSpPr>
            <p:cNvPr id="258" name="角丸四角形 257"/>
            <p:cNvSpPr/>
            <p:nvPr/>
          </p:nvSpPr>
          <p:spPr>
            <a:xfrm>
              <a:off x="4206494" y="9251874"/>
              <a:ext cx="7377387" cy="43920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悩みや愚痴を話せて、気分が晴れた（６名）</a:t>
              </a:r>
            </a:p>
          </p:txBody>
        </p:sp>
        <p:sp>
          <p:nvSpPr>
            <p:cNvPr id="259" name="角丸四角形 258"/>
            <p:cNvSpPr/>
            <p:nvPr/>
          </p:nvSpPr>
          <p:spPr>
            <a:xfrm>
              <a:off x="4193278" y="8308194"/>
              <a:ext cx="7377387" cy="4385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再犯しない歯止めになった（</a:t>
              </a:r>
              <a:r>
                <a:rPr kumimoji="1" lang="ja-JP" altLang="en-US" sz="80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６</a:t>
              </a:r>
              <a:r>
                <a:rPr kumimoji="1" lang="ja-JP" altLang="ja-JP" sz="80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</a:t>
              </a:r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260" name="角丸四角形 259"/>
            <p:cNvSpPr/>
            <p:nvPr/>
          </p:nvSpPr>
          <p:spPr>
            <a:xfrm>
              <a:off x="4206494" y="7844520"/>
              <a:ext cx="7377387" cy="4385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対人関係の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トラブルの</a:t>
              </a:r>
              <a:r>
                <a:rPr kumimoji="1" lang="ja-JP" altLang="ja-JP" sz="800" dirty="0" smtClean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助言</a:t>
              </a:r>
              <a:r>
                <a:rPr kumimoji="1" lang="ja-JP" altLang="ja-JP" sz="8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をもらえて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解消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できた（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kumimoji="1" lang="ja-JP" altLang="ja-JP" sz="800" dirty="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261" name="角丸四角形 260"/>
            <p:cNvSpPr/>
            <p:nvPr/>
          </p:nvSpPr>
          <p:spPr>
            <a:xfrm>
              <a:off x="4206494" y="8783903"/>
              <a:ext cx="7377387" cy="43920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仕事や収入、福祉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などの助言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をもらえて解決できた（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６</a:t>
              </a:r>
              <a:r>
                <a:rPr kumimoji="1" lang="ja-JP" altLang="ja-JP" sz="800" dirty="0">
                  <a:solidFill>
                    <a:sysClr val="windowText" lastClr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262" name="角丸四角形 261"/>
            <p:cNvSpPr/>
            <p:nvPr/>
          </p:nvSpPr>
          <p:spPr>
            <a:xfrm>
              <a:off x="816242" y="5597472"/>
              <a:ext cx="10881102" cy="12840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36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ja-JP" sz="8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自由で気楽に話せる（４名）</a:t>
              </a:r>
              <a:r>
                <a:rPr kumimoji="1" lang="ja-JP" altLang="en-US" sz="8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kumimoji="1" lang="ja-JP" altLang="en-US" sz="800" baseline="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ja-JP" altLang="ja-JP" sz="800" dirty="0" smtClean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自分</a:t>
              </a:r>
              <a:r>
                <a:rPr kumimoji="1" lang="ja-JP" altLang="ja-JP" sz="8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のためになる（２名）</a:t>
              </a:r>
              <a:endParaRPr lang="ja-JP" altLang="ja-JP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14400">
                <a:defRPr/>
              </a:pPr>
              <a:r>
                <a:rPr lang="ja-JP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同じ目線で関わってくれる（２名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個別対応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でよい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１名）</a:t>
              </a:r>
            </a:p>
            <a:p>
              <a:pPr defTabSz="914400">
                <a:defRPr/>
              </a:pP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アドバイス</a:t>
              </a:r>
              <a:r>
                <a:rPr lang="ja-JP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をもらえ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安心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できる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２名</a:t>
              </a:r>
              <a:r>
                <a:rPr lang="ja-JP" altLang="ja-JP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ja-JP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3" name="角丸四角形 262"/>
            <p:cNvSpPr/>
            <p:nvPr/>
          </p:nvSpPr>
          <p:spPr>
            <a:xfrm>
              <a:off x="8185672" y="6216747"/>
              <a:ext cx="3269732" cy="53243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800"/>
                </a:lnSpc>
              </a:pPr>
              <a:r>
                <a:rPr kumimoji="1" lang="ja-JP" altLang="ja-JP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</a:t>
              </a:r>
              <a:r>
                <a:rPr kumimoji="1" lang="ja-JP" altLang="en-US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ワーク</a:t>
              </a:r>
              <a:r>
                <a:rPr kumimoji="1" lang="ja-JP" altLang="ja-JP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kumimoji="1" lang="ja-JP" altLang="en-US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ない</a:t>
              </a:r>
              <a:r>
                <a:rPr kumimoji="1" lang="ja-JP" altLang="ja-JP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（１名）</a:t>
              </a:r>
              <a:endParaRPr kumimoji="1" lang="en-US" altLang="ja-JP" sz="7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800"/>
                </a:lnSpc>
              </a:pPr>
              <a:r>
                <a:rPr kumimoji="1" lang="ja-JP" altLang="en-US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経済支援ではない</a:t>
              </a:r>
              <a:r>
                <a:rPr kumimoji="1" lang="ja-JP" altLang="ja-JP" sz="700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（１名）</a:t>
              </a:r>
              <a:endParaRPr lang="ja-JP" altLang="ja-JP" sz="7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4" name="角丸四角形 263"/>
            <p:cNvSpPr/>
            <p:nvPr/>
          </p:nvSpPr>
          <p:spPr>
            <a:xfrm>
              <a:off x="3512298" y="3637607"/>
              <a:ext cx="1524166" cy="796064"/>
            </a:xfrm>
            <a:prstGeom prst="roundRect">
              <a:avLst/>
            </a:prstGeom>
            <a:solidFill>
              <a:srgbClr val="CCFF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義務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8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２名）</a:t>
              </a:r>
              <a:endPara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5" name="角丸四角形 264"/>
            <p:cNvSpPr/>
            <p:nvPr/>
          </p:nvSpPr>
          <p:spPr>
            <a:xfrm>
              <a:off x="3479106" y="1762368"/>
              <a:ext cx="5133812" cy="548898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９名全員がマイナスイメージをもっていた</a:t>
              </a:r>
            </a:p>
          </p:txBody>
        </p:sp>
        <p:sp>
          <p:nvSpPr>
            <p:cNvPr id="266" name="角丸四角形 265"/>
            <p:cNvSpPr/>
            <p:nvPr/>
          </p:nvSpPr>
          <p:spPr>
            <a:xfrm>
              <a:off x="3146948" y="5359145"/>
              <a:ext cx="5901624" cy="386648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９名全員がプラスイメージに変わった</a:t>
              </a:r>
            </a:p>
          </p:txBody>
        </p:sp>
        <p:sp>
          <p:nvSpPr>
            <p:cNvPr id="267" name="角丸四角形 266"/>
            <p:cNvSpPr/>
            <p:nvPr/>
          </p:nvSpPr>
          <p:spPr>
            <a:xfrm>
              <a:off x="7870290" y="5799936"/>
              <a:ext cx="3625951" cy="374807"/>
            </a:xfrm>
            <a:prstGeom prst="roundRect">
              <a:avLst/>
            </a:prstGeom>
            <a:solidFill>
              <a:schemeClr val="bg2"/>
            </a:solidFill>
            <a:ln w="95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7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期待はずれ</a:t>
              </a:r>
              <a:r>
                <a:rPr kumimoji="1" lang="ja-JP" altLang="en-US" sz="7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7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とこ</a:t>
              </a:r>
              <a:r>
                <a:rPr lang="ja-JP" altLang="en-US" sz="7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ろ</a:t>
              </a:r>
              <a:r>
                <a:rPr kumimoji="1" lang="ja-JP" altLang="en-US" sz="7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</a:t>
              </a:r>
              <a:r>
                <a:rPr kumimoji="1" lang="ja-JP" altLang="en-US" sz="7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ある（２名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268" name="テキスト ボックス 66"/>
            <p:cNvSpPr txBox="1"/>
            <p:nvPr/>
          </p:nvSpPr>
          <p:spPr>
            <a:xfrm>
              <a:off x="0" y="7302281"/>
              <a:ext cx="4771537" cy="9776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「支援は役に立ちましたか？」</a:t>
              </a:r>
              <a:endParaRPr kumimoji="1" lang="en-US" altLang="ja-JP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8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（９名回答）</a:t>
              </a:r>
              <a:endParaRPr kumimoji="1" lang="en-US" altLang="ja-JP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9" name="角丸四角形 268"/>
            <p:cNvSpPr/>
            <p:nvPr/>
          </p:nvSpPr>
          <p:spPr>
            <a:xfrm>
              <a:off x="833052" y="8108998"/>
              <a:ext cx="2388655" cy="144634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役に立った</a:t>
              </a:r>
              <a:endParaRPr lang="ja-JP" altLang="ja-JP" sz="1200" b="1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0" name="右矢印 269"/>
            <p:cNvSpPr/>
            <p:nvPr/>
          </p:nvSpPr>
          <p:spPr>
            <a:xfrm>
              <a:off x="3270140" y="8441407"/>
              <a:ext cx="774916" cy="69419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78" name="ホームベース 277"/>
          <p:cNvSpPr/>
          <p:nvPr/>
        </p:nvSpPr>
        <p:spPr>
          <a:xfrm>
            <a:off x="301662" y="970668"/>
            <a:ext cx="2900994" cy="142621"/>
          </a:xfrm>
          <a:prstGeom prst="homePlate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0" rIns="72000" bIns="0" rtlCol="0" anchor="t" anchorCtr="0"/>
          <a:lstStyle/>
          <a:p>
            <a:pPr>
              <a:lnSpc>
                <a:spcPts val="1100"/>
              </a:lnSpc>
            </a:pP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インタビュー調査の結果から見た支援の効果</a:t>
            </a:r>
            <a:endParaRPr kumimoji="1" lang="ja-JP" altLang="en-US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1" name="グループ化 270"/>
          <p:cNvGrpSpPr/>
          <p:nvPr/>
        </p:nvGrpSpPr>
        <p:grpSpPr>
          <a:xfrm>
            <a:off x="658934" y="6019468"/>
            <a:ext cx="4662862" cy="861541"/>
            <a:chOff x="0" y="0"/>
            <a:chExt cx="11178786" cy="2007877"/>
          </a:xfrm>
        </p:grpSpPr>
        <p:sp>
          <p:nvSpPr>
            <p:cNvPr id="272" name="角丸四角形 271"/>
            <p:cNvSpPr/>
            <p:nvPr/>
          </p:nvSpPr>
          <p:spPr>
            <a:xfrm>
              <a:off x="4761" y="0"/>
              <a:ext cx="11174025" cy="2007877"/>
            </a:xfrm>
            <a:prstGeom prst="roundRect">
              <a:avLst/>
            </a:prstGeom>
            <a:solidFill>
              <a:srgbClr val="CCFFC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3" name="テキスト ボックス 61"/>
            <p:cNvSpPr txBox="1"/>
            <p:nvPr/>
          </p:nvSpPr>
          <p:spPr>
            <a:xfrm>
              <a:off x="0" y="15470"/>
              <a:ext cx="11155922" cy="327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900"/>
                </a:lnSpc>
              </a:pPr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「５年間の支援期間について、どう思いますか？」（９名回答）</a:t>
              </a:r>
            </a:p>
          </p:txBody>
        </p:sp>
        <p:sp>
          <p:nvSpPr>
            <p:cNvPr id="274" name="角丸四角形 273"/>
            <p:cNvSpPr/>
            <p:nvPr/>
          </p:nvSpPr>
          <p:spPr>
            <a:xfrm>
              <a:off x="615492" y="1350240"/>
              <a:ext cx="10036107" cy="50917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なお、９名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全員が支援期間経過後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も必要な時に支援を受けられるようにしてほしいと希望。</a:t>
              </a:r>
            </a:p>
          </p:txBody>
        </p:sp>
        <p:sp>
          <p:nvSpPr>
            <p:cNvPr id="277" name="円/楕円 276"/>
            <p:cNvSpPr/>
            <p:nvPr/>
          </p:nvSpPr>
          <p:spPr>
            <a:xfrm>
              <a:off x="615046" y="457914"/>
              <a:ext cx="3292548" cy="83207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５年以上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endParaRPr kumimoji="1"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ほしい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（５名）</a:t>
              </a:r>
            </a:p>
          </p:txBody>
        </p:sp>
        <p:sp>
          <p:nvSpPr>
            <p:cNvPr id="275" name="円/楕円 274"/>
            <p:cNvSpPr/>
            <p:nvPr/>
          </p:nvSpPr>
          <p:spPr>
            <a:xfrm>
              <a:off x="7238024" y="457916"/>
              <a:ext cx="3323815" cy="83207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３年ぐらい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</a:t>
              </a:r>
              <a:endParaRPr kumimoji="1"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いい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と思う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（１名）</a:t>
              </a:r>
            </a:p>
          </p:txBody>
        </p:sp>
        <p:sp>
          <p:nvSpPr>
            <p:cNvPr id="276" name="円/楕円 275"/>
            <p:cNvSpPr/>
            <p:nvPr/>
          </p:nvSpPr>
          <p:spPr>
            <a:xfrm>
              <a:off x="3977608" y="457914"/>
              <a:ext cx="3120388" cy="832070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５年で</a:t>
              </a: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ちょうど</a:t>
              </a:r>
              <a:endParaRPr kumimoji="1"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いい</a:t>
              </a: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と思う</a:t>
              </a:r>
              <a:endPara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700"/>
                </a:lnSpc>
              </a:pPr>
              <a:r>
                <a:rPr kumimoji="1"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（３名）</a:t>
              </a:r>
            </a:p>
          </p:txBody>
        </p:sp>
      </p:grpSp>
      <p:sp>
        <p:nvSpPr>
          <p:cNvPr id="279" name="ホームベース 278"/>
          <p:cNvSpPr/>
          <p:nvPr/>
        </p:nvSpPr>
        <p:spPr>
          <a:xfrm>
            <a:off x="136104" y="6983169"/>
            <a:ext cx="2567268" cy="193695"/>
          </a:xfrm>
          <a:prstGeom prst="homePlate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0" rIns="72000" bIns="0" rtlCol="0" anchor="t" anchorCtr="0"/>
          <a:lstStyle/>
          <a:p>
            <a:pPr>
              <a:lnSpc>
                <a:spcPts val="11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事件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の動機、背景から見た支援の効果</a:t>
            </a:r>
            <a:endParaRPr kumimoji="1" lang="ja-JP" altLang="en-US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0" name="下矢印 279"/>
          <p:cNvSpPr/>
          <p:nvPr/>
        </p:nvSpPr>
        <p:spPr>
          <a:xfrm rot="16200000">
            <a:off x="3139600" y="8134999"/>
            <a:ext cx="234613" cy="190552"/>
          </a:xfrm>
          <a:prstGeom prst="downArrow">
            <a:avLst>
              <a:gd name="adj1" fmla="val 62619"/>
              <a:gd name="adj2" fmla="val 6130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800"/>
          </a:p>
        </p:txBody>
      </p:sp>
      <p:sp>
        <p:nvSpPr>
          <p:cNvPr id="284" name="角丸四角形 283"/>
          <p:cNvSpPr/>
          <p:nvPr/>
        </p:nvSpPr>
        <p:spPr>
          <a:xfrm>
            <a:off x="10433248" y="1151274"/>
            <a:ext cx="2232248" cy="1348316"/>
          </a:xfrm>
          <a:prstGeom prst="roundRect">
            <a:avLst>
              <a:gd name="adj" fmla="val 8353"/>
            </a:avLst>
          </a:prstGeom>
          <a:ln w="1270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72000" rIns="108000" bIns="72000" rtlCol="0" anchor="t" anchorCtr="0"/>
          <a:lstStyle/>
          <a:p>
            <a:pPr>
              <a:lnSpc>
                <a:spcPts val="1200"/>
              </a:lnSpc>
            </a:pP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法務省（大阪刑務所、滋賀刑務所、加古川刑務所、大阪保護観察所、大阪保護観察所堺支部）の協力により提供された、平成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日から平成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日の期間内に刑期満了となった者で、かつ、条例第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条第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項に規定する住所等の届出義務を有する見込み者数から、届出率を調査</a:t>
            </a:r>
            <a:r>
              <a:rPr lang="ja-JP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</a:t>
            </a:r>
            <a:r>
              <a:rPr lang="ja-JP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81" name="表 2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87169"/>
              </p:ext>
            </p:extLst>
          </p:nvPr>
        </p:nvGraphicFramePr>
        <p:xfrm>
          <a:off x="6112768" y="1200200"/>
          <a:ext cx="4032448" cy="8544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仮出所者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満期出所者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5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法務省で把握した人数※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97230" algn="l"/>
                        </a:tabLs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１１名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１９名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大阪府に届出した人数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97230" algn="l"/>
                        </a:tabLs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１２名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5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97230" algn="l"/>
                        </a:tabLst>
                      </a:pP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６４％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 latinLnBrk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６３％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2" name="正方形/長方形 281"/>
          <p:cNvSpPr/>
          <p:nvPr/>
        </p:nvSpPr>
        <p:spPr>
          <a:xfrm>
            <a:off x="6147468" y="2280320"/>
            <a:ext cx="2232248" cy="221709"/>
          </a:xfrm>
          <a:prstGeom prst="rect">
            <a:avLst/>
          </a:prstGeom>
          <a:solidFill>
            <a:schemeClr val="lt1"/>
          </a:solidFill>
          <a:ln w="1270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社会復帰支援に来ない理由　■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正方形/長方形 282"/>
          <p:cNvSpPr/>
          <p:nvPr/>
        </p:nvSpPr>
        <p:spPr>
          <a:xfrm>
            <a:off x="6147468" y="912168"/>
            <a:ext cx="1405460" cy="222333"/>
          </a:xfrm>
          <a:prstGeom prst="rect">
            <a:avLst/>
          </a:prstGeom>
          <a:solidFill>
            <a:schemeClr val="lt1"/>
          </a:solidFill>
          <a:ln w="1270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届出率について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右矢印 284"/>
          <p:cNvSpPr/>
          <p:nvPr/>
        </p:nvSpPr>
        <p:spPr>
          <a:xfrm rot="10800000">
            <a:off x="10145216" y="1508888"/>
            <a:ext cx="336752" cy="233479"/>
          </a:xfrm>
          <a:prstGeom prst="rightArrow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6" name="右矢印 285"/>
          <p:cNvSpPr/>
          <p:nvPr/>
        </p:nvSpPr>
        <p:spPr>
          <a:xfrm>
            <a:off x="8860863" y="3103396"/>
            <a:ext cx="253793" cy="233479"/>
          </a:xfrm>
          <a:prstGeom prst="rightArrow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下矢印 86"/>
          <p:cNvSpPr/>
          <p:nvPr/>
        </p:nvSpPr>
        <p:spPr>
          <a:xfrm>
            <a:off x="1766693" y="8151357"/>
            <a:ext cx="234613" cy="185755"/>
          </a:xfrm>
          <a:prstGeom prst="downArrow">
            <a:avLst>
              <a:gd name="adj1" fmla="val 62619"/>
              <a:gd name="adj2" fmla="val 6130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800"/>
          </a:p>
        </p:txBody>
      </p:sp>
      <p:sp>
        <p:nvSpPr>
          <p:cNvPr id="89" name="正方形/長方形 88"/>
          <p:cNvSpPr/>
          <p:nvPr/>
        </p:nvSpPr>
        <p:spPr>
          <a:xfrm>
            <a:off x="3408603" y="7863134"/>
            <a:ext cx="695151" cy="270803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36000" rIns="72000" bIns="36000" rtlCol="0" anchor="t" anchorCtr="0"/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ja-JP" altLang="ja-JP" sz="7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性犯罪者処遇</a:t>
            </a:r>
            <a:endParaRPr lang="ja-JP" altLang="ja-JP" sz="700" kern="100" dirty="0">
              <a:ea typeface="ＭＳ 明朝"/>
              <a:cs typeface="Times New Roman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ja-JP" altLang="ja-JP" sz="7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プログラム</a:t>
            </a:r>
            <a:endParaRPr lang="ja-JP" altLang="ja-JP" sz="700" kern="100" dirty="0">
              <a:ea typeface="ＭＳ 明朝"/>
              <a:cs typeface="Times New Roman"/>
            </a:endParaRPr>
          </a:p>
          <a:p>
            <a:pPr algn="ctr">
              <a:lnSpc>
                <a:spcPts val="1300"/>
              </a:lnSpc>
            </a:pPr>
            <a:endParaRPr kumimoji="1" lang="ja-JP" altLang="en-US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457043" y="7598854"/>
            <a:ext cx="695151" cy="270803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36000" rIns="72000" bIns="36000" rtlCol="0" anchor="t" anchorCtr="0"/>
          <a:lstStyle/>
          <a:p>
            <a:pPr algn="ctr">
              <a:lnSpc>
                <a:spcPts val="1300"/>
              </a:lnSpc>
            </a:pPr>
            <a:r>
              <a:rPr lang="ja-JP" altLang="ja-JP" sz="7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社会復帰支援</a:t>
            </a:r>
            <a:endParaRPr lang="en-US" altLang="ja-JP" sz="7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 algn="ctr">
              <a:lnSpc>
                <a:spcPts val="1300"/>
              </a:lnSpc>
            </a:pPr>
            <a:endParaRPr kumimoji="1" lang="ja-JP" altLang="en-US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111172" y="2044166"/>
            <a:ext cx="2881916" cy="16414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0" rIns="72000" bIns="0" rtlCol="0" anchor="t" anchorCtr="0"/>
          <a:lstStyle/>
          <a:p>
            <a:pPr>
              <a:lnSpc>
                <a:spcPts val="1300"/>
              </a:lnSpc>
            </a:pP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出所時等の帰住地を「大阪府」と申告した人数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8956908" y="3962612"/>
            <a:ext cx="3734358" cy="37820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0" rIns="72000" bIns="0" rtlCol="0" anchor="t" anchorCtr="0"/>
          <a:lstStyle/>
          <a:p>
            <a:pPr>
              <a:lnSpc>
                <a:spcPts val="1300"/>
              </a:lnSpc>
            </a:pP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社会復帰支援制度に否定的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カウンセリングに効果があると思えない。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』『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行政が信用できない。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などの偏見・誤解など</a:t>
            </a:r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3119" y="7176864"/>
            <a:ext cx="5777465" cy="33887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事件を起こした動機や背景などから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、社会復帰支援の効果について明らかにしたもの。（インタビュー調査に協力を得ら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れた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名全員の共通点をまとめた）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kumimoji="1" lang="ja-JP" altLang="en-US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矢印コネクタ 14"/>
          <p:cNvCxnSpPr>
            <a:stCxn id="283" idx="3"/>
            <a:endCxn id="19" idx="1"/>
          </p:cNvCxnSpPr>
          <p:nvPr/>
        </p:nvCxnSpPr>
        <p:spPr>
          <a:xfrm>
            <a:off x="7552928" y="1023335"/>
            <a:ext cx="552975" cy="6567"/>
          </a:xfrm>
          <a:prstGeom prst="straightConnector1">
            <a:avLst/>
          </a:prstGeom>
          <a:ln w="190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8105903" y="929218"/>
            <a:ext cx="1296144" cy="201367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６３％（推計）</a:t>
            </a:r>
          </a:p>
        </p:txBody>
      </p:sp>
      <p:sp>
        <p:nvSpPr>
          <p:cNvPr id="9" name="曲折矢印 8"/>
          <p:cNvSpPr/>
          <p:nvPr/>
        </p:nvSpPr>
        <p:spPr>
          <a:xfrm flipV="1">
            <a:off x="3626551" y="4231989"/>
            <a:ext cx="154919" cy="121955"/>
          </a:xfrm>
          <a:prstGeom prst="bent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1300"/>
              </a:lnSpc>
            </a:pP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43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t" anchorCtr="0"/>
      <a:lstStyle>
        <a:defPPr algn="ctr">
          <a:lnSpc>
            <a:spcPts val="1300"/>
          </a:lnSpc>
          <a:defRPr kumimoji="1" sz="10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1372</Words>
  <Application>Microsoft Office PowerPoint</Application>
  <PresentationFormat>A3 297x420 mm</PresentationFormat>
  <Paragraphs>581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HGPｺﾞｼｯｸM</vt:lpstr>
      <vt:lpstr>HG丸ｺﾞｼｯｸM-PRO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文書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2019-01-16T07:26:08Z</dcterms:created>
  <dcterms:modified xsi:type="dcterms:W3CDTF">2019-01-24T01:53:18Z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