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59" r:id="rId2"/>
    <p:sldId id="260" r:id="rId3"/>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0000"/>
    <a:srgbClr val="4F81BD"/>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588" autoAdjust="0"/>
    <p:restoredTop sz="99470" autoAdjust="0"/>
  </p:normalViewPr>
  <p:slideViewPr>
    <p:cSldViewPr>
      <p:cViewPr varScale="1">
        <p:scale>
          <a:sx n="69" d="100"/>
          <a:sy n="69" d="100"/>
        </p:scale>
        <p:origin x="1459" y="82"/>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1"/>
            <a:ext cx="2949678" cy="497461"/>
          </a:xfrm>
          <a:prstGeom prst="rect">
            <a:avLst/>
          </a:prstGeom>
        </p:spPr>
        <p:txBody>
          <a:bodyPr vert="horz" lIns="62931" tIns="31467" rIns="62931" bIns="31467" rtlCol="0"/>
          <a:lstStyle>
            <a:lvl1pPr algn="l">
              <a:defRPr sz="800"/>
            </a:lvl1pPr>
          </a:lstStyle>
          <a:p>
            <a:endParaRPr kumimoji="1" lang="ja-JP" altLang="en-US"/>
          </a:p>
        </p:txBody>
      </p:sp>
      <p:sp>
        <p:nvSpPr>
          <p:cNvPr id="3" name="日付プレースホルダー 2"/>
          <p:cNvSpPr>
            <a:spLocks noGrp="1"/>
          </p:cNvSpPr>
          <p:nvPr>
            <p:ph type="dt" idx="1"/>
          </p:nvPr>
        </p:nvSpPr>
        <p:spPr>
          <a:xfrm>
            <a:off x="3855360" y="11"/>
            <a:ext cx="2950765" cy="497461"/>
          </a:xfrm>
          <a:prstGeom prst="rect">
            <a:avLst/>
          </a:prstGeom>
        </p:spPr>
        <p:txBody>
          <a:bodyPr vert="horz" lIns="62931" tIns="31467" rIns="62931" bIns="31467" rtlCol="0"/>
          <a:lstStyle>
            <a:lvl1pPr algn="r">
              <a:defRPr sz="800"/>
            </a:lvl1pPr>
          </a:lstStyle>
          <a:p>
            <a:fld id="{12C35F4C-F7F5-40C3-BF8F-56F867D0C0F3}" type="datetimeFigureOut">
              <a:rPr kumimoji="1" lang="ja-JP" altLang="en-US" smtClean="0"/>
              <a:pPr/>
              <a:t>2024/7/1</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7288" cy="3725863"/>
          </a:xfrm>
          <a:prstGeom prst="rect">
            <a:avLst/>
          </a:prstGeom>
          <a:noFill/>
          <a:ln w="12700">
            <a:solidFill>
              <a:prstClr val="black"/>
            </a:solidFill>
          </a:ln>
        </p:spPr>
        <p:txBody>
          <a:bodyPr vert="horz" lIns="62931" tIns="31467" rIns="62931" bIns="31467" rtlCol="0" anchor="ctr"/>
          <a:lstStyle/>
          <a:p>
            <a:endParaRPr lang="ja-JP" altLang="en-US"/>
          </a:p>
        </p:txBody>
      </p:sp>
      <p:sp>
        <p:nvSpPr>
          <p:cNvPr id="5" name="ノート プレースホルダー 4"/>
          <p:cNvSpPr>
            <a:spLocks noGrp="1"/>
          </p:cNvSpPr>
          <p:nvPr>
            <p:ph type="body" sz="quarter" idx="3"/>
          </p:nvPr>
        </p:nvSpPr>
        <p:spPr>
          <a:xfrm>
            <a:off x="680615" y="4720942"/>
            <a:ext cx="5445978" cy="4472758"/>
          </a:xfrm>
          <a:prstGeom prst="rect">
            <a:avLst/>
          </a:prstGeom>
        </p:spPr>
        <p:txBody>
          <a:bodyPr vert="horz" lIns="62931" tIns="31467" rIns="62931" bIns="3146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781"/>
            <a:ext cx="2949678" cy="496363"/>
          </a:xfrm>
          <a:prstGeom prst="rect">
            <a:avLst/>
          </a:prstGeom>
        </p:spPr>
        <p:txBody>
          <a:bodyPr vert="horz" lIns="62931" tIns="31467" rIns="62931" bIns="31467"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5360" y="9440781"/>
            <a:ext cx="2950765" cy="496363"/>
          </a:xfrm>
          <a:prstGeom prst="rect">
            <a:avLst/>
          </a:prstGeom>
        </p:spPr>
        <p:txBody>
          <a:bodyPr vert="horz" lIns="62931" tIns="31467" rIns="62931" bIns="31467" rtlCol="0" anchor="b"/>
          <a:lstStyle>
            <a:lvl1pPr algn="r">
              <a:defRPr sz="800"/>
            </a:lvl1pPr>
          </a:lstStyle>
          <a:p>
            <a:fld id="{D494EB4B-5902-496A-98E4-E34585EB1929}" type="slidenum">
              <a:rPr kumimoji="1" lang="ja-JP" altLang="en-US" smtClean="0"/>
              <a:pPr/>
              <a:t>‹#›</a:t>
            </a:fld>
            <a:endParaRPr kumimoji="1" lang="ja-JP" altLang="en-US"/>
          </a:p>
        </p:txBody>
      </p:sp>
    </p:spTree>
    <p:extLst>
      <p:ext uri="{BB962C8B-B14F-4D97-AF65-F5344CB8AC3E}">
        <p14:creationId xmlns:p14="http://schemas.microsoft.com/office/powerpoint/2010/main" val="103287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494EB4B-5902-496A-98E4-E34585EB1929}" type="slidenum">
              <a:rPr kumimoji="1" lang="ja-JP" altLang="en-US" smtClean="0"/>
              <a:pPr/>
              <a:t>1</a:t>
            </a:fld>
            <a:endParaRPr kumimoji="1" lang="ja-JP" altLang="en-US"/>
          </a:p>
        </p:txBody>
      </p:sp>
    </p:spTree>
    <p:extLst>
      <p:ext uri="{BB962C8B-B14F-4D97-AF65-F5344CB8AC3E}">
        <p14:creationId xmlns:p14="http://schemas.microsoft.com/office/powerpoint/2010/main" val="2832409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2024/7/1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2961055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2024/7/1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171752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2024/7/1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1396570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2024/7/1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784848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2024/7/1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323402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765C7F4-CA2E-4311-90BE-0C97D29E2975}" type="datetimeFigureOut">
              <a:rPr kumimoji="1" lang="ja-JP" altLang="en-US" smtClean="0"/>
              <a:pPr/>
              <a:t>2024/7/1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4276862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765C7F4-CA2E-4311-90BE-0C97D29E2975}" type="datetimeFigureOut">
              <a:rPr kumimoji="1" lang="ja-JP" altLang="en-US" smtClean="0"/>
              <a:pPr/>
              <a:t>2024/7/1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162510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765C7F4-CA2E-4311-90BE-0C97D29E2975}" type="datetimeFigureOut">
              <a:rPr kumimoji="1" lang="ja-JP" altLang="en-US" smtClean="0"/>
              <a:pPr/>
              <a:t>2024/7/1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4120724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765C7F4-CA2E-4311-90BE-0C97D29E2975}" type="datetimeFigureOut">
              <a:rPr kumimoji="1" lang="ja-JP" altLang="en-US" smtClean="0"/>
              <a:pPr/>
              <a:t>2024/7/1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168223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65C7F4-CA2E-4311-90BE-0C97D29E2975}" type="datetimeFigureOut">
              <a:rPr kumimoji="1" lang="ja-JP" altLang="en-US" smtClean="0"/>
              <a:pPr/>
              <a:t>2024/7/1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293840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65C7F4-CA2E-4311-90BE-0C97D29E2975}" type="datetimeFigureOut">
              <a:rPr kumimoji="1" lang="ja-JP" altLang="en-US" smtClean="0"/>
              <a:pPr/>
              <a:t>2024/7/1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1222462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4765C7F4-CA2E-4311-90BE-0C97D29E2975}" type="datetimeFigureOut">
              <a:rPr kumimoji="1" lang="ja-JP" altLang="en-US" smtClean="0"/>
              <a:pPr/>
              <a:t>2024/7/1</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230835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4.xml"/><Relationship Id="rId1" Type="http://schemas.openxmlformats.org/officeDocument/2006/relationships/vmlDrawing" Target="../drawings/vmlDrawing1.vml"/><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129858" y="654320"/>
            <a:ext cx="12541318" cy="8858767"/>
          </a:xfrm>
          <a:prstGeom prst="roundRect">
            <a:avLst>
              <a:gd name="adj" fmla="val 3296"/>
            </a:avLst>
          </a:prstGeom>
          <a:noFill/>
          <a:ln w="31750">
            <a:solidFill>
              <a:schemeClr val="accent3">
                <a:lumMod val="50000"/>
              </a:schemeClr>
            </a:solidFill>
          </a:ln>
        </p:spPr>
        <p:style>
          <a:lnRef idx="2">
            <a:schemeClr val="accent4"/>
          </a:lnRef>
          <a:fillRef idx="1">
            <a:schemeClr val="lt1"/>
          </a:fillRef>
          <a:effectRef idx="0">
            <a:schemeClr val="accent4"/>
          </a:effectRef>
          <a:fontRef idx="minor">
            <a:schemeClr val="dk1"/>
          </a:fontRef>
        </p:style>
        <p:txBody>
          <a:bodyPr rtlCol="0" anchor="t" anchorCtr="0"/>
          <a:lstStyle/>
          <a:p>
            <a:pPr>
              <a:lnSpc>
                <a:spcPts val="2000"/>
              </a:lnSpc>
              <a:spcBef>
                <a:spcPts val="1200"/>
              </a:spcBef>
            </a:pPr>
            <a:r>
              <a:rPr lang="ja-JP" altLang="en-US" sz="1200" b="1" dirty="0">
                <a:solidFill>
                  <a:schemeClr val="tx1"/>
                </a:solidFill>
                <a:latin typeface="Meiryo UI" panose="020B0604030504040204" pitchFamily="50" charset="-128"/>
                <a:ea typeface="Meiryo UI" panose="020B0604030504040204" pitchFamily="50" charset="-128"/>
              </a:rPr>
              <a:t>■　条例の概要　■</a:t>
            </a:r>
            <a:endParaRPr lang="en-US" altLang="ja-JP" sz="1200" b="1" dirty="0">
              <a:solidFill>
                <a:schemeClr val="tx1"/>
              </a:solidFill>
              <a:latin typeface="Meiryo UI" panose="020B0604030504040204" pitchFamily="50" charset="-128"/>
              <a:ea typeface="Meiryo UI" panose="020B0604030504040204" pitchFamily="50" charset="-128"/>
            </a:endParaRPr>
          </a:p>
          <a:p>
            <a:pPr>
              <a:lnSpc>
                <a:spcPts val="1500"/>
              </a:lnSpc>
              <a:spcBef>
                <a:spcPts val="1200"/>
              </a:spcBef>
            </a:pPr>
            <a:endParaRPr lang="en-US" altLang="ja-JP" sz="1200" b="1" dirty="0">
              <a:solidFill>
                <a:schemeClr val="tx1"/>
              </a:solidFill>
              <a:latin typeface="Meiryo UI" panose="020B0604030504040204" pitchFamily="50" charset="-128"/>
              <a:ea typeface="Meiryo UI" panose="020B0604030504040204" pitchFamily="50" charset="-128"/>
            </a:endParaRPr>
          </a:p>
          <a:p>
            <a:pPr>
              <a:lnSpc>
                <a:spcPts val="1500"/>
              </a:lnSpc>
              <a:spcBef>
                <a:spcPts val="1200"/>
              </a:spcBef>
            </a:pPr>
            <a:endParaRPr lang="en-US" altLang="ja-JP" sz="1200" b="1" dirty="0">
              <a:solidFill>
                <a:schemeClr val="tx1"/>
              </a:solidFill>
              <a:latin typeface="Meiryo UI" panose="020B0604030504040204" pitchFamily="50" charset="-128"/>
              <a:ea typeface="Meiryo UI" panose="020B0604030504040204" pitchFamily="50" charset="-128"/>
            </a:endParaRPr>
          </a:p>
          <a:p>
            <a:pPr>
              <a:lnSpc>
                <a:spcPts val="1500"/>
              </a:lnSpc>
              <a:spcBef>
                <a:spcPts val="1200"/>
              </a:spcBef>
            </a:pPr>
            <a:endParaRPr lang="en-US" altLang="ja-JP" sz="1200" b="1" dirty="0">
              <a:solidFill>
                <a:schemeClr val="tx1"/>
              </a:solidFill>
              <a:latin typeface="Meiryo UI" panose="020B0604030504040204" pitchFamily="50" charset="-128"/>
              <a:ea typeface="Meiryo UI" panose="020B0604030504040204" pitchFamily="50" charset="-128"/>
            </a:endParaRPr>
          </a:p>
          <a:p>
            <a:pPr>
              <a:lnSpc>
                <a:spcPts val="1500"/>
              </a:lnSpc>
              <a:spcBef>
                <a:spcPts val="1200"/>
              </a:spcBef>
            </a:pPr>
            <a:r>
              <a:rPr lang="ja-JP" altLang="en-US" sz="1200" b="1" dirty="0">
                <a:solidFill>
                  <a:schemeClr val="tx1"/>
                </a:solidFill>
                <a:latin typeface="Meiryo UI" panose="020B0604030504040204" pitchFamily="50" charset="-128"/>
                <a:ea typeface="Meiryo UI" panose="020B0604030504040204" pitchFamily="50" charset="-128"/>
              </a:rPr>
              <a:t>■　活動実績等　■</a:t>
            </a:r>
            <a:endParaRPr lang="en-US" altLang="ja-JP" sz="1200" b="1" dirty="0">
              <a:solidFill>
                <a:schemeClr val="tx1"/>
              </a:solidFill>
              <a:latin typeface="Meiryo UI" panose="020B0604030504040204" pitchFamily="50" charset="-128"/>
              <a:ea typeface="Meiryo UI" panose="020B0604030504040204" pitchFamily="50" charset="-128"/>
            </a:endParaRPr>
          </a:p>
          <a:p>
            <a:pPr>
              <a:lnSpc>
                <a:spcPts val="1500"/>
              </a:lnSpc>
              <a:spcBef>
                <a:spcPts val="1200"/>
              </a:spcBef>
            </a:pPr>
            <a:endParaRPr lang="en-US" altLang="ja-JP" sz="1200" b="1" dirty="0">
              <a:solidFill>
                <a:schemeClr val="tx1"/>
              </a:solidFill>
              <a:latin typeface="Meiryo UI" panose="020B0604030504040204" pitchFamily="50" charset="-128"/>
              <a:ea typeface="Meiryo UI" panose="020B0604030504040204" pitchFamily="50" charset="-128"/>
            </a:endParaRPr>
          </a:p>
          <a:p>
            <a:pPr>
              <a:lnSpc>
                <a:spcPts val="1500"/>
              </a:lnSpc>
              <a:spcBef>
                <a:spcPts val="1200"/>
              </a:spcBef>
            </a:pPr>
            <a:endParaRPr lang="en-US" altLang="ja-JP" sz="1200" b="1" dirty="0">
              <a:solidFill>
                <a:schemeClr val="tx1"/>
              </a:solidFill>
              <a:latin typeface="Meiryo UI" panose="020B0604030504040204" pitchFamily="50" charset="-128"/>
              <a:ea typeface="Meiryo UI" panose="020B0604030504040204" pitchFamily="50" charset="-128"/>
            </a:endParaRPr>
          </a:p>
          <a:p>
            <a:pPr>
              <a:lnSpc>
                <a:spcPts val="1500"/>
              </a:lnSpc>
              <a:spcBef>
                <a:spcPts val="1200"/>
              </a:spcBef>
            </a:pPr>
            <a:endParaRPr lang="en-US" altLang="ja-JP" sz="1200" b="1" dirty="0">
              <a:solidFill>
                <a:schemeClr val="tx1"/>
              </a:solidFill>
              <a:latin typeface="Meiryo UI" panose="020B0604030504040204" pitchFamily="50" charset="-128"/>
              <a:ea typeface="Meiryo UI" panose="020B0604030504040204" pitchFamily="50" charset="-128"/>
            </a:endParaRPr>
          </a:p>
          <a:p>
            <a:pPr>
              <a:lnSpc>
                <a:spcPts val="1500"/>
              </a:lnSpc>
              <a:spcBef>
                <a:spcPts val="1200"/>
              </a:spcBef>
            </a:pPr>
            <a:endParaRPr lang="en-US" altLang="ja-JP" sz="1200" b="1" dirty="0">
              <a:solidFill>
                <a:schemeClr val="tx1"/>
              </a:solidFill>
              <a:latin typeface="Meiryo UI" panose="020B0604030504040204" pitchFamily="50" charset="-128"/>
              <a:ea typeface="Meiryo UI" panose="020B0604030504040204" pitchFamily="50" charset="-128"/>
            </a:endParaRPr>
          </a:p>
          <a:p>
            <a:pPr>
              <a:lnSpc>
                <a:spcPts val="1500"/>
              </a:lnSpc>
              <a:spcBef>
                <a:spcPts val="1200"/>
              </a:spcBef>
            </a:pPr>
            <a:endParaRPr lang="en-US" altLang="ja-JP" sz="1200" b="1" dirty="0">
              <a:solidFill>
                <a:schemeClr val="tx1"/>
              </a:solidFill>
              <a:latin typeface="Meiryo UI" panose="020B0604030504040204" pitchFamily="50" charset="-128"/>
              <a:ea typeface="Meiryo UI" panose="020B0604030504040204" pitchFamily="50" charset="-128"/>
            </a:endParaRPr>
          </a:p>
          <a:p>
            <a:pPr>
              <a:lnSpc>
                <a:spcPts val="1500"/>
              </a:lnSpc>
              <a:spcBef>
                <a:spcPts val="1200"/>
              </a:spcBef>
            </a:pPr>
            <a:endParaRPr lang="en-US" altLang="ja-JP" sz="1200" b="1" dirty="0">
              <a:solidFill>
                <a:schemeClr val="tx1"/>
              </a:solidFill>
              <a:latin typeface="Meiryo UI" panose="020B0604030504040204" pitchFamily="50" charset="-128"/>
              <a:ea typeface="Meiryo UI" panose="020B0604030504040204" pitchFamily="50" charset="-128"/>
            </a:endParaRPr>
          </a:p>
          <a:p>
            <a:pPr algn="ctr">
              <a:lnSpc>
                <a:spcPts val="1300"/>
              </a:lnSpc>
            </a:pP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正方形/長方形 44">
            <a:extLst>
              <a:ext uri="{FF2B5EF4-FFF2-40B4-BE49-F238E27FC236}">
                <a16:creationId xmlns:a16="http://schemas.microsoft.com/office/drawing/2014/main" id="{4A7A90ED-280A-4054-8BBD-4D1E69846B96}"/>
              </a:ext>
            </a:extLst>
          </p:cNvPr>
          <p:cNvSpPr/>
          <p:nvPr/>
        </p:nvSpPr>
        <p:spPr>
          <a:xfrm>
            <a:off x="6400517" y="693540"/>
            <a:ext cx="6048671" cy="8715571"/>
          </a:xfrm>
          <a:prstGeom prst="rect">
            <a:avLst/>
          </a:prstGeom>
          <a:ln w="12700" cmpd="dbl"/>
        </p:spPr>
        <p:style>
          <a:lnRef idx="2">
            <a:schemeClr val="accent1"/>
          </a:lnRef>
          <a:fillRef idx="1">
            <a:schemeClr val="lt1"/>
          </a:fillRef>
          <a:effectRef idx="0">
            <a:schemeClr val="accent1"/>
          </a:effectRef>
          <a:fontRef idx="minor">
            <a:schemeClr val="dk1"/>
          </a:fontRef>
        </p:style>
        <p:txBody>
          <a:bodyPr rtlCol="0" anchor="t" anchorCtr="0"/>
          <a:lstStyle/>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　社会復帰支援の運用状況　■</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600"/>
              </a:lnSpc>
            </a:pPr>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000" dirty="0">
                <a:solidFill>
                  <a:schemeClr val="tx1"/>
                </a:solidFill>
                <a:latin typeface="Meiryo UI" panose="020B0604030504040204" pitchFamily="50" charset="-128"/>
                <a:ea typeface="Meiryo UI" panose="020B0604030504040204" pitchFamily="50" charset="-128"/>
              </a:rPr>
              <a:t>・　年度別の社会復帰支援対象者数及び支援回数</a:t>
            </a:r>
            <a:endParaRPr lang="en-US" altLang="ja-JP" sz="1000" dirty="0">
              <a:solidFill>
                <a:schemeClr val="tx1"/>
              </a:solidFill>
              <a:latin typeface="Meiryo UI" panose="020B0604030504040204" pitchFamily="50" charset="-128"/>
              <a:ea typeface="Meiryo UI" panose="020B0604030504040204" pitchFamily="50" charset="-128"/>
            </a:endParaRPr>
          </a:p>
          <a:p>
            <a:pPr>
              <a:lnSpc>
                <a:spcPts val="1600"/>
              </a:lnSpc>
            </a:pPr>
            <a:endParaRPr lang="en-US" altLang="ja-JP" sz="1000" dirty="0">
              <a:solidFill>
                <a:schemeClr val="tx1"/>
              </a:solidFill>
              <a:latin typeface="Meiryo UI" panose="020B0604030504040204" pitchFamily="50" charset="-128"/>
              <a:ea typeface="Meiryo UI" panose="020B0604030504040204" pitchFamily="50" charset="-128"/>
            </a:endParaRPr>
          </a:p>
          <a:p>
            <a:pPr>
              <a:lnSpc>
                <a:spcPts val="1600"/>
              </a:lnSpc>
            </a:pPr>
            <a:endParaRPr lang="en-US" altLang="ja-JP" sz="1000" dirty="0">
              <a:solidFill>
                <a:schemeClr val="tx1"/>
              </a:solidFill>
              <a:latin typeface="Meiryo UI" panose="020B0604030504040204" pitchFamily="50" charset="-128"/>
              <a:ea typeface="Meiryo UI" panose="020B0604030504040204" pitchFamily="50" charset="-128"/>
            </a:endParaRPr>
          </a:p>
          <a:p>
            <a:pPr>
              <a:lnSpc>
                <a:spcPts val="1600"/>
              </a:lnSpc>
            </a:pPr>
            <a:endParaRPr lang="en-US" altLang="ja-JP" sz="1000" dirty="0">
              <a:solidFill>
                <a:schemeClr val="tx1"/>
              </a:solidFill>
              <a:latin typeface="Meiryo UI" panose="020B0604030504040204" pitchFamily="50" charset="-128"/>
              <a:ea typeface="Meiryo UI" panose="020B0604030504040204" pitchFamily="50" charset="-128"/>
            </a:endParaRPr>
          </a:p>
          <a:p>
            <a:pPr>
              <a:lnSpc>
                <a:spcPts val="1600"/>
              </a:lnSpc>
            </a:pPr>
            <a:endParaRPr lang="en-US" altLang="ja-JP" sz="1000" dirty="0">
              <a:solidFill>
                <a:schemeClr val="tx1"/>
              </a:solidFill>
              <a:latin typeface="Meiryo UI" panose="020B0604030504040204" pitchFamily="50" charset="-128"/>
              <a:ea typeface="Meiryo UI" panose="020B0604030504040204" pitchFamily="50" charset="-128"/>
            </a:endParaRPr>
          </a:p>
          <a:p>
            <a:pPr>
              <a:lnSpc>
                <a:spcPts val="1600"/>
              </a:lnSpc>
            </a:pPr>
            <a:endParaRPr lang="en-US" altLang="ja-JP" sz="1000" dirty="0">
              <a:solidFill>
                <a:schemeClr val="tx1"/>
              </a:solidFill>
              <a:latin typeface="Meiryo UI" panose="020B0604030504040204" pitchFamily="50" charset="-128"/>
              <a:ea typeface="Meiryo UI" panose="020B0604030504040204" pitchFamily="50" charset="-128"/>
            </a:endParaRPr>
          </a:p>
          <a:p>
            <a:pPr>
              <a:lnSpc>
                <a:spcPts val="1600"/>
              </a:lnSpc>
              <a:spcBef>
                <a:spcPts val="600"/>
              </a:spcBef>
            </a:pPr>
            <a:r>
              <a:rPr lang="ja-JP" altLang="en-US" sz="1000" dirty="0">
                <a:solidFill>
                  <a:schemeClr val="tx1"/>
                </a:solidFill>
                <a:latin typeface="Meiryo UI" panose="020B0604030504040204" pitchFamily="50" charset="-128"/>
                <a:ea typeface="Meiryo UI" panose="020B0604030504040204" pitchFamily="50" charset="-128"/>
              </a:rPr>
              <a:t>　　・　年代別・主要罪名別の社会復帰支援対象者数及び支援率</a:t>
            </a:r>
            <a:endParaRPr lang="en-US" altLang="ja-JP" sz="1000" dirty="0">
              <a:solidFill>
                <a:schemeClr val="tx1"/>
              </a:solidFill>
              <a:latin typeface="Meiryo UI" panose="020B0604030504040204" pitchFamily="50" charset="-128"/>
              <a:ea typeface="Meiryo UI" panose="020B0604030504040204" pitchFamily="50" charset="-128"/>
            </a:endParaRPr>
          </a:p>
          <a:p>
            <a:pPr>
              <a:lnSpc>
                <a:spcPts val="1600"/>
              </a:lnSpc>
            </a:pPr>
            <a:endParaRPr lang="en-US" altLang="ja-JP" sz="1000" dirty="0">
              <a:solidFill>
                <a:schemeClr val="tx1"/>
              </a:solidFill>
              <a:latin typeface="Meiryo UI" panose="020B0604030504040204" pitchFamily="50" charset="-128"/>
              <a:ea typeface="Meiryo UI" panose="020B0604030504040204" pitchFamily="50" charset="-128"/>
            </a:endParaRPr>
          </a:p>
          <a:p>
            <a:pPr>
              <a:lnSpc>
                <a:spcPts val="1600"/>
              </a:lnSpc>
            </a:pPr>
            <a:endParaRPr lang="en-US" altLang="ja-JP" sz="1000" dirty="0">
              <a:solidFill>
                <a:schemeClr val="tx1"/>
              </a:solidFill>
              <a:latin typeface="Meiryo UI" panose="020B0604030504040204" pitchFamily="50" charset="-128"/>
              <a:ea typeface="Meiryo UI" panose="020B0604030504040204" pitchFamily="50" charset="-128"/>
            </a:endParaRPr>
          </a:p>
          <a:p>
            <a:pPr>
              <a:lnSpc>
                <a:spcPts val="1600"/>
              </a:lnSpc>
            </a:pPr>
            <a:endParaRPr lang="en-US" altLang="ja-JP" sz="1000" dirty="0">
              <a:solidFill>
                <a:schemeClr val="tx1"/>
              </a:solidFill>
              <a:latin typeface="Meiryo UI" panose="020B0604030504040204" pitchFamily="50" charset="-128"/>
              <a:ea typeface="Meiryo UI" panose="020B0604030504040204" pitchFamily="50" charset="-128"/>
            </a:endParaRPr>
          </a:p>
          <a:p>
            <a:pPr>
              <a:lnSpc>
                <a:spcPts val="1600"/>
              </a:lnSpc>
            </a:pPr>
            <a:endParaRPr lang="en-US" altLang="ja-JP" sz="1000" dirty="0">
              <a:solidFill>
                <a:schemeClr val="tx1"/>
              </a:solidFill>
              <a:latin typeface="Meiryo UI" panose="020B0604030504040204" pitchFamily="50" charset="-128"/>
              <a:ea typeface="Meiryo UI" panose="020B0604030504040204" pitchFamily="50" charset="-128"/>
            </a:endParaRPr>
          </a:p>
          <a:p>
            <a:pPr>
              <a:lnSpc>
                <a:spcPts val="1600"/>
              </a:lnSpc>
            </a:pP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81" name="Rectangle 4"/>
          <p:cNvSpPr>
            <a:spLocks noChangeArrowheads="1"/>
          </p:cNvSpPr>
          <p:nvPr/>
        </p:nvSpPr>
        <p:spPr bwMode="auto">
          <a:xfrm>
            <a:off x="0" y="97384"/>
            <a:ext cx="12801600" cy="382611"/>
          </a:xfrm>
          <a:prstGeom prst="rect">
            <a:avLst/>
          </a:prstGeom>
          <a:ln/>
        </p:spPr>
        <p:style>
          <a:lnRef idx="3">
            <a:schemeClr val="lt1"/>
          </a:lnRef>
          <a:fillRef idx="1">
            <a:schemeClr val="accent4"/>
          </a:fillRef>
          <a:effectRef idx="1">
            <a:schemeClr val="accent4"/>
          </a:effectRef>
          <a:fontRef idx="minor">
            <a:schemeClr val="lt1"/>
          </a:fontRef>
        </p:style>
        <p:txBody>
          <a:bodyPr tIns="0" bIns="0" anchor="ctr"/>
          <a:lstStyle/>
          <a:p>
            <a:pPr eaLnBrk="1" hangingPunct="1">
              <a:lnSpc>
                <a:spcPts val="1100"/>
              </a:lnSpc>
            </a:pPr>
            <a:r>
              <a:rPr lang="ja-JP" altLang="en-US" sz="1400" b="1" dirty="0">
                <a:solidFill>
                  <a:schemeClr val="tx1"/>
                </a:solidFill>
              </a:rPr>
              <a:t>　　　　</a:t>
            </a:r>
            <a:endParaRPr lang="en-US" altLang="ja-JP" sz="1400" b="1" dirty="0">
              <a:solidFill>
                <a:schemeClr val="tx1"/>
              </a:solidFill>
            </a:endParaRPr>
          </a:p>
          <a:p>
            <a:pPr algn="ctr" eaLnBrk="1" hangingPunct="1">
              <a:lnSpc>
                <a:spcPts val="1600"/>
              </a:lnSpc>
            </a:pPr>
            <a:r>
              <a:rPr lang="ja-JP" altLang="en-US" sz="1800" b="1" dirty="0">
                <a:solidFill>
                  <a:schemeClr val="tx1"/>
                </a:solidFill>
                <a:latin typeface="Meiryo UI" pitchFamily="50" charset="-128"/>
                <a:ea typeface="Meiryo UI" pitchFamily="50" charset="-128"/>
                <a:cs typeface="Meiryo UI" pitchFamily="50" charset="-128"/>
              </a:rPr>
              <a:t>大阪府子どもを性犯罪から守る条例の運用状況について</a:t>
            </a:r>
          </a:p>
        </p:txBody>
      </p:sp>
      <p:sp>
        <p:nvSpPr>
          <p:cNvPr id="34" name="Text Box 272"/>
          <p:cNvSpPr txBox="1">
            <a:spLocks noChangeArrowheads="1"/>
          </p:cNvSpPr>
          <p:nvPr/>
        </p:nvSpPr>
        <p:spPr bwMode="auto">
          <a:xfrm>
            <a:off x="306122" y="984176"/>
            <a:ext cx="6094678" cy="1224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8890" rIns="74295" bIns="8890" anchor="t" anchorCtr="0" upright="1">
            <a:noAutofit/>
          </a:bodyPr>
          <a:lstStyle/>
          <a:p>
            <a:pPr indent="-360000">
              <a:lnSpc>
                <a:spcPts val="1500"/>
              </a:lnSpc>
              <a:spcAft>
                <a:spcPts val="0"/>
              </a:spcAft>
            </a:pP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○社会全体で子どもを性犯罪から守ることを基本に、子どもが性犯罪の被害に遭わない、その加害者を生み出さない      </a:t>
            </a:r>
            <a:endParaRPr lang="en-US" altLang="ja-JP" sz="1000" kern="100" dirty="0">
              <a:latin typeface="Meiryo UI" panose="020B0604030504040204" pitchFamily="50" charset="-128"/>
              <a:ea typeface="Meiryo UI" panose="020B0604030504040204" pitchFamily="50" charset="-128"/>
              <a:cs typeface="Meiryo UI" panose="020B0604030504040204" pitchFamily="50" charset="-128"/>
            </a:endParaRPr>
          </a:p>
          <a:p>
            <a:pPr indent="-360000">
              <a:lnSpc>
                <a:spcPts val="1500"/>
              </a:lnSpc>
              <a:spcAft>
                <a:spcPts val="0"/>
              </a:spcAft>
            </a:pPr>
            <a:r>
              <a:rPr lang="en-US" altLang="ja-JP" sz="10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社会の実現を目指して、平成</a:t>
            </a:r>
            <a:r>
              <a:rPr lang="en-US" altLang="ja-JP" sz="1000" kern="100" dirty="0">
                <a:latin typeface="Meiryo UI" panose="020B0604030504040204" pitchFamily="50" charset="-128"/>
                <a:ea typeface="Meiryo UI" panose="020B0604030504040204" pitchFamily="50" charset="-128"/>
                <a:cs typeface="Meiryo UI" panose="020B0604030504040204" pitchFamily="50" charset="-128"/>
              </a:rPr>
              <a:t>24</a:t>
            </a: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kern="1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月に施行（平成</a:t>
            </a:r>
            <a:r>
              <a:rPr lang="en-US" altLang="ja-JP" sz="1000" kern="100" dirty="0">
                <a:latin typeface="Meiryo UI" panose="020B0604030504040204" pitchFamily="50" charset="-128"/>
                <a:ea typeface="Meiryo UI" panose="020B0604030504040204" pitchFamily="50" charset="-128"/>
                <a:cs typeface="Meiryo UI" panose="020B0604030504040204" pitchFamily="50" charset="-128"/>
              </a:rPr>
              <a:t>26</a:t>
            </a: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kern="1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月、平成</a:t>
            </a:r>
            <a:r>
              <a:rPr lang="en-US" altLang="ja-JP" sz="1000" kern="1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kern="1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月、令和６年３月一部改正）</a:t>
            </a:r>
            <a:endParaRPr lang="en-US" altLang="ja-JP" sz="1000" kern="100" dirty="0">
              <a:latin typeface="Meiryo UI" panose="020B0604030504040204" pitchFamily="50" charset="-128"/>
              <a:ea typeface="Meiryo UI" panose="020B0604030504040204" pitchFamily="50" charset="-128"/>
              <a:cs typeface="Meiryo UI" panose="020B0604030504040204" pitchFamily="50" charset="-128"/>
            </a:endParaRPr>
          </a:p>
          <a:p>
            <a:pPr indent="-457200">
              <a:lnSpc>
                <a:spcPts val="1500"/>
              </a:lnSpc>
              <a:spcAft>
                <a:spcPts val="0"/>
              </a:spcAft>
            </a:pP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kern="100" dirty="0">
                <a:latin typeface="Meiryo UI" panose="020B0604030504040204" pitchFamily="50" charset="-128"/>
                <a:ea typeface="Meiryo UI" panose="020B0604030504040204" pitchFamily="50" charset="-128"/>
                <a:cs typeface="Meiryo UI" panose="020B0604030504040204" pitchFamily="50" charset="-128"/>
              </a:rPr>
              <a:t>13</a:t>
            </a: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歳未満の子どもに対し、不安を与える行為及び威圧する行為等を禁止するとともに、これらの行為の発見者に</a:t>
            </a:r>
            <a:endParaRPr lang="en-US" altLang="ja-JP" sz="1000" kern="100" dirty="0">
              <a:latin typeface="Meiryo UI" panose="020B0604030504040204" pitchFamily="50" charset="-128"/>
              <a:ea typeface="Meiryo UI" panose="020B0604030504040204" pitchFamily="50" charset="-128"/>
              <a:cs typeface="Meiryo UI" panose="020B0604030504040204" pitchFamily="50" charset="-128"/>
            </a:endParaRPr>
          </a:p>
          <a:p>
            <a:pPr indent="-457200">
              <a:lnSpc>
                <a:spcPts val="1500"/>
              </a:lnSpc>
              <a:spcAft>
                <a:spcPts val="0"/>
              </a:spcAft>
            </a:pP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　 通報等の努力義務を規定。</a:t>
            </a:r>
            <a:endParaRPr lang="en-US" altLang="ja-JP" sz="1000" kern="100" dirty="0">
              <a:latin typeface="Meiryo UI" panose="020B0604030504040204" pitchFamily="50" charset="-128"/>
              <a:ea typeface="Meiryo UI" panose="020B0604030504040204" pitchFamily="50" charset="-128"/>
              <a:cs typeface="Meiryo UI" panose="020B0604030504040204" pitchFamily="50" charset="-128"/>
            </a:endParaRPr>
          </a:p>
          <a:p>
            <a:pPr indent="-457200">
              <a:lnSpc>
                <a:spcPts val="1500"/>
              </a:lnSpc>
              <a:spcAft>
                <a:spcPts val="0"/>
              </a:spcAft>
            </a:pP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kern="100" dirty="0">
                <a:latin typeface="Meiryo UI" panose="020B0604030504040204" pitchFamily="50" charset="-128"/>
                <a:ea typeface="Meiryo UI" panose="020B0604030504040204" pitchFamily="50" charset="-128"/>
                <a:cs typeface="Meiryo UI" panose="020B0604030504040204" pitchFamily="50" charset="-128"/>
              </a:rPr>
              <a:t>18</a:t>
            </a: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歳未満の子どもに性犯罪を行い、刑事施設に服役の上、刑期の満了の日から</a:t>
            </a:r>
            <a:r>
              <a:rPr lang="en-US" altLang="ja-JP" sz="1000" kern="1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年を経過しない者で府の区域</a:t>
            </a:r>
            <a:endParaRPr lang="en-US" altLang="ja-JP" sz="1000" kern="100" dirty="0">
              <a:latin typeface="Meiryo UI" panose="020B0604030504040204" pitchFamily="50" charset="-128"/>
              <a:ea typeface="Meiryo UI" panose="020B0604030504040204" pitchFamily="50" charset="-128"/>
              <a:cs typeface="Meiryo UI" panose="020B0604030504040204" pitchFamily="50" charset="-128"/>
            </a:endParaRPr>
          </a:p>
          <a:p>
            <a:pPr indent="-457200">
              <a:lnSpc>
                <a:spcPts val="1500"/>
              </a:lnSpc>
              <a:spcAft>
                <a:spcPts val="0"/>
              </a:spcAft>
            </a:pP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　 内に住所を定めた者に対して住所等の届出義務を課すとともに、社会復帰に関する相談その他必要な支援を実施。</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角丸四角形 6"/>
          <p:cNvSpPr/>
          <p:nvPr/>
        </p:nvSpPr>
        <p:spPr>
          <a:xfrm>
            <a:off x="124178" y="492229"/>
            <a:ext cx="2764030" cy="275923"/>
          </a:xfrm>
          <a:prstGeom prst="roundRect">
            <a:avLst>
              <a:gd name="adj" fmla="val 50000"/>
            </a:avLst>
          </a:prstGeom>
          <a:solidFill>
            <a:srgbClr val="008000"/>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r>
              <a:rPr lang="ja-JP" altLang="en-US" sz="1300" b="1" dirty="0">
                <a:solidFill>
                  <a:schemeClr val="tx1"/>
                </a:solidFill>
                <a:latin typeface="HG丸ｺﾞｼｯｸM-PRO" panose="020F0600000000000000" pitchFamily="50" charset="-128"/>
                <a:ea typeface="HG丸ｺﾞｼｯｸM-PRO" panose="020F0600000000000000" pitchFamily="50" charset="-128"/>
                <a:cs typeface="Meiryo UI" pitchFamily="50" charset="-128"/>
              </a:rPr>
              <a:t>１．</a:t>
            </a:r>
            <a:r>
              <a:rPr kumimoji="1" lang="en-US" altLang="ja-JP" sz="1300" b="1" dirty="0">
                <a:solidFill>
                  <a:schemeClr val="tx1"/>
                </a:solidFill>
                <a:latin typeface="HG丸ｺﾞｼｯｸM-PRO" panose="020F0600000000000000" pitchFamily="50" charset="-128"/>
                <a:ea typeface="HG丸ｺﾞｼｯｸM-PRO" panose="020F0600000000000000" pitchFamily="50" charset="-128"/>
                <a:cs typeface="Meiryo UI" pitchFamily="50" charset="-128"/>
              </a:rPr>
              <a:t> </a:t>
            </a:r>
            <a:r>
              <a:rPr kumimoji="1" lang="ja-JP" altLang="en-US" sz="1300" b="1" dirty="0">
                <a:solidFill>
                  <a:schemeClr val="tx1"/>
                </a:solidFill>
                <a:latin typeface="HG丸ｺﾞｼｯｸM-PRO" panose="020F0600000000000000" pitchFamily="50" charset="-128"/>
                <a:ea typeface="HG丸ｺﾞｼｯｸM-PRO" panose="020F0600000000000000" pitchFamily="50" charset="-128"/>
                <a:cs typeface="Meiryo UI" pitchFamily="50" charset="-128"/>
              </a:rPr>
              <a:t>条例の運用状況</a:t>
            </a:r>
          </a:p>
        </p:txBody>
      </p:sp>
      <p:sp>
        <p:nvSpPr>
          <p:cNvPr id="13" name="角丸四角形 12"/>
          <p:cNvSpPr/>
          <p:nvPr/>
        </p:nvSpPr>
        <p:spPr>
          <a:xfrm>
            <a:off x="306122" y="2380664"/>
            <a:ext cx="6003571" cy="1411824"/>
          </a:xfrm>
          <a:prstGeom prst="roundRect">
            <a:avLst>
              <a:gd name="adj" fmla="val 8847"/>
            </a:avLst>
          </a:prstGeom>
          <a:solidFill>
            <a:schemeClr val="accent6">
              <a:lumMod val="20000"/>
              <a:lumOff val="80000"/>
            </a:schemeClr>
          </a:solidFill>
          <a:ln w="12700"/>
        </p:spPr>
        <p:style>
          <a:lnRef idx="2">
            <a:schemeClr val="accent4"/>
          </a:lnRef>
          <a:fillRef idx="1">
            <a:schemeClr val="lt1"/>
          </a:fillRef>
          <a:effectRef idx="0">
            <a:schemeClr val="accent4"/>
          </a:effectRef>
          <a:fontRef idx="minor">
            <a:schemeClr val="dk1"/>
          </a:fontRef>
        </p:style>
        <p:txBody>
          <a:bodyPr rtlCol="0" anchor="t" anchorCtr="0"/>
          <a:lstStyle/>
          <a:p>
            <a:pPr>
              <a:lnSpc>
                <a:spcPts val="1300"/>
              </a:lnSpc>
            </a:pPr>
            <a:r>
              <a:rPr kumimoji="1" lang="ja-JP" altLang="en-US" sz="10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１．子どもの安全確保に関する啓発活動</a:t>
            </a:r>
            <a:endParaRPr kumimoji="1" lang="en-US" altLang="ja-JP" sz="10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spcBef>
                <a:spcPts val="600"/>
              </a:spcBef>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民間事業者、府民の協力のもとに、こども１１０番運動の展開や啓発物品の作成・配付、各種媒体を</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介した広報啓発などに取り組んでいる。</a:t>
            </a:r>
          </a:p>
          <a:p>
            <a:pPr>
              <a:lnSpc>
                <a:spcPts val="1300"/>
              </a:lnSpc>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　こども１１０番運動、「５つの約束」、子どもの安全見まもり隊</a:t>
            </a:r>
          </a:p>
          <a:p>
            <a:pPr>
              <a:lnSpc>
                <a:spcPts val="1300"/>
              </a:lnSpc>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　民間事業者とタイアップした防犯ブザーや啓発用クリアファイル等の作成・配付</a:t>
            </a:r>
          </a:p>
          <a:p>
            <a:pPr>
              <a:lnSpc>
                <a:spcPts val="1300"/>
              </a:lnSpc>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　治安対策課ホームページに性犯罪の専用サイトの開設</a:t>
            </a:r>
          </a:p>
          <a:p>
            <a:pPr>
              <a:lnSpc>
                <a:spcPts val="1300"/>
              </a:lnSpc>
            </a:pP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44616" y="2869408"/>
            <a:ext cx="1002655" cy="707056"/>
          </a:xfrm>
          <a:prstGeom prst="rect">
            <a:avLst/>
          </a:prstGeom>
          <a:solidFill>
            <a:schemeClr val="accent6">
              <a:lumMod val="20000"/>
              <a:lumOff val="80000"/>
            </a:schemeClr>
          </a:solidFill>
          <a:ln>
            <a:noFill/>
          </a:ln>
          <a:effectLst/>
        </p:spPr>
      </p:pic>
      <p:sp>
        <p:nvSpPr>
          <p:cNvPr id="37" name="角丸四角形 36"/>
          <p:cNvSpPr/>
          <p:nvPr/>
        </p:nvSpPr>
        <p:spPr>
          <a:xfrm>
            <a:off x="306122" y="3792488"/>
            <a:ext cx="6003571" cy="1728192"/>
          </a:xfrm>
          <a:prstGeom prst="roundRect">
            <a:avLst>
              <a:gd name="adj" fmla="val 8847"/>
            </a:avLst>
          </a:prstGeom>
          <a:solidFill>
            <a:schemeClr val="accent6">
              <a:lumMod val="20000"/>
              <a:lumOff val="80000"/>
            </a:schemeClr>
          </a:solidFill>
          <a:ln w="12700"/>
        </p:spPr>
        <p:style>
          <a:lnRef idx="2">
            <a:schemeClr val="accent4"/>
          </a:lnRef>
          <a:fillRef idx="1">
            <a:schemeClr val="lt1"/>
          </a:fillRef>
          <a:effectRef idx="0">
            <a:schemeClr val="accent4"/>
          </a:effectRef>
          <a:fontRef idx="minor">
            <a:schemeClr val="dk1"/>
          </a:fontRef>
        </p:style>
        <p:txBody>
          <a:bodyPr rtlCol="0" anchor="t" anchorCtr="0"/>
          <a:lstStyle/>
          <a:p>
            <a:pPr>
              <a:lnSpc>
                <a:spcPts val="1300"/>
              </a:lnSpc>
            </a:pPr>
            <a:r>
              <a:rPr lang="ja-JP" altLang="en-US" sz="10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r>
              <a:rPr kumimoji="1" lang="ja-JP" altLang="en-US" sz="10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．規制を行う行為及び配慮事項</a:t>
            </a:r>
            <a:endParaRPr kumimoji="1" lang="en-US" altLang="ja-JP" sz="10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spcBef>
                <a:spcPts val="600"/>
              </a:spcBef>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大阪府内での</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13</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歳未満に対する声かけ等事案の認知件数　　・　検挙件数</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Bef>
                <a:spcPts val="600"/>
              </a:spcBef>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平成</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年４月</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令和４年</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Bef>
                <a:spcPts val="300"/>
              </a:spcBef>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１件（第九条第二号関係）</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spcBef>
                <a:spcPts val="600"/>
              </a:spcBef>
            </a:pP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　「声かけ等」とは、性犯罪の前兆事案とみられる声かけ、つきまとい等をいう。</a:t>
            </a:r>
          </a:p>
          <a:p>
            <a:pPr>
              <a:lnSpc>
                <a:spcPts val="1000"/>
              </a:lnSpc>
            </a:pP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　平成</a:t>
            </a:r>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年は「令和元年」と表記する。</a:t>
            </a:r>
          </a:p>
          <a:p>
            <a:pPr>
              <a:lnSpc>
                <a:spcPts val="1300"/>
              </a:lnSpc>
              <a:spcBef>
                <a:spcPts val="600"/>
              </a:spcBef>
            </a:pP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spcBef>
                <a:spcPts val="600"/>
              </a:spcBef>
            </a:pP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p:txBody>
      </p:sp>
      <p:sp>
        <p:nvSpPr>
          <p:cNvPr id="40" name="角丸四角形 39"/>
          <p:cNvSpPr/>
          <p:nvPr/>
        </p:nvSpPr>
        <p:spPr>
          <a:xfrm>
            <a:off x="325220" y="5520680"/>
            <a:ext cx="6003572" cy="3888431"/>
          </a:xfrm>
          <a:prstGeom prst="roundRect">
            <a:avLst>
              <a:gd name="adj" fmla="val 5821"/>
            </a:avLst>
          </a:prstGeom>
          <a:solidFill>
            <a:schemeClr val="accent6">
              <a:lumMod val="20000"/>
              <a:lumOff val="80000"/>
            </a:schemeClr>
          </a:solidFill>
          <a:ln w="12700"/>
        </p:spPr>
        <p:style>
          <a:lnRef idx="2">
            <a:schemeClr val="accent4"/>
          </a:lnRef>
          <a:fillRef idx="1">
            <a:schemeClr val="lt1"/>
          </a:fillRef>
          <a:effectRef idx="0">
            <a:schemeClr val="accent4"/>
          </a:effectRef>
          <a:fontRef idx="minor">
            <a:schemeClr val="dk1"/>
          </a:fontRef>
        </p:style>
        <p:txBody>
          <a:bodyPr rtlCol="0" anchor="t" anchorCtr="0"/>
          <a:lstStyle/>
          <a:p>
            <a:pPr>
              <a:lnSpc>
                <a:spcPts val="1300"/>
              </a:lnSpc>
            </a:pPr>
            <a:r>
              <a:rPr lang="ja-JP" altLang="en-US" sz="10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a:t>
            </a:r>
            <a:r>
              <a:rPr kumimoji="1" lang="ja-JP" altLang="en-US" sz="10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．住所等の届出状況（</a:t>
            </a:r>
            <a:r>
              <a:rPr lang="ja-JP" altLang="en-US" sz="10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sz="10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４</a:t>
            </a:r>
            <a:r>
              <a:rPr kumimoji="1" lang="ja-JP" altLang="en-US" sz="10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ja-JP" altLang="en-US" sz="10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令和４年</a:t>
            </a:r>
            <a:r>
              <a:rPr lang="en-US" altLang="ja-JP" sz="10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0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endParaRPr kumimoji="1" lang="en-US" altLang="ja-JP" sz="10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spcBef>
                <a:spcPts val="300"/>
              </a:spcBef>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①　年度別の届出者数</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spcBef>
                <a:spcPts val="600"/>
              </a:spcBef>
            </a:pP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spcBef>
                <a:spcPts val="600"/>
              </a:spcBef>
            </a:pP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spcBef>
                <a:spcPts val="600"/>
              </a:spcBef>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比率は小数点以下を四捨五入（以下、同じ）</a:t>
            </a:r>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②　年代別・主要罪名別の届出者数</a:t>
            </a:r>
            <a:endPar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41510172"/>
              </p:ext>
            </p:extLst>
          </p:nvPr>
        </p:nvGraphicFramePr>
        <p:xfrm>
          <a:off x="595246" y="5981000"/>
          <a:ext cx="5301500" cy="725529"/>
        </p:xfrm>
        <a:graphic>
          <a:graphicData uri="http://schemas.openxmlformats.org/drawingml/2006/table">
            <a:tbl>
              <a:tblPr firstRow="1" firstCol="1" bandRow="1">
                <a:tableStyleId>{5C22544A-7EE6-4342-B048-85BDC9FD1C3A}</a:tableStyleId>
              </a:tblPr>
              <a:tblGrid>
                <a:gridCol w="760652">
                  <a:extLst>
                    <a:ext uri="{9D8B030D-6E8A-4147-A177-3AD203B41FA5}">
                      <a16:colId xmlns:a16="http://schemas.microsoft.com/office/drawing/2014/main" val="20000"/>
                    </a:ext>
                  </a:extLst>
                </a:gridCol>
                <a:gridCol w="760652">
                  <a:extLst>
                    <a:ext uri="{9D8B030D-6E8A-4147-A177-3AD203B41FA5}">
                      <a16:colId xmlns:a16="http://schemas.microsoft.com/office/drawing/2014/main" val="20001"/>
                    </a:ext>
                  </a:extLst>
                </a:gridCol>
                <a:gridCol w="760652">
                  <a:extLst>
                    <a:ext uri="{9D8B030D-6E8A-4147-A177-3AD203B41FA5}">
                      <a16:colId xmlns:a16="http://schemas.microsoft.com/office/drawing/2014/main" val="20002"/>
                    </a:ext>
                  </a:extLst>
                </a:gridCol>
                <a:gridCol w="760652">
                  <a:extLst>
                    <a:ext uri="{9D8B030D-6E8A-4147-A177-3AD203B41FA5}">
                      <a16:colId xmlns:a16="http://schemas.microsoft.com/office/drawing/2014/main" val="20003"/>
                    </a:ext>
                  </a:extLst>
                </a:gridCol>
                <a:gridCol w="737588">
                  <a:extLst>
                    <a:ext uri="{9D8B030D-6E8A-4147-A177-3AD203B41FA5}">
                      <a16:colId xmlns:a16="http://schemas.microsoft.com/office/drawing/2014/main" val="20004"/>
                    </a:ext>
                  </a:extLst>
                </a:gridCol>
                <a:gridCol w="760652">
                  <a:extLst>
                    <a:ext uri="{9D8B030D-6E8A-4147-A177-3AD203B41FA5}">
                      <a16:colId xmlns:a16="http://schemas.microsoft.com/office/drawing/2014/main" val="20005"/>
                    </a:ext>
                  </a:extLst>
                </a:gridCol>
                <a:gridCol w="760652">
                  <a:extLst>
                    <a:ext uri="{9D8B030D-6E8A-4147-A177-3AD203B41FA5}">
                      <a16:colId xmlns:a16="http://schemas.microsoft.com/office/drawing/2014/main" val="20007"/>
                    </a:ext>
                  </a:extLst>
                </a:gridCol>
              </a:tblGrid>
              <a:tr h="315949">
                <a:tc>
                  <a:txBody>
                    <a:bodyPr/>
                    <a:lstStyle/>
                    <a:p>
                      <a:pPr algn="ctr">
                        <a:lnSpc>
                          <a:spcPts val="1500"/>
                        </a:lnSpc>
                        <a:spcAft>
                          <a:spcPts val="0"/>
                        </a:spcAft>
                      </a:pPr>
                      <a:r>
                        <a:rPr lang="ja-JP" sz="1050" kern="100" dirty="0">
                          <a:effectLst/>
                          <a:latin typeface="+mn-ea"/>
                          <a:ea typeface="+mn-ea"/>
                        </a:rPr>
                        <a:t>年度</a:t>
                      </a:r>
                      <a:endParaRPr lang="ja-JP" sz="1200" kern="100" dirty="0">
                        <a:effectLst/>
                        <a:latin typeface="+mn-ea"/>
                        <a:ea typeface="+mn-ea"/>
                        <a:cs typeface="Times New Roman"/>
                      </a:endParaRPr>
                    </a:p>
                  </a:txBody>
                  <a:tcPr marL="68580" marR="68580" marT="0" marB="0" anchor="ctr"/>
                </a:tc>
                <a:tc>
                  <a:txBody>
                    <a:bodyPr/>
                    <a:lstStyle/>
                    <a:p>
                      <a:pPr algn="ctr">
                        <a:lnSpc>
                          <a:spcPts val="700"/>
                        </a:lnSpc>
                        <a:spcAft>
                          <a:spcPts val="0"/>
                        </a:spcAft>
                      </a:pPr>
                      <a:r>
                        <a:rPr lang="ja-JP" sz="900" kern="100" dirty="0">
                          <a:solidFill>
                            <a:schemeClr val="tx1"/>
                          </a:solidFill>
                          <a:effectLst/>
                          <a:latin typeface="+mn-ea"/>
                          <a:ea typeface="+mn-ea"/>
                        </a:rPr>
                        <a:t>平成</a:t>
                      </a:r>
                      <a:r>
                        <a:rPr lang="en-US" altLang="ja-JP" sz="900" kern="100" dirty="0">
                          <a:solidFill>
                            <a:schemeClr val="tx1"/>
                          </a:solidFill>
                          <a:effectLst/>
                          <a:latin typeface="+mn-ea"/>
                          <a:ea typeface="+mn-ea"/>
                        </a:rPr>
                        <a:t>30</a:t>
                      </a:r>
                      <a:r>
                        <a:rPr lang="ja-JP" sz="900" kern="100" dirty="0">
                          <a:solidFill>
                            <a:schemeClr val="tx1"/>
                          </a:solidFill>
                          <a:effectLst/>
                          <a:latin typeface="+mn-ea"/>
                          <a:ea typeface="+mn-ea"/>
                        </a:rPr>
                        <a:t>年度</a:t>
                      </a:r>
                    </a:p>
                  </a:txBody>
                  <a:tcPr marL="68580" marR="68580" marT="0" marB="0" anchor="ctr"/>
                </a:tc>
                <a:tc>
                  <a:txBody>
                    <a:bodyPr/>
                    <a:lstStyle/>
                    <a:p>
                      <a:pPr algn="ctr">
                        <a:lnSpc>
                          <a:spcPts val="700"/>
                        </a:lnSpc>
                        <a:spcAft>
                          <a:spcPts val="0"/>
                        </a:spcAft>
                      </a:pPr>
                      <a:r>
                        <a:rPr lang="ja-JP" altLang="en-US" sz="900" kern="100" dirty="0">
                          <a:solidFill>
                            <a:schemeClr val="tx1"/>
                          </a:solidFill>
                          <a:effectLst/>
                          <a:latin typeface="+mn-ea"/>
                          <a:ea typeface="+mn-ea"/>
                        </a:rPr>
                        <a:t>令和元</a:t>
                      </a:r>
                      <a:r>
                        <a:rPr lang="ja-JP" sz="900" kern="100" dirty="0">
                          <a:solidFill>
                            <a:schemeClr val="tx1"/>
                          </a:solidFill>
                          <a:effectLst/>
                          <a:latin typeface="+mn-ea"/>
                          <a:ea typeface="+mn-ea"/>
                        </a:rPr>
                        <a:t>年度</a:t>
                      </a:r>
                      <a:endParaRPr lang="ja-JP" sz="900" kern="100" dirty="0">
                        <a:solidFill>
                          <a:schemeClr val="tx1"/>
                        </a:solidFill>
                        <a:effectLst/>
                        <a:latin typeface="+mn-ea"/>
                        <a:ea typeface="+mn-ea"/>
                        <a:cs typeface="Times New Roman"/>
                      </a:endParaRPr>
                    </a:p>
                  </a:txBody>
                  <a:tcPr marL="68580" marR="68580" marT="0" marB="0" anchor="ctr"/>
                </a:tc>
                <a:tc>
                  <a:txBody>
                    <a:bodyPr/>
                    <a:lstStyle/>
                    <a:p>
                      <a:pPr algn="ctr">
                        <a:lnSpc>
                          <a:spcPts val="700"/>
                        </a:lnSpc>
                        <a:spcAft>
                          <a:spcPts val="0"/>
                        </a:spcAft>
                      </a:pPr>
                      <a:r>
                        <a:rPr lang="ja-JP" altLang="en-US" sz="900" kern="100" dirty="0">
                          <a:solidFill>
                            <a:schemeClr val="tx1"/>
                          </a:solidFill>
                          <a:effectLst/>
                          <a:latin typeface="+mn-ea"/>
                          <a:ea typeface="+mn-ea"/>
                        </a:rPr>
                        <a:t>令和２</a:t>
                      </a:r>
                      <a:r>
                        <a:rPr lang="ja-JP" sz="900" kern="100" dirty="0">
                          <a:solidFill>
                            <a:schemeClr val="tx1"/>
                          </a:solidFill>
                          <a:effectLst/>
                          <a:latin typeface="+mn-ea"/>
                          <a:ea typeface="+mn-ea"/>
                        </a:rPr>
                        <a:t>年度</a:t>
                      </a:r>
                      <a:endParaRPr lang="ja-JP" sz="900" kern="100" dirty="0">
                        <a:solidFill>
                          <a:schemeClr val="tx1"/>
                        </a:solidFill>
                        <a:effectLst/>
                        <a:latin typeface="+mn-ea"/>
                        <a:ea typeface="+mn-ea"/>
                        <a:cs typeface="Times New Roman"/>
                      </a:endParaRPr>
                    </a:p>
                  </a:txBody>
                  <a:tcPr marL="68580" marR="68580" marT="0" marB="0" anchor="ctr"/>
                </a:tc>
                <a:tc>
                  <a:txBody>
                    <a:bodyPr/>
                    <a:lstStyle/>
                    <a:p>
                      <a:pPr algn="ctr">
                        <a:lnSpc>
                          <a:spcPts val="700"/>
                        </a:lnSpc>
                        <a:spcAft>
                          <a:spcPts val="0"/>
                        </a:spcAft>
                      </a:pPr>
                      <a:r>
                        <a:rPr lang="ja-JP" altLang="en-US" sz="900" kern="100" dirty="0">
                          <a:solidFill>
                            <a:schemeClr val="tx1"/>
                          </a:solidFill>
                          <a:effectLst/>
                          <a:latin typeface="+mn-ea"/>
                          <a:ea typeface="+mn-ea"/>
                        </a:rPr>
                        <a:t>令和３</a:t>
                      </a:r>
                      <a:r>
                        <a:rPr lang="ja-JP" sz="900" kern="100" dirty="0">
                          <a:solidFill>
                            <a:schemeClr val="tx1"/>
                          </a:solidFill>
                          <a:effectLst/>
                          <a:latin typeface="+mn-ea"/>
                          <a:ea typeface="+mn-ea"/>
                        </a:rPr>
                        <a:t>年度</a:t>
                      </a:r>
                      <a:endParaRPr lang="ja-JP" sz="900" kern="100" dirty="0">
                        <a:solidFill>
                          <a:schemeClr val="tx1"/>
                        </a:solidFill>
                        <a:effectLst/>
                        <a:latin typeface="+mn-ea"/>
                        <a:ea typeface="+mn-ea"/>
                        <a:cs typeface="Times New Roman"/>
                      </a:endParaRPr>
                    </a:p>
                  </a:txBody>
                  <a:tcPr marL="68580" marR="68580" marT="0" marB="0" anchor="ctr"/>
                </a:tc>
                <a:tc>
                  <a:txBody>
                    <a:bodyPr/>
                    <a:lstStyle/>
                    <a:p>
                      <a:pPr algn="ctr">
                        <a:lnSpc>
                          <a:spcPts val="700"/>
                        </a:lnSpc>
                        <a:spcAft>
                          <a:spcPts val="0"/>
                        </a:spcAft>
                      </a:pPr>
                      <a:r>
                        <a:rPr lang="ja-JP" altLang="en-US" sz="900" kern="100" dirty="0">
                          <a:solidFill>
                            <a:schemeClr val="tx1"/>
                          </a:solidFill>
                          <a:effectLst/>
                          <a:latin typeface="+mn-ea"/>
                          <a:ea typeface="+mn-ea"/>
                        </a:rPr>
                        <a:t>令和４</a:t>
                      </a:r>
                      <a:r>
                        <a:rPr lang="ja-JP" sz="900" kern="100" dirty="0">
                          <a:solidFill>
                            <a:schemeClr val="tx1"/>
                          </a:solidFill>
                          <a:effectLst/>
                          <a:latin typeface="+mn-ea"/>
                          <a:ea typeface="+mn-ea"/>
                        </a:rPr>
                        <a:t>年度</a:t>
                      </a:r>
                      <a:endParaRPr lang="ja-JP" sz="900" kern="100" dirty="0">
                        <a:solidFill>
                          <a:schemeClr val="tx1"/>
                        </a:solidFill>
                        <a:effectLst/>
                        <a:latin typeface="+mn-ea"/>
                        <a:ea typeface="+mn-ea"/>
                        <a:cs typeface="Times New Roman"/>
                      </a:endParaRPr>
                    </a:p>
                  </a:txBody>
                  <a:tcPr marL="68580" marR="68580" marT="0" marB="0" anchor="ctr"/>
                </a:tc>
                <a:tc>
                  <a:txBody>
                    <a:bodyPr/>
                    <a:lstStyle/>
                    <a:p>
                      <a:pPr algn="ctr">
                        <a:lnSpc>
                          <a:spcPts val="1000"/>
                        </a:lnSpc>
                        <a:spcAft>
                          <a:spcPts val="0"/>
                        </a:spcAft>
                      </a:pPr>
                      <a:r>
                        <a:rPr lang="ja-JP" sz="1050" kern="100" dirty="0">
                          <a:solidFill>
                            <a:schemeClr val="tx1"/>
                          </a:solidFill>
                          <a:effectLst/>
                          <a:latin typeface="+mn-ea"/>
                          <a:ea typeface="+mn-ea"/>
                        </a:rPr>
                        <a:t>合計</a:t>
                      </a:r>
                      <a:endParaRPr lang="ja-JP" sz="1200" kern="100" dirty="0">
                        <a:solidFill>
                          <a:schemeClr val="tx1"/>
                        </a:solidFill>
                        <a:effectLst/>
                        <a:latin typeface="+mn-ea"/>
                        <a:ea typeface="+mn-ea"/>
                        <a:cs typeface="Times New Roman"/>
                      </a:endParaRPr>
                    </a:p>
                  </a:txBody>
                  <a:tcPr marL="68580" marR="68580" marT="0" marB="0" anchor="ctr"/>
                </a:tc>
                <a:extLst>
                  <a:ext uri="{0D108BD9-81ED-4DB2-BD59-A6C34878D82A}">
                    <a16:rowId xmlns:a16="http://schemas.microsoft.com/office/drawing/2014/main" val="10000"/>
                  </a:ext>
                </a:extLst>
              </a:tr>
              <a:tr h="224413">
                <a:tc>
                  <a:txBody>
                    <a:bodyPr/>
                    <a:lstStyle/>
                    <a:p>
                      <a:pPr algn="ctr">
                        <a:lnSpc>
                          <a:spcPts val="1500"/>
                        </a:lnSpc>
                        <a:spcAft>
                          <a:spcPts val="0"/>
                        </a:spcAft>
                      </a:pPr>
                      <a:r>
                        <a:rPr lang="ja-JP" sz="1000" kern="100">
                          <a:effectLst/>
                          <a:latin typeface="+mn-ea"/>
                          <a:ea typeface="+mn-ea"/>
                        </a:rPr>
                        <a:t>人数</a:t>
                      </a:r>
                      <a:endParaRPr lang="ja-JP" sz="1100" kern="100">
                        <a:effectLst/>
                        <a:latin typeface="+mn-ea"/>
                        <a:ea typeface="+mn-ea"/>
                        <a:cs typeface="Times New Roman"/>
                      </a:endParaRPr>
                    </a:p>
                  </a:txBody>
                  <a:tcPr marL="68580" marR="68580" marT="0" marB="0" anchor="ctr"/>
                </a:tc>
                <a:tc>
                  <a:txBody>
                    <a:bodyPr/>
                    <a:lstStyle/>
                    <a:p>
                      <a:pPr algn="ctr">
                        <a:lnSpc>
                          <a:spcPts val="1500"/>
                        </a:lnSpc>
                        <a:spcAft>
                          <a:spcPts val="0"/>
                        </a:spcAft>
                      </a:pPr>
                      <a:r>
                        <a:rPr lang="en-US" altLang="ja-JP" sz="1100" kern="100" dirty="0">
                          <a:solidFill>
                            <a:schemeClr val="tx1"/>
                          </a:solidFill>
                          <a:effectLst/>
                          <a:latin typeface="+mn-ea"/>
                          <a:ea typeface="+mn-ea"/>
                        </a:rPr>
                        <a:t>18</a:t>
                      </a:r>
                      <a:r>
                        <a:rPr lang="ja-JP" sz="1100" kern="100" dirty="0">
                          <a:solidFill>
                            <a:schemeClr val="tx1"/>
                          </a:solidFill>
                          <a:effectLst/>
                          <a:latin typeface="+mn-ea"/>
                          <a:ea typeface="+mn-ea"/>
                        </a:rPr>
                        <a:t>名</a:t>
                      </a:r>
                      <a:endParaRPr lang="ja-JP" sz="11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en-US" altLang="ja-JP" sz="1100" kern="100" dirty="0">
                          <a:solidFill>
                            <a:schemeClr val="tx1"/>
                          </a:solidFill>
                          <a:effectLst/>
                          <a:latin typeface="+mn-ea"/>
                          <a:ea typeface="+mn-ea"/>
                        </a:rPr>
                        <a:t>21</a:t>
                      </a:r>
                      <a:r>
                        <a:rPr lang="ja-JP" sz="1100" kern="100" dirty="0">
                          <a:solidFill>
                            <a:schemeClr val="tx1"/>
                          </a:solidFill>
                          <a:effectLst/>
                          <a:latin typeface="+mn-ea"/>
                          <a:ea typeface="+mn-ea"/>
                        </a:rPr>
                        <a:t>名</a:t>
                      </a:r>
                      <a:endParaRPr lang="ja-JP" sz="11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en-US" altLang="ja-JP" sz="1100" kern="100" dirty="0">
                          <a:solidFill>
                            <a:schemeClr val="tx1"/>
                          </a:solidFill>
                          <a:effectLst/>
                          <a:latin typeface="+mn-ea"/>
                          <a:ea typeface="+mn-ea"/>
                        </a:rPr>
                        <a:t>18</a:t>
                      </a:r>
                      <a:r>
                        <a:rPr lang="ja-JP" sz="1100" kern="100" dirty="0">
                          <a:solidFill>
                            <a:schemeClr val="tx1"/>
                          </a:solidFill>
                          <a:effectLst/>
                          <a:latin typeface="+mn-ea"/>
                          <a:ea typeface="+mn-ea"/>
                        </a:rPr>
                        <a:t>名</a:t>
                      </a:r>
                      <a:endParaRPr lang="ja-JP" sz="11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en-US" altLang="ja-JP" sz="1100" kern="100" dirty="0">
                          <a:solidFill>
                            <a:schemeClr val="tx1"/>
                          </a:solidFill>
                          <a:effectLst/>
                          <a:latin typeface="+mn-ea"/>
                          <a:ea typeface="+mn-ea"/>
                        </a:rPr>
                        <a:t>19</a:t>
                      </a:r>
                      <a:r>
                        <a:rPr lang="ja-JP" sz="1100" kern="100" dirty="0">
                          <a:solidFill>
                            <a:schemeClr val="tx1"/>
                          </a:solidFill>
                          <a:effectLst/>
                          <a:latin typeface="+mn-ea"/>
                          <a:ea typeface="+mn-ea"/>
                        </a:rPr>
                        <a:t>名</a:t>
                      </a:r>
                      <a:endParaRPr lang="ja-JP" sz="11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en-US" altLang="ja-JP" sz="1100" kern="100" dirty="0">
                          <a:solidFill>
                            <a:schemeClr val="tx1"/>
                          </a:solidFill>
                          <a:effectLst/>
                          <a:latin typeface="+mn-ea"/>
                          <a:ea typeface="+mn-ea"/>
                        </a:rPr>
                        <a:t>25</a:t>
                      </a:r>
                      <a:r>
                        <a:rPr lang="ja-JP" sz="1100" kern="100" dirty="0">
                          <a:solidFill>
                            <a:schemeClr val="tx1"/>
                          </a:solidFill>
                          <a:effectLst/>
                          <a:latin typeface="+mn-ea"/>
                          <a:ea typeface="+mn-ea"/>
                        </a:rPr>
                        <a:t>名</a:t>
                      </a:r>
                      <a:endParaRPr lang="ja-JP" sz="11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en-US" altLang="ja-JP" sz="1100" kern="100" dirty="0">
                          <a:solidFill>
                            <a:schemeClr val="tx1"/>
                          </a:solidFill>
                          <a:effectLst/>
                          <a:latin typeface="+mn-ea"/>
                          <a:ea typeface="+mn-ea"/>
                        </a:rPr>
                        <a:t>101</a:t>
                      </a:r>
                      <a:r>
                        <a:rPr lang="ja-JP" sz="1100" kern="100" dirty="0">
                          <a:solidFill>
                            <a:schemeClr val="tx1"/>
                          </a:solidFill>
                          <a:effectLst/>
                          <a:latin typeface="+mn-ea"/>
                          <a:ea typeface="+mn-ea"/>
                        </a:rPr>
                        <a:t>名</a:t>
                      </a:r>
                      <a:endParaRPr lang="ja-JP" sz="1100" kern="100" dirty="0">
                        <a:solidFill>
                          <a:schemeClr val="tx1"/>
                        </a:solidFill>
                        <a:effectLst/>
                        <a:latin typeface="+mn-ea"/>
                        <a:ea typeface="+mn-ea"/>
                        <a:cs typeface="Times New Roman"/>
                      </a:endParaRPr>
                    </a:p>
                  </a:txBody>
                  <a:tcPr marL="68580" marR="68580" marT="0" marB="0" anchor="ctr"/>
                </a:tc>
                <a:extLst>
                  <a:ext uri="{0D108BD9-81ED-4DB2-BD59-A6C34878D82A}">
                    <a16:rowId xmlns:a16="http://schemas.microsoft.com/office/drawing/2014/main" val="10001"/>
                  </a:ext>
                </a:extLst>
              </a:tr>
              <a:tr h="185167">
                <a:tc>
                  <a:txBody>
                    <a:bodyPr/>
                    <a:lstStyle/>
                    <a:p>
                      <a:pPr algn="ctr">
                        <a:lnSpc>
                          <a:spcPts val="1500"/>
                        </a:lnSpc>
                        <a:spcAft>
                          <a:spcPts val="0"/>
                        </a:spcAft>
                      </a:pPr>
                      <a:r>
                        <a:rPr lang="ja-JP" sz="1000" kern="100" dirty="0">
                          <a:effectLst/>
                          <a:latin typeface="+mn-ea"/>
                          <a:ea typeface="+mn-ea"/>
                        </a:rPr>
                        <a:t>比率</a:t>
                      </a:r>
                      <a:endParaRPr lang="ja-JP" sz="1100" kern="100" dirty="0">
                        <a:effectLst/>
                        <a:latin typeface="+mn-ea"/>
                        <a:ea typeface="+mn-ea"/>
                        <a:cs typeface="Times New Roman"/>
                      </a:endParaRPr>
                    </a:p>
                  </a:txBody>
                  <a:tcPr marL="68580" marR="68580" marT="0" marB="0" anchor="ctr"/>
                </a:tc>
                <a:tc>
                  <a:txBody>
                    <a:bodyPr/>
                    <a:lstStyle/>
                    <a:p>
                      <a:pPr algn="ctr">
                        <a:lnSpc>
                          <a:spcPts val="1500"/>
                        </a:lnSpc>
                        <a:spcAft>
                          <a:spcPts val="0"/>
                        </a:spcAft>
                      </a:pPr>
                      <a:r>
                        <a:rPr lang="en-US" altLang="ja-JP" sz="1100" kern="100" dirty="0">
                          <a:solidFill>
                            <a:schemeClr val="tx1"/>
                          </a:solidFill>
                          <a:effectLst/>
                          <a:latin typeface="+mn-ea"/>
                          <a:ea typeface="+mn-ea"/>
                        </a:rPr>
                        <a:t>18</a:t>
                      </a:r>
                      <a:r>
                        <a:rPr lang="ja-JP" sz="1100" kern="100" dirty="0">
                          <a:solidFill>
                            <a:schemeClr val="tx1"/>
                          </a:solidFill>
                          <a:effectLst/>
                          <a:latin typeface="+mn-ea"/>
                          <a:ea typeface="+mn-ea"/>
                        </a:rPr>
                        <a:t>％</a:t>
                      </a:r>
                      <a:endParaRPr lang="ja-JP" sz="11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en-US" altLang="ja-JP" sz="1100" kern="100" dirty="0">
                          <a:solidFill>
                            <a:schemeClr val="tx1"/>
                          </a:solidFill>
                          <a:effectLst/>
                          <a:latin typeface="+mn-ea"/>
                          <a:ea typeface="+mn-ea"/>
                        </a:rPr>
                        <a:t>21</a:t>
                      </a:r>
                      <a:r>
                        <a:rPr lang="ja-JP" sz="1100" kern="100" dirty="0">
                          <a:solidFill>
                            <a:schemeClr val="tx1"/>
                          </a:solidFill>
                          <a:effectLst/>
                          <a:latin typeface="+mn-ea"/>
                          <a:ea typeface="+mn-ea"/>
                        </a:rPr>
                        <a:t>％</a:t>
                      </a:r>
                      <a:endParaRPr lang="ja-JP" sz="11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en-US" altLang="ja-JP" sz="1100" kern="100" dirty="0">
                          <a:solidFill>
                            <a:schemeClr val="tx1"/>
                          </a:solidFill>
                          <a:effectLst/>
                          <a:latin typeface="+mn-ea"/>
                          <a:ea typeface="+mn-ea"/>
                        </a:rPr>
                        <a:t>18</a:t>
                      </a:r>
                      <a:r>
                        <a:rPr lang="ja-JP" sz="1100" kern="100" dirty="0">
                          <a:solidFill>
                            <a:schemeClr val="tx1"/>
                          </a:solidFill>
                          <a:effectLst/>
                          <a:latin typeface="+mn-ea"/>
                          <a:ea typeface="+mn-ea"/>
                        </a:rPr>
                        <a:t>％</a:t>
                      </a:r>
                      <a:endParaRPr lang="ja-JP" sz="11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en-US" altLang="ja-JP" sz="1100" kern="100" dirty="0">
                          <a:solidFill>
                            <a:schemeClr val="tx1"/>
                          </a:solidFill>
                          <a:effectLst/>
                          <a:latin typeface="+mn-ea"/>
                          <a:ea typeface="+mn-ea"/>
                        </a:rPr>
                        <a:t>19</a:t>
                      </a:r>
                      <a:r>
                        <a:rPr lang="ja-JP" sz="1100" kern="100" dirty="0">
                          <a:solidFill>
                            <a:schemeClr val="tx1"/>
                          </a:solidFill>
                          <a:effectLst/>
                          <a:latin typeface="+mn-ea"/>
                          <a:ea typeface="+mn-ea"/>
                        </a:rPr>
                        <a:t>％</a:t>
                      </a:r>
                      <a:endParaRPr lang="ja-JP" sz="11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en-US" altLang="ja-JP" sz="1100" kern="100" dirty="0">
                          <a:solidFill>
                            <a:schemeClr val="tx1"/>
                          </a:solidFill>
                          <a:effectLst/>
                          <a:latin typeface="+mn-ea"/>
                          <a:ea typeface="+mn-ea"/>
                        </a:rPr>
                        <a:t>24</a:t>
                      </a:r>
                      <a:r>
                        <a:rPr lang="ja-JP" sz="1100" kern="100" dirty="0">
                          <a:solidFill>
                            <a:schemeClr val="tx1"/>
                          </a:solidFill>
                          <a:effectLst/>
                          <a:latin typeface="+mn-ea"/>
                          <a:ea typeface="+mn-ea"/>
                        </a:rPr>
                        <a:t>％</a:t>
                      </a:r>
                      <a:endParaRPr lang="ja-JP" sz="11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en-US" altLang="ja-JP" sz="1100" kern="100" dirty="0">
                          <a:solidFill>
                            <a:schemeClr val="tx1"/>
                          </a:solidFill>
                          <a:effectLst/>
                          <a:latin typeface="+mn-ea"/>
                          <a:ea typeface="+mn-ea"/>
                        </a:rPr>
                        <a:t>100</a:t>
                      </a:r>
                      <a:r>
                        <a:rPr lang="ja-JP" altLang="en-US" sz="1100" kern="100" dirty="0">
                          <a:solidFill>
                            <a:schemeClr val="tx1"/>
                          </a:solidFill>
                          <a:effectLst/>
                          <a:latin typeface="+mn-ea"/>
                          <a:ea typeface="+mn-ea"/>
                        </a:rPr>
                        <a:t>％</a:t>
                      </a:r>
                      <a:endParaRPr lang="ja-JP" sz="1100" kern="100" dirty="0">
                        <a:solidFill>
                          <a:schemeClr val="tx1"/>
                        </a:solidFill>
                        <a:effectLst/>
                        <a:latin typeface="+mn-ea"/>
                        <a:ea typeface="+mn-ea"/>
                        <a:cs typeface="Times New Roman"/>
                      </a:endParaRPr>
                    </a:p>
                  </a:txBody>
                  <a:tcPr marL="68580" marR="68580" marT="0" marB="0" anchor="ctr"/>
                </a:tc>
                <a:extLst>
                  <a:ext uri="{0D108BD9-81ED-4DB2-BD59-A6C34878D82A}">
                    <a16:rowId xmlns:a16="http://schemas.microsoft.com/office/drawing/2014/main" val="10002"/>
                  </a:ext>
                </a:extLst>
              </a:tr>
            </a:tbl>
          </a:graphicData>
        </a:graphic>
      </p:graphicFrame>
      <p:graphicFrame>
        <p:nvGraphicFramePr>
          <p:cNvPr id="16" name="表 15"/>
          <p:cNvGraphicFramePr>
            <a:graphicFrameLocks noGrp="1"/>
          </p:cNvGraphicFramePr>
          <p:nvPr>
            <p:extLst>
              <p:ext uri="{D42A27DB-BD31-4B8C-83A1-F6EECF244321}">
                <p14:modId xmlns:p14="http://schemas.microsoft.com/office/powerpoint/2010/main" val="2423367232"/>
              </p:ext>
            </p:extLst>
          </p:nvPr>
        </p:nvGraphicFramePr>
        <p:xfrm>
          <a:off x="595246" y="7071032"/>
          <a:ext cx="5518633" cy="2227533"/>
        </p:xfrm>
        <a:graphic>
          <a:graphicData uri="http://schemas.openxmlformats.org/drawingml/2006/table">
            <a:tbl>
              <a:tblPr firstRow="1" firstCol="1" bandRow="1">
                <a:tableStyleId>{5C22544A-7EE6-4342-B048-85BDC9FD1C3A}</a:tableStyleId>
              </a:tblPr>
              <a:tblGrid>
                <a:gridCol w="795699">
                  <a:extLst>
                    <a:ext uri="{9D8B030D-6E8A-4147-A177-3AD203B41FA5}">
                      <a16:colId xmlns:a16="http://schemas.microsoft.com/office/drawing/2014/main" val="20000"/>
                    </a:ext>
                  </a:extLst>
                </a:gridCol>
                <a:gridCol w="621248">
                  <a:extLst>
                    <a:ext uri="{9D8B030D-6E8A-4147-A177-3AD203B41FA5}">
                      <a16:colId xmlns:a16="http://schemas.microsoft.com/office/drawing/2014/main" val="20001"/>
                    </a:ext>
                  </a:extLst>
                </a:gridCol>
                <a:gridCol w="596609">
                  <a:extLst>
                    <a:ext uri="{9D8B030D-6E8A-4147-A177-3AD203B41FA5}">
                      <a16:colId xmlns:a16="http://schemas.microsoft.com/office/drawing/2014/main" val="20002"/>
                    </a:ext>
                  </a:extLst>
                </a:gridCol>
                <a:gridCol w="596609">
                  <a:extLst>
                    <a:ext uri="{9D8B030D-6E8A-4147-A177-3AD203B41FA5}">
                      <a16:colId xmlns:a16="http://schemas.microsoft.com/office/drawing/2014/main" val="20004"/>
                    </a:ext>
                  </a:extLst>
                </a:gridCol>
                <a:gridCol w="596609">
                  <a:extLst>
                    <a:ext uri="{9D8B030D-6E8A-4147-A177-3AD203B41FA5}">
                      <a16:colId xmlns:a16="http://schemas.microsoft.com/office/drawing/2014/main" val="20005"/>
                    </a:ext>
                  </a:extLst>
                </a:gridCol>
                <a:gridCol w="596609">
                  <a:extLst>
                    <a:ext uri="{9D8B030D-6E8A-4147-A177-3AD203B41FA5}">
                      <a16:colId xmlns:a16="http://schemas.microsoft.com/office/drawing/2014/main" val="20006"/>
                    </a:ext>
                  </a:extLst>
                </a:gridCol>
                <a:gridCol w="596609">
                  <a:extLst>
                    <a:ext uri="{9D8B030D-6E8A-4147-A177-3AD203B41FA5}">
                      <a16:colId xmlns:a16="http://schemas.microsoft.com/office/drawing/2014/main" val="241439481"/>
                    </a:ext>
                  </a:extLst>
                </a:gridCol>
                <a:gridCol w="1118641">
                  <a:extLst>
                    <a:ext uri="{9D8B030D-6E8A-4147-A177-3AD203B41FA5}">
                      <a16:colId xmlns:a16="http://schemas.microsoft.com/office/drawing/2014/main" val="20007"/>
                    </a:ext>
                  </a:extLst>
                </a:gridCol>
              </a:tblGrid>
              <a:tr h="373210">
                <a:tc>
                  <a:txBody>
                    <a:bodyPr/>
                    <a:lstStyle/>
                    <a:p>
                      <a:pPr algn="r">
                        <a:lnSpc>
                          <a:spcPts val="1000"/>
                        </a:lnSpc>
                        <a:spcBef>
                          <a:spcPts val="600"/>
                        </a:spcBef>
                        <a:spcAft>
                          <a:spcPts val="0"/>
                        </a:spcAft>
                      </a:pPr>
                      <a:r>
                        <a:rPr lang="ja-JP" sz="900" kern="100" dirty="0">
                          <a:effectLst/>
                          <a:latin typeface="+mn-ea"/>
                          <a:ea typeface="+mn-ea"/>
                        </a:rPr>
                        <a:t>主要</a:t>
                      </a:r>
                    </a:p>
                    <a:p>
                      <a:pPr algn="r">
                        <a:lnSpc>
                          <a:spcPts val="1000"/>
                        </a:lnSpc>
                        <a:spcAft>
                          <a:spcPts val="0"/>
                        </a:spcAft>
                      </a:pPr>
                      <a:r>
                        <a:rPr lang="ja-JP" sz="900" kern="100" dirty="0">
                          <a:effectLst/>
                          <a:latin typeface="+mn-ea"/>
                          <a:ea typeface="+mn-ea"/>
                        </a:rPr>
                        <a:t>罪名</a:t>
                      </a:r>
                    </a:p>
                    <a:p>
                      <a:pPr marR="254000" algn="just">
                        <a:lnSpc>
                          <a:spcPts val="1000"/>
                        </a:lnSpc>
                        <a:spcAft>
                          <a:spcPts val="0"/>
                        </a:spcAft>
                      </a:pPr>
                      <a:r>
                        <a:rPr lang="ja-JP" sz="1050" kern="100" dirty="0">
                          <a:effectLst/>
                          <a:latin typeface="+mn-ea"/>
                          <a:ea typeface="+mn-ea"/>
                        </a:rPr>
                        <a:t>年代</a:t>
                      </a:r>
                      <a:endParaRPr lang="ja-JP" sz="1200" kern="100" dirty="0">
                        <a:effectLst/>
                        <a:latin typeface="+mn-ea"/>
                        <a:ea typeface="+mn-ea"/>
                        <a:cs typeface="Times New Roman"/>
                      </a:endParaRPr>
                    </a:p>
                  </a:txBody>
                  <a:tcPr marL="68580" marR="68580" marT="0" marB="0"/>
                </a:tc>
                <a:tc>
                  <a:txBody>
                    <a:bodyPr/>
                    <a:lstStyle/>
                    <a:p>
                      <a:pPr algn="ctr">
                        <a:lnSpc>
                          <a:spcPts val="1000"/>
                        </a:lnSpc>
                        <a:spcAft>
                          <a:spcPts val="0"/>
                        </a:spcAft>
                      </a:pPr>
                      <a:r>
                        <a:rPr lang="ja-JP" altLang="en-US" sz="900" kern="100" dirty="0">
                          <a:solidFill>
                            <a:schemeClr val="tx1"/>
                          </a:solidFill>
                          <a:effectLst/>
                          <a:latin typeface="+mn-ea"/>
                          <a:ea typeface="+mn-ea"/>
                        </a:rPr>
                        <a:t>不同意</a:t>
                      </a:r>
                      <a:endParaRPr lang="ja-JP" sz="900" kern="100" dirty="0">
                        <a:solidFill>
                          <a:schemeClr val="tx1"/>
                        </a:solidFill>
                        <a:effectLst/>
                        <a:latin typeface="+mn-ea"/>
                        <a:ea typeface="+mn-ea"/>
                      </a:endParaRPr>
                    </a:p>
                    <a:p>
                      <a:pPr algn="ctr">
                        <a:lnSpc>
                          <a:spcPts val="1000"/>
                        </a:lnSpc>
                        <a:spcAft>
                          <a:spcPts val="0"/>
                        </a:spcAft>
                      </a:pPr>
                      <a:r>
                        <a:rPr lang="ja-JP" sz="900" kern="100" dirty="0">
                          <a:solidFill>
                            <a:schemeClr val="tx1"/>
                          </a:solidFill>
                          <a:effectLst/>
                          <a:latin typeface="+mn-ea"/>
                          <a:ea typeface="+mn-ea"/>
                        </a:rPr>
                        <a:t>わいせつ</a:t>
                      </a:r>
                      <a:endParaRPr lang="ja-JP" sz="900" kern="100" dirty="0">
                        <a:solidFill>
                          <a:schemeClr val="tx1"/>
                        </a:solidFill>
                        <a:effectLst/>
                        <a:latin typeface="+mn-ea"/>
                        <a:ea typeface="+mn-ea"/>
                        <a:cs typeface="Times New Roman"/>
                      </a:endParaRPr>
                    </a:p>
                  </a:txBody>
                  <a:tcPr marL="68580" marR="68580" marT="0" marB="0" anchor="ctr"/>
                </a:tc>
                <a:tc>
                  <a:txBody>
                    <a:bodyPr/>
                    <a:lstStyle/>
                    <a:p>
                      <a:pPr algn="ctr">
                        <a:lnSpc>
                          <a:spcPts val="1000"/>
                        </a:lnSpc>
                        <a:spcAft>
                          <a:spcPts val="0"/>
                        </a:spcAft>
                      </a:pPr>
                      <a:r>
                        <a:rPr lang="ja-JP" altLang="en-US" sz="900" kern="100" dirty="0">
                          <a:solidFill>
                            <a:schemeClr val="tx1"/>
                          </a:solidFill>
                          <a:effectLst/>
                          <a:latin typeface="+mn-ea"/>
                          <a:ea typeface="+mn-ea"/>
                          <a:cs typeface="Times New Roman"/>
                        </a:rPr>
                        <a:t>不同意</a:t>
                      </a:r>
                      <a:endParaRPr lang="en-US" altLang="ja-JP" sz="900" kern="100" dirty="0">
                        <a:solidFill>
                          <a:schemeClr val="tx1"/>
                        </a:solidFill>
                        <a:effectLst/>
                        <a:latin typeface="+mn-ea"/>
                        <a:ea typeface="+mn-ea"/>
                        <a:cs typeface="Times New Roman"/>
                      </a:endParaRPr>
                    </a:p>
                    <a:p>
                      <a:pPr algn="ctr">
                        <a:lnSpc>
                          <a:spcPts val="1000"/>
                        </a:lnSpc>
                        <a:spcAft>
                          <a:spcPts val="0"/>
                        </a:spcAft>
                      </a:pPr>
                      <a:r>
                        <a:rPr lang="ja-JP" altLang="en-US" sz="900" kern="100" dirty="0">
                          <a:solidFill>
                            <a:schemeClr val="tx1"/>
                          </a:solidFill>
                          <a:effectLst/>
                          <a:latin typeface="+mn-ea"/>
                          <a:ea typeface="+mn-ea"/>
                          <a:cs typeface="Times New Roman"/>
                        </a:rPr>
                        <a:t>性交等</a:t>
                      </a:r>
                      <a:endParaRPr lang="ja-JP" sz="900" kern="100" dirty="0">
                        <a:solidFill>
                          <a:schemeClr val="tx1"/>
                        </a:solidFill>
                        <a:effectLst/>
                        <a:latin typeface="+mn-ea"/>
                        <a:ea typeface="+mn-ea"/>
                        <a:cs typeface="Times New Roman"/>
                      </a:endParaRPr>
                    </a:p>
                  </a:txBody>
                  <a:tcPr marL="68580" marR="68580" marT="0" marB="0" anchor="ctr"/>
                </a:tc>
                <a:tc>
                  <a:txBody>
                    <a:bodyPr/>
                    <a:lstStyle/>
                    <a:p>
                      <a:pPr algn="ctr">
                        <a:lnSpc>
                          <a:spcPts val="1000"/>
                        </a:lnSpc>
                        <a:spcAft>
                          <a:spcPts val="0"/>
                        </a:spcAft>
                      </a:pPr>
                      <a:r>
                        <a:rPr lang="ja-JP" sz="900" kern="100" dirty="0">
                          <a:solidFill>
                            <a:schemeClr val="tx1"/>
                          </a:solidFill>
                          <a:effectLst/>
                          <a:latin typeface="+mn-ea"/>
                          <a:ea typeface="+mn-ea"/>
                        </a:rPr>
                        <a:t>集団強姦</a:t>
                      </a:r>
                      <a:endParaRPr lang="ja-JP" sz="900" kern="100" dirty="0">
                        <a:solidFill>
                          <a:schemeClr val="tx1"/>
                        </a:solidFill>
                        <a:effectLst/>
                        <a:latin typeface="+mn-ea"/>
                        <a:ea typeface="+mn-ea"/>
                        <a:cs typeface="Times New Roman"/>
                      </a:endParaRPr>
                    </a:p>
                  </a:txBody>
                  <a:tcPr marL="68580" marR="68580" marT="0" marB="0" anchor="ctr"/>
                </a:tc>
                <a:tc>
                  <a:txBody>
                    <a:bodyPr/>
                    <a:lstStyle/>
                    <a:p>
                      <a:pPr algn="ctr">
                        <a:lnSpc>
                          <a:spcPts val="1000"/>
                        </a:lnSpc>
                        <a:spcAft>
                          <a:spcPts val="0"/>
                        </a:spcAft>
                      </a:pPr>
                      <a:r>
                        <a:rPr lang="ja-JP" sz="900" kern="100" dirty="0">
                          <a:solidFill>
                            <a:schemeClr val="tx1"/>
                          </a:solidFill>
                          <a:effectLst/>
                          <a:latin typeface="+mn-ea"/>
                          <a:ea typeface="+mn-ea"/>
                        </a:rPr>
                        <a:t>強盗</a:t>
                      </a:r>
                      <a:r>
                        <a:rPr lang="ja-JP" altLang="en-US" sz="900" kern="100" dirty="0">
                          <a:solidFill>
                            <a:schemeClr val="tx1"/>
                          </a:solidFill>
                          <a:effectLst/>
                          <a:latin typeface="+mn-ea"/>
                          <a:ea typeface="+mn-ea"/>
                        </a:rPr>
                        <a:t>不同意性交等</a:t>
                      </a:r>
                      <a:endParaRPr lang="ja-JP" sz="900" kern="100" dirty="0">
                        <a:solidFill>
                          <a:schemeClr val="tx1"/>
                        </a:solidFill>
                        <a:effectLst/>
                        <a:latin typeface="+mn-ea"/>
                        <a:ea typeface="+mn-ea"/>
                        <a:cs typeface="Times New Roman"/>
                      </a:endParaRPr>
                    </a:p>
                  </a:txBody>
                  <a:tcPr marL="68580" marR="68580" marT="0" marB="0" anchor="ctr"/>
                </a:tc>
                <a:tc>
                  <a:txBody>
                    <a:bodyPr/>
                    <a:lstStyle/>
                    <a:p>
                      <a:pPr algn="ctr">
                        <a:lnSpc>
                          <a:spcPts val="1000"/>
                        </a:lnSpc>
                        <a:spcAft>
                          <a:spcPts val="0"/>
                        </a:spcAft>
                      </a:pPr>
                      <a:r>
                        <a:rPr lang="ja-JP" sz="900" kern="100" dirty="0">
                          <a:solidFill>
                            <a:schemeClr val="tx1"/>
                          </a:solidFill>
                          <a:effectLst/>
                          <a:latin typeface="+mn-ea"/>
                          <a:ea typeface="+mn-ea"/>
                        </a:rPr>
                        <a:t>略取誘拐</a:t>
                      </a:r>
                      <a:endParaRPr lang="ja-JP" sz="900" kern="100" dirty="0">
                        <a:solidFill>
                          <a:schemeClr val="tx1"/>
                        </a:solidFill>
                        <a:effectLst/>
                        <a:latin typeface="+mn-ea"/>
                        <a:ea typeface="+mn-ea"/>
                        <a:cs typeface="Times New Roman"/>
                      </a:endParaRPr>
                    </a:p>
                  </a:txBody>
                  <a:tcPr marL="68580" marR="68580" marT="0" marB="0" anchor="ctr"/>
                </a:tc>
                <a:tc>
                  <a:txBody>
                    <a:bodyPr/>
                    <a:lstStyle/>
                    <a:p>
                      <a:pPr algn="ctr">
                        <a:lnSpc>
                          <a:spcPts val="1000"/>
                        </a:lnSpc>
                        <a:spcAft>
                          <a:spcPts val="0"/>
                        </a:spcAft>
                      </a:pPr>
                      <a:r>
                        <a:rPr lang="ja-JP" sz="900" kern="100" dirty="0">
                          <a:solidFill>
                            <a:schemeClr val="tx1"/>
                          </a:solidFill>
                          <a:effectLst/>
                          <a:latin typeface="+mn-ea"/>
                          <a:ea typeface="+mn-ea"/>
                        </a:rPr>
                        <a:t>児童</a:t>
                      </a:r>
                    </a:p>
                    <a:p>
                      <a:pPr algn="ctr">
                        <a:lnSpc>
                          <a:spcPts val="1000"/>
                        </a:lnSpc>
                        <a:spcAft>
                          <a:spcPts val="0"/>
                        </a:spcAft>
                      </a:pPr>
                      <a:r>
                        <a:rPr lang="ja-JP" sz="900" kern="100" dirty="0">
                          <a:solidFill>
                            <a:schemeClr val="tx1"/>
                          </a:solidFill>
                          <a:effectLst/>
                          <a:latin typeface="+mn-ea"/>
                          <a:ea typeface="+mn-ea"/>
                        </a:rPr>
                        <a:t>ポルノ</a:t>
                      </a:r>
                      <a:endParaRPr lang="ja-JP" sz="900" kern="100" dirty="0">
                        <a:solidFill>
                          <a:schemeClr val="tx1"/>
                        </a:solidFill>
                        <a:effectLst/>
                        <a:latin typeface="+mn-ea"/>
                        <a:ea typeface="+mn-ea"/>
                        <a:cs typeface="Times New Roman"/>
                      </a:endParaRPr>
                    </a:p>
                  </a:txBody>
                  <a:tcPr marL="68580" marR="68580" marT="0" marB="0" anchor="ctr"/>
                </a:tc>
                <a:tc>
                  <a:txBody>
                    <a:bodyPr/>
                    <a:lstStyle/>
                    <a:p>
                      <a:pPr algn="ctr">
                        <a:lnSpc>
                          <a:spcPts val="1000"/>
                        </a:lnSpc>
                        <a:spcAft>
                          <a:spcPts val="0"/>
                        </a:spcAft>
                      </a:pPr>
                      <a:r>
                        <a:rPr lang="ja-JP" sz="900" kern="100" dirty="0">
                          <a:solidFill>
                            <a:schemeClr val="tx1"/>
                          </a:solidFill>
                          <a:effectLst/>
                          <a:latin typeface="+mn-ea"/>
                          <a:ea typeface="+mn-ea"/>
                        </a:rPr>
                        <a:t>合計</a:t>
                      </a:r>
                      <a:r>
                        <a:rPr lang="ja-JP" altLang="en-US" sz="900" kern="100" dirty="0">
                          <a:solidFill>
                            <a:schemeClr val="tx1"/>
                          </a:solidFill>
                          <a:effectLst/>
                          <a:latin typeface="+mn-ea"/>
                          <a:ea typeface="+mn-ea"/>
                        </a:rPr>
                        <a:t>（比率）</a:t>
                      </a:r>
                      <a:endParaRPr lang="ja-JP" sz="900" kern="100" dirty="0">
                        <a:solidFill>
                          <a:schemeClr val="tx1"/>
                        </a:solidFill>
                        <a:effectLst/>
                        <a:latin typeface="+mn-ea"/>
                        <a:ea typeface="+mn-ea"/>
                        <a:cs typeface="Times New Roman"/>
                      </a:endParaRPr>
                    </a:p>
                  </a:txBody>
                  <a:tcPr marL="68580" marR="68580" marT="0" marB="0" anchor="ctr"/>
                </a:tc>
                <a:extLst>
                  <a:ext uri="{0D108BD9-81ED-4DB2-BD59-A6C34878D82A}">
                    <a16:rowId xmlns:a16="http://schemas.microsoft.com/office/drawing/2014/main" val="10000"/>
                  </a:ext>
                </a:extLst>
              </a:tr>
              <a:tr h="219018">
                <a:tc>
                  <a:txBody>
                    <a:bodyPr/>
                    <a:lstStyle/>
                    <a:p>
                      <a:pPr algn="ctr">
                        <a:lnSpc>
                          <a:spcPts val="1500"/>
                        </a:lnSpc>
                        <a:spcAft>
                          <a:spcPts val="0"/>
                        </a:spcAft>
                      </a:pPr>
                      <a:r>
                        <a:rPr lang="en-US" sz="1050" kern="100" dirty="0">
                          <a:effectLst/>
                          <a:latin typeface="+mn-ea"/>
                          <a:ea typeface="+mn-ea"/>
                        </a:rPr>
                        <a:t>20</a:t>
                      </a:r>
                      <a:r>
                        <a:rPr lang="ja-JP" sz="1050" kern="100" dirty="0">
                          <a:effectLst/>
                          <a:latin typeface="+mn-ea"/>
                          <a:ea typeface="+mn-ea"/>
                        </a:rPr>
                        <a:t>代</a:t>
                      </a:r>
                      <a:endParaRPr lang="ja-JP" sz="1200" kern="100" dirty="0">
                        <a:effectLst/>
                        <a:latin typeface="+mn-ea"/>
                        <a:ea typeface="+mn-ea"/>
                        <a:cs typeface="Times New Roman"/>
                      </a:endParaRPr>
                    </a:p>
                  </a:txBody>
                  <a:tcPr marL="68580" marR="68580" marT="0" marB="0" anchor="ctr"/>
                </a:tc>
                <a:tc>
                  <a:txBody>
                    <a:bodyPr/>
                    <a:lstStyle/>
                    <a:p>
                      <a:pPr algn="ctr">
                        <a:lnSpc>
                          <a:spcPts val="1500"/>
                        </a:lnSpc>
                        <a:spcAft>
                          <a:spcPts val="0"/>
                        </a:spcAft>
                      </a:pPr>
                      <a:r>
                        <a:rPr lang="ja-JP" altLang="en-US" sz="1050" kern="100" dirty="0">
                          <a:solidFill>
                            <a:schemeClr val="tx1"/>
                          </a:solidFill>
                          <a:effectLst/>
                          <a:latin typeface="+mn-ea"/>
                          <a:ea typeface="+mn-ea"/>
                        </a:rPr>
                        <a:t>４</a:t>
                      </a:r>
                      <a:r>
                        <a:rPr lang="ja-JP" sz="1050" kern="100" dirty="0">
                          <a:solidFill>
                            <a:schemeClr val="tx1"/>
                          </a:solidFill>
                          <a:effectLst/>
                          <a:latin typeface="+mn-ea"/>
                          <a:ea typeface="+mn-ea"/>
                        </a:rPr>
                        <a:t>名</a:t>
                      </a:r>
                      <a:endParaRPr lang="ja-JP" sz="12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ja-JP" altLang="en-US" sz="1050" kern="100" dirty="0">
                          <a:solidFill>
                            <a:schemeClr val="tx1"/>
                          </a:solidFill>
                          <a:effectLst/>
                          <a:latin typeface="+mn-ea"/>
                          <a:ea typeface="+mn-ea"/>
                        </a:rPr>
                        <a:t>３</a:t>
                      </a:r>
                      <a:r>
                        <a:rPr lang="ja-JP" sz="1050" kern="100" dirty="0">
                          <a:solidFill>
                            <a:schemeClr val="tx1"/>
                          </a:solidFill>
                          <a:effectLst/>
                          <a:latin typeface="+mn-ea"/>
                          <a:ea typeface="+mn-ea"/>
                        </a:rPr>
                        <a:t>名</a:t>
                      </a:r>
                      <a:endParaRPr lang="ja-JP" sz="12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endParaRPr lang="ja-JP" sz="12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endParaRPr lang="ja-JP" sz="12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ja-JP" altLang="en-US" sz="1050" kern="100" dirty="0">
                          <a:solidFill>
                            <a:schemeClr val="tx1"/>
                          </a:solidFill>
                          <a:effectLst/>
                          <a:latin typeface="+mn-ea"/>
                          <a:ea typeface="+mn-ea"/>
                        </a:rPr>
                        <a:t>１名</a:t>
                      </a:r>
                      <a:endParaRPr lang="ja-JP" sz="12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ja-JP" altLang="en-US" sz="1050" kern="100" dirty="0">
                          <a:solidFill>
                            <a:schemeClr val="tx1"/>
                          </a:solidFill>
                          <a:effectLst/>
                          <a:latin typeface="+mn-ea"/>
                          <a:ea typeface="+mn-ea"/>
                        </a:rPr>
                        <a:t>１</a:t>
                      </a:r>
                      <a:r>
                        <a:rPr lang="ja-JP" sz="1050" kern="100" dirty="0">
                          <a:solidFill>
                            <a:schemeClr val="tx1"/>
                          </a:solidFill>
                          <a:effectLst/>
                          <a:latin typeface="+mn-ea"/>
                          <a:ea typeface="+mn-ea"/>
                        </a:rPr>
                        <a:t>名</a:t>
                      </a:r>
                      <a:endParaRPr lang="ja-JP" sz="12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ja-JP" altLang="en-US" sz="1050" kern="100" dirty="0">
                          <a:solidFill>
                            <a:schemeClr val="tx1"/>
                          </a:solidFill>
                          <a:effectLst/>
                          <a:latin typeface="+mn-ea"/>
                          <a:ea typeface="+mn-ea"/>
                        </a:rPr>
                        <a:t>９</a:t>
                      </a:r>
                      <a:r>
                        <a:rPr lang="ja-JP" sz="1050" kern="100" dirty="0">
                          <a:solidFill>
                            <a:schemeClr val="tx1"/>
                          </a:solidFill>
                          <a:effectLst/>
                          <a:latin typeface="+mn-ea"/>
                          <a:ea typeface="+mn-ea"/>
                        </a:rPr>
                        <a:t>名</a:t>
                      </a:r>
                      <a:r>
                        <a:rPr lang="ja-JP" altLang="en-US" sz="1050" kern="100" dirty="0">
                          <a:solidFill>
                            <a:schemeClr val="tx1"/>
                          </a:solidFill>
                          <a:effectLst/>
                          <a:latin typeface="+mn-ea"/>
                          <a:ea typeface="+mn-ea"/>
                        </a:rPr>
                        <a:t>（９</a:t>
                      </a:r>
                      <a:r>
                        <a:rPr lang="en-US" altLang="ja-JP" sz="1050" kern="100" dirty="0">
                          <a:solidFill>
                            <a:schemeClr val="tx1"/>
                          </a:solidFill>
                          <a:effectLst/>
                          <a:latin typeface="+mn-ea"/>
                          <a:ea typeface="+mn-ea"/>
                        </a:rPr>
                        <a:t>%)</a:t>
                      </a:r>
                      <a:endParaRPr lang="ja-JP" sz="1200" kern="100" dirty="0">
                        <a:solidFill>
                          <a:schemeClr val="tx1"/>
                        </a:solidFill>
                        <a:effectLst/>
                        <a:latin typeface="+mn-ea"/>
                        <a:ea typeface="+mn-ea"/>
                        <a:cs typeface="Times New Roman"/>
                      </a:endParaRPr>
                    </a:p>
                  </a:txBody>
                  <a:tcPr marL="68580" marR="68580" marT="0" marB="0" anchor="ctr"/>
                </a:tc>
                <a:extLst>
                  <a:ext uri="{0D108BD9-81ED-4DB2-BD59-A6C34878D82A}">
                    <a16:rowId xmlns:a16="http://schemas.microsoft.com/office/drawing/2014/main" val="10001"/>
                  </a:ext>
                </a:extLst>
              </a:tr>
              <a:tr h="219018">
                <a:tc>
                  <a:txBody>
                    <a:bodyPr/>
                    <a:lstStyle/>
                    <a:p>
                      <a:pPr algn="ctr">
                        <a:lnSpc>
                          <a:spcPts val="1500"/>
                        </a:lnSpc>
                        <a:spcAft>
                          <a:spcPts val="0"/>
                        </a:spcAft>
                      </a:pPr>
                      <a:r>
                        <a:rPr lang="en-US" sz="1050" kern="100" dirty="0">
                          <a:effectLst/>
                          <a:latin typeface="+mn-ea"/>
                          <a:ea typeface="+mn-ea"/>
                        </a:rPr>
                        <a:t>30</a:t>
                      </a:r>
                      <a:r>
                        <a:rPr lang="ja-JP" sz="1050" kern="100" dirty="0">
                          <a:effectLst/>
                          <a:latin typeface="+mn-ea"/>
                          <a:ea typeface="+mn-ea"/>
                        </a:rPr>
                        <a:t>代</a:t>
                      </a:r>
                      <a:endParaRPr lang="ja-JP" sz="1200" kern="100" dirty="0">
                        <a:effectLst/>
                        <a:latin typeface="+mn-ea"/>
                        <a:ea typeface="+mn-ea"/>
                        <a:cs typeface="Times New Roman"/>
                      </a:endParaRPr>
                    </a:p>
                  </a:txBody>
                  <a:tcPr marL="68580" marR="68580" marT="0" marB="0" anchor="ctr"/>
                </a:tc>
                <a:tc>
                  <a:txBody>
                    <a:bodyPr/>
                    <a:lstStyle/>
                    <a:p>
                      <a:pPr algn="ctr">
                        <a:lnSpc>
                          <a:spcPts val="1500"/>
                        </a:lnSpc>
                        <a:spcAft>
                          <a:spcPts val="0"/>
                        </a:spcAft>
                      </a:pPr>
                      <a:r>
                        <a:rPr lang="en-US" altLang="ja-JP" sz="1050" kern="100" dirty="0">
                          <a:solidFill>
                            <a:schemeClr val="tx1"/>
                          </a:solidFill>
                          <a:effectLst/>
                          <a:latin typeface="+mn-ea"/>
                          <a:ea typeface="+mn-ea"/>
                        </a:rPr>
                        <a:t>24</a:t>
                      </a:r>
                      <a:r>
                        <a:rPr lang="ja-JP" sz="1050" kern="100" dirty="0">
                          <a:solidFill>
                            <a:schemeClr val="tx1"/>
                          </a:solidFill>
                          <a:effectLst/>
                          <a:latin typeface="+mn-ea"/>
                          <a:ea typeface="+mn-ea"/>
                        </a:rPr>
                        <a:t>名</a:t>
                      </a:r>
                      <a:endParaRPr lang="ja-JP" sz="12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ja-JP" altLang="en-US" sz="1050" kern="100" dirty="0">
                          <a:solidFill>
                            <a:schemeClr val="tx1"/>
                          </a:solidFill>
                          <a:effectLst/>
                          <a:latin typeface="+mn-ea"/>
                          <a:ea typeface="+mn-ea"/>
                        </a:rPr>
                        <a:t>７</a:t>
                      </a:r>
                      <a:r>
                        <a:rPr lang="ja-JP" sz="1050" kern="100" dirty="0">
                          <a:solidFill>
                            <a:schemeClr val="tx1"/>
                          </a:solidFill>
                          <a:effectLst/>
                          <a:latin typeface="+mn-ea"/>
                          <a:ea typeface="+mn-ea"/>
                        </a:rPr>
                        <a:t>名</a:t>
                      </a:r>
                      <a:endParaRPr lang="ja-JP" sz="12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endParaRPr lang="ja-JP" sz="12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endParaRPr lang="ja-JP" sz="12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ja-JP" altLang="en-US" sz="1050" kern="100" dirty="0">
                          <a:solidFill>
                            <a:schemeClr val="tx1"/>
                          </a:solidFill>
                          <a:effectLst/>
                          <a:latin typeface="+mn-ea"/>
                          <a:ea typeface="+mn-ea"/>
                        </a:rPr>
                        <a:t>１</a:t>
                      </a:r>
                      <a:r>
                        <a:rPr lang="ja-JP" sz="1050" kern="100" dirty="0">
                          <a:solidFill>
                            <a:schemeClr val="tx1"/>
                          </a:solidFill>
                          <a:effectLst/>
                          <a:latin typeface="+mn-ea"/>
                          <a:ea typeface="+mn-ea"/>
                        </a:rPr>
                        <a:t>名</a:t>
                      </a:r>
                      <a:endParaRPr lang="ja-JP" sz="12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ja-JP" altLang="en-US" sz="1050" kern="100" dirty="0">
                          <a:solidFill>
                            <a:schemeClr val="tx1"/>
                          </a:solidFill>
                          <a:effectLst/>
                          <a:latin typeface="+mn-ea"/>
                          <a:ea typeface="+mn-ea"/>
                        </a:rPr>
                        <a:t>２</a:t>
                      </a:r>
                      <a:r>
                        <a:rPr lang="ja-JP" sz="1050" kern="100" dirty="0">
                          <a:solidFill>
                            <a:schemeClr val="tx1"/>
                          </a:solidFill>
                          <a:effectLst/>
                          <a:latin typeface="+mn-ea"/>
                          <a:ea typeface="+mn-ea"/>
                        </a:rPr>
                        <a:t>名</a:t>
                      </a:r>
                      <a:endParaRPr lang="ja-JP" sz="12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en-US" altLang="ja-JP" sz="1050" kern="100" dirty="0">
                          <a:solidFill>
                            <a:schemeClr val="tx1"/>
                          </a:solidFill>
                          <a:effectLst/>
                          <a:latin typeface="+mn-ea"/>
                          <a:ea typeface="+mn-ea"/>
                        </a:rPr>
                        <a:t>34</a:t>
                      </a:r>
                      <a:r>
                        <a:rPr lang="ja-JP" sz="1050" kern="100" dirty="0">
                          <a:solidFill>
                            <a:schemeClr val="tx1"/>
                          </a:solidFill>
                          <a:effectLst/>
                          <a:latin typeface="+mn-ea"/>
                          <a:ea typeface="+mn-ea"/>
                        </a:rPr>
                        <a:t>名</a:t>
                      </a:r>
                      <a:r>
                        <a:rPr lang="en-US" altLang="ja-JP" sz="1050" kern="100" dirty="0">
                          <a:solidFill>
                            <a:schemeClr val="tx1"/>
                          </a:solidFill>
                          <a:effectLst/>
                          <a:latin typeface="+mn-ea"/>
                          <a:ea typeface="+mn-ea"/>
                        </a:rPr>
                        <a:t>(34%)</a:t>
                      </a:r>
                      <a:endParaRPr lang="ja-JP" sz="1200" kern="100" dirty="0">
                        <a:solidFill>
                          <a:schemeClr val="tx1"/>
                        </a:solidFill>
                        <a:effectLst/>
                        <a:latin typeface="+mn-ea"/>
                        <a:ea typeface="+mn-ea"/>
                        <a:cs typeface="Times New Roman"/>
                      </a:endParaRPr>
                    </a:p>
                  </a:txBody>
                  <a:tcPr marL="68580" marR="68580" marT="0" marB="0" anchor="ctr"/>
                </a:tc>
                <a:extLst>
                  <a:ext uri="{0D108BD9-81ED-4DB2-BD59-A6C34878D82A}">
                    <a16:rowId xmlns:a16="http://schemas.microsoft.com/office/drawing/2014/main" val="10002"/>
                  </a:ext>
                </a:extLst>
              </a:tr>
              <a:tr h="239564">
                <a:tc>
                  <a:txBody>
                    <a:bodyPr/>
                    <a:lstStyle/>
                    <a:p>
                      <a:pPr algn="ctr">
                        <a:lnSpc>
                          <a:spcPts val="1500"/>
                        </a:lnSpc>
                        <a:spcAft>
                          <a:spcPts val="0"/>
                        </a:spcAft>
                      </a:pPr>
                      <a:r>
                        <a:rPr lang="en-US" sz="1050" kern="100" dirty="0">
                          <a:effectLst/>
                          <a:latin typeface="+mn-ea"/>
                          <a:ea typeface="+mn-ea"/>
                        </a:rPr>
                        <a:t>40</a:t>
                      </a:r>
                      <a:r>
                        <a:rPr lang="ja-JP" sz="1050" kern="100" dirty="0">
                          <a:effectLst/>
                          <a:latin typeface="+mn-ea"/>
                          <a:ea typeface="+mn-ea"/>
                        </a:rPr>
                        <a:t>代</a:t>
                      </a:r>
                      <a:endParaRPr lang="ja-JP" sz="1200" kern="100" dirty="0">
                        <a:effectLst/>
                        <a:latin typeface="+mn-ea"/>
                        <a:ea typeface="+mn-ea"/>
                        <a:cs typeface="Times New Roman"/>
                      </a:endParaRPr>
                    </a:p>
                  </a:txBody>
                  <a:tcPr marL="68580" marR="68580" marT="0" marB="0" anchor="ctr"/>
                </a:tc>
                <a:tc>
                  <a:txBody>
                    <a:bodyPr/>
                    <a:lstStyle/>
                    <a:p>
                      <a:pPr algn="ctr">
                        <a:lnSpc>
                          <a:spcPts val="1500"/>
                        </a:lnSpc>
                        <a:spcAft>
                          <a:spcPts val="0"/>
                        </a:spcAft>
                      </a:pPr>
                      <a:r>
                        <a:rPr lang="en-US" altLang="ja-JP" sz="1050" kern="100" dirty="0">
                          <a:solidFill>
                            <a:schemeClr val="tx1"/>
                          </a:solidFill>
                          <a:effectLst/>
                          <a:latin typeface="+mn-ea"/>
                          <a:ea typeface="+mn-ea"/>
                        </a:rPr>
                        <a:t>19</a:t>
                      </a:r>
                      <a:r>
                        <a:rPr lang="ja-JP" sz="1050" kern="100" dirty="0">
                          <a:solidFill>
                            <a:schemeClr val="tx1"/>
                          </a:solidFill>
                          <a:effectLst/>
                          <a:latin typeface="+mn-ea"/>
                          <a:ea typeface="+mn-ea"/>
                        </a:rPr>
                        <a:t>名</a:t>
                      </a:r>
                      <a:endParaRPr lang="ja-JP" sz="12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en-US" altLang="ja-JP" sz="1050" kern="100" dirty="0">
                          <a:solidFill>
                            <a:schemeClr val="tx1"/>
                          </a:solidFill>
                          <a:effectLst/>
                          <a:latin typeface="+mn-ea"/>
                          <a:ea typeface="+mn-ea"/>
                        </a:rPr>
                        <a:t>12</a:t>
                      </a:r>
                      <a:r>
                        <a:rPr lang="ja-JP" sz="1050" kern="100" dirty="0">
                          <a:solidFill>
                            <a:schemeClr val="tx1"/>
                          </a:solidFill>
                          <a:effectLst/>
                          <a:latin typeface="+mn-ea"/>
                          <a:ea typeface="+mn-ea"/>
                        </a:rPr>
                        <a:t>名</a:t>
                      </a:r>
                      <a:endParaRPr lang="ja-JP" sz="12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endParaRPr lang="ja-JP" sz="12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en-US" sz="1050" kern="100" dirty="0">
                          <a:solidFill>
                            <a:schemeClr val="tx1"/>
                          </a:solidFill>
                          <a:effectLst/>
                          <a:latin typeface="+mn-ea"/>
                          <a:ea typeface="+mn-ea"/>
                        </a:rPr>
                        <a:t> </a:t>
                      </a:r>
                      <a:endParaRPr lang="ja-JP" sz="12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ja-JP" altLang="en-US" sz="1050" kern="100" dirty="0">
                          <a:solidFill>
                            <a:schemeClr val="tx1"/>
                          </a:solidFill>
                          <a:effectLst/>
                          <a:latin typeface="+mn-ea"/>
                          <a:ea typeface="+mn-ea"/>
                        </a:rPr>
                        <a:t>１</a:t>
                      </a:r>
                      <a:r>
                        <a:rPr lang="ja-JP" sz="1050" kern="100" dirty="0">
                          <a:solidFill>
                            <a:schemeClr val="tx1"/>
                          </a:solidFill>
                          <a:effectLst/>
                          <a:latin typeface="+mn-ea"/>
                          <a:ea typeface="+mn-ea"/>
                        </a:rPr>
                        <a:t>名</a:t>
                      </a:r>
                      <a:endParaRPr lang="ja-JP" sz="12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ja-JP" altLang="en-US" sz="1050" kern="100" dirty="0">
                          <a:solidFill>
                            <a:schemeClr val="tx1"/>
                          </a:solidFill>
                          <a:effectLst/>
                          <a:latin typeface="+mn-ea"/>
                          <a:ea typeface="+mn-ea"/>
                        </a:rPr>
                        <a:t>１</a:t>
                      </a:r>
                      <a:r>
                        <a:rPr lang="ja-JP" sz="1050" kern="100" dirty="0">
                          <a:solidFill>
                            <a:schemeClr val="tx1"/>
                          </a:solidFill>
                          <a:effectLst/>
                          <a:latin typeface="+mn-ea"/>
                          <a:ea typeface="+mn-ea"/>
                        </a:rPr>
                        <a:t>名</a:t>
                      </a:r>
                      <a:endParaRPr lang="ja-JP" sz="12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en-US" altLang="ja-JP" sz="1050" kern="100" dirty="0">
                          <a:solidFill>
                            <a:schemeClr val="tx1"/>
                          </a:solidFill>
                          <a:effectLst/>
                          <a:latin typeface="+mn-ea"/>
                          <a:ea typeface="+mn-ea"/>
                        </a:rPr>
                        <a:t>33</a:t>
                      </a:r>
                      <a:r>
                        <a:rPr lang="ja-JP" sz="1050" kern="100" dirty="0">
                          <a:solidFill>
                            <a:schemeClr val="tx1"/>
                          </a:solidFill>
                          <a:effectLst/>
                          <a:latin typeface="+mn-ea"/>
                          <a:ea typeface="+mn-ea"/>
                        </a:rPr>
                        <a:t>名</a:t>
                      </a:r>
                      <a:r>
                        <a:rPr lang="en-US" altLang="ja-JP" sz="1050" kern="100" dirty="0">
                          <a:solidFill>
                            <a:schemeClr val="tx1"/>
                          </a:solidFill>
                          <a:effectLst/>
                          <a:latin typeface="+mn-ea"/>
                          <a:ea typeface="+mn-ea"/>
                        </a:rPr>
                        <a:t>(33%)</a:t>
                      </a:r>
                      <a:endParaRPr lang="ja-JP" sz="1200" kern="100" dirty="0">
                        <a:solidFill>
                          <a:schemeClr val="tx1"/>
                        </a:solidFill>
                        <a:effectLst/>
                        <a:latin typeface="+mn-ea"/>
                        <a:ea typeface="+mn-ea"/>
                        <a:cs typeface="Times New Roman"/>
                      </a:endParaRPr>
                    </a:p>
                  </a:txBody>
                  <a:tcPr marL="68580" marR="68580" marT="0" marB="0" anchor="ctr"/>
                </a:tc>
                <a:extLst>
                  <a:ext uri="{0D108BD9-81ED-4DB2-BD59-A6C34878D82A}">
                    <a16:rowId xmlns:a16="http://schemas.microsoft.com/office/drawing/2014/main" val="10003"/>
                  </a:ext>
                </a:extLst>
              </a:tr>
              <a:tr h="219018">
                <a:tc>
                  <a:txBody>
                    <a:bodyPr/>
                    <a:lstStyle/>
                    <a:p>
                      <a:pPr algn="ctr">
                        <a:lnSpc>
                          <a:spcPts val="1500"/>
                        </a:lnSpc>
                        <a:spcAft>
                          <a:spcPts val="0"/>
                        </a:spcAft>
                      </a:pPr>
                      <a:r>
                        <a:rPr lang="en-US" sz="1050" kern="100" dirty="0">
                          <a:effectLst/>
                          <a:latin typeface="+mn-ea"/>
                          <a:ea typeface="+mn-ea"/>
                        </a:rPr>
                        <a:t>50</a:t>
                      </a:r>
                      <a:r>
                        <a:rPr lang="ja-JP" sz="1050" kern="100" dirty="0">
                          <a:effectLst/>
                          <a:latin typeface="+mn-ea"/>
                          <a:ea typeface="+mn-ea"/>
                        </a:rPr>
                        <a:t>代</a:t>
                      </a:r>
                      <a:endParaRPr lang="ja-JP" sz="1200" kern="100" dirty="0">
                        <a:effectLst/>
                        <a:latin typeface="+mn-ea"/>
                        <a:ea typeface="+mn-ea"/>
                        <a:cs typeface="Times New Roman"/>
                      </a:endParaRPr>
                    </a:p>
                  </a:txBody>
                  <a:tcPr marL="68580" marR="68580" marT="0" marB="0" anchor="ctr"/>
                </a:tc>
                <a:tc>
                  <a:txBody>
                    <a:bodyPr/>
                    <a:lstStyle/>
                    <a:p>
                      <a:pPr algn="ctr">
                        <a:lnSpc>
                          <a:spcPts val="1500"/>
                        </a:lnSpc>
                        <a:spcAft>
                          <a:spcPts val="0"/>
                        </a:spcAft>
                      </a:pPr>
                      <a:r>
                        <a:rPr lang="en-US" altLang="ja-JP" sz="1050" kern="100" dirty="0">
                          <a:solidFill>
                            <a:schemeClr val="tx1"/>
                          </a:solidFill>
                          <a:effectLst/>
                          <a:latin typeface="+mn-ea"/>
                          <a:ea typeface="+mn-ea"/>
                        </a:rPr>
                        <a:t>12</a:t>
                      </a:r>
                      <a:r>
                        <a:rPr lang="ja-JP" sz="1050" kern="100" dirty="0">
                          <a:solidFill>
                            <a:schemeClr val="tx1"/>
                          </a:solidFill>
                          <a:effectLst/>
                          <a:latin typeface="+mn-ea"/>
                          <a:ea typeface="+mn-ea"/>
                        </a:rPr>
                        <a:t>名</a:t>
                      </a:r>
                      <a:endParaRPr lang="ja-JP" sz="12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ja-JP" altLang="en-US" sz="1050" kern="100" dirty="0">
                          <a:solidFill>
                            <a:schemeClr val="tx1"/>
                          </a:solidFill>
                          <a:effectLst/>
                          <a:latin typeface="+mn-ea"/>
                          <a:ea typeface="+mn-ea"/>
                        </a:rPr>
                        <a:t>３</a:t>
                      </a:r>
                      <a:r>
                        <a:rPr lang="ja-JP" sz="1050" kern="100" dirty="0">
                          <a:solidFill>
                            <a:schemeClr val="tx1"/>
                          </a:solidFill>
                          <a:effectLst/>
                          <a:latin typeface="+mn-ea"/>
                          <a:ea typeface="+mn-ea"/>
                        </a:rPr>
                        <a:t>名</a:t>
                      </a:r>
                      <a:endParaRPr lang="ja-JP" sz="12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en-US" sz="1050" kern="100" dirty="0">
                          <a:solidFill>
                            <a:schemeClr val="tx1"/>
                          </a:solidFill>
                          <a:effectLst/>
                          <a:latin typeface="+mn-ea"/>
                          <a:ea typeface="+mn-ea"/>
                        </a:rPr>
                        <a:t> </a:t>
                      </a:r>
                      <a:endParaRPr lang="ja-JP" sz="12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en-US" sz="1050" kern="100" dirty="0">
                          <a:solidFill>
                            <a:schemeClr val="tx1"/>
                          </a:solidFill>
                          <a:effectLst/>
                          <a:latin typeface="+mn-ea"/>
                          <a:ea typeface="+mn-ea"/>
                        </a:rPr>
                        <a:t> </a:t>
                      </a:r>
                      <a:endParaRPr lang="ja-JP" sz="12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ja-JP" altLang="en-US" sz="1050" kern="100" dirty="0">
                          <a:solidFill>
                            <a:schemeClr val="tx1"/>
                          </a:solidFill>
                          <a:effectLst/>
                          <a:latin typeface="+mn-ea"/>
                          <a:ea typeface="+mn-ea"/>
                        </a:rPr>
                        <a:t>２</a:t>
                      </a:r>
                      <a:r>
                        <a:rPr lang="ja-JP" sz="1050" kern="100" dirty="0">
                          <a:solidFill>
                            <a:schemeClr val="tx1"/>
                          </a:solidFill>
                          <a:effectLst/>
                          <a:latin typeface="+mn-ea"/>
                          <a:ea typeface="+mn-ea"/>
                        </a:rPr>
                        <a:t>名</a:t>
                      </a:r>
                      <a:endParaRPr lang="ja-JP" sz="12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en-US" sz="1050" kern="100" dirty="0">
                          <a:solidFill>
                            <a:schemeClr val="tx1"/>
                          </a:solidFill>
                          <a:effectLst/>
                          <a:latin typeface="+mn-ea"/>
                          <a:ea typeface="+mn-ea"/>
                        </a:rPr>
                        <a:t> </a:t>
                      </a:r>
                      <a:endParaRPr lang="ja-JP" sz="12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en-US" altLang="ja-JP" sz="1050" kern="100" dirty="0">
                          <a:solidFill>
                            <a:schemeClr val="tx1"/>
                          </a:solidFill>
                          <a:effectLst/>
                          <a:latin typeface="+mn-ea"/>
                          <a:ea typeface="+mn-ea"/>
                        </a:rPr>
                        <a:t>17</a:t>
                      </a:r>
                      <a:r>
                        <a:rPr lang="ja-JP" sz="1050" kern="100" dirty="0">
                          <a:solidFill>
                            <a:schemeClr val="tx1"/>
                          </a:solidFill>
                          <a:effectLst/>
                          <a:latin typeface="+mn-ea"/>
                          <a:ea typeface="+mn-ea"/>
                        </a:rPr>
                        <a:t>名</a:t>
                      </a:r>
                      <a:r>
                        <a:rPr lang="en-US" altLang="ja-JP" sz="1050" kern="100" dirty="0">
                          <a:solidFill>
                            <a:schemeClr val="tx1"/>
                          </a:solidFill>
                          <a:effectLst/>
                          <a:latin typeface="+mn-ea"/>
                          <a:ea typeface="+mn-ea"/>
                        </a:rPr>
                        <a:t>(17%)</a:t>
                      </a:r>
                      <a:endParaRPr lang="ja-JP" sz="1200" kern="100" dirty="0">
                        <a:solidFill>
                          <a:schemeClr val="tx1"/>
                        </a:solidFill>
                        <a:effectLst/>
                        <a:latin typeface="+mn-ea"/>
                        <a:ea typeface="+mn-ea"/>
                        <a:cs typeface="Times New Roman"/>
                      </a:endParaRPr>
                    </a:p>
                  </a:txBody>
                  <a:tcPr marL="68580" marR="68580" marT="0" marB="0" anchor="ctr"/>
                </a:tc>
                <a:extLst>
                  <a:ext uri="{0D108BD9-81ED-4DB2-BD59-A6C34878D82A}">
                    <a16:rowId xmlns:a16="http://schemas.microsoft.com/office/drawing/2014/main" val="10004"/>
                  </a:ext>
                </a:extLst>
              </a:tr>
              <a:tr h="219018">
                <a:tc>
                  <a:txBody>
                    <a:bodyPr/>
                    <a:lstStyle/>
                    <a:p>
                      <a:pPr algn="ctr">
                        <a:lnSpc>
                          <a:spcPts val="1500"/>
                        </a:lnSpc>
                        <a:spcAft>
                          <a:spcPts val="0"/>
                        </a:spcAft>
                      </a:pPr>
                      <a:r>
                        <a:rPr lang="en-US" sz="1050" kern="100" dirty="0">
                          <a:effectLst/>
                          <a:latin typeface="+mn-ea"/>
                          <a:ea typeface="+mn-ea"/>
                        </a:rPr>
                        <a:t>60</a:t>
                      </a:r>
                      <a:r>
                        <a:rPr lang="ja-JP" sz="1050" kern="100" dirty="0">
                          <a:effectLst/>
                          <a:latin typeface="+mn-ea"/>
                          <a:ea typeface="+mn-ea"/>
                        </a:rPr>
                        <a:t>代</a:t>
                      </a:r>
                      <a:endParaRPr lang="ja-JP" sz="1200" kern="100" dirty="0">
                        <a:effectLst/>
                        <a:latin typeface="+mn-ea"/>
                        <a:ea typeface="+mn-ea"/>
                        <a:cs typeface="Times New Roman"/>
                      </a:endParaRPr>
                    </a:p>
                  </a:txBody>
                  <a:tcPr marL="68580" marR="68580" marT="0" marB="0" anchor="ctr"/>
                </a:tc>
                <a:tc>
                  <a:txBody>
                    <a:bodyPr/>
                    <a:lstStyle/>
                    <a:p>
                      <a:pPr algn="ctr">
                        <a:lnSpc>
                          <a:spcPts val="1500"/>
                        </a:lnSpc>
                        <a:spcAft>
                          <a:spcPts val="0"/>
                        </a:spcAft>
                      </a:pPr>
                      <a:endParaRPr lang="ja-JP" sz="12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ja-JP" altLang="en-US" sz="1050" kern="100" dirty="0">
                          <a:solidFill>
                            <a:schemeClr val="tx1"/>
                          </a:solidFill>
                          <a:effectLst/>
                          <a:latin typeface="+mn-ea"/>
                          <a:ea typeface="+mn-ea"/>
                        </a:rPr>
                        <a:t>３名</a:t>
                      </a:r>
                      <a:endParaRPr lang="ja-JP" sz="12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en-US" sz="1050" kern="100" dirty="0">
                          <a:solidFill>
                            <a:schemeClr val="tx1"/>
                          </a:solidFill>
                          <a:effectLst/>
                          <a:latin typeface="+mn-ea"/>
                          <a:ea typeface="+mn-ea"/>
                        </a:rPr>
                        <a:t> </a:t>
                      </a:r>
                      <a:endParaRPr lang="ja-JP" sz="12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en-US" sz="1050" kern="100" dirty="0">
                          <a:solidFill>
                            <a:schemeClr val="tx1"/>
                          </a:solidFill>
                          <a:effectLst/>
                          <a:latin typeface="+mn-ea"/>
                          <a:ea typeface="+mn-ea"/>
                        </a:rPr>
                        <a:t> </a:t>
                      </a:r>
                      <a:endParaRPr lang="ja-JP" sz="12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en-US" sz="1050" kern="100" dirty="0">
                          <a:solidFill>
                            <a:schemeClr val="tx1"/>
                          </a:solidFill>
                          <a:effectLst/>
                          <a:latin typeface="+mn-ea"/>
                          <a:ea typeface="+mn-ea"/>
                        </a:rPr>
                        <a:t> </a:t>
                      </a:r>
                      <a:endParaRPr lang="ja-JP" sz="12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endParaRPr lang="ja-JP" sz="12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ja-JP" altLang="en-US" sz="1050" kern="100" dirty="0">
                          <a:solidFill>
                            <a:schemeClr val="tx1"/>
                          </a:solidFill>
                          <a:effectLst/>
                          <a:latin typeface="+mn-ea"/>
                          <a:ea typeface="+mn-ea"/>
                        </a:rPr>
                        <a:t>３</a:t>
                      </a:r>
                      <a:r>
                        <a:rPr lang="ja-JP" sz="1050" kern="100" dirty="0">
                          <a:solidFill>
                            <a:schemeClr val="tx1"/>
                          </a:solidFill>
                          <a:effectLst/>
                          <a:latin typeface="+mn-ea"/>
                          <a:ea typeface="+mn-ea"/>
                        </a:rPr>
                        <a:t>名</a:t>
                      </a:r>
                      <a:r>
                        <a:rPr lang="en-US" altLang="ja-JP" sz="1050" kern="100" dirty="0">
                          <a:solidFill>
                            <a:schemeClr val="tx1"/>
                          </a:solidFill>
                          <a:effectLst/>
                          <a:latin typeface="+mn-ea"/>
                          <a:ea typeface="+mn-ea"/>
                        </a:rPr>
                        <a:t>(</a:t>
                      </a:r>
                      <a:r>
                        <a:rPr lang="ja-JP" altLang="en-US" sz="1050" kern="100" dirty="0">
                          <a:solidFill>
                            <a:schemeClr val="tx1"/>
                          </a:solidFill>
                          <a:effectLst/>
                          <a:latin typeface="+mn-ea"/>
                          <a:ea typeface="+mn-ea"/>
                        </a:rPr>
                        <a:t>３</a:t>
                      </a:r>
                      <a:r>
                        <a:rPr lang="en-US" altLang="ja-JP" sz="1050" kern="100" dirty="0">
                          <a:solidFill>
                            <a:schemeClr val="tx1"/>
                          </a:solidFill>
                          <a:effectLst/>
                          <a:latin typeface="+mn-ea"/>
                          <a:ea typeface="+mn-ea"/>
                        </a:rPr>
                        <a:t>%)</a:t>
                      </a:r>
                      <a:endParaRPr lang="ja-JP" sz="1200" kern="100" dirty="0">
                        <a:solidFill>
                          <a:schemeClr val="tx1"/>
                        </a:solidFill>
                        <a:effectLst/>
                        <a:latin typeface="+mn-ea"/>
                        <a:ea typeface="+mn-ea"/>
                        <a:cs typeface="Times New Roman"/>
                      </a:endParaRPr>
                    </a:p>
                  </a:txBody>
                  <a:tcPr marL="68580" marR="68580" marT="0" marB="0" anchor="ctr"/>
                </a:tc>
                <a:extLst>
                  <a:ext uri="{0D108BD9-81ED-4DB2-BD59-A6C34878D82A}">
                    <a16:rowId xmlns:a16="http://schemas.microsoft.com/office/drawing/2014/main" val="10005"/>
                  </a:ext>
                </a:extLst>
              </a:tr>
              <a:tr h="219018">
                <a:tc>
                  <a:txBody>
                    <a:bodyPr/>
                    <a:lstStyle/>
                    <a:p>
                      <a:pPr algn="ctr">
                        <a:lnSpc>
                          <a:spcPts val="1500"/>
                        </a:lnSpc>
                        <a:spcAft>
                          <a:spcPts val="0"/>
                        </a:spcAft>
                      </a:pPr>
                      <a:r>
                        <a:rPr lang="en-US" sz="1050" kern="100" dirty="0">
                          <a:effectLst/>
                          <a:latin typeface="+mn-ea"/>
                          <a:ea typeface="+mn-ea"/>
                        </a:rPr>
                        <a:t>70</a:t>
                      </a:r>
                      <a:r>
                        <a:rPr lang="ja-JP" sz="1050" kern="100" dirty="0">
                          <a:effectLst/>
                          <a:latin typeface="+mn-ea"/>
                          <a:ea typeface="+mn-ea"/>
                        </a:rPr>
                        <a:t>代</a:t>
                      </a:r>
                      <a:endParaRPr lang="ja-JP" sz="1200" kern="100" dirty="0">
                        <a:effectLst/>
                        <a:latin typeface="+mn-ea"/>
                        <a:ea typeface="+mn-ea"/>
                        <a:cs typeface="Times New Roman"/>
                      </a:endParaRPr>
                    </a:p>
                  </a:txBody>
                  <a:tcPr marL="68580" marR="68580" marT="0" marB="0" anchor="ctr"/>
                </a:tc>
                <a:tc>
                  <a:txBody>
                    <a:bodyPr/>
                    <a:lstStyle/>
                    <a:p>
                      <a:pPr algn="ctr">
                        <a:lnSpc>
                          <a:spcPts val="1500"/>
                        </a:lnSpc>
                        <a:spcAft>
                          <a:spcPts val="0"/>
                        </a:spcAft>
                      </a:pPr>
                      <a:r>
                        <a:rPr lang="ja-JP" altLang="en-US" sz="1050" kern="100" dirty="0">
                          <a:solidFill>
                            <a:schemeClr val="tx1"/>
                          </a:solidFill>
                          <a:effectLst/>
                          <a:latin typeface="+mn-ea"/>
                          <a:ea typeface="+mn-ea"/>
                        </a:rPr>
                        <a:t>２</a:t>
                      </a:r>
                      <a:r>
                        <a:rPr lang="ja-JP" sz="1050" kern="100" dirty="0">
                          <a:solidFill>
                            <a:schemeClr val="tx1"/>
                          </a:solidFill>
                          <a:effectLst/>
                          <a:latin typeface="+mn-ea"/>
                          <a:ea typeface="+mn-ea"/>
                        </a:rPr>
                        <a:t>名</a:t>
                      </a:r>
                      <a:endParaRPr lang="ja-JP" sz="12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ja-JP" altLang="en-US" sz="1050" kern="100" dirty="0">
                          <a:solidFill>
                            <a:schemeClr val="tx1"/>
                          </a:solidFill>
                          <a:effectLst/>
                          <a:latin typeface="+mn-ea"/>
                          <a:ea typeface="+mn-ea"/>
                        </a:rPr>
                        <a:t>３名</a:t>
                      </a:r>
                      <a:endParaRPr lang="ja-JP" sz="12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en-US" sz="1050" kern="100" dirty="0">
                          <a:solidFill>
                            <a:schemeClr val="tx1"/>
                          </a:solidFill>
                          <a:effectLst/>
                          <a:latin typeface="+mn-ea"/>
                          <a:ea typeface="+mn-ea"/>
                        </a:rPr>
                        <a:t> </a:t>
                      </a:r>
                      <a:endParaRPr lang="ja-JP" sz="12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en-US" sz="1050" kern="100" dirty="0">
                          <a:solidFill>
                            <a:schemeClr val="tx1"/>
                          </a:solidFill>
                          <a:effectLst/>
                          <a:latin typeface="+mn-ea"/>
                          <a:ea typeface="+mn-ea"/>
                        </a:rPr>
                        <a:t> </a:t>
                      </a:r>
                      <a:endParaRPr lang="ja-JP" sz="12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en-US" sz="1050" kern="100" dirty="0">
                          <a:solidFill>
                            <a:schemeClr val="tx1"/>
                          </a:solidFill>
                          <a:effectLst/>
                          <a:latin typeface="+mn-ea"/>
                          <a:ea typeface="+mn-ea"/>
                        </a:rPr>
                        <a:t> </a:t>
                      </a:r>
                      <a:endParaRPr lang="ja-JP" sz="12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en-US" sz="1050" kern="100" dirty="0">
                          <a:solidFill>
                            <a:schemeClr val="tx1"/>
                          </a:solidFill>
                          <a:effectLst/>
                          <a:latin typeface="+mn-ea"/>
                          <a:ea typeface="+mn-ea"/>
                        </a:rPr>
                        <a:t> </a:t>
                      </a:r>
                      <a:endParaRPr lang="ja-JP" sz="12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ja-JP" altLang="en-US" sz="1050" kern="100" dirty="0">
                          <a:solidFill>
                            <a:schemeClr val="tx1"/>
                          </a:solidFill>
                          <a:effectLst/>
                          <a:latin typeface="+mn-ea"/>
                          <a:ea typeface="+mn-ea"/>
                        </a:rPr>
                        <a:t>５</a:t>
                      </a:r>
                      <a:r>
                        <a:rPr lang="ja-JP" sz="1050" kern="100" dirty="0">
                          <a:solidFill>
                            <a:schemeClr val="tx1"/>
                          </a:solidFill>
                          <a:effectLst/>
                          <a:latin typeface="+mn-ea"/>
                          <a:ea typeface="+mn-ea"/>
                        </a:rPr>
                        <a:t>名</a:t>
                      </a:r>
                      <a:r>
                        <a:rPr lang="en-US" altLang="ja-JP" sz="1050" kern="100" dirty="0">
                          <a:solidFill>
                            <a:schemeClr val="tx1"/>
                          </a:solidFill>
                          <a:effectLst/>
                          <a:latin typeface="+mn-ea"/>
                          <a:ea typeface="+mn-ea"/>
                        </a:rPr>
                        <a:t>(</a:t>
                      </a:r>
                      <a:r>
                        <a:rPr lang="ja-JP" altLang="en-US" sz="1050" kern="100" dirty="0">
                          <a:solidFill>
                            <a:schemeClr val="tx1"/>
                          </a:solidFill>
                          <a:effectLst/>
                          <a:latin typeface="+mn-ea"/>
                          <a:ea typeface="+mn-ea"/>
                        </a:rPr>
                        <a:t>５</a:t>
                      </a:r>
                      <a:r>
                        <a:rPr lang="en-US" altLang="ja-JP" sz="1050" kern="100" dirty="0">
                          <a:solidFill>
                            <a:schemeClr val="tx1"/>
                          </a:solidFill>
                          <a:effectLst/>
                          <a:latin typeface="+mn-ea"/>
                          <a:ea typeface="+mn-ea"/>
                        </a:rPr>
                        <a:t>%)</a:t>
                      </a:r>
                      <a:endParaRPr lang="ja-JP" sz="1200" kern="100" dirty="0">
                        <a:solidFill>
                          <a:schemeClr val="tx1"/>
                        </a:solidFill>
                        <a:effectLst/>
                        <a:latin typeface="+mn-ea"/>
                        <a:ea typeface="+mn-ea"/>
                        <a:cs typeface="Times New Roman"/>
                      </a:endParaRPr>
                    </a:p>
                  </a:txBody>
                  <a:tcPr marL="68580" marR="68580" marT="0" marB="0" anchor="ctr"/>
                </a:tc>
                <a:extLst>
                  <a:ext uri="{0D108BD9-81ED-4DB2-BD59-A6C34878D82A}">
                    <a16:rowId xmlns:a16="http://schemas.microsoft.com/office/drawing/2014/main" val="10006"/>
                  </a:ext>
                </a:extLst>
              </a:tr>
              <a:tr h="246033">
                <a:tc>
                  <a:txBody>
                    <a:bodyPr/>
                    <a:lstStyle/>
                    <a:p>
                      <a:pPr algn="ctr">
                        <a:lnSpc>
                          <a:spcPts val="1500"/>
                        </a:lnSpc>
                        <a:spcAft>
                          <a:spcPts val="0"/>
                        </a:spcAft>
                      </a:pPr>
                      <a:r>
                        <a:rPr lang="ja-JP" sz="1050" kern="100" dirty="0">
                          <a:effectLst/>
                          <a:latin typeface="+mn-ea"/>
                          <a:ea typeface="+mn-ea"/>
                        </a:rPr>
                        <a:t>人数</a:t>
                      </a:r>
                      <a:endParaRPr lang="ja-JP" sz="1200" kern="100" dirty="0">
                        <a:effectLst/>
                        <a:latin typeface="+mn-ea"/>
                        <a:ea typeface="+mn-ea"/>
                        <a:cs typeface="Times New Roman"/>
                      </a:endParaRPr>
                    </a:p>
                  </a:txBody>
                  <a:tcPr marL="68580" marR="68580" marT="0" marB="0" anchor="ctr"/>
                </a:tc>
                <a:tc>
                  <a:txBody>
                    <a:bodyPr/>
                    <a:lstStyle/>
                    <a:p>
                      <a:pPr algn="ctr">
                        <a:lnSpc>
                          <a:spcPts val="1500"/>
                        </a:lnSpc>
                        <a:spcAft>
                          <a:spcPts val="0"/>
                        </a:spcAft>
                      </a:pPr>
                      <a:r>
                        <a:rPr lang="en-US" altLang="ja-JP" sz="1050" kern="100" dirty="0">
                          <a:solidFill>
                            <a:schemeClr val="tx1"/>
                          </a:solidFill>
                          <a:effectLst/>
                          <a:latin typeface="+mn-ea"/>
                          <a:ea typeface="+mn-ea"/>
                        </a:rPr>
                        <a:t>61</a:t>
                      </a:r>
                      <a:r>
                        <a:rPr lang="ja-JP" sz="1050" kern="100" dirty="0">
                          <a:solidFill>
                            <a:schemeClr val="tx1"/>
                          </a:solidFill>
                          <a:effectLst/>
                          <a:latin typeface="+mn-ea"/>
                          <a:ea typeface="+mn-ea"/>
                        </a:rPr>
                        <a:t>名</a:t>
                      </a:r>
                      <a:endParaRPr lang="ja-JP" sz="12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en-US" altLang="ja-JP" sz="1050" kern="100" dirty="0">
                          <a:solidFill>
                            <a:schemeClr val="tx1"/>
                          </a:solidFill>
                          <a:effectLst/>
                          <a:latin typeface="+mn-ea"/>
                          <a:ea typeface="+mn-ea"/>
                        </a:rPr>
                        <a:t>31</a:t>
                      </a:r>
                      <a:r>
                        <a:rPr lang="ja-JP" sz="1050" kern="100" dirty="0">
                          <a:solidFill>
                            <a:schemeClr val="tx1"/>
                          </a:solidFill>
                          <a:effectLst/>
                          <a:latin typeface="+mn-ea"/>
                          <a:ea typeface="+mn-ea"/>
                        </a:rPr>
                        <a:t>名</a:t>
                      </a:r>
                      <a:endParaRPr lang="ja-JP" sz="12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endParaRPr lang="ja-JP" sz="12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endParaRPr lang="ja-JP" sz="12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ja-JP" altLang="en-US" sz="1050" kern="100" dirty="0">
                          <a:solidFill>
                            <a:schemeClr val="tx1"/>
                          </a:solidFill>
                          <a:effectLst/>
                          <a:latin typeface="+mn-ea"/>
                          <a:ea typeface="+mn-ea"/>
                        </a:rPr>
                        <a:t>５</a:t>
                      </a:r>
                      <a:r>
                        <a:rPr lang="ja-JP" sz="1050" kern="100" dirty="0">
                          <a:solidFill>
                            <a:schemeClr val="tx1"/>
                          </a:solidFill>
                          <a:effectLst/>
                          <a:latin typeface="+mn-ea"/>
                          <a:ea typeface="+mn-ea"/>
                        </a:rPr>
                        <a:t>名</a:t>
                      </a:r>
                      <a:endParaRPr lang="ja-JP" sz="12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ja-JP" altLang="en-US" sz="1050" kern="100" dirty="0">
                          <a:solidFill>
                            <a:schemeClr val="tx1"/>
                          </a:solidFill>
                          <a:effectLst/>
                          <a:latin typeface="+mn-ea"/>
                          <a:ea typeface="+mn-ea"/>
                        </a:rPr>
                        <a:t>４</a:t>
                      </a:r>
                      <a:r>
                        <a:rPr lang="ja-JP" sz="1050" kern="100" dirty="0">
                          <a:solidFill>
                            <a:schemeClr val="tx1"/>
                          </a:solidFill>
                          <a:effectLst/>
                          <a:latin typeface="+mn-ea"/>
                          <a:ea typeface="+mn-ea"/>
                        </a:rPr>
                        <a:t>名</a:t>
                      </a:r>
                      <a:endParaRPr lang="ja-JP" sz="12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en-US" altLang="ja-JP" sz="1050" kern="100" dirty="0">
                          <a:solidFill>
                            <a:schemeClr val="tx1"/>
                          </a:solidFill>
                          <a:effectLst/>
                          <a:latin typeface="+mn-ea"/>
                          <a:ea typeface="+mn-ea"/>
                        </a:rPr>
                        <a:t>101</a:t>
                      </a:r>
                      <a:r>
                        <a:rPr lang="ja-JP" sz="1050" kern="100" dirty="0">
                          <a:solidFill>
                            <a:schemeClr val="tx1"/>
                          </a:solidFill>
                          <a:effectLst/>
                          <a:latin typeface="+mn-ea"/>
                          <a:ea typeface="+mn-ea"/>
                        </a:rPr>
                        <a:t>名</a:t>
                      </a:r>
                      <a:endParaRPr lang="ja-JP" sz="1200" kern="100" dirty="0">
                        <a:solidFill>
                          <a:schemeClr val="tx1"/>
                        </a:solidFill>
                        <a:effectLst/>
                        <a:latin typeface="+mn-ea"/>
                        <a:ea typeface="+mn-ea"/>
                        <a:cs typeface="Times New Roman"/>
                      </a:endParaRPr>
                    </a:p>
                  </a:txBody>
                  <a:tcPr marL="68580" marR="68580" marT="0" marB="0" anchor="ctr"/>
                </a:tc>
                <a:extLst>
                  <a:ext uri="{0D108BD9-81ED-4DB2-BD59-A6C34878D82A}">
                    <a16:rowId xmlns:a16="http://schemas.microsoft.com/office/drawing/2014/main" val="10007"/>
                  </a:ext>
                </a:extLst>
              </a:tr>
              <a:tr h="265846">
                <a:tc>
                  <a:txBody>
                    <a:bodyPr/>
                    <a:lstStyle/>
                    <a:p>
                      <a:pPr algn="ctr">
                        <a:lnSpc>
                          <a:spcPts val="1500"/>
                        </a:lnSpc>
                        <a:spcAft>
                          <a:spcPts val="0"/>
                        </a:spcAft>
                      </a:pPr>
                      <a:r>
                        <a:rPr lang="ja-JP" sz="1050" kern="100" dirty="0">
                          <a:effectLst/>
                          <a:latin typeface="+mn-ea"/>
                          <a:ea typeface="+mn-ea"/>
                        </a:rPr>
                        <a:t>比率</a:t>
                      </a:r>
                      <a:endParaRPr lang="ja-JP" sz="1200" kern="100" dirty="0">
                        <a:effectLst/>
                        <a:latin typeface="+mn-ea"/>
                        <a:ea typeface="+mn-ea"/>
                        <a:cs typeface="Times New Roman"/>
                      </a:endParaRPr>
                    </a:p>
                  </a:txBody>
                  <a:tcPr marL="68580" marR="68580" marT="0" marB="0" anchor="ctr"/>
                </a:tc>
                <a:tc>
                  <a:txBody>
                    <a:bodyPr/>
                    <a:lstStyle/>
                    <a:p>
                      <a:pPr algn="ctr">
                        <a:lnSpc>
                          <a:spcPts val="1500"/>
                        </a:lnSpc>
                        <a:spcAft>
                          <a:spcPts val="0"/>
                        </a:spcAft>
                      </a:pPr>
                      <a:r>
                        <a:rPr lang="en-US" altLang="ja-JP" sz="1050" kern="100" dirty="0">
                          <a:solidFill>
                            <a:schemeClr val="tx1"/>
                          </a:solidFill>
                          <a:effectLst/>
                          <a:latin typeface="+mn-ea"/>
                          <a:ea typeface="+mn-ea"/>
                        </a:rPr>
                        <a:t>60</a:t>
                      </a:r>
                      <a:r>
                        <a:rPr lang="ja-JP" sz="1050" kern="100" dirty="0">
                          <a:solidFill>
                            <a:schemeClr val="tx1"/>
                          </a:solidFill>
                          <a:effectLst/>
                          <a:latin typeface="+mn-ea"/>
                          <a:ea typeface="+mn-ea"/>
                        </a:rPr>
                        <a:t>％</a:t>
                      </a:r>
                      <a:endParaRPr lang="ja-JP" sz="12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en-US" altLang="ja-JP" sz="1050" kern="100" dirty="0">
                          <a:solidFill>
                            <a:schemeClr val="tx1"/>
                          </a:solidFill>
                          <a:effectLst/>
                          <a:latin typeface="+mn-ea"/>
                          <a:ea typeface="+mn-ea"/>
                        </a:rPr>
                        <a:t>31</a:t>
                      </a:r>
                      <a:r>
                        <a:rPr lang="ja-JP" sz="1050" kern="100" dirty="0">
                          <a:solidFill>
                            <a:schemeClr val="tx1"/>
                          </a:solidFill>
                          <a:effectLst/>
                          <a:latin typeface="+mn-ea"/>
                          <a:ea typeface="+mn-ea"/>
                        </a:rPr>
                        <a:t>％</a:t>
                      </a:r>
                      <a:endParaRPr lang="ja-JP" sz="12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ja-JP" altLang="en-US" sz="1050" kern="100" dirty="0">
                          <a:solidFill>
                            <a:schemeClr val="tx1"/>
                          </a:solidFill>
                          <a:effectLst/>
                          <a:latin typeface="+mn-ea"/>
                          <a:ea typeface="+mn-ea"/>
                        </a:rPr>
                        <a:t>０</a:t>
                      </a:r>
                      <a:r>
                        <a:rPr lang="ja-JP" sz="1050" kern="100" dirty="0">
                          <a:solidFill>
                            <a:schemeClr val="tx1"/>
                          </a:solidFill>
                          <a:effectLst/>
                          <a:latin typeface="+mn-ea"/>
                          <a:ea typeface="+mn-ea"/>
                        </a:rPr>
                        <a:t>％</a:t>
                      </a:r>
                      <a:endParaRPr lang="ja-JP" sz="12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ja-JP" altLang="en-US" sz="1050" kern="100" dirty="0">
                          <a:solidFill>
                            <a:schemeClr val="tx1"/>
                          </a:solidFill>
                          <a:effectLst/>
                          <a:latin typeface="+mn-ea"/>
                          <a:ea typeface="+mn-ea"/>
                        </a:rPr>
                        <a:t>０</a:t>
                      </a:r>
                      <a:r>
                        <a:rPr lang="ja-JP" sz="1050" kern="100" dirty="0">
                          <a:solidFill>
                            <a:schemeClr val="tx1"/>
                          </a:solidFill>
                          <a:effectLst/>
                          <a:latin typeface="+mn-ea"/>
                          <a:ea typeface="+mn-ea"/>
                        </a:rPr>
                        <a:t>％</a:t>
                      </a:r>
                      <a:endParaRPr lang="ja-JP" sz="12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ja-JP" altLang="en-US" sz="1050" kern="100" dirty="0">
                          <a:solidFill>
                            <a:schemeClr val="tx1"/>
                          </a:solidFill>
                          <a:effectLst/>
                          <a:latin typeface="+mn-ea"/>
                          <a:ea typeface="+mn-ea"/>
                        </a:rPr>
                        <a:t>５</a:t>
                      </a:r>
                      <a:r>
                        <a:rPr lang="ja-JP" sz="1050" kern="100" dirty="0">
                          <a:solidFill>
                            <a:schemeClr val="tx1"/>
                          </a:solidFill>
                          <a:effectLst/>
                          <a:latin typeface="+mn-ea"/>
                          <a:ea typeface="+mn-ea"/>
                        </a:rPr>
                        <a:t>％</a:t>
                      </a:r>
                      <a:endParaRPr lang="ja-JP" sz="12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ja-JP" altLang="en-US" sz="1050" kern="100" dirty="0">
                          <a:solidFill>
                            <a:schemeClr val="tx1"/>
                          </a:solidFill>
                          <a:effectLst/>
                          <a:latin typeface="+mn-ea"/>
                          <a:ea typeface="+mn-ea"/>
                        </a:rPr>
                        <a:t>４</a:t>
                      </a:r>
                      <a:r>
                        <a:rPr lang="ja-JP" sz="1050" kern="100" dirty="0">
                          <a:solidFill>
                            <a:schemeClr val="tx1"/>
                          </a:solidFill>
                          <a:effectLst/>
                          <a:latin typeface="+mn-ea"/>
                          <a:ea typeface="+mn-ea"/>
                        </a:rPr>
                        <a:t>％</a:t>
                      </a:r>
                      <a:endParaRPr lang="ja-JP" sz="12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en-US" altLang="ja-JP" sz="1050" kern="100" dirty="0">
                          <a:solidFill>
                            <a:schemeClr val="tx1"/>
                          </a:solidFill>
                          <a:effectLst/>
                          <a:latin typeface="+mn-ea"/>
                          <a:ea typeface="+mn-ea"/>
                        </a:rPr>
                        <a:t>100</a:t>
                      </a:r>
                      <a:r>
                        <a:rPr lang="ja-JP" altLang="en-US" sz="1050" kern="100" dirty="0">
                          <a:solidFill>
                            <a:schemeClr val="tx1"/>
                          </a:solidFill>
                          <a:effectLst/>
                          <a:latin typeface="+mn-ea"/>
                          <a:ea typeface="+mn-ea"/>
                        </a:rPr>
                        <a:t>％</a:t>
                      </a:r>
                      <a:endParaRPr lang="ja-JP" sz="1200" kern="100" dirty="0">
                        <a:solidFill>
                          <a:schemeClr val="tx1"/>
                        </a:solidFill>
                        <a:effectLst/>
                        <a:latin typeface="+mn-ea"/>
                        <a:ea typeface="+mn-ea"/>
                        <a:cs typeface="Times New Roman"/>
                      </a:endParaRPr>
                    </a:p>
                  </a:txBody>
                  <a:tcPr marL="68580" marR="68580" marT="0" marB="0" anchor="ctr"/>
                </a:tc>
                <a:extLst>
                  <a:ext uri="{0D108BD9-81ED-4DB2-BD59-A6C34878D82A}">
                    <a16:rowId xmlns:a16="http://schemas.microsoft.com/office/drawing/2014/main" val="10008"/>
                  </a:ext>
                </a:extLst>
              </a:tr>
            </a:tbl>
          </a:graphicData>
        </a:graphic>
      </p:graphicFrame>
      <p:pic>
        <p:nvPicPr>
          <p:cNvPr id="1035"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47629" y="963373"/>
            <a:ext cx="5740612" cy="4120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4" name="角丸四角形 43"/>
          <p:cNvSpPr>
            <a:spLocks noChangeArrowheads="1"/>
          </p:cNvSpPr>
          <p:nvPr/>
        </p:nvSpPr>
        <p:spPr bwMode="auto">
          <a:xfrm>
            <a:off x="7552089" y="4461259"/>
            <a:ext cx="3801978" cy="440352"/>
          </a:xfrm>
          <a:prstGeom prst="roundRect">
            <a:avLst>
              <a:gd name="adj" fmla="val 16667"/>
            </a:avLst>
          </a:prstGeom>
          <a:solidFill>
            <a:srgbClr val="DBEEF4"/>
          </a:solidFill>
          <a:ln w="9525">
            <a:solidFill>
              <a:srgbClr val="385D8A"/>
            </a:solidFill>
            <a:round/>
            <a:headEnd/>
            <a:tailEnd/>
          </a:ln>
        </p:spPr>
        <p:txBody>
          <a:bodyPr rot="0" vert="horz" wrap="square" lIns="0" tIns="0" rIns="0" bIns="0" anchor="ctr" anchorCtr="0" upright="1">
            <a:noAutofit/>
          </a:bodyPr>
          <a:lstStyle/>
          <a:p>
            <a:pPr algn="l">
              <a:lnSpc>
                <a:spcPts val="1000"/>
              </a:lnSpc>
              <a:spcAft>
                <a:spcPts val="0"/>
              </a:spcAft>
            </a:pPr>
            <a:r>
              <a:rPr lang="ja-JP" sz="800" kern="100" dirty="0">
                <a:effectLst/>
                <a:latin typeface="Century"/>
                <a:ea typeface="HG丸ｺﾞｼｯｸM-PRO"/>
                <a:cs typeface="Times New Roman"/>
              </a:rPr>
              <a:t>　</a:t>
            </a:r>
            <a:r>
              <a:rPr lang="ja-JP" sz="800" kern="100" dirty="0">
                <a:effectLst/>
                <a:latin typeface="Century"/>
                <a:ea typeface="HGPｺﾞｼｯｸM"/>
                <a:cs typeface="Times New Roman"/>
              </a:rPr>
              <a:t>ケース会議</a:t>
            </a:r>
            <a:r>
              <a:rPr lang="en-US" sz="800" kern="100" dirty="0">
                <a:effectLst/>
                <a:latin typeface="Century"/>
                <a:ea typeface="HGPｺﾞｼｯｸM"/>
                <a:cs typeface="Times New Roman"/>
              </a:rPr>
              <a:t>   </a:t>
            </a:r>
            <a:r>
              <a:rPr lang="ja-JP" sz="800" kern="100" dirty="0">
                <a:effectLst/>
                <a:latin typeface="Century"/>
                <a:ea typeface="HGPｺﾞｼｯｸM"/>
                <a:cs typeface="Times New Roman"/>
              </a:rPr>
              <a:t>　</a:t>
            </a:r>
            <a:r>
              <a:rPr lang="ja-JP" altLang="en-US" sz="800" kern="100" dirty="0">
                <a:effectLst/>
                <a:latin typeface="Century"/>
                <a:ea typeface="HGPｺﾞｼｯｸM"/>
                <a:cs typeface="Times New Roman"/>
              </a:rPr>
              <a:t>　　</a:t>
            </a:r>
            <a:r>
              <a:rPr lang="en-US" sz="800" kern="100" dirty="0">
                <a:effectLst/>
                <a:latin typeface="Century"/>
                <a:ea typeface="HGPｺﾞｼｯｸM"/>
                <a:cs typeface="Times New Roman"/>
              </a:rPr>
              <a:t>1</a:t>
            </a:r>
            <a:r>
              <a:rPr lang="ja-JP" sz="800" kern="100" dirty="0">
                <a:effectLst/>
                <a:latin typeface="Century"/>
                <a:ea typeface="HGPｺﾞｼｯｸM"/>
                <a:cs typeface="Times New Roman"/>
              </a:rPr>
              <a:t>　必要に応じて開催</a:t>
            </a:r>
          </a:p>
          <a:p>
            <a:pPr algn="l">
              <a:lnSpc>
                <a:spcPts val="1000"/>
              </a:lnSpc>
              <a:spcAft>
                <a:spcPts val="0"/>
              </a:spcAft>
            </a:pPr>
            <a:r>
              <a:rPr lang="ja-JP" sz="800" kern="100" dirty="0">
                <a:effectLst/>
                <a:latin typeface="Century"/>
                <a:ea typeface="HGPｺﾞｼｯｸM"/>
                <a:cs typeface="Times New Roman"/>
              </a:rPr>
              <a:t>　　　　　　　　　　 </a:t>
            </a:r>
            <a:r>
              <a:rPr lang="ja-JP" altLang="en-US" sz="800" kern="100" dirty="0">
                <a:effectLst/>
                <a:latin typeface="Century"/>
                <a:ea typeface="HGPｺﾞｼｯｸM"/>
                <a:cs typeface="Times New Roman"/>
              </a:rPr>
              <a:t>　　</a:t>
            </a:r>
            <a:r>
              <a:rPr lang="en-US" altLang="ja-JP" sz="800" kern="100" dirty="0">
                <a:effectLst/>
                <a:latin typeface="Century"/>
                <a:ea typeface="HGPｺﾞｼｯｸM"/>
                <a:cs typeface="Times New Roman"/>
              </a:rPr>
              <a:t> </a:t>
            </a:r>
            <a:r>
              <a:rPr lang="en-US" sz="800" kern="100" dirty="0">
                <a:effectLst/>
                <a:latin typeface="Century"/>
                <a:ea typeface="HGPｺﾞｼｯｸM"/>
                <a:cs typeface="Times New Roman"/>
              </a:rPr>
              <a:t>2</a:t>
            </a:r>
            <a:r>
              <a:rPr lang="ja-JP" sz="800" kern="100" dirty="0">
                <a:effectLst/>
                <a:latin typeface="Century"/>
                <a:ea typeface="HGPｺﾞｼｯｸM"/>
                <a:cs typeface="Times New Roman"/>
              </a:rPr>
              <a:t>　結果を支援に反映</a:t>
            </a:r>
          </a:p>
          <a:p>
            <a:pPr algn="l">
              <a:lnSpc>
                <a:spcPts val="1000"/>
              </a:lnSpc>
              <a:spcAft>
                <a:spcPts val="0"/>
              </a:spcAft>
            </a:pPr>
            <a:r>
              <a:rPr lang="ja-JP" altLang="en-US" sz="800" kern="100" dirty="0">
                <a:effectLst/>
                <a:latin typeface="Century"/>
                <a:ea typeface="HGPｺﾞｼｯｸM"/>
                <a:cs typeface="Times New Roman"/>
              </a:rPr>
              <a:t>　</a:t>
            </a:r>
            <a:r>
              <a:rPr lang="ja-JP" sz="800" kern="100" dirty="0">
                <a:effectLst/>
                <a:latin typeface="Century"/>
                <a:ea typeface="HGPｺﾞｼｯｸM"/>
                <a:cs typeface="Times New Roman"/>
              </a:rPr>
              <a:t>　　　　　　　　　</a:t>
            </a:r>
            <a:r>
              <a:rPr lang="ja-JP" altLang="en-US" sz="800" kern="100" dirty="0">
                <a:effectLst/>
                <a:latin typeface="Century"/>
                <a:ea typeface="HGPｺﾞｼｯｸM"/>
                <a:cs typeface="Times New Roman"/>
              </a:rPr>
              <a:t>　　　</a:t>
            </a:r>
            <a:r>
              <a:rPr lang="en-US" sz="800" kern="100" dirty="0">
                <a:effectLst/>
                <a:latin typeface="Century"/>
                <a:ea typeface="HGPｺﾞｼｯｸM"/>
                <a:cs typeface="Times New Roman"/>
              </a:rPr>
              <a:t>3</a:t>
            </a:r>
            <a:r>
              <a:rPr lang="ja-JP" sz="800" kern="100" dirty="0">
                <a:effectLst/>
                <a:latin typeface="Century"/>
                <a:ea typeface="HGPｺﾞｼｯｸM"/>
                <a:cs typeface="Times New Roman"/>
              </a:rPr>
              <a:t>　検討事項は、①支援の方向性　②支援の内容</a:t>
            </a:r>
          </a:p>
        </p:txBody>
      </p:sp>
      <p:sp>
        <p:nvSpPr>
          <p:cNvPr id="46" name="大かっこ 45"/>
          <p:cNvSpPr>
            <a:spLocks noChangeArrowheads="1"/>
          </p:cNvSpPr>
          <p:nvPr/>
        </p:nvSpPr>
        <p:spPr bwMode="auto">
          <a:xfrm>
            <a:off x="8273008" y="4503244"/>
            <a:ext cx="2574826" cy="340990"/>
          </a:xfrm>
          <a:prstGeom prst="bracketPair">
            <a:avLst>
              <a:gd name="adj" fmla="val 16667"/>
            </a:avLst>
          </a:pr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ctr"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effectLst/>
              <a:uLnTx/>
              <a:uFillTx/>
            </a:endParaRPr>
          </a:p>
        </p:txBody>
      </p:sp>
      <p:sp>
        <p:nvSpPr>
          <p:cNvPr id="17" name="正方形/長方形 16"/>
          <p:cNvSpPr/>
          <p:nvPr/>
        </p:nvSpPr>
        <p:spPr>
          <a:xfrm>
            <a:off x="6544816" y="965836"/>
            <a:ext cx="720080" cy="234364"/>
          </a:xfrm>
          <a:prstGeom prst="rect">
            <a:avLst/>
          </a:prstGeom>
          <a:noFill/>
          <a:ln w="12700">
            <a:noFill/>
          </a:ln>
        </p:spPr>
        <p:style>
          <a:lnRef idx="2">
            <a:schemeClr val="accent4"/>
          </a:lnRef>
          <a:fillRef idx="1">
            <a:schemeClr val="lt1"/>
          </a:fillRef>
          <a:effectRef idx="0">
            <a:schemeClr val="accent4"/>
          </a:effectRef>
          <a:fontRef idx="minor">
            <a:schemeClr val="dk1"/>
          </a:fontRef>
        </p:style>
        <p:txBody>
          <a:bodyPr rtlCol="0" anchor="t" anchorCtr="0"/>
          <a:lstStyle/>
          <a:p>
            <a:pPr algn="ctr">
              <a:lnSpc>
                <a:spcPts val="1300"/>
              </a:lnSpc>
            </a:pP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（フロー）</a:t>
            </a:r>
          </a:p>
        </p:txBody>
      </p:sp>
      <p:sp>
        <p:nvSpPr>
          <p:cNvPr id="2" name="正方形/長方形 1"/>
          <p:cNvSpPr/>
          <p:nvPr/>
        </p:nvSpPr>
        <p:spPr>
          <a:xfrm>
            <a:off x="9245382" y="6240760"/>
            <a:ext cx="3354950" cy="195678"/>
          </a:xfrm>
          <a:prstGeom prst="rect">
            <a:avLst/>
          </a:prstGeom>
          <a:noFill/>
          <a:ln w="12700">
            <a:noFill/>
          </a:ln>
        </p:spPr>
        <p:style>
          <a:lnRef idx="2">
            <a:schemeClr val="accent4"/>
          </a:lnRef>
          <a:fillRef idx="1">
            <a:schemeClr val="lt1"/>
          </a:fillRef>
          <a:effectRef idx="0">
            <a:schemeClr val="accent4"/>
          </a:effectRef>
          <a:fontRef idx="minor">
            <a:schemeClr val="dk1"/>
          </a:fontRef>
        </p:style>
        <p:txBody>
          <a:bodyPr rtlCol="0" anchor="t" anchorCtr="0"/>
          <a:lstStyle/>
          <a:p>
            <a:r>
              <a:rPr lang="ja-JP" altLang="ja-JP" sz="700" dirty="0">
                <a:solidFill>
                  <a:schemeClr val="tx1"/>
                </a:solidFill>
              </a:rPr>
              <a:t>※「年度別支援対象者数」とは、当該年度中に社会復帰支援を受けた人数を示す。</a:t>
            </a:r>
          </a:p>
          <a:p>
            <a:pPr algn="ctr">
              <a:lnSpc>
                <a:spcPts val="1300"/>
              </a:lnSpc>
            </a:pPr>
            <a:endParaRPr kumimoji="1"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10111910" y="9232307"/>
            <a:ext cx="2448272" cy="216024"/>
          </a:xfrm>
          <a:prstGeom prst="rect">
            <a:avLst/>
          </a:prstGeom>
          <a:noFill/>
          <a:ln w="12700">
            <a:noFill/>
          </a:ln>
        </p:spPr>
        <p:style>
          <a:lnRef idx="2">
            <a:schemeClr val="accent4"/>
          </a:lnRef>
          <a:fillRef idx="1">
            <a:schemeClr val="lt1"/>
          </a:fillRef>
          <a:effectRef idx="0">
            <a:schemeClr val="accent4"/>
          </a:effectRef>
          <a:fontRef idx="minor">
            <a:schemeClr val="dk1"/>
          </a:fontRef>
        </p:style>
        <p:txBody>
          <a:bodyPr rtlCol="0" anchor="t" anchorCtr="0"/>
          <a:lstStyle/>
          <a:p>
            <a:pPr>
              <a:lnSpc>
                <a:spcPts val="1300"/>
              </a:lnSpc>
            </a:pPr>
            <a:r>
              <a:rPr lang="ja-JP" altLang="ja-JP" sz="700" dirty="0">
                <a:solidFill>
                  <a:schemeClr val="tx1"/>
                </a:solidFill>
              </a:rPr>
              <a:t>※社会復帰支援を受けた</a:t>
            </a:r>
            <a:r>
              <a:rPr lang="ja-JP" altLang="en-US" sz="700" dirty="0">
                <a:solidFill>
                  <a:schemeClr val="tx1"/>
                </a:solidFill>
              </a:rPr>
              <a:t>３１</a:t>
            </a:r>
            <a:r>
              <a:rPr lang="ja-JP" altLang="ja-JP" sz="700" dirty="0">
                <a:solidFill>
                  <a:schemeClr val="tx1"/>
                </a:solidFill>
              </a:rPr>
              <a:t>名の年代別の割合を示す。</a:t>
            </a:r>
            <a:endParaRPr kumimoji="1"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角丸四角形 3"/>
          <p:cNvSpPr/>
          <p:nvPr/>
        </p:nvSpPr>
        <p:spPr>
          <a:xfrm>
            <a:off x="3880521" y="4728592"/>
            <a:ext cx="2369418" cy="720079"/>
          </a:xfrm>
          <a:prstGeom prst="roundRect">
            <a:avLst/>
          </a:prstGeom>
          <a:ln w="12700">
            <a:noFill/>
          </a:ln>
        </p:spPr>
        <p:style>
          <a:lnRef idx="2">
            <a:schemeClr val="accent4"/>
          </a:lnRef>
          <a:fillRef idx="1">
            <a:schemeClr val="lt1"/>
          </a:fillRef>
          <a:effectRef idx="0">
            <a:schemeClr val="accent4"/>
          </a:effectRef>
          <a:fontRef idx="minor">
            <a:schemeClr val="dk1"/>
          </a:fontRef>
        </p:style>
        <p:txBody>
          <a:bodyPr lIns="36000" tIns="0" rIns="36000" bIns="0" rtlCol="0" anchor="t" anchorCtr="0"/>
          <a:lstStyle/>
          <a:p>
            <a:r>
              <a:rPr lang="ja-JP" altLang="en-US" sz="600" dirty="0">
                <a:solidFill>
                  <a:schemeClr val="tx1"/>
                </a:solidFill>
                <a:latin typeface="Meiryo UI" panose="020B0604030504040204" pitchFamily="50" charset="-128"/>
                <a:ea typeface="Meiryo UI" panose="020B0604030504040204" pitchFamily="50" charset="-128"/>
              </a:rPr>
              <a:t>＜参考＞</a:t>
            </a:r>
            <a:endParaRPr lang="en-US" altLang="ja-JP" sz="600" dirty="0">
              <a:solidFill>
                <a:schemeClr val="tx1"/>
              </a:solidFill>
              <a:latin typeface="Meiryo UI" panose="020B0604030504040204" pitchFamily="50" charset="-128"/>
              <a:ea typeface="Meiryo UI" panose="020B0604030504040204" pitchFamily="50" charset="-128"/>
            </a:endParaRPr>
          </a:p>
          <a:p>
            <a:r>
              <a:rPr lang="ja-JP" altLang="ja-JP" sz="600" dirty="0">
                <a:solidFill>
                  <a:schemeClr val="tx1"/>
                </a:solidFill>
                <a:latin typeface="Meiryo UI" panose="020B0604030504040204" pitchFamily="50" charset="-128"/>
                <a:ea typeface="Meiryo UI" panose="020B0604030504040204" pitchFamily="50" charset="-128"/>
              </a:rPr>
              <a:t>（威迫する行為等の禁止）</a:t>
            </a:r>
          </a:p>
          <a:p>
            <a:r>
              <a:rPr lang="ja-JP" altLang="ja-JP" sz="600" dirty="0">
                <a:solidFill>
                  <a:schemeClr val="tx1"/>
                </a:solidFill>
                <a:latin typeface="Meiryo UI" panose="020B0604030504040204" pitchFamily="50" charset="-128"/>
                <a:ea typeface="Meiryo UI" panose="020B0604030504040204" pitchFamily="50" charset="-128"/>
              </a:rPr>
              <a:t>第九条　何人も、その監督保護者が直ちに危害の発生を防止することができない状態にある十三歳未満の者に対し、社会通念上正当な理由があると認められる場合を除き、次に掲げる行為をしてはならない。</a:t>
            </a:r>
          </a:p>
          <a:p>
            <a:r>
              <a:rPr lang="ja-JP" altLang="ja-JP" sz="600" dirty="0">
                <a:solidFill>
                  <a:schemeClr val="tx1"/>
                </a:solidFill>
                <a:latin typeface="Meiryo UI" panose="020B0604030504040204" pitchFamily="50" charset="-128"/>
                <a:ea typeface="Meiryo UI" panose="020B0604030504040204" pitchFamily="50" charset="-128"/>
              </a:rPr>
              <a:t>一　いいがかりをつけ、又はすごむこと。</a:t>
            </a:r>
          </a:p>
          <a:p>
            <a:r>
              <a:rPr lang="ja-JP" altLang="ja-JP" sz="600" dirty="0">
                <a:solidFill>
                  <a:schemeClr val="tx1"/>
                </a:solidFill>
                <a:latin typeface="Meiryo UI" panose="020B0604030504040204" pitchFamily="50" charset="-128"/>
                <a:ea typeface="Meiryo UI" panose="020B0604030504040204" pitchFamily="50" charset="-128"/>
              </a:rPr>
              <a:t>二　身体、衣服等を捕らえ、又はつきまとうこと。</a:t>
            </a:r>
          </a:p>
          <a:p>
            <a:pPr algn="ctr">
              <a:lnSpc>
                <a:spcPts val="1300"/>
              </a:lnSpc>
            </a:pP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角丸四角形 5"/>
          <p:cNvSpPr/>
          <p:nvPr/>
        </p:nvSpPr>
        <p:spPr>
          <a:xfrm>
            <a:off x="10343225" y="5109890"/>
            <a:ext cx="1644192" cy="160620"/>
          </a:xfrm>
          <a:prstGeom prst="roundRect">
            <a:avLst/>
          </a:prstGeom>
          <a:solidFill>
            <a:schemeClr val="accent6">
              <a:lumMod val="40000"/>
              <a:lumOff val="60000"/>
            </a:schemeClr>
          </a:solidFill>
          <a:ln>
            <a:noFill/>
          </a:ln>
        </p:spPr>
        <p:style>
          <a:lnRef idx="1">
            <a:schemeClr val="accent6"/>
          </a:lnRef>
          <a:fillRef idx="2">
            <a:schemeClr val="accent6"/>
          </a:fillRef>
          <a:effectRef idx="1">
            <a:schemeClr val="accent6"/>
          </a:effectRef>
          <a:fontRef idx="minor">
            <a:schemeClr val="dk1"/>
          </a:fontRef>
        </p:style>
        <p:txBody>
          <a:bodyPr rtlCol="0" anchor="t" anchorCtr="0"/>
          <a:lstStyle/>
          <a:p>
            <a:pPr algn="ctr">
              <a:lnSpc>
                <a:spcPts val="900"/>
              </a:lnSpc>
            </a:pPr>
            <a:r>
              <a:rPr kumimoji="1" lang="ja-JP" altLang="en-US" sz="110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支援率</a:t>
            </a:r>
            <a:r>
              <a:rPr kumimoji="1" lang="ja-JP" altLang="en-US" sz="1100" b="1"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0" name="正方形/長方形 9"/>
          <p:cNvSpPr/>
          <p:nvPr/>
        </p:nvSpPr>
        <p:spPr>
          <a:xfrm>
            <a:off x="10149897" y="2736314"/>
            <a:ext cx="502668" cy="192078"/>
          </a:xfrm>
          <a:prstGeom prst="rect">
            <a:avLst/>
          </a:prstGeom>
          <a:solidFill>
            <a:schemeClr val="accent5">
              <a:lumMod val="20000"/>
              <a:lumOff val="80000"/>
            </a:schemeClr>
          </a:solidFill>
          <a:ln w="12700">
            <a:noFill/>
          </a:ln>
        </p:spPr>
        <p:style>
          <a:lnRef idx="2">
            <a:schemeClr val="accent4"/>
          </a:lnRef>
          <a:fillRef idx="1">
            <a:schemeClr val="lt1"/>
          </a:fillRef>
          <a:effectRef idx="0">
            <a:schemeClr val="accent4"/>
          </a:effectRef>
          <a:fontRef idx="minor">
            <a:schemeClr val="dk1"/>
          </a:fontRef>
        </p:style>
        <p:txBody>
          <a:bodyPr rtlCol="0" anchor="t" anchorCtr="0"/>
          <a:lstStyle/>
          <a:p>
            <a:pPr algn="ctr">
              <a:lnSpc>
                <a:spcPts val="1300"/>
              </a:lnSpc>
            </a:pP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正方形/長方形 27"/>
          <p:cNvSpPr/>
          <p:nvPr/>
        </p:nvSpPr>
        <p:spPr>
          <a:xfrm>
            <a:off x="9016458" y="2777401"/>
            <a:ext cx="720081" cy="222999"/>
          </a:xfrm>
          <a:prstGeom prst="rect">
            <a:avLst/>
          </a:prstGeom>
          <a:noFill/>
          <a:ln w="12700">
            <a:noFill/>
          </a:ln>
        </p:spPr>
        <p:style>
          <a:lnRef idx="2">
            <a:schemeClr val="accent4"/>
          </a:lnRef>
          <a:fillRef idx="1">
            <a:schemeClr val="lt1"/>
          </a:fillRef>
          <a:effectRef idx="0">
            <a:schemeClr val="accent4"/>
          </a:effectRef>
          <a:fontRef idx="minor">
            <a:schemeClr val="dk1"/>
          </a:fontRef>
        </p:style>
        <p:txBody>
          <a:bodyPr rtlCol="0" anchor="t" anchorCtr="0"/>
          <a:lstStyle/>
          <a:p>
            <a:pPr algn="ctr">
              <a:lnSpc>
                <a:spcPts val="1300"/>
              </a:lnSpc>
            </a:pPr>
            <a:r>
              <a:rPr lang="ja-JP" altLang="ja-JP" sz="900" dirty="0">
                <a:solidFill>
                  <a:schemeClr val="tx1"/>
                </a:solidFill>
                <a:latin typeface="HGPｺﾞｼｯｸM" panose="020B0600000000000000" pitchFamily="50" charset="-128"/>
                <a:ea typeface="HGPｺﾞｼｯｸM" panose="020B0600000000000000" pitchFamily="50" charset="-128"/>
              </a:rPr>
              <a:t>タイプⅡ</a:t>
            </a:r>
            <a:endParaRPr kumimoji="1" lang="ja-JP" altLang="en-US" sz="9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endParaRPr>
          </a:p>
        </p:txBody>
      </p:sp>
      <p:graphicFrame>
        <p:nvGraphicFramePr>
          <p:cNvPr id="35" name="表 34"/>
          <p:cNvGraphicFramePr>
            <a:graphicFrameLocks noGrp="1"/>
          </p:cNvGraphicFramePr>
          <p:nvPr>
            <p:extLst>
              <p:ext uri="{D42A27DB-BD31-4B8C-83A1-F6EECF244321}">
                <p14:modId xmlns:p14="http://schemas.microsoft.com/office/powerpoint/2010/main" val="2417080781"/>
              </p:ext>
            </p:extLst>
          </p:nvPr>
        </p:nvGraphicFramePr>
        <p:xfrm>
          <a:off x="6419616" y="5328055"/>
          <a:ext cx="5996875" cy="935326"/>
        </p:xfrm>
        <a:graphic>
          <a:graphicData uri="http://schemas.openxmlformats.org/drawingml/2006/table">
            <a:tbl>
              <a:tblPr firstRow="1" firstCol="1" bandRow="1">
                <a:tableStyleId>{5C22544A-7EE6-4342-B048-85BDC9FD1C3A}</a:tableStyleId>
              </a:tblPr>
              <a:tblGrid>
                <a:gridCol w="978535">
                  <a:extLst>
                    <a:ext uri="{9D8B030D-6E8A-4147-A177-3AD203B41FA5}">
                      <a16:colId xmlns:a16="http://schemas.microsoft.com/office/drawing/2014/main" val="20000"/>
                    </a:ext>
                  </a:extLst>
                </a:gridCol>
                <a:gridCol w="836390">
                  <a:extLst>
                    <a:ext uri="{9D8B030D-6E8A-4147-A177-3AD203B41FA5}">
                      <a16:colId xmlns:a16="http://schemas.microsoft.com/office/drawing/2014/main" val="20001"/>
                    </a:ext>
                  </a:extLst>
                </a:gridCol>
                <a:gridCol w="836390">
                  <a:extLst>
                    <a:ext uri="{9D8B030D-6E8A-4147-A177-3AD203B41FA5}">
                      <a16:colId xmlns:a16="http://schemas.microsoft.com/office/drawing/2014/main" val="20002"/>
                    </a:ext>
                  </a:extLst>
                </a:gridCol>
                <a:gridCol w="836390">
                  <a:extLst>
                    <a:ext uri="{9D8B030D-6E8A-4147-A177-3AD203B41FA5}">
                      <a16:colId xmlns:a16="http://schemas.microsoft.com/office/drawing/2014/main" val="20003"/>
                    </a:ext>
                  </a:extLst>
                </a:gridCol>
                <a:gridCol w="836390">
                  <a:extLst>
                    <a:ext uri="{9D8B030D-6E8A-4147-A177-3AD203B41FA5}">
                      <a16:colId xmlns:a16="http://schemas.microsoft.com/office/drawing/2014/main" val="20004"/>
                    </a:ext>
                  </a:extLst>
                </a:gridCol>
                <a:gridCol w="836390">
                  <a:extLst>
                    <a:ext uri="{9D8B030D-6E8A-4147-A177-3AD203B41FA5}">
                      <a16:colId xmlns:a16="http://schemas.microsoft.com/office/drawing/2014/main" val="20005"/>
                    </a:ext>
                  </a:extLst>
                </a:gridCol>
                <a:gridCol w="836390">
                  <a:extLst>
                    <a:ext uri="{9D8B030D-6E8A-4147-A177-3AD203B41FA5}">
                      <a16:colId xmlns:a16="http://schemas.microsoft.com/office/drawing/2014/main" val="20007"/>
                    </a:ext>
                  </a:extLst>
                </a:gridCol>
              </a:tblGrid>
              <a:tr h="266471">
                <a:tc>
                  <a:txBody>
                    <a:bodyPr/>
                    <a:lstStyle/>
                    <a:p>
                      <a:pPr algn="ctr">
                        <a:lnSpc>
                          <a:spcPts val="1500"/>
                        </a:lnSpc>
                        <a:spcAft>
                          <a:spcPts val="0"/>
                        </a:spcAft>
                      </a:pPr>
                      <a:r>
                        <a:rPr lang="ja-JP" sz="1100" kern="100" dirty="0">
                          <a:effectLst/>
                          <a:latin typeface="+mn-ea"/>
                          <a:ea typeface="+mn-ea"/>
                        </a:rPr>
                        <a:t>年度</a:t>
                      </a:r>
                      <a:endParaRPr lang="ja-JP" sz="1400" kern="100" dirty="0">
                        <a:effectLst/>
                        <a:latin typeface="+mn-ea"/>
                        <a:ea typeface="+mn-ea"/>
                        <a:cs typeface="Times New Roman"/>
                      </a:endParaRPr>
                    </a:p>
                  </a:txBody>
                  <a:tcPr marL="68580" marR="68580" marT="0" marB="0" anchor="ctr"/>
                </a:tc>
                <a:tc>
                  <a:txBody>
                    <a:bodyPr/>
                    <a:lstStyle/>
                    <a:p>
                      <a:pPr algn="ctr">
                        <a:lnSpc>
                          <a:spcPts val="700"/>
                        </a:lnSpc>
                        <a:spcAft>
                          <a:spcPts val="0"/>
                        </a:spcAft>
                      </a:pPr>
                      <a:r>
                        <a:rPr lang="ja-JP" sz="1000" kern="100" dirty="0">
                          <a:solidFill>
                            <a:schemeClr val="tx1"/>
                          </a:solidFill>
                          <a:effectLst/>
                          <a:latin typeface="+mn-ea"/>
                          <a:ea typeface="+mn-ea"/>
                        </a:rPr>
                        <a:t>平成</a:t>
                      </a:r>
                      <a:r>
                        <a:rPr lang="en-US" altLang="ja-JP" sz="1000" kern="100" dirty="0">
                          <a:solidFill>
                            <a:schemeClr val="tx1"/>
                          </a:solidFill>
                          <a:effectLst/>
                          <a:latin typeface="+mn-ea"/>
                          <a:ea typeface="+mn-ea"/>
                        </a:rPr>
                        <a:t>30</a:t>
                      </a:r>
                      <a:r>
                        <a:rPr lang="ja-JP" sz="1000" kern="100" dirty="0">
                          <a:solidFill>
                            <a:schemeClr val="tx1"/>
                          </a:solidFill>
                          <a:effectLst/>
                          <a:latin typeface="+mn-ea"/>
                          <a:ea typeface="+mn-ea"/>
                        </a:rPr>
                        <a:t>年度</a:t>
                      </a:r>
                    </a:p>
                  </a:txBody>
                  <a:tcPr marL="68580" marR="68580" marT="0" marB="0" anchor="ctr"/>
                </a:tc>
                <a:tc>
                  <a:txBody>
                    <a:bodyPr/>
                    <a:lstStyle/>
                    <a:p>
                      <a:pPr algn="ctr">
                        <a:lnSpc>
                          <a:spcPts val="700"/>
                        </a:lnSpc>
                        <a:spcAft>
                          <a:spcPts val="0"/>
                        </a:spcAft>
                      </a:pPr>
                      <a:r>
                        <a:rPr lang="ja-JP" altLang="en-US" sz="1000" kern="100" dirty="0">
                          <a:solidFill>
                            <a:schemeClr val="tx1"/>
                          </a:solidFill>
                          <a:effectLst/>
                          <a:latin typeface="+mn-ea"/>
                          <a:ea typeface="+mn-ea"/>
                        </a:rPr>
                        <a:t>令和元</a:t>
                      </a:r>
                      <a:r>
                        <a:rPr lang="ja-JP" sz="1000" kern="100" dirty="0">
                          <a:solidFill>
                            <a:schemeClr val="tx1"/>
                          </a:solidFill>
                          <a:effectLst/>
                          <a:latin typeface="+mn-ea"/>
                          <a:ea typeface="+mn-ea"/>
                        </a:rPr>
                        <a:t>年度</a:t>
                      </a:r>
                      <a:endParaRPr lang="ja-JP" sz="1000" kern="100" dirty="0">
                        <a:solidFill>
                          <a:schemeClr val="tx1"/>
                        </a:solidFill>
                        <a:effectLst/>
                        <a:latin typeface="+mn-ea"/>
                        <a:ea typeface="+mn-ea"/>
                        <a:cs typeface="Times New Roman"/>
                      </a:endParaRPr>
                    </a:p>
                  </a:txBody>
                  <a:tcPr marL="68580" marR="68580" marT="0" marB="0" anchor="ctr"/>
                </a:tc>
                <a:tc>
                  <a:txBody>
                    <a:bodyPr/>
                    <a:lstStyle/>
                    <a:p>
                      <a:pPr algn="ctr">
                        <a:lnSpc>
                          <a:spcPts val="700"/>
                        </a:lnSpc>
                        <a:spcAft>
                          <a:spcPts val="0"/>
                        </a:spcAft>
                      </a:pPr>
                      <a:r>
                        <a:rPr lang="ja-JP" altLang="en-US" sz="1000" kern="100" dirty="0">
                          <a:solidFill>
                            <a:schemeClr val="tx1"/>
                          </a:solidFill>
                          <a:effectLst/>
                          <a:latin typeface="+mn-ea"/>
                          <a:ea typeface="+mn-ea"/>
                        </a:rPr>
                        <a:t>令和２</a:t>
                      </a:r>
                      <a:r>
                        <a:rPr lang="ja-JP" sz="1000" kern="100" dirty="0">
                          <a:solidFill>
                            <a:schemeClr val="tx1"/>
                          </a:solidFill>
                          <a:effectLst/>
                          <a:latin typeface="+mn-ea"/>
                          <a:ea typeface="+mn-ea"/>
                        </a:rPr>
                        <a:t>年度</a:t>
                      </a:r>
                      <a:endParaRPr lang="ja-JP" sz="1000" kern="100" dirty="0">
                        <a:solidFill>
                          <a:schemeClr val="tx1"/>
                        </a:solidFill>
                        <a:effectLst/>
                        <a:latin typeface="+mn-ea"/>
                        <a:ea typeface="+mn-ea"/>
                        <a:cs typeface="Times New Roman"/>
                      </a:endParaRPr>
                    </a:p>
                  </a:txBody>
                  <a:tcPr marL="68580" marR="68580" marT="0" marB="0" anchor="ctr"/>
                </a:tc>
                <a:tc>
                  <a:txBody>
                    <a:bodyPr/>
                    <a:lstStyle/>
                    <a:p>
                      <a:pPr algn="ctr">
                        <a:lnSpc>
                          <a:spcPts val="700"/>
                        </a:lnSpc>
                        <a:spcAft>
                          <a:spcPts val="0"/>
                        </a:spcAft>
                      </a:pPr>
                      <a:r>
                        <a:rPr lang="ja-JP" altLang="en-US" sz="1000" kern="100" dirty="0">
                          <a:solidFill>
                            <a:schemeClr val="tx1"/>
                          </a:solidFill>
                          <a:effectLst/>
                          <a:latin typeface="+mn-ea"/>
                          <a:ea typeface="+mn-ea"/>
                        </a:rPr>
                        <a:t>令和３</a:t>
                      </a:r>
                      <a:r>
                        <a:rPr lang="ja-JP" sz="1000" kern="100" dirty="0">
                          <a:solidFill>
                            <a:schemeClr val="tx1"/>
                          </a:solidFill>
                          <a:effectLst/>
                          <a:latin typeface="+mn-ea"/>
                          <a:ea typeface="+mn-ea"/>
                        </a:rPr>
                        <a:t>年度</a:t>
                      </a:r>
                      <a:endParaRPr lang="ja-JP" sz="1000" kern="100" dirty="0">
                        <a:solidFill>
                          <a:schemeClr val="tx1"/>
                        </a:solidFill>
                        <a:effectLst/>
                        <a:latin typeface="+mn-ea"/>
                        <a:ea typeface="+mn-ea"/>
                        <a:cs typeface="Times New Roman"/>
                      </a:endParaRPr>
                    </a:p>
                  </a:txBody>
                  <a:tcPr marL="68580" marR="68580" marT="0" marB="0" anchor="ctr"/>
                </a:tc>
                <a:tc>
                  <a:txBody>
                    <a:bodyPr/>
                    <a:lstStyle/>
                    <a:p>
                      <a:pPr algn="ctr">
                        <a:lnSpc>
                          <a:spcPts val="700"/>
                        </a:lnSpc>
                        <a:spcAft>
                          <a:spcPts val="0"/>
                        </a:spcAft>
                      </a:pPr>
                      <a:r>
                        <a:rPr lang="ja-JP" altLang="en-US" sz="1000" kern="100" dirty="0">
                          <a:solidFill>
                            <a:schemeClr val="tx1"/>
                          </a:solidFill>
                          <a:effectLst/>
                          <a:latin typeface="+mn-ea"/>
                          <a:ea typeface="+mn-ea"/>
                        </a:rPr>
                        <a:t>令和４</a:t>
                      </a:r>
                      <a:r>
                        <a:rPr lang="ja-JP" sz="1000" kern="100" dirty="0">
                          <a:solidFill>
                            <a:schemeClr val="tx1"/>
                          </a:solidFill>
                          <a:effectLst/>
                          <a:latin typeface="+mn-ea"/>
                          <a:ea typeface="+mn-ea"/>
                        </a:rPr>
                        <a:t>年度</a:t>
                      </a:r>
                      <a:endParaRPr lang="ja-JP" sz="1000" kern="100" dirty="0">
                        <a:solidFill>
                          <a:schemeClr val="tx1"/>
                        </a:solidFill>
                        <a:effectLst/>
                        <a:latin typeface="+mn-ea"/>
                        <a:ea typeface="+mn-ea"/>
                        <a:cs typeface="Times New Roman"/>
                      </a:endParaRPr>
                    </a:p>
                  </a:txBody>
                  <a:tcPr marL="68580" marR="68580" marT="0" marB="0" anchor="ctr"/>
                </a:tc>
                <a:tc>
                  <a:txBody>
                    <a:bodyPr/>
                    <a:lstStyle/>
                    <a:p>
                      <a:pPr algn="ctr">
                        <a:lnSpc>
                          <a:spcPts val="1000"/>
                        </a:lnSpc>
                        <a:spcAft>
                          <a:spcPts val="0"/>
                        </a:spcAft>
                      </a:pPr>
                      <a:r>
                        <a:rPr lang="ja-JP" sz="1100" kern="100" dirty="0">
                          <a:solidFill>
                            <a:schemeClr val="tx1"/>
                          </a:solidFill>
                          <a:effectLst/>
                          <a:latin typeface="+mn-ea"/>
                          <a:ea typeface="+mn-ea"/>
                        </a:rPr>
                        <a:t>合計</a:t>
                      </a:r>
                      <a:endParaRPr lang="ja-JP" sz="1400" kern="100" dirty="0">
                        <a:solidFill>
                          <a:schemeClr val="tx1"/>
                        </a:solidFill>
                        <a:effectLst/>
                        <a:latin typeface="+mn-ea"/>
                        <a:ea typeface="+mn-ea"/>
                        <a:cs typeface="Times New Roman"/>
                      </a:endParaRPr>
                    </a:p>
                  </a:txBody>
                  <a:tcPr marL="68580" marR="68580" marT="0" marB="0" anchor="ctr"/>
                </a:tc>
                <a:extLst>
                  <a:ext uri="{0D108BD9-81ED-4DB2-BD59-A6C34878D82A}">
                    <a16:rowId xmlns:a16="http://schemas.microsoft.com/office/drawing/2014/main" val="10000"/>
                  </a:ext>
                </a:extLst>
              </a:tr>
              <a:tr h="190569">
                <a:tc>
                  <a:txBody>
                    <a:bodyPr/>
                    <a:lstStyle/>
                    <a:p>
                      <a:pPr algn="ctr">
                        <a:lnSpc>
                          <a:spcPts val="1500"/>
                        </a:lnSpc>
                        <a:spcAft>
                          <a:spcPts val="0"/>
                        </a:spcAft>
                      </a:pPr>
                      <a:r>
                        <a:rPr lang="ja-JP" altLang="en-US" sz="800" kern="100" dirty="0">
                          <a:effectLst/>
                          <a:latin typeface="+mn-ea"/>
                          <a:ea typeface="+mn-ea"/>
                        </a:rPr>
                        <a:t>届出者</a:t>
                      </a:r>
                      <a:r>
                        <a:rPr lang="ja-JP" sz="800" kern="100" dirty="0">
                          <a:effectLst/>
                          <a:latin typeface="+mn-ea"/>
                          <a:ea typeface="+mn-ea"/>
                        </a:rPr>
                        <a:t>数</a:t>
                      </a:r>
                      <a:r>
                        <a:rPr lang="ja-JP" altLang="en-US" sz="800" kern="100" dirty="0">
                          <a:effectLst/>
                          <a:latin typeface="+mn-ea"/>
                          <a:ea typeface="+mn-ea"/>
                        </a:rPr>
                        <a:t>①</a:t>
                      </a:r>
                      <a:endParaRPr lang="ja-JP" sz="800" kern="100" dirty="0">
                        <a:effectLst/>
                        <a:latin typeface="+mn-ea"/>
                        <a:ea typeface="+mn-ea"/>
                        <a:cs typeface="Times New Roman"/>
                      </a:endParaRPr>
                    </a:p>
                  </a:txBody>
                  <a:tcPr marL="68580" marR="68580" marT="0" marB="0" anchor="ctr"/>
                </a:tc>
                <a:tc>
                  <a:txBody>
                    <a:bodyPr/>
                    <a:lstStyle/>
                    <a:p>
                      <a:pPr algn="ctr">
                        <a:lnSpc>
                          <a:spcPts val="1500"/>
                        </a:lnSpc>
                        <a:spcAft>
                          <a:spcPts val="0"/>
                        </a:spcAft>
                      </a:pPr>
                      <a:r>
                        <a:rPr lang="en-US" altLang="ja-JP" sz="1100" kern="100" dirty="0">
                          <a:solidFill>
                            <a:schemeClr val="tx1"/>
                          </a:solidFill>
                          <a:effectLst/>
                          <a:latin typeface="+mn-ea"/>
                          <a:ea typeface="+mn-ea"/>
                        </a:rPr>
                        <a:t>18</a:t>
                      </a:r>
                      <a:r>
                        <a:rPr lang="ja-JP" sz="1100" kern="100" dirty="0">
                          <a:solidFill>
                            <a:schemeClr val="tx1"/>
                          </a:solidFill>
                          <a:effectLst/>
                          <a:latin typeface="+mn-ea"/>
                          <a:ea typeface="+mn-ea"/>
                        </a:rPr>
                        <a:t>名</a:t>
                      </a:r>
                      <a:endParaRPr lang="ja-JP" sz="11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en-US" altLang="ja-JP" sz="1100" kern="100" dirty="0">
                          <a:solidFill>
                            <a:schemeClr val="tx1"/>
                          </a:solidFill>
                          <a:effectLst/>
                          <a:latin typeface="+mn-ea"/>
                          <a:ea typeface="+mn-ea"/>
                        </a:rPr>
                        <a:t>21</a:t>
                      </a:r>
                      <a:r>
                        <a:rPr lang="ja-JP" sz="1100" kern="100" dirty="0">
                          <a:solidFill>
                            <a:schemeClr val="tx1"/>
                          </a:solidFill>
                          <a:effectLst/>
                          <a:latin typeface="+mn-ea"/>
                          <a:ea typeface="+mn-ea"/>
                        </a:rPr>
                        <a:t>名</a:t>
                      </a:r>
                      <a:endParaRPr lang="ja-JP" sz="11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en-US" altLang="ja-JP" sz="1100" kern="100" dirty="0">
                          <a:solidFill>
                            <a:schemeClr val="tx1"/>
                          </a:solidFill>
                          <a:effectLst/>
                          <a:latin typeface="+mn-ea"/>
                          <a:ea typeface="+mn-ea"/>
                        </a:rPr>
                        <a:t>18</a:t>
                      </a:r>
                      <a:r>
                        <a:rPr lang="ja-JP" sz="1100" kern="100" dirty="0">
                          <a:solidFill>
                            <a:schemeClr val="tx1"/>
                          </a:solidFill>
                          <a:effectLst/>
                          <a:latin typeface="+mn-ea"/>
                          <a:ea typeface="+mn-ea"/>
                        </a:rPr>
                        <a:t>名</a:t>
                      </a:r>
                      <a:endParaRPr lang="ja-JP" sz="11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en-US" altLang="ja-JP" sz="1100" kern="100" dirty="0">
                          <a:solidFill>
                            <a:schemeClr val="tx1"/>
                          </a:solidFill>
                          <a:effectLst/>
                          <a:latin typeface="+mn-ea"/>
                          <a:ea typeface="+mn-ea"/>
                          <a:cs typeface="Times New Roman"/>
                        </a:rPr>
                        <a:t>19</a:t>
                      </a:r>
                      <a:r>
                        <a:rPr lang="ja-JP" altLang="en-US" sz="1100" kern="100" dirty="0">
                          <a:solidFill>
                            <a:schemeClr val="tx1"/>
                          </a:solidFill>
                          <a:effectLst/>
                          <a:latin typeface="+mn-ea"/>
                          <a:ea typeface="+mn-ea"/>
                          <a:cs typeface="Times New Roman"/>
                        </a:rPr>
                        <a:t>名</a:t>
                      </a:r>
                      <a:endParaRPr lang="ja-JP" sz="11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en-US" altLang="ja-JP" sz="1100" kern="100" dirty="0">
                          <a:solidFill>
                            <a:schemeClr val="tx1"/>
                          </a:solidFill>
                          <a:effectLst/>
                          <a:latin typeface="+mn-ea"/>
                          <a:ea typeface="+mn-ea"/>
                        </a:rPr>
                        <a:t>25</a:t>
                      </a:r>
                      <a:r>
                        <a:rPr lang="ja-JP" sz="1100" kern="100" dirty="0">
                          <a:solidFill>
                            <a:schemeClr val="tx1"/>
                          </a:solidFill>
                          <a:effectLst/>
                          <a:latin typeface="+mn-ea"/>
                          <a:ea typeface="+mn-ea"/>
                        </a:rPr>
                        <a:t>名</a:t>
                      </a:r>
                      <a:endParaRPr lang="ja-JP" sz="11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en-US" sz="1100" kern="100" dirty="0">
                          <a:solidFill>
                            <a:schemeClr val="tx1"/>
                          </a:solidFill>
                          <a:effectLst/>
                          <a:latin typeface="+mn-ea"/>
                          <a:ea typeface="+mn-ea"/>
                        </a:rPr>
                        <a:t>1</a:t>
                      </a:r>
                      <a:r>
                        <a:rPr lang="en-US" altLang="ja-JP" sz="1100" kern="100" dirty="0">
                          <a:solidFill>
                            <a:schemeClr val="tx1"/>
                          </a:solidFill>
                          <a:effectLst/>
                          <a:latin typeface="+mn-ea"/>
                          <a:ea typeface="+mn-ea"/>
                        </a:rPr>
                        <a:t>0</a:t>
                      </a:r>
                      <a:r>
                        <a:rPr lang="en-US" sz="1100" kern="100" dirty="0">
                          <a:solidFill>
                            <a:schemeClr val="tx1"/>
                          </a:solidFill>
                          <a:effectLst/>
                          <a:latin typeface="+mn-ea"/>
                          <a:ea typeface="+mn-ea"/>
                        </a:rPr>
                        <a:t>1</a:t>
                      </a:r>
                      <a:r>
                        <a:rPr lang="ja-JP" sz="1100" kern="100" dirty="0">
                          <a:solidFill>
                            <a:schemeClr val="tx1"/>
                          </a:solidFill>
                          <a:effectLst/>
                          <a:latin typeface="+mn-ea"/>
                          <a:ea typeface="+mn-ea"/>
                        </a:rPr>
                        <a:t>名</a:t>
                      </a:r>
                      <a:endParaRPr lang="ja-JP" sz="1100" kern="100" dirty="0">
                        <a:solidFill>
                          <a:schemeClr val="tx1"/>
                        </a:solidFill>
                        <a:effectLst/>
                        <a:latin typeface="+mn-ea"/>
                        <a:ea typeface="+mn-ea"/>
                        <a:cs typeface="Times New Roman"/>
                      </a:endParaRPr>
                    </a:p>
                  </a:txBody>
                  <a:tcPr marL="68580" marR="68580" marT="0" marB="0" anchor="ctr"/>
                </a:tc>
                <a:extLst>
                  <a:ext uri="{0D108BD9-81ED-4DB2-BD59-A6C34878D82A}">
                    <a16:rowId xmlns:a16="http://schemas.microsoft.com/office/drawing/2014/main" val="10001"/>
                  </a:ext>
                </a:extLst>
              </a:tr>
              <a:tr h="287717">
                <a:tc>
                  <a:txBody>
                    <a:bodyPr/>
                    <a:lstStyle/>
                    <a:p>
                      <a:pPr algn="ctr">
                        <a:lnSpc>
                          <a:spcPts val="900"/>
                        </a:lnSpc>
                        <a:spcAft>
                          <a:spcPts val="0"/>
                        </a:spcAft>
                      </a:pPr>
                      <a:r>
                        <a:rPr lang="ja-JP" altLang="en-US" sz="800" kern="100" dirty="0">
                          <a:effectLst/>
                          <a:latin typeface="+mn-ea"/>
                          <a:ea typeface="+mn-ea"/>
                          <a:cs typeface="Times New Roman"/>
                        </a:rPr>
                        <a:t>新規支援</a:t>
                      </a:r>
                      <a:endParaRPr lang="en-US" altLang="ja-JP" sz="800" kern="100" dirty="0">
                        <a:effectLst/>
                        <a:latin typeface="+mn-ea"/>
                        <a:ea typeface="+mn-ea"/>
                        <a:cs typeface="Times New Roman"/>
                      </a:endParaRPr>
                    </a:p>
                    <a:p>
                      <a:pPr algn="ctr">
                        <a:lnSpc>
                          <a:spcPts val="900"/>
                        </a:lnSpc>
                        <a:spcAft>
                          <a:spcPts val="0"/>
                        </a:spcAft>
                      </a:pPr>
                      <a:r>
                        <a:rPr lang="ja-JP" altLang="en-US" sz="800" kern="100" dirty="0">
                          <a:effectLst/>
                          <a:latin typeface="+mn-ea"/>
                          <a:ea typeface="+mn-ea"/>
                          <a:cs typeface="Times New Roman"/>
                        </a:rPr>
                        <a:t>対象者数②（累計）</a:t>
                      </a:r>
                      <a:endParaRPr lang="ja-JP" sz="800" kern="100" dirty="0">
                        <a:effectLst/>
                        <a:latin typeface="+mn-ea"/>
                        <a:ea typeface="+mn-ea"/>
                        <a:cs typeface="Times New Roman"/>
                      </a:endParaRPr>
                    </a:p>
                  </a:txBody>
                  <a:tcPr marL="68580" marR="68580" marT="0" marB="0" anchor="ctr"/>
                </a:tc>
                <a:tc>
                  <a:txBody>
                    <a:bodyPr/>
                    <a:lstStyle/>
                    <a:p>
                      <a:pPr algn="ctr">
                        <a:lnSpc>
                          <a:spcPts val="1500"/>
                        </a:lnSpc>
                        <a:spcAft>
                          <a:spcPts val="0"/>
                        </a:spcAft>
                      </a:pPr>
                      <a:r>
                        <a:rPr lang="en-US" altLang="ja-JP" sz="1100" kern="100" dirty="0">
                          <a:solidFill>
                            <a:schemeClr val="tx1"/>
                          </a:solidFill>
                          <a:effectLst/>
                          <a:latin typeface="+mn-ea"/>
                          <a:ea typeface="+mn-ea"/>
                          <a:cs typeface="Times New Roman"/>
                        </a:rPr>
                        <a:t>5(54)</a:t>
                      </a:r>
                      <a:r>
                        <a:rPr lang="ja-JP" altLang="en-US" sz="1100" kern="100" dirty="0">
                          <a:solidFill>
                            <a:schemeClr val="tx1"/>
                          </a:solidFill>
                          <a:effectLst/>
                          <a:latin typeface="+mn-ea"/>
                          <a:ea typeface="+mn-ea"/>
                          <a:cs typeface="Times New Roman"/>
                        </a:rPr>
                        <a:t>名</a:t>
                      </a:r>
                      <a:endParaRPr lang="ja-JP" sz="11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ja-JP" altLang="en-US" sz="1100" kern="100" dirty="0">
                          <a:solidFill>
                            <a:schemeClr val="tx1"/>
                          </a:solidFill>
                          <a:effectLst/>
                          <a:latin typeface="+mn-ea"/>
                          <a:ea typeface="+mn-ea"/>
                          <a:cs typeface="Times New Roman"/>
                        </a:rPr>
                        <a:t>６</a:t>
                      </a:r>
                      <a:r>
                        <a:rPr lang="en-US" altLang="ja-JP" sz="1100" kern="100" dirty="0">
                          <a:solidFill>
                            <a:schemeClr val="tx1"/>
                          </a:solidFill>
                          <a:effectLst/>
                          <a:latin typeface="+mn-ea"/>
                          <a:ea typeface="+mn-ea"/>
                          <a:cs typeface="Times New Roman"/>
                        </a:rPr>
                        <a:t>(60)</a:t>
                      </a:r>
                      <a:r>
                        <a:rPr lang="ja-JP" altLang="en-US" sz="1100" kern="100" dirty="0">
                          <a:solidFill>
                            <a:schemeClr val="tx1"/>
                          </a:solidFill>
                          <a:effectLst/>
                          <a:latin typeface="+mn-ea"/>
                          <a:ea typeface="+mn-ea"/>
                          <a:cs typeface="Times New Roman"/>
                        </a:rPr>
                        <a:t>名</a:t>
                      </a:r>
                      <a:endParaRPr lang="ja-JP" sz="11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ja-JP" altLang="en-US" sz="1100" kern="100" dirty="0">
                          <a:solidFill>
                            <a:schemeClr val="tx1"/>
                          </a:solidFill>
                          <a:effectLst/>
                          <a:latin typeface="+mn-ea"/>
                          <a:ea typeface="+mn-ea"/>
                          <a:cs typeface="Times New Roman"/>
                        </a:rPr>
                        <a:t>６</a:t>
                      </a:r>
                      <a:r>
                        <a:rPr lang="en-US" altLang="ja-JP" sz="1100" kern="100" dirty="0">
                          <a:solidFill>
                            <a:schemeClr val="tx1"/>
                          </a:solidFill>
                          <a:effectLst/>
                          <a:latin typeface="+mn-ea"/>
                          <a:ea typeface="+mn-ea"/>
                          <a:cs typeface="Times New Roman"/>
                        </a:rPr>
                        <a:t>(66)</a:t>
                      </a:r>
                      <a:r>
                        <a:rPr lang="ja-JP" altLang="en-US" sz="1100" kern="100" dirty="0">
                          <a:solidFill>
                            <a:schemeClr val="tx1"/>
                          </a:solidFill>
                          <a:effectLst/>
                          <a:latin typeface="+mn-ea"/>
                          <a:ea typeface="+mn-ea"/>
                          <a:cs typeface="Times New Roman"/>
                        </a:rPr>
                        <a:t>名</a:t>
                      </a:r>
                      <a:endParaRPr lang="ja-JP" sz="11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ja-JP" altLang="en-US" sz="1100" kern="100" dirty="0">
                          <a:solidFill>
                            <a:schemeClr val="tx1"/>
                          </a:solidFill>
                          <a:effectLst/>
                          <a:latin typeface="+mn-ea"/>
                          <a:ea typeface="+mn-ea"/>
                          <a:cs typeface="Times New Roman"/>
                        </a:rPr>
                        <a:t>６</a:t>
                      </a:r>
                      <a:r>
                        <a:rPr lang="en-US" altLang="ja-JP" sz="1100" kern="100" dirty="0">
                          <a:solidFill>
                            <a:schemeClr val="tx1"/>
                          </a:solidFill>
                          <a:effectLst/>
                          <a:latin typeface="+mn-ea"/>
                          <a:ea typeface="+mn-ea"/>
                          <a:cs typeface="Times New Roman"/>
                        </a:rPr>
                        <a:t>(72)</a:t>
                      </a:r>
                      <a:r>
                        <a:rPr lang="ja-JP" altLang="en-US" sz="1100" kern="100" dirty="0">
                          <a:solidFill>
                            <a:schemeClr val="tx1"/>
                          </a:solidFill>
                          <a:effectLst/>
                          <a:latin typeface="+mn-ea"/>
                          <a:ea typeface="+mn-ea"/>
                          <a:cs typeface="Times New Roman"/>
                        </a:rPr>
                        <a:t>名</a:t>
                      </a:r>
                      <a:endParaRPr lang="ja-JP" sz="11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ja-JP" altLang="en-US" sz="1100" kern="100" dirty="0">
                          <a:solidFill>
                            <a:schemeClr val="tx1"/>
                          </a:solidFill>
                          <a:effectLst/>
                          <a:latin typeface="+mn-ea"/>
                          <a:ea typeface="+mn-ea"/>
                          <a:cs typeface="Times New Roman"/>
                        </a:rPr>
                        <a:t>８</a:t>
                      </a:r>
                      <a:r>
                        <a:rPr lang="en-US" altLang="ja-JP" sz="1100" kern="100" dirty="0">
                          <a:solidFill>
                            <a:schemeClr val="tx1"/>
                          </a:solidFill>
                          <a:effectLst/>
                          <a:latin typeface="+mn-ea"/>
                          <a:ea typeface="+mn-ea"/>
                          <a:cs typeface="Times New Roman"/>
                        </a:rPr>
                        <a:t>(80)</a:t>
                      </a:r>
                      <a:r>
                        <a:rPr lang="ja-JP" altLang="en-US" sz="1100" kern="100" dirty="0">
                          <a:solidFill>
                            <a:schemeClr val="tx1"/>
                          </a:solidFill>
                          <a:effectLst/>
                          <a:latin typeface="+mn-ea"/>
                          <a:ea typeface="+mn-ea"/>
                          <a:cs typeface="Times New Roman"/>
                        </a:rPr>
                        <a:t>名</a:t>
                      </a:r>
                      <a:endParaRPr lang="ja-JP" sz="11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en-US" altLang="ja-JP" sz="1100" kern="100" dirty="0">
                          <a:solidFill>
                            <a:schemeClr val="tx1"/>
                          </a:solidFill>
                          <a:effectLst/>
                          <a:latin typeface="+mn-ea"/>
                          <a:ea typeface="+mn-ea"/>
                          <a:cs typeface="Times New Roman"/>
                        </a:rPr>
                        <a:t>31(80)</a:t>
                      </a:r>
                      <a:r>
                        <a:rPr lang="ja-JP" altLang="en-US" sz="1100" kern="100" dirty="0">
                          <a:solidFill>
                            <a:schemeClr val="tx1"/>
                          </a:solidFill>
                          <a:effectLst/>
                          <a:latin typeface="+mn-ea"/>
                          <a:ea typeface="+mn-ea"/>
                          <a:cs typeface="Times New Roman"/>
                        </a:rPr>
                        <a:t>名</a:t>
                      </a:r>
                      <a:endParaRPr lang="ja-JP" sz="1100" kern="100" dirty="0">
                        <a:solidFill>
                          <a:schemeClr val="tx1"/>
                        </a:solidFill>
                        <a:effectLst/>
                        <a:latin typeface="+mn-ea"/>
                        <a:ea typeface="+mn-ea"/>
                        <a:cs typeface="Times New Roman"/>
                      </a:endParaRPr>
                    </a:p>
                  </a:txBody>
                  <a:tcPr marL="68580" marR="68580" marT="0" marB="0" anchor="ctr"/>
                </a:tc>
                <a:extLst>
                  <a:ext uri="{0D108BD9-81ED-4DB2-BD59-A6C34878D82A}">
                    <a16:rowId xmlns:a16="http://schemas.microsoft.com/office/drawing/2014/main" val="1225835596"/>
                  </a:ext>
                </a:extLst>
              </a:tr>
              <a:tr h="190569">
                <a:tc>
                  <a:txBody>
                    <a:bodyPr/>
                    <a:lstStyle/>
                    <a:p>
                      <a:pPr algn="ctr">
                        <a:lnSpc>
                          <a:spcPts val="1500"/>
                        </a:lnSpc>
                        <a:spcAft>
                          <a:spcPts val="0"/>
                        </a:spcAft>
                      </a:pPr>
                      <a:r>
                        <a:rPr lang="ja-JP" altLang="en-US" sz="800" kern="100" dirty="0">
                          <a:effectLst/>
                          <a:latin typeface="+mn-ea"/>
                          <a:ea typeface="+mn-ea"/>
                        </a:rPr>
                        <a:t>支援</a:t>
                      </a:r>
                      <a:r>
                        <a:rPr lang="ja-JP" sz="800" kern="100" dirty="0">
                          <a:effectLst/>
                          <a:latin typeface="+mn-ea"/>
                          <a:ea typeface="+mn-ea"/>
                        </a:rPr>
                        <a:t>率</a:t>
                      </a:r>
                      <a:r>
                        <a:rPr lang="ja-JP" altLang="en-US" sz="800" kern="100" dirty="0">
                          <a:effectLst/>
                          <a:latin typeface="+mn-ea"/>
                          <a:ea typeface="+mn-ea"/>
                        </a:rPr>
                        <a:t>（②</a:t>
                      </a:r>
                      <a:r>
                        <a:rPr lang="en-US" altLang="ja-JP" sz="800" kern="100" dirty="0">
                          <a:effectLst/>
                          <a:latin typeface="+mn-ea"/>
                          <a:ea typeface="+mn-ea"/>
                        </a:rPr>
                        <a:t>÷</a:t>
                      </a:r>
                      <a:r>
                        <a:rPr lang="ja-JP" altLang="en-US" sz="800" kern="100" dirty="0">
                          <a:effectLst/>
                          <a:latin typeface="+mn-ea"/>
                          <a:ea typeface="+mn-ea"/>
                        </a:rPr>
                        <a:t>①）</a:t>
                      </a:r>
                      <a:endParaRPr lang="ja-JP" sz="800" kern="100" dirty="0">
                        <a:effectLst/>
                        <a:latin typeface="+mn-ea"/>
                        <a:ea typeface="+mn-ea"/>
                        <a:cs typeface="Times New Roman"/>
                      </a:endParaRPr>
                    </a:p>
                  </a:txBody>
                  <a:tcPr marL="68580" marR="68580" marT="0" marB="0" anchor="ctr"/>
                </a:tc>
                <a:tc>
                  <a:txBody>
                    <a:bodyPr/>
                    <a:lstStyle/>
                    <a:p>
                      <a:pPr algn="ctr">
                        <a:lnSpc>
                          <a:spcPts val="1500"/>
                        </a:lnSpc>
                        <a:spcAft>
                          <a:spcPts val="0"/>
                        </a:spcAft>
                      </a:pPr>
                      <a:r>
                        <a:rPr lang="en-US" altLang="ja-JP" sz="1100" kern="100" dirty="0">
                          <a:solidFill>
                            <a:schemeClr val="tx1"/>
                          </a:solidFill>
                          <a:effectLst/>
                          <a:latin typeface="+mn-ea"/>
                          <a:ea typeface="+mn-ea"/>
                        </a:rPr>
                        <a:t>28</a:t>
                      </a:r>
                      <a:r>
                        <a:rPr lang="ja-JP" sz="1100" kern="100" dirty="0">
                          <a:solidFill>
                            <a:schemeClr val="tx1"/>
                          </a:solidFill>
                          <a:effectLst/>
                          <a:latin typeface="+mn-ea"/>
                          <a:ea typeface="+mn-ea"/>
                        </a:rPr>
                        <a:t>％</a:t>
                      </a:r>
                      <a:endParaRPr lang="ja-JP" sz="11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en-US" altLang="ja-JP" sz="1100" kern="100" dirty="0">
                          <a:solidFill>
                            <a:schemeClr val="tx1"/>
                          </a:solidFill>
                          <a:effectLst/>
                          <a:latin typeface="+mn-ea"/>
                          <a:ea typeface="+mn-ea"/>
                        </a:rPr>
                        <a:t>29</a:t>
                      </a:r>
                      <a:r>
                        <a:rPr lang="ja-JP" sz="1100" kern="100" dirty="0">
                          <a:solidFill>
                            <a:schemeClr val="tx1"/>
                          </a:solidFill>
                          <a:effectLst/>
                          <a:latin typeface="+mn-ea"/>
                          <a:ea typeface="+mn-ea"/>
                        </a:rPr>
                        <a:t>％</a:t>
                      </a:r>
                      <a:endParaRPr lang="ja-JP" sz="11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en-US" altLang="ja-JP" sz="1100" kern="100" dirty="0">
                          <a:solidFill>
                            <a:schemeClr val="tx1"/>
                          </a:solidFill>
                          <a:effectLst/>
                          <a:latin typeface="+mn-ea"/>
                          <a:ea typeface="+mn-ea"/>
                        </a:rPr>
                        <a:t>33</a:t>
                      </a:r>
                      <a:r>
                        <a:rPr lang="ja-JP" sz="1100" kern="100" dirty="0">
                          <a:solidFill>
                            <a:schemeClr val="tx1"/>
                          </a:solidFill>
                          <a:effectLst/>
                          <a:latin typeface="+mn-ea"/>
                          <a:ea typeface="+mn-ea"/>
                        </a:rPr>
                        <a:t>％</a:t>
                      </a:r>
                      <a:endParaRPr lang="ja-JP" sz="11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en-US" altLang="ja-JP" sz="1100" kern="100" dirty="0">
                          <a:solidFill>
                            <a:schemeClr val="tx1"/>
                          </a:solidFill>
                          <a:effectLst/>
                          <a:latin typeface="+mn-ea"/>
                          <a:ea typeface="+mn-ea"/>
                        </a:rPr>
                        <a:t>32</a:t>
                      </a:r>
                      <a:r>
                        <a:rPr lang="ja-JP" sz="1100" kern="100" dirty="0">
                          <a:solidFill>
                            <a:schemeClr val="tx1"/>
                          </a:solidFill>
                          <a:effectLst/>
                          <a:latin typeface="+mn-ea"/>
                          <a:ea typeface="+mn-ea"/>
                        </a:rPr>
                        <a:t>％</a:t>
                      </a:r>
                      <a:endParaRPr lang="ja-JP" sz="11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en-US" altLang="ja-JP" sz="1100" kern="100" dirty="0">
                          <a:solidFill>
                            <a:schemeClr val="tx1"/>
                          </a:solidFill>
                          <a:effectLst/>
                          <a:latin typeface="+mn-ea"/>
                          <a:ea typeface="+mn-ea"/>
                        </a:rPr>
                        <a:t>32</a:t>
                      </a:r>
                      <a:r>
                        <a:rPr lang="ja-JP" sz="1100" kern="100" dirty="0">
                          <a:solidFill>
                            <a:schemeClr val="tx1"/>
                          </a:solidFill>
                          <a:effectLst/>
                          <a:latin typeface="+mn-ea"/>
                          <a:ea typeface="+mn-ea"/>
                        </a:rPr>
                        <a:t>％</a:t>
                      </a:r>
                      <a:endParaRPr lang="ja-JP" sz="1100" kern="100" dirty="0">
                        <a:solidFill>
                          <a:schemeClr val="tx1"/>
                        </a:solidFill>
                        <a:effectLst/>
                        <a:latin typeface="+mn-ea"/>
                        <a:ea typeface="+mn-ea"/>
                        <a:cs typeface="Times New Roman"/>
                      </a:endParaRPr>
                    </a:p>
                  </a:txBody>
                  <a:tcPr marL="68580" marR="68580" marT="0" marB="0" anchor="ctr"/>
                </a:tc>
                <a:tc>
                  <a:txBody>
                    <a:bodyPr/>
                    <a:lstStyle/>
                    <a:p>
                      <a:pPr algn="ctr">
                        <a:lnSpc>
                          <a:spcPts val="1500"/>
                        </a:lnSpc>
                        <a:spcAft>
                          <a:spcPts val="0"/>
                        </a:spcAft>
                      </a:pPr>
                      <a:r>
                        <a:rPr lang="en-US" altLang="ja-JP" sz="1100" kern="100" dirty="0">
                          <a:solidFill>
                            <a:schemeClr val="tx1"/>
                          </a:solidFill>
                          <a:effectLst/>
                          <a:latin typeface="+mn-ea"/>
                          <a:ea typeface="+mn-ea"/>
                        </a:rPr>
                        <a:t>31</a:t>
                      </a:r>
                      <a:r>
                        <a:rPr lang="ja-JP" altLang="en-US" sz="1100" kern="100" dirty="0">
                          <a:solidFill>
                            <a:schemeClr val="tx1"/>
                          </a:solidFill>
                          <a:effectLst/>
                          <a:latin typeface="+mn-ea"/>
                          <a:ea typeface="+mn-ea"/>
                        </a:rPr>
                        <a:t>％</a:t>
                      </a:r>
                      <a:endParaRPr lang="ja-JP" sz="1100" kern="100" dirty="0">
                        <a:solidFill>
                          <a:schemeClr val="tx1"/>
                        </a:solidFill>
                        <a:effectLst/>
                        <a:latin typeface="+mn-ea"/>
                        <a:ea typeface="+mn-ea"/>
                        <a:cs typeface="Times New Roman"/>
                      </a:endParaRPr>
                    </a:p>
                  </a:txBody>
                  <a:tcPr marL="68580" marR="68580" marT="0" marB="0" anchor="ctr"/>
                </a:tc>
                <a:extLst>
                  <a:ext uri="{0D108BD9-81ED-4DB2-BD59-A6C34878D82A}">
                    <a16:rowId xmlns:a16="http://schemas.microsoft.com/office/drawing/2014/main" val="10002"/>
                  </a:ext>
                </a:extLst>
              </a:tr>
            </a:tbl>
          </a:graphicData>
        </a:graphic>
      </p:graphicFrame>
      <p:graphicFrame>
        <p:nvGraphicFramePr>
          <p:cNvPr id="22" name="表 21"/>
          <p:cNvGraphicFramePr>
            <a:graphicFrameLocks noGrp="1"/>
          </p:cNvGraphicFramePr>
          <p:nvPr>
            <p:extLst>
              <p:ext uri="{D42A27DB-BD31-4B8C-83A1-F6EECF244321}">
                <p14:modId xmlns:p14="http://schemas.microsoft.com/office/powerpoint/2010/main" val="2188125241"/>
              </p:ext>
            </p:extLst>
          </p:nvPr>
        </p:nvGraphicFramePr>
        <p:xfrm>
          <a:off x="6431651" y="6554774"/>
          <a:ext cx="5940000" cy="2736000"/>
        </p:xfrm>
        <a:graphic>
          <a:graphicData uri="http://schemas.openxmlformats.org/drawingml/2006/table">
            <a:tbl>
              <a:tblPr firstRow="1" firstCol="1" bandRow="1">
                <a:tableStyleId>{5C22544A-7EE6-4342-B048-85BDC9FD1C3A}</a:tableStyleId>
              </a:tblPr>
              <a:tblGrid>
                <a:gridCol w="1080000">
                  <a:extLst>
                    <a:ext uri="{9D8B030D-6E8A-4147-A177-3AD203B41FA5}">
                      <a16:colId xmlns:a16="http://schemas.microsoft.com/office/drawing/2014/main" val="2812132029"/>
                    </a:ext>
                  </a:extLst>
                </a:gridCol>
                <a:gridCol w="684000">
                  <a:extLst>
                    <a:ext uri="{9D8B030D-6E8A-4147-A177-3AD203B41FA5}">
                      <a16:colId xmlns:a16="http://schemas.microsoft.com/office/drawing/2014/main" val="1501407186"/>
                    </a:ext>
                  </a:extLst>
                </a:gridCol>
                <a:gridCol w="684000">
                  <a:extLst>
                    <a:ext uri="{9D8B030D-6E8A-4147-A177-3AD203B41FA5}">
                      <a16:colId xmlns:a16="http://schemas.microsoft.com/office/drawing/2014/main" val="210409845"/>
                    </a:ext>
                  </a:extLst>
                </a:gridCol>
                <a:gridCol w="684000">
                  <a:extLst>
                    <a:ext uri="{9D8B030D-6E8A-4147-A177-3AD203B41FA5}">
                      <a16:colId xmlns:a16="http://schemas.microsoft.com/office/drawing/2014/main" val="2580793100"/>
                    </a:ext>
                  </a:extLst>
                </a:gridCol>
                <a:gridCol w="684000">
                  <a:extLst>
                    <a:ext uri="{9D8B030D-6E8A-4147-A177-3AD203B41FA5}">
                      <a16:colId xmlns:a16="http://schemas.microsoft.com/office/drawing/2014/main" val="3599367746"/>
                    </a:ext>
                  </a:extLst>
                </a:gridCol>
                <a:gridCol w="684000">
                  <a:extLst>
                    <a:ext uri="{9D8B030D-6E8A-4147-A177-3AD203B41FA5}">
                      <a16:colId xmlns:a16="http://schemas.microsoft.com/office/drawing/2014/main" val="1216424644"/>
                    </a:ext>
                  </a:extLst>
                </a:gridCol>
                <a:gridCol w="684000">
                  <a:extLst>
                    <a:ext uri="{9D8B030D-6E8A-4147-A177-3AD203B41FA5}">
                      <a16:colId xmlns:a16="http://schemas.microsoft.com/office/drawing/2014/main" val="1937943450"/>
                    </a:ext>
                  </a:extLst>
                </a:gridCol>
                <a:gridCol w="756000">
                  <a:extLst>
                    <a:ext uri="{9D8B030D-6E8A-4147-A177-3AD203B41FA5}">
                      <a16:colId xmlns:a16="http://schemas.microsoft.com/office/drawing/2014/main" val="4012888299"/>
                    </a:ext>
                  </a:extLst>
                </a:gridCol>
              </a:tblGrid>
              <a:tr h="216000">
                <a:tc>
                  <a:txBody>
                    <a:bodyPr/>
                    <a:lstStyle/>
                    <a:p>
                      <a:pPr algn="ctr">
                        <a:lnSpc>
                          <a:spcPts val="700"/>
                        </a:lnSpc>
                        <a:spcAft>
                          <a:spcPts val="0"/>
                        </a:spcAft>
                      </a:pPr>
                      <a:r>
                        <a:rPr lang="ja-JP" sz="800" kern="100" dirty="0">
                          <a:solidFill>
                            <a:schemeClr val="tx1"/>
                          </a:solidFill>
                          <a:effectLst/>
                          <a:latin typeface="+mn-ea"/>
                          <a:ea typeface="+mn-ea"/>
                        </a:rPr>
                        <a:t>罪種</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700"/>
                        </a:lnSpc>
                        <a:spcAft>
                          <a:spcPts val="0"/>
                        </a:spcAft>
                      </a:pPr>
                      <a:r>
                        <a:rPr lang="ja-JP" altLang="en-US" sz="800" kern="100" dirty="0">
                          <a:solidFill>
                            <a:schemeClr val="tx1"/>
                          </a:solidFill>
                          <a:effectLst/>
                          <a:latin typeface="+mn-ea"/>
                          <a:ea typeface="+mn-ea"/>
                        </a:rPr>
                        <a:t>不同意</a:t>
                      </a:r>
                      <a:endParaRPr lang="ja-JP" sz="800" kern="100" dirty="0">
                        <a:solidFill>
                          <a:schemeClr val="tx1"/>
                        </a:solidFill>
                        <a:effectLst/>
                        <a:latin typeface="+mn-ea"/>
                        <a:ea typeface="+mn-ea"/>
                      </a:endParaRPr>
                    </a:p>
                    <a:p>
                      <a:pPr algn="ctr">
                        <a:lnSpc>
                          <a:spcPts val="700"/>
                        </a:lnSpc>
                        <a:spcAft>
                          <a:spcPts val="0"/>
                        </a:spcAft>
                      </a:pPr>
                      <a:r>
                        <a:rPr lang="ja-JP" sz="800" kern="100" dirty="0">
                          <a:solidFill>
                            <a:schemeClr val="tx1"/>
                          </a:solidFill>
                          <a:effectLst/>
                          <a:latin typeface="+mn-ea"/>
                          <a:ea typeface="+mn-ea"/>
                        </a:rPr>
                        <a:t>わいせつ</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700"/>
                        </a:lnSpc>
                        <a:spcAft>
                          <a:spcPts val="0"/>
                        </a:spcAft>
                      </a:pPr>
                      <a:r>
                        <a:rPr lang="ja-JP" altLang="en-US" sz="800" kern="100" dirty="0">
                          <a:solidFill>
                            <a:schemeClr val="tx1"/>
                          </a:solidFill>
                          <a:effectLst/>
                          <a:latin typeface="+mn-ea"/>
                          <a:ea typeface="+mn-ea"/>
                          <a:cs typeface="Times New Roman" panose="02020603050405020304" pitchFamily="18" charset="0"/>
                        </a:rPr>
                        <a:t>不同意</a:t>
                      </a:r>
                      <a:endParaRPr lang="en-US" altLang="ja-JP" sz="800" kern="100" dirty="0">
                        <a:solidFill>
                          <a:schemeClr val="tx1"/>
                        </a:solidFill>
                        <a:effectLst/>
                        <a:latin typeface="+mn-ea"/>
                        <a:ea typeface="+mn-ea"/>
                        <a:cs typeface="Times New Roman" panose="02020603050405020304" pitchFamily="18" charset="0"/>
                      </a:endParaRPr>
                    </a:p>
                    <a:p>
                      <a:pPr algn="ctr">
                        <a:lnSpc>
                          <a:spcPts val="700"/>
                        </a:lnSpc>
                        <a:spcAft>
                          <a:spcPts val="0"/>
                        </a:spcAft>
                      </a:pPr>
                      <a:r>
                        <a:rPr lang="ja-JP" altLang="en-US" sz="800" kern="100" dirty="0">
                          <a:solidFill>
                            <a:schemeClr val="tx1"/>
                          </a:solidFill>
                          <a:effectLst/>
                          <a:latin typeface="+mn-ea"/>
                          <a:ea typeface="+mn-ea"/>
                          <a:cs typeface="Times New Roman" panose="02020603050405020304" pitchFamily="18" charset="0"/>
                        </a:rPr>
                        <a:t>性交等</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700"/>
                        </a:lnSpc>
                        <a:spcAft>
                          <a:spcPts val="0"/>
                        </a:spcAft>
                      </a:pPr>
                      <a:r>
                        <a:rPr lang="ja-JP" altLang="en-US" sz="800" kern="100" dirty="0">
                          <a:solidFill>
                            <a:schemeClr val="tx1"/>
                          </a:solidFill>
                          <a:effectLst/>
                          <a:latin typeface="+mn-ea"/>
                          <a:ea typeface="+mn-ea"/>
                          <a:cs typeface="Times New Roman" panose="02020603050405020304" pitchFamily="18" charset="0"/>
                        </a:rPr>
                        <a:t>児童</a:t>
                      </a:r>
                      <a:endParaRPr lang="en-US" altLang="ja-JP" sz="800" kern="100" dirty="0">
                        <a:solidFill>
                          <a:schemeClr val="tx1"/>
                        </a:solidFill>
                        <a:effectLst/>
                        <a:latin typeface="+mn-ea"/>
                        <a:ea typeface="+mn-ea"/>
                        <a:cs typeface="Times New Roman" panose="02020603050405020304" pitchFamily="18" charset="0"/>
                      </a:endParaRPr>
                    </a:p>
                    <a:p>
                      <a:pPr algn="ctr">
                        <a:lnSpc>
                          <a:spcPts val="700"/>
                        </a:lnSpc>
                        <a:spcAft>
                          <a:spcPts val="0"/>
                        </a:spcAft>
                      </a:pPr>
                      <a:r>
                        <a:rPr lang="ja-JP" altLang="en-US" sz="800" kern="100" dirty="0">
                          <a:solidFill>
                            <a:schemeClr val="tx1"/>
                          </a:solidFill>
                          <a:effectLst/>
                          <a:latin typeface="+mn-ea"/>
                          <a:ea typeface="+mn-ea"/>
                          <a:cs typeface="Times New Roman" panose="02020603050405020304" pitchFamily="18" charset="0"/>
                        </a:rPr>
                        <a:t>ポルノ</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700"/>
                        </a:lnSpc>
                        <a:spcAft>
                          <a:spcPts val="0"/>
                        </a:spcAft>
                      </a:pPr>
                      <a:r>
                        <a:rPr lang="ja-JP" altLang="en-US" sz="800" kern="100" dirty="0">
                          <a:solidFill>
                            <a:schemeClr val="tx1"/>
                          </a:solidFill>
                          <a:effectLst/>
                          <a:latin typeface="+mn-ea"/>
                          <a:ea typeface="+mn-ea"/>
                          <a:cs typeface="Times New Roman" panose="02020603050405020304" pitchFamily="18" charset="0"/>
                        </a:rPr>
                        <a:t>集団強姦</a:t>
                      </a:r>
                      <a:endParaRPr lang="en-US" alt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700"/>
                        </a:lnSpc>
                        <a:spcAft>
                          <a:spcPts val="0"/>
                        </a:spcAft>
                      </a:pPr>
                      <a:r>
                        <a:rPr lang="ja-JP" altLang="en-US" sz="800" kern="100" dirty="0">
                          <a:solidFill>
                            <a:schemeClr val="tx1"/>
                          </a:solidFill>
                          <a:effectLst/>
                          <a:latin typeface="+mn-ea"/>
                          <a:ea typeface="+mn-ea"/>
                          <a:cs typeface="Times New Roman" panose="02020603050405020304" pitchFamily="18" charset="0"/>
                        </a:rPr>
                        <a:t>強盗不同</a:t>
                      </a:r>
                      <a:endParaRPr lang="en-US" altLang="ja-JP" sz="800" kern="100" dirty="0">
                        <a:solidFill>
                          <a:schemeClr val="tx1"/>
                        </a:solidFill>
                        <a:effectLst/>
                        <a:latin typeface="+mn-ea"/>
                        <a:ea typeface="+mn-ea"/>
                        <a:cs typeface="Times New Roman" panose="02020603050405020304" pitchFamily="18" charset="0"/>
                      </a:endParaRPr>
                    </a:p>
                    <a:p>
                      <a:pPr algn="ctr">
                        <a:lnSpc>
                          <a:spcPts val="700"/>
                        </a:lnSpc>
                        <a:spcAft>
                          <a:spcPts val="0"/>
                        </a:spcAft>
                      </a:pPr>
                      <a:r>
                        <a:rPr lang="ja-JP" altLang="en-US" sz="800" kern="100" dirty="0">
                          <a:solidFill>
                            <a:schemeClr val="tx1"/>
                          </a:solidFill>
                          <a:effectLst/>
                          <a:latin typeface="+mn-ea"/>
                          <a:ea typeface="+mn-ea"/>
                          <a:cs typeface="Times New Roman" panose="02020603050405020304" pitchFamily="18" charset="0"/>
                        </a:rPr>
                        <a:t>意性交等</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700"/>
                        </a:lnSpc>
                        <a:spcAft>
                          <a:spcPts val="0"/>
                        </a:spcAft>
                      </a:pPr>
                      <a:r>
                        <a:rPr lang="ja-JP" altLang="en-US" sz="800" kern="100" dirty="0">
                          <a:solidFill>
                            <a:schemeClr val="tx1"/>
                          </a:solidFill>
                          <a:effectLst/>
                          <a:latin typeface="+mn-ea"/>
                          <a:ea typeface="+mn-ea"/>
                          <a:cs typeface="Times New Roman" panose="02020603050405020304" pitchFamily="18" charset="0"/>
                        </a:rPr>
                        <a:t>略取誘拐</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700"/>
                        </a:lnSpc>
                        <a:spcAft>
                          <a:spcPts val="0"/>
                        </a:spcAft>
                      </a:pPr>
                      <a:r>
                        <a:rPr lang="ja-JP" sz="800" kern="100" dirty="0">
                          <a:solidFill>
                            <a:schemeClr val="tx1"/>
                          </a:solidFill>
                          <a:effectLst/>
                          <a:latin typeface="+mn-ea"/>
                          <a:ea typeface="+mn-ea"/>
                        </a:rPr>
                        <a:t>合計</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647597614"/>
                  </a:ext>
                </a:extLst>
              </a:tr>
              <a:tr h="180000">
                <a:tc rowSpan="2">
                  <a:txBody>
                    <a:bodyPr/>
                    <a:lstStyle/>
                    <a:p>
                      <a:pPr algn="ctr">
                        <a:lnSpc>
                          <a:spcPts val="800"/>
                        </a:lnSpc>
                        <a:spcAft>
                          <a:spcPts val="0"/>
                        </a:spcAft>
                      </a:pPr>
                      <a:r>
                        <a:rPr lang="en-US" sz="800" kern="100" dirty="0">
                          <a:solidFill>
                            <a:schemeClr val="tx1"/>
                          </a:solidFill>
                          <a:effectLst/>
                          <a:latin typeface="+mn-ea"/>
                          <a:ea typeface="+mn-ea"/>
                        </a:rPr>
                        <a:t>20</a:t>
                      </a:r>
                      <a:r>
                        <a:rPr lang="ja-JP" sz="800" kern="100" dirty="0">
                          <a:solidFill>
                            <a:schemeClr val="tx1"/>
                          </a:solidFill>
                          <a:effectLst/>
                          <a:latin typeface="+mn-ea"/>
                          <a:ea typeface="+mn-ea"/>
                        </a:rPr>
                        <a:t>代</a:t>
                      </a:r>
                      <a:endParaRPr lang="en-US" altLang="ja-JP" sz="800" kern="100" dirty="0">
                        <a:solidFill>
                          <a:schemeClr val="tx1"/>
                        </a:solidFill>
                        <a:effectLst/>
                        <a:latin typeface="+mn-ea"/>
                        <a:ea typeface="+mn-ea"/>
                      </a:endParaRPr>
                    </a:p>
                    <a:p>
                      <a:pPr algn="ctr">
                        <a:lnSpc>
                          <a:spcPts val="800"/>
                        </a:lnSpc>
                        <a:spcAft>
                          <a:spcPts val="0"/>
                        </a:spcAft>
                      </a:pPr>
                      <a:r>
                        <a:rPr lang="ja-JP" sz="800" kern="100" dirty="0">
                          <a:solidFill>
                            <a:schemeClr val="tx1"/>
                          </a:solidFill>
                          <a:effectLst/>
                          <a:latin typeface="+mn-ea"/>
                          <a:ea typeface="+mn-ea"/>
                        </a:rPr>
                        <a:t>対象者数</a:t>
                      </a:r>
                      <a:r>
                        <a:rPr lang="en-US" altLang="ja-JP" sz="800" kern="100" dirty="0">
                          <a:solidFill>
                            <a:schemeClr val="tx1"/>
                          </a:solidFill>
                          <a:effectLst/>
                          <a:latin typeface="+mn-ea"/>
                          <a:ea typeface="+mn-ea"/>
                        </a:rPr>
                        <a:t>/</a:t>
                      </a:r>
                      <a:r>
                        <a:rPr lang="ja-JP" altLang="en-US" sz="800" kern="100" dirty="0">
                          <a:solidFill>
                            <a:schemeClr val="tx1"/>
                          </a:solidFill>
                          <a:effectLst/>
                          <a:latin typeface="+mn-ea"/>
                          <a:ea typeface="+mn-ea"/>
                        </a:rPr>
                        <a:t>届出者数</a:t>
                      </a:r>
                      <a:endParaRPr lang="ja-JP" sz="800" kern="100" dirty="0">
                        <a:solidFill>
                          <a:schemeClr val="tx1"/>
                        </a:solidFill>
                        <a:effectLst/>
                        <a:latin typeface="+mn-ea"/>
                        <a:ea typeface="+mn-ea"/>
                        <a:cs typeface="Times New Roman" panose="02020603050405020304" pitchFamily="18" charset="0"/>
                      </a:endParaRPr>
                    </a:p>
                    <a:p>
                      <a:pPr algn="ctr">
                        <a:lnSpc>
                          <a:spcPts val="800"/>
                        </a:lnSpc>
                        <a:spcAft>
                          <a:spcPts val="0"/>
                        </a:spcAft>
                      </a:pPr>
                      <a:r>
                        <a:rPr lang="ja-JP" sz="800" kern="100" dirty="0">
                          <a:solidFill>
                            <a:schemeClr val="tx1"/>
                          </a:solidFill>
                          <a:effectLst/>
                          <a:latin typeface="+mn-ea"/>
                          <a:ea typeface="+mn-ea"/>
                        </a:rPr>
                        <a:t>支援率</a:t>
                      </a:r>
                      <a:endParaRPr lang="ja-JP" sz="800" kern="100" dirty="0">
                        <a:solidFill>
                          <a:schemeClr val="tx1"/>
                        </a:solidFill>
                        <a:effectLst/>
                        <a:latin typeface="+mn-ea"/>
                        <a:ea typeface="+mn-ea"/>
                        <a:cs typeface="Times New Roman" panose="02020603050405020304" pitchFamily="18" charset="0"/>
                      </a:endParaRPr>
                    </a:p>
                  </a:txBody>
                  <a:tcPr marL="0" marR="0" marT="0" marB="0" anchor="ctr"/>
                </a:tc>
                <a:tc>
                  <a:txBody>
                    <a:bodyPr/>
                    <a:lstStyle/>
                    <a:p>
                      <a:pPr algn="ctr">
                        <a:lnSpc>
                          <a:spcPts val="1200"/>
                        </a:lnSpc>
                        <a:spcAft>
                          <a:spcPts val="0"/>
                        </a:spcAft>
                      </a:pPr>
                      <a:r>
                        <a:rPr lang="ja-JP" altLang="en-US" sz="800" kern="100" dirty="0">
                          <a:solidFill>
                            <a:schemeClr val="tx1"/>
                          </a:solidFill>
                          <a:effectLst/>
                          <a:latin typeface="+mn-ea"/>
                          <a:ea typeface="+mn-ea"/>
                        </a:rPr>
                        <a:t>０</a:t>
                      </a:r>
                      <a:r>
                        <a:rPr lang="ja-JP" sz="800" kern="100" dirty="0">
                          <a:solidFill>
                            <a:schemeClr val="tx1"/>
                          </a:solidFill>
                          <a:effectLst/>
                          <a:latin typeface="+mn-ea"/>
                          <a:ea typeface="+mn-ea"/>
                        </a:rPr>
                        <a:t>名</a:t>
                      </a:r>
                      <a:r>
                        <a:rPr lang="en-US" altLang="ja-JP" sz="800" kern="100" dirty="0">
                          <a:solidFill>
                            <a:schemeClr val="tx1"/>
                          </a:solidFill>
                          <a:effectLst/>
                          <a:latin typeface="+mn-ea"/>
                          <a:ea typeface="+mn-ea"/>
                        </a:rPr>
                        <a:t>/</a:t>
                      </a:r>
                      <a:r>
                        <a:rPr lang="ja-JP" altLang="en-US" sz="800" kern="100" dirty="0">
                          <a:solidFill>
                            <a:schemeClr val="tx1"/>
                          </a:solidFill>
                          <a:effectLst/>
                          <a:latin typeface="+mn-ea"/>
                          <a:ea typeface="+mn-ea"/>
                        </a:rPr>
                        <a:t>４名</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r>
                        <a:rPr lang="ja-JP" altLang="en-US" sz="800" kern="100" dirty="0">
                          <a:solidFill>
                            <a:schemeClr val="tx1"/>
                          </a:solidFill>
                          <a:effectLst/>
                          <a:latin typeface="+mn-ea"/>
                          <a:ea typeface="+mn-ea"/>
                        </a:rPr>
                        <a:t>２</a:t>
                      </a:r>
                      <a:r>
                        <a:rPr lang="ja-JP" sz="800" kern="100" dirty="0">
                          <a:solidFill>
                            <a:schemeClr val="tx1"/>
                          </a:solidFill>
                          <a:effectLst/>
                          <a:latin typeface="+mn-ea"/>
                          <a:ea typeface="+mn-ea"/>
                        </a:rPr>
                        <a:t>名</a:t>
                      </a:r>
                      <a:r>
                        <a:rPr lang="en-US" altLang="ja-JP" sz="800" kern="100" dirty="0">
                          <a:solidFill>
                            <a:schemeClr val="tx1"/>
                          </a:solidFill>
                          <a:effectLst/>
                          <a:latin typeface="+mn-ea"/>
                          <a:ea typeface="+mn-ea"/>
                        </a:rPr>
                        <a:t>/</a:t>
                      </a:r>
                      <a:r>
                        <a:rPr lang="ja-JP" altLang="en-US" sz="800" kern="100" dirty="0">
                          <a:solidFill>
                            <a:schemeClr val="tx1"/>
                          </a:solidFill>
                          <a:effectLst/>
                          <a:latin typeface="+mn-ea"/>
                          <a:ea typeface="+mn-ea"/>
                        </a:rPr>
                        <a:t>３名</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r>
                        <a:rPr lang="ja-JP" altLang="en-US" sz="800" kern="100" dirty="0">
                          <a:solidFill>
                            <a:schemeClr val="tx1"/>
                          </a:solidFill>
                          <a:effectLst/>
                          <a:latin typeface="+mn-ea"/>
                          <a:ea typeface="+mn-ea"/>
                        </a:rPr>
                        <a:t>０</a:t>
                      </a:r>
                      <a:r>
                        <a:rPr lang="ja-JP" sz="800" kern="100" dirty="0">
                          <a:solidFill>
                            <a:schemeClr val="tx1"/>
                          </a:solidFill>
                          <a:effectLst/>
                          <a:latin typeface="+mn-ea"/>
                          <a:ea typeface="+mn-ea"/>
                        </a:rPr>
                        <a:t>名</a:t>
                      </a:r>
                      <a:r>
                        <a:rPr lang="en-US" altLang="ja-JP" sz="800" kern="100" dirty="0">
                          <a:solidFill>
                            <a:schemeClr val="tx1"/>
                          </a:solidFill>
                          <a:effectLst/>
                          <a:latin typeface="+mn-ea"/>
                          <a:ea typeface="+mn-ea"/>
                        </a:rPr>
                        <a:t>/1</a:t>
                      </a:r>
                      <a:r>
                        <a:rPr lang="ja-JP" altLang="en-US" sz="800" kern="100" dirty="0">
                          <a:solidFill>
                            <a:schemeClr val="tx1"/>
                          </a:solidFill>
                          <a:effectLst/>
                          <a:latin typeface="+mn-ea"/>
                          <a:ea typeface="+mn-ea"/>
                        </a:rPr>
                        <a:t>名</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r>
                        <a:rPr lang="en-US" sz="800" kern="100" dirty="0">
                          <a:solidFill>
                            <a:schemeClr val="tx1"/>
                          </a:solidFill>
                          <a:effectLst/>
                          <a:latin typeface="+mn-ea"/>
                          <a:ea typeface="+mn-ea"/>
                        </a:rPr>
                        <a:t> </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r>
                        <a:rPr lang="ja-JP" altLang="en-US" sz="800" kern="100" dirty="0">
                          <a:solidFill>
                            <a:schemeClr val="tx1"/>
                          </a:solidFill>
                          <a:effectLst/>
                          <a:latin typeface="+mn-ea"/>
                          <a:ea typeface="+mn-ea"/>
                        </a:rPr>
                        <a:t>０</a:t>
                      </a:r>
                      <a:r>
                        <a:rPr lang="ja-JP" sz="800" kern="100" dirty="0">
                          <a:solidFill>
                            <a:schemeClr val="tx1"/>
                          </a:solidFill>
                          <a:effectLst/>
                          <a:latin typeface="+mn-ea"/>
                          <a:ea typeface="+mn-ea"/>
                        </a:rPr>
                        <a:t>名</a:t>
                      </a:r>
                      <a:r>
                        <a:rPr lang="en-US" altLang="ja-JP" sz="800" kern="100" dirty="0">
                          <a:solidFill>
                            <a:schemeClr val="tx1"/>
                          </a:solidFill>
                          <a:effectLst/>
                          <a:latin typeface="+mn-ea"/>
                          <a:ea typeface="+mn-ea"/>
                        </a:rPr>
                        <a:t>/1</a:t>
                      </a:r>
                      <a:r>
                        <a:rPr lang="ja-JP" altLang="en-US" sz="800" kern="100" dirty="0">
                          <a:solidFill>
                            <a:schemeClr val="tx1"/>
                          </a:solidFill>
                          <a:effectLst/>
                          <a:latin typeface="+mn-ea"/>
                          <a:ea typeface="+mn-ea"/>
                        </a:rPr>
                        <a:t>名</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r>
                        <a:rPr lang="ja-JP" altLang="en-US" sz="800" kern="100" dirty="0">
                          <a:solidFill>
                            <a:schemeClr val="tx1"/>
                          </a:solidFill>
                          <a:effectLst/>
                          <a:latin typeface="+mn-ea"/>
                          <a:ea typeface="+mn-ea"/>
                        </a:rPr>
                        <a:t>２</a:t>
                      </a:r>
                      <a:r>
                        <a:rPr lang="ja-JP" sz="800" kern="100" dirty="0">
                          <a:solidFill>
                            <a:schemeClr val="tx1"/>
                          </a:solidFill>
                          <a:effectLst/>
                          <a:latin typeface="+mn-ea"/>
                          <a:ea typeface="+mn-ea"/>
                        </a:rPr>
                        <a:t>名</a:t>
                      </a:r>
                      <a:r>
                        <a:rPr lang="en-US" altLang="ja-JP" sz="800" kern="100" dirty="0">
                          <a:solidFill>
                            <a:schemeClr val="tx1"/>
                          </a:solidFill>
                          <a:effectLst/>
                          <a:latin typeface="+mn-ea"/>
                          <a:ea typeface="+mn-ea"/>
                        </a:rPr>
                        <a:t>/</a:t>
                      </a:r>
                      <a:r>
                        <a:rPr lang="ja-JP" altLang="en-US" sz="800" kern="100" dirty="0">
                          <a:solidFill>
                            <a:schemeClr val="tx1"/>
                          </a:solidFill>
                          <a:effectLst/>
                          <a:latin typeface="+mn-ea"/>
                          <a:ea typeface="+mn-ea"/>
                        </a:rPr>
                        <a:t>９名</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1859780051"/>
                  </a:ext>
                </a:extLst>
              </a:tr>
              <a:tr h="180000">
                <a:tc vMerge="1">
                  <a:txBody>
                    <a:bodyPr/>
                    <a:lstStyle/>
                    <a:p>
                      <a:pPr algn="ctr">
                        <a:lnSpc>
                          <a:spcPts val="500"/>
                        </a:lnSpc>
                        <a:spcAft>
                          <a:spcPts val="0"/>
                        </a:spcAft>
                      </a:pPr>
                      <a:endParaRPr lang="ja-JP" sz="800" kern="100" dirty="0">
                        <a:effectLst/>
                        <a:latin typeface="Century" panose="02040604050505020304" pitchFamily="18" charset="0"/>
                        <a:ea typeface="HGPｺﾞｼｯｸM" panose="020B0600000000000000" pitchFamily="50" charset="-128"/>
                        <a:cs typeface="Times New Roman" panose="02020603050405020304" pitchFamily="18" charset="0"/>
                      </a:endParaRPr>
                    </a:p>
                  </a:txBody>
                  <a:tcPr marL="0" marR="0" marT="0" marB="0" anchor="ctr"/>
                </a:tc>
                <a:tc>
                  <a:txBody>
                    <a:bodyPr/>
                    <a:lstStyle/>
                    <a:p>
                      <a:pPr algn="ctr">
                        <a:lnSpc>
                          <a:spcPts val="1200"/>
                        </a:lnSpc>
                        <a:spcAft>
                          <a:spcPts val="0"/>
                        </a:spcAft>
                      </a:pPr>
                      <a:r>
                        <a:rPr lang="ja-JP" altLang="en-US" sz="800" kern="100" dirty="0">
                          <a:solidFill>
                            <a:schemeClr val="tx1"/>
                          </a:solidFill>
                          <a:effectLst/>
                          <a:latin typeface="+mn-ea"/>
                          <a:ea typeface="+mn-ea"/>
                        </a:rPr>
                        <a:t>０</a:t>
                      </a:r>
                      <a:r>
                        <a:rPr lang="ja-JP" sz="800" kern="100" dirty="0">
                          <a:solidFill>
                            <a:schemeClr val="tx1"/>
                          </a:solidFill>
                          <a:effectLst/>
                          <a:latin typeface="+mn-ea"/>
                          <a:ea typeface="+mn-ea"/>
                        </a:rPr>
                        <a:t>％</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r>
                        <a:rPr lang="en-US" altLang="ja-JP" sz="800" kern="100" dirty="0">
                          <a:solidFill>
                            <a:schemeClr val="tx1"/>
                          </a:solidFill>
                          <a:effectLst/>
                          <a:latin typeface="+mn-ea"/>
                          <a:ea typeface="+mn-ea"/>
                        </a:rPr>
                        <a:t>67</a:t>
                      </a:r>
                      <a:r>
                        <a:rPr lang="ja-JP" sz="800" kern="100" dirty="0">
                          <a:solidFill>
                            <a:schemeClr val="tx1"/>
                          </a:solidFill>
                          <a:effectLst/>
                          <a:latin typeface="+mn-ea"/>
                          <a:ea typeface="+mn-ea"/>
                        </a:rPr>
                        <a:t>％</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r>
                        <a:rPr lang="ja-JP" altLang="en-US" sz="800" kern="100" dirty="0">
                          <a:solidFill>
                            <a:schemeClr val="tx1"/>
                          </a:solidFill>
                          <a:effectLst/>
                          <a:latin typeface="+mn-ea"/>
                          <a:ea typeface="+mn-ea"/>
                        </a:rPr>
                        <a:t>０</a:t>
                      </a:r>
                      <a:r>
                        <a:rPr lang="ja-JP" sz="800" kern="100" dirty="0">
                          <a:solidFill>
                            <a:schemeClr val="tx1"/>
                          </a:solidFill>
                          <a:effectLst/>
                          <a:latin typeface="+mn-ea"/>
                          <a:ea typeface="+mn-ea"/>
                        </a:rPr>
                        <a:t>％</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endParaRPr kumimoji="1" lang="ja-JP" altLang="en-US" sz="800" dirty="0">
                        <a:latin typeface="+mn-ea"/>
                        <a:ea typeface="+mn-ea"/>
                      </a:endParaRPr>
                    </a:p>
                  </a:txBody>
                  <a:tcPr marL="68580" marR="68580" marT="0" marB="0" anchor="ctr"/>
                </a:tc>
                <a:tc>
                  <a:txBody>
                    <a:bodyPr/>
                    <a:lstStyle/>
                    <a:p>
                      <a:endParaRPr kumimoji="1" lang="ja-JP" altLang="en-US" sz="800" dirty="0">
                        <a:latin typeface="+mn-ea"/>
                        <a:ea typeface="+mn-ea"/>
                      </a:endParaRPr>
                    </a:p>
                  </a:txBody>
                  <a:tcPr marL="68580" marR="68580" marT="0" marB="0" anchor="ctr"/>
                </a:tc>
                <a:tc>
                  <a:txBody>
                    <a:bodyPr/>
                    <a:lstStyle/>
                    <a:p>
                      <a:pPr algn="ctr">
                        <a:lnSpc>
                          <a:spcPts val="1200"/>
                        </a:lnSpc>
                        <a:spcAft>
                          <a:spcPts val="0"/>
                        </a:spcAft>
                      </a:pPr>
                      <a:r>
                        <a:rPr lang="ja-JP" altLang="en-US" sz="800" kern="100" dirty="0">
                          <a:solidFill>
                            <a:schemeClr val="tx1"/>
                          </a:solidFill>
                          <a:effectLst/>
                          <a:latin typeface="+mn-ea"/>
                          <a:ea typeface="+mn-ea"/>
                        </a:rPr>
                        <a:t>０</a:t>
                      </a:r>
                      <a:r>
                        <a:rPr lang="ja-JP" sz="800" kern="100" dirty="0">
                          <a:solidFill>
                            <a:schemeClr val="tx1"/>
                          </a:solidFill>
                          <a:effectLst/>
                          <a:latin typeface="+mn-ea"/>
                          <a:ea typeface="+mn-ea"/>
                        </a:rPr>
                        <a:t>％</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r>
                        <a:rPr lang="en-US" altLang="ja-JP" sz="800" kern="100" dirty="0">
                          <a:solidFill>
                            <a:schemeClr val="tx1"/>
                          </a:solidFill>
                          <a:effectLst/>
                          <a:latin typeface="+mn-ea"/>
                          <a:ea typeface="+mn-ea"/>
                        </a:rPr>
                        <a:t>22</a:t>
                      </a:r>
                      <a:r>
                        <a:rPr lang="ja-JP" sz="800" kern="100" dirty="0">
                          <a:solidFill>
                            <a:schemeClr val="tx1"/>
                          </a:solidFill>
                          <a:effectLst/>
                          <a:latin typeface="+mn-ea"/>
                          <a:ea typeface="+mn-ea"/>
                        </a:rPr>
                        <a:t>％</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1782361082"/>
                  </a:ext>
                </a:extLst>
              </a:tr>
              <a:tr h="180000">
                <a:tc rowSpan="2">
                  <a:txBody>
                    <a:bodyPr/>
                    <a:lstStyle/>
                    <a:p>
                      <a:pPr algn="ctr">
                        <a:lnSpc>
                          <a:spcPts val="800"/>
                        </a:lnSpc>
                        <a:spcAft>
                          <a:spcPts val="0"/>
                        </a:spcAft>
                      </a:pPr>
                      <a:r>
                        <a:rPr lang="en-US" sz="800" kern="100" dirty="0">
                          <a:solidFill>
                            <a:schemeClr val="tx1"/>
                          </a:solidFill>
                          <a:effectLst/>
                          <a:latin typeface="+mn-ea"/>
                          <a:ea typeface="+mn-ea"/>
                        </a:rPr>
                        <a:t>30</a:t>
                      </a:r>
                      <a:r>
                        <a:rPr lang="ja-JP" sz="800" kern="100" dirty="0">
                          <a:solidFill>
                            <a:schemeClr val="tx1"/>
                          </a:solidFill>
                          <a:effectLst/>
                          <a:latin typeface="+mn-ea"/>
                          <a:ea typeface="+mn-ea"/>
                        </a:rPr>
                        <a:t>代</a:t>
                      </a:r>
                      <a:endParaRPr lang="en-US" altLang="ja-JP" sz="800" kern="100" dirty="0">
                        <a:solidFill>
                          <a:schemeClr val="tx1"/>
                        </a:solidFill>
                        <a:effectLst/>
                        <a:latin typeface="+mn-ea"/>
                        <a:ea typeface="+mn-ea"/>
                      </a:endParaRPr>
                    </a:p>
                    <a:p>
                      <a:pPr marL="0" marR="0" lvl="0" indent="0" algn="ctr" defTabSz="1280160" rtl="0" eaLnBrk="1" fontAlgn="auto" latinLnBrk="0" hangingPunct="1">
                        <a:lnSpc>
                          <a:spcPts val="800"/>
                        </a:lnSpc>
                        <a:spcBef>
                          <a:spcPts val="0"/>
                        </a:spcBef>
                        <a:spcAft>
                          <a:spcPts val="0"/>
                        </a:spcAft>
                        <a:buClrTx/>
                        <a:buSzTx/>
                        <a:buFontTx/>
                        <a:buNone/>
                        <a:tabLst/>
                        <a:defRPr/>
                      </a:pPr>
                      <a:r>
                        <a:rPr lang="ja-JP" altLang="ja-JP" sz="800" kern="100" dirty="0">
                          <a:solidFill>
                            <a:schemeClr val="tx1"/>
                          </a:solidFill>
                          <a:effectLst/>
                          <a:latin typeface="+mn-ea"/>
                          <a:ea typeface="+mn-ea"/>
                        </a:rPr>
                        <a:t>対象者数</a:t>
                      </a:r>
                      <a:r>
                        <a:rPr lang="en-US" altLang="ja-JP" sz="800" kern="100" dirty="0">
                          <a:solidFill>
                            <a:schemeClr val="tx1"/>
                          </a:solidFill>
                          <a:effectLst/>
                          <a:latin typeface="+mn-ea"/>
                          <a:ea typeface="+mn-ea"/>
                        </a:rPr>
                        <a:t>/</a:t>
                      </a:r>
                      <a:r>
                        <a:rPr lang="ja-JP" altLang="en-US" sz="800" kern="100" dirty="0">
                          <a:solidFill>
                            <a:schemeClr val="tx1"/>
                          </a:solidFill>
                          <a:effectLst/>
                          <a:latin typeface="+mn-ea"/>
                          <a:ea typeface="+mn-ea"/>
                        </a:rPr>
                        <a:t>届出者数</a:t>
                      </a:r>
                      <a:endParaRPr lang="ja-JP" sz="800" kern="100" dirty="0">
                        <a:solidFill>
                          <a:schemeClr val="tx1"/>
                        </a:solidFill>
                        <a:effectLst/>
                        <a:latin typeface="+mn-ea"/>
                        <a:ea typeface="+mn-ea"/>
                        <a:cs typeface="Times New Roman" panose="02020603050405020304" pitchFamily="18" charset="0"/>
                      </a:endParaRPr>
                    </a:p>
                    <a:p>
                      <a:pPr algn="ctr">
                        <a:lnSpc>
                          <a:spcPts val="800"/>
                        </a:lnSpc>
                        <a:spcAft>
                          <a:spcPts val="0"/>
                        </a:spcAft>
                      </a:pPr>
                      <a:r>
                        <a:rPr lang="ja-JP" sz="800" kern="100" dirty="0">
                          <a:solidFill>
                            <a:schemeClr val="tx1"/>
                          </a:solidFill>
                          <a:effectLst/>
                          <a:latin typeface="+mn-ea"/>
                          <a:ea typeface="+mn-ea"/>
                        </a:rPr>
                        <a:t>支援率</a:t>
                      </a:r>
                      <a:endParaRPr lang="ja-JP" sz="800" kern="100" dirty="0">
                        <a:solidFill>
                          <a:schemeClr val="tx1"/>
                        </a:solidFill>
                        <a:effectLst/>
                        <a:latin typeface="+mn-ea"/>
                        <a:ea typeface="+mn-ea"/>
                        <a:cs typeface="Times New Roman" panose="02020603050405020304" pitchFamily="18" charset="0"/>
                      </a:endParaRPr>
                    </a:p>
                  </a:txBody>
                  <a:tcPr marL="0" marR="0" marT="0" marB="0" anchor="ctr"/>
                </a:tc>
                <a:tc>
                  <a:txBody>
                    <a:bodyPr/>
                    <a:lstStyle/>
                    <a:p>
                      <a:pPr algn="ctr">
                        <a:lnSpc>
                          <a:spcPts val="1200"/>
                        </a:lnSpc>
                        <a:spcAft>
                          <a:spcPts val="0"/>
                        </a:spcAft>
                      </a:pPr>
                      <a:r>
                        <a:rPr lang="en-US" altLang="ja-JP" sz="800" kern="100" dirty="0">
                          <a:solidFill>
                            <a:schemeClr val="tx1"/>
                          </a:solidFill>
                          <a:effectLst/>
                          <a:latin typeface="+mn-ea"/>
                          <a:ea typeface="+mn-ea"/>
                        </a:rPr>
                        <a:t>11</a:t>
                      </a:r>
                      <a:r>
                        <a:rPr lang="ja-JP" sz="800" kern="100" dirty="0">
                          <a:solidFill>
                            <a:schemeClr val="tx1"/>
                          </a:solidFill>
                          <a:effectLst/>
                          <a:latin typeface="+mn-ea"/>
                          <a:ea typeface="+mn-ea"/>
                        </a:rPr>
                        <a:t>名</a:t>
                      </a:r>
                      <a:r>
                        <a:rPr lang="en-US" altLang="ja-JP" sz="800" kern="100" dirty="0">
                          <a:solidFill>
                            <a:schemeClr val="tx1"/>
                          </a:solidFill>
                          <a:effectLst/>
                          <a:latin typeface="+mn-ea"/>
                          <a:ea typeface="+mn-ea"/>
                        </a:rPr>
                        <a:t>/24</a:t>
                      </a:r>
                      <a:r>
                        <a:rPr lang="ja-JP" altLang="en-US" sz="800" kern="100" dirty="0">
                          <a:solidFill>
                            <a:schemeClr val="tx1"/>
                          </a:solidFill>
                          <a:effectLst/>
                          <a:latin typeface="+mn-ea"/>
                          <a:ea typeface="+mn-ea"/>
                        </a:rPr>
                        <a:t>名</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r>
                        <a:rPr lang="ja-JP" altLang="en-US" sz="800" kern="100" dirty="0">
                          <a:solidFill>
                            <a:schemeClr val="tx1"/>
                          </a:solidFill>
                          <a:effectLst/>
                          <a:latin typeface="+mn-ea"/>
                          <a:ea typeface="+mn-ea"/>
                        </a:rPr>
                        <a:t>０</a:t>
                      </a:r>
                      <a:r>
                        <a:rPr lang="ja-JP" sz="800" kern="100" dirty="0">
                          <a:solidFill>
                            <a:schemeClr val="tx1"/>
                          </a:solidFill>
                          <a:effectLst/>
                          <a:latin typeface="+mn-ea"/>
                          <a:ea typeface="+mn-ea"/>
                        </a:rPr>
                        <a:t>名</a:t>
                      </a:r>
                      <a:r>
                        <a:rPr lang="en-US" altLang="ja-JP" sz="800" kern="100" dirty="0">
                          <a:solidFill>
                            <a:schemeClr val="tx1"/>
                          </a:solidFill>
                          <a:effectLst/>
                          <a:latin typeface="+mn-ea"/>
                          <a:ea typeface="+mn-ea"/>
                        </a:rPr>
                        <a:t>/</a:t>
                      </a:r>
                      <a:r>
                        <a:rPr lang="ja-JP" altLang="en-US" sz="800" kern="100" dirty="0">
                          <a:solidFill>
                            <a:schemeClr val="tx1"/>
                          </a:solidFill>
                          <a:effectLst/>
                          <a:latin typeface="+mn-ea"/>
                          <a:ea typeface="+mn-ea"/>
                        </a:rPr>
                        <a:t>７名</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r>
                        <a:rPr lang="ja-JP" altLang="en-US" sz="800" kern="100" dirty="0">
                          <a:solidFill>
                            <a:schemeClr val="tx1"/>
                          </a:solidFill>
                          <a:effectLst/>
                          <a:latin typeface="+mn-ea"/>
                          <a:ea typeface="+mn-ea"/>
                          <a:cs typeface="Times New Roman" panose="02020603050405020304" pitchFamily="18" charset="0"/>
                        </a:rPr>
                        <a:t>０名</a:t>
                      </a:r>
                      <a:r>
                        <a:rPr lang="en-US" altLang="ja-JP" sz="800" kern="100" dirty="0">
                          <a:solidFill>
                            <a:schemeClr val="tx1"/>
                          </a:solidFill>
                          <a:effectLst/>
                          <a:latin typeface="+mn-ea"/>
                          <a:ea typeface="+mn-ea"/>
                          <a:cs typeface="Times New Roman" panose="02020603050405020304" pitchFamily="18" charset="0"/>
                        </a:rPr>
                        <a:t>/2</a:t>
                      </a:r>
                      <a:r>
                        <a:rPr lang="ja-JP" altLang="en-US" sz="800" kern="100" dirty="0">
                          <a:solidFill>
                            <a:schemeClr val="tx1"/>
                          </a:solidFill>
                          <a:effectLst/>
                          <a:latin typeface="+mn-ea"/>
                          <a:ea typeface="+mn-ea"/>
                          <a:cs typeface="Times New Roman" panose="02020603050405020304" pitchFamily="18" charset="0"/>
                        </a:rPr>
                        <a:t>名</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marL="0" marR="0" lvl="0" indent="0" algn="ctr" defTabSz="1280160" rtl="0" eaLnBrk="1" fontAlgn="auto" latinLnBrk="0" hangingPunct="1">
                        <a:lnSpc>
                          <a:spcPts val="1200"/>
                        </a:lnSpc>
                        <a:spcBef>
                          <a:spcPts val="0"/>
                        </a:spcBef>
                        <a:spcAft>
                          <a:spcPts val="0"/>
                        </a:spcAft>
                        <a:buClrTx/>
                        <a:buSzTx/>
                        <a:buFontTx/>
                        <a:buNone/>
                        <a:tabLst/>
                        <a:defRPr/>
                      </a:pPr>
                      <a:r>
                        <a:rPr kumimoji="1" lang="en-US" altLang="ja-JP" sz="800" b="0" i="0" u="none" strike="noStrike" kern="100" cap="none" spc="0" normalizeH="0" baseline="0" noProof="0" dirty="0">
                          <a:ln>
                            <a:noFill/>
                          </a:ln>
                          <a:solidFill>
                            <a:schemeClr val="tx1"/>
                          </a:solidFill>
                          <a:effectLst/>
                          <a:uLnTx/>
                          <a:uFillTx/>
                          <a:latin typeface="+mn-ea"/>
                          <a:ea typeface="+mn-ea"/>
                          <a:cs typeface="+mn-cs"/>
                        </a:rPr>
                        <a:t> </a:t>
                      </a:r>
                      <a:endParaRPr kumimoji="1" lang="ja-JP" altLang="ja-JP" sz="800" b="0" i="0" u="none" strike="noStrike" kern="100" cap="none" spc="0" normalizeH="0" baseline="0" noProof="0" dirty="0">
                        <a:ln>
                          <a:noFill/>
                        </a:ln>
                        <a:solidFill>
                          <a:schemeClr val="tx1"/>
                        </a:solidFill>
                        <a:effectLst/>
                        <a:uLnTx/>
                        <a:uFillTx/>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r>
                        <a:rPr lang="ja-JP" altLang="en-US" sz="800" kern="100" dirty="0">
                          <a:solidFill>
                            <a:schemeClr val="tx1"/>
                          </a:solidFill>
                          <a:effectLst/>
                          <a:latin typeface="+mn-ea"/>
                          <a:ea typeface="+mn-ea"/>
                        </a:rPr>
                        <a:t>０</a:t>
                      </a:r>
                      <a:r>
                        <a:rPr lang="ja-JP" sz="800" kern="100" dirty="0">
                          <a:solidFill>
                            <a:schemeClr val="tx1"/>
                          </a:solidFill>
                          <a:effectLst/>
                          <a:latin typeface="+mn-ea"/>
                          <a:ea typeface="+mn-ea"/>
                        </a:rPr>
                        <a:t>名</a:t>
                      </a:r>
                      <a:r>
                        <a:rPr lang="en-US" altLang="ja-JP" sz="800" kern="100" dirty="0">
                          <a:solidFill>
                            <a:schemeClr val="tx1"/>
                          </a:solidFill>
                          <a:effectLst/>
                          <a:latin typeface="+mn-ea"/>
                          <a:ea typeface="+mn-ea"/>
                        </a:rPr>
                        <a:t>/</a:t>
                      </a:r>
                      <a:r>
                        <a:rPr lang="ja-JP" altLang="en-US" sz="800" kern="100" dirty="0">
                          <a:solidFill>
                            <a:schemeClr val="tx1"/>
                          </a:solidFill>
                          <a:effectLst/>
                          <a:latin typeface="+mn-ea"/>
                          <a:ea typeface="+mn-ea"/>
                        </a:rPr>
                        <a:t>１名</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r>
                        <a:rPr lang="en-US" altLang="ja-JP" sz="800" kern="100" dirty="0">
                          <a:solidFill>
                            <a:schemeClr val="tx1"/>
                          </a:solidFill>
                          <a:effectLst/>
                          <a:latin typeface="+mn-ea"/>
                          <a:ea typeface="+mn-ea"/>
                        </a:rPr>
                        <a:t>11</a:t>
                      </a:r>
                      <a:r>
                        <a:rPr lang="ja-JP" sz="800" kern="100" dirty="0">
                          <a:solidFill>
                            <a:schemeClr val="tx1"/>
                          </a:solidFill>
                          <a:effectLst/>
                          <a:latin typeface="+mn-ea"/>
                          <a:ea typeface="+mn-ea"/>
                        </a:rPr>
                        <a:t>名</a:t>
                      </a:r>
                      <a:r>
                        <a:rPr lang="en-US" altLang="ja-JP" sz="800" kern="100" dirty="0">
                          <a:solidFill>
                            <a:schemeClr val="tx1"/>
                          </a:solidFill>
                          <a:effectLst/>
                          <a:latin typeface="+mn-ea"/>
                          <a:ea typeface="+mn-ea"/>
                        </a:rPr>
                        <a:t>/34</a:t>
                      </a:r>
                      <a:r>
                        <a:rPr lang="ja-JP" altLang="en-US" sz="800" kern="100" dirty="0">
                          <a:solidFill>
                            <a:schemeClr val="tx1"/>
                          </a:solidFill>
                          <a:effectLst/>
                          <a:latin typeface="+mn-ea"/>
                          <a:ea typeface="+mn-ea"/>
                        </a:rPr>
                        <a:t>名</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3452608405"/>
                  </a:ext>
                </a:extLst>
              </a:tr>
              <a:tr h="180000">
                <a:tc vMerge="1">
                  <a:txBody>
                    <a:bodyPr/>
                    <a:lstStyle/>
                    <a:p>
                      <a:pPr algn="ctr">
                        <a:lnSpc>
                          <a:spcPts val="500"/>
                        </a:lnSpc>
                        <a:spcAft>
                          <a:spcPts val="0"/>
                        </a:spcAft>
                      </a:pPr>
                      <a:endParaRPr lang="ja-JP" sz="800" kern="100" dirty="0">
                        <a:effectLst/>
                        <a:latin typeface="Century" panose="02040604050505020304" pitchFamily="18" charset="0"/>
                        <a:ea typeface="HGPｺﾞｼｯｸM" panose="020B0600000000000000" pitchFamily="50" charset="-128"/>
                        <a:cs typeface="Times New Roman" panose="02020603050405020304" pitchFamily="18" charset="0"/>
                      </a:endParaRPr>
                    </a:p>
                  </a:txBody>
                  <a:tcPr marL="0" marR="0" marT="0" marB="0" anchor="ctr"/>
                </a:tc>
                <a:tc>
                  <a:txBody>
                    <a:bodyPr/>
                    <a:lstStyle/>
                    <a:p>
                      <a:pPr algn="ctr">
                        <a:lnSpc>
                          <a:spcPts val="1200"/>
                        </a:lnSpc>
                        <a:spcAft>
                          <a:spcPts val="0"/>
                        </a:spcAft>
                      </a:pPr>
                      <a:r>
                        <a:rPr lang="en-US" altLang="ja-JP" sz="800" kern="100" dirty="0">
                          <a:solidFill>
                            <a:schemeClr val="tx1"/>
                          </a:solidFill>
                          <a:effectLst/>
                          <a:latin typeface="+mn-ea"/>
                          <a:ea typeface="+mn-ea"/>
                        </a:rPr>
                        <a:t>46</a:t>
                      </a:r>
                      <a:r>
                        <a:rPr lang="ja-JP" sz="800" kern="100" dirty="0">
                          <a:solidFill>
                            <a:schemeClr val="tx1"/>
                          </a:solidFill>
                          <a:effectLst/>
                          <a:latin typeface="+mn-ea"/>
                          <a:ea typeface="+mn-ea"/>
                        </a:rPr>
                        <a:t>％</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r>
                        <a:rPr lang="ja-JP" altLang="en-US" sz="800" kern="100" dirty="0">
                          <a:solidFill>
                            <a:schemeClr val="tx1"/>
                          </a:solidFill>
                          <a:effectLst/>
                          <a:latin typeface="+mn-ea"/>
                          <a:ea typeface="+mn-ea"/>
                        </a:rPr>
                        <a:t>０</a:t>
                      </a:r>
                      <a:r>
                        <a:rPr lang="ja-JP" sz="800" kern="100" dirty="0">
                          <a:solidFill>
                            <a:schemeClr val="tx1"/>
                          </a:solidFill>
                          <a:effectLst/>
                          <a:latin typeface="+mn-ea"/>
                          <a:ea typeface="+mn-ea"/>
                        </a:rPr>
                        <a:t>％</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r>
                        <a:rPr lang="ja-JP" altLang="en-US" sz="800" kern="100" dirty="0">
                          <a:solidFill>
                            <a:schemeClr val="tx1"/>
                          </a:solidFill>
                          <a:effectLst/>
                          <a:latin typeface="+mn-ea"/>
                          <a:ea typeface="+mn-ea"/>
                          <a:cs typeface="Times New Roman" panose="02020603050405020304" pitchFamily="18" charset="0"/>
                        </a:rPr>
                        <a:t>０％</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marL="0" marR="0" lvl="0" indent="0" algn="ctr" defTabSz="1280160" rtl="0" eaLnBrk="1" fontAlgn="auto" latinLnBrk="0" hangingPunct="1">
                        <a:lnSpc>
                          <a:spcPts val="1200"/>
                        </a:lnSpc>
                        <a:spcBef>
                          <a:spcPts val="0"/>
                        </a:spcBef>
                        <a:spcAft>
                          <a:spcPts val="0"/>
                        </a:spcAft>
                        <a:buClrTx/>
                        <a:buSzTx/>
                        <a:buFontTx/>
                        <a:buNone/>
                        <a:tabLst/>
                        <a:defRPr/>
                      </a:pPr>
                      <a:r>
                        <a:rPr kumimoji="1" lang="en-US" altLang="ja-JP" sz="800" b="0" i="0" u="none" strike="noStrike" kern="100" cap="none" spc="0" normalizeH="0" baseline="0" noProof="0" dirty="0">
                          <a:ln>
                            <a:noFill/>
                          </a:ln>
                          <a:solidFill>
                            <a:schemeClr val="tx1"/>
                          </a:solidFill>
                          <a:effectLst/>
                          <a:uLnTx/>
                          <a:uFillTx/>
                          <a:latin typeface="+mn-ea"/>
                          <a:ea typeface="+mn-ea"/>
                          <a:cs typeface="+mn-cs"/>
                        </a:rPr>
                        <a:t> </a:t>
                      </a:r>
                      <a:endParaRPr kumimoji="1" lang="ja-JP" altLang="ja-JP" sz="800" b="0" i="0" u="none" strike="noStrike" kern="100" cap="none" spc="0" normalizeH="0" baseline="0" noProof="0" dirty="0">
                        <a:ln>
                          <a:noFill/>
                        </a:ln>
                        <a:solidFill>
                          <a:schemeClr val="tx1"/>
                        </a:solidFill>
                        <a:effectLst/>
                        <a:uLnTx/>
                        <a:uFillTx/>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r>
                        <a:rPr lang="ja-JP" altLang="en-US" sz="800" kern="100" dirty="0">
                          <a:solidFill>
                            <a:schemeClr val="tx1"/>
                          </a:solidFill>
                          <a:effectLst/>
                          <a:latin typeface="+mn-ea"/>
                          <a:ea typeface="+mn-ea"/>
                        </a:rPr>
                        <a:t>０</a:t>
                      </a:r>
                      <a:r>
                        <a:rPr lang="ja-JP" sz="800" kern="100" dirty="0">
                          <a:solidFill>
                            <a:schemeClr val="tx1"/>
                          </a:solidFill>
                          <a:effectLst/>
                          <a:latin typeface="+mn-ea"/>
                          <a:ea typeface="+mn-ea"/>
                        </a:rPr>
                        <a:t>％</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r>
                        <a:rPr lang="en-US" altLang="ja-JP" sz="800" kern="100" dirty="0">
                          <a:solidFill>
                            <a:schemeClr val="tx1"/>
                          </a:solidFill>
                          <a:effectLst/>
                          <a:latin typeface="+mn-ea"/>
                          <a:ea typeface="+mn-ea"/>
                        </a:rPr>
                        <a:t>32</a:t>
                      </a:r>
                      <a:r>
                        <a:rPr lang="ja-JP" sz="800" kern="100" dirty="0">
                          <a:solidFill>
                            <a:schemeClr val="tx1"/>
                          </a:solidFill>
                          <a:effectLst/>
                          <a:latin typeface="+mn-ea"/>
                          <a:ea typeface="+mn-ea"/>
                        </a:rPr>
                        <a:t>％</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2438318885"/>
                  </a:ext>
                </a:extLst>
              </a:tr>
              <a:tr h="180000">
                <a:tc rowSpan="2">
                  <a:txBody>
                    <a:bodyPr/>
                    <a:lstStyle/>
                    <a:p>
                      <a:pPr marL="0" marR="0" lvl="0" indent="0" algn="ctr" defTabSz="1280160" rtl="0" eaLnBrk="1" fontAlgn="auto" latinLnBrk="0" hangingPunct="1">
                        <a:lnSpc>
                          <a:spcPts val="800"/>
                        </a:lnSpc>
                        <a:spcBef>
                          <a:spcPts val="0"/>
                        </a:spcBef>
                        <a:spcAft>
                          <a:spcPts val="0"/>
                        </a:spcAft>
                        <a:buClrTx/>
                        <a:buSzTx/>
                        <a:buFontTx/>
                        <a:buNone/>
                        <a:tabLst/>
                        <a:defRPr/>
                      </a:pPr>
                      <a:r>
                        <a:rPr lang="en-US" sz="800" kern="100" dirty="0">
                          <a:solidFill>
                            <a:schemeClr val="tx1"/>
                          </a:solidFill>
                          <a:effectLst/>
                          <a:latin typeface="+mn-ea"/>
                          <a:ea typeface="+mn-ea"/>
                        </a:rPr>
                        <a:t>40</a:t>
                      </a:r>
                      <a:r>
                        <a:rPr lang="ja-JP" sz="800" kern="100" dirty="0">
                          <a:solidFill>
                            <a:schemeClr val="tx1"/>
                          </a:solidFill>
                          <a:effectLst/>
                          <a:latin typeface="+mn-ea"/>
                          <a:ea typeface="+mn-ea"/>
                        </a:rPr>
                        <a:t>代</a:t>
                      </a:r>
                      <a:endParaRPr lang="en-US" altLang="ja-JP" sz="800" kern="100" dirty="0">
                        <a:solidFill>
                          <a:schemeClr val="tx1"/>
                        </a:solidFill>
                        <a:effectLst/>
                        <a:latin typeface="+mn-ea"/>
                        <a:ea typeface="+mn-ea"/>
                      </a:endParaRPr>
                    </a:p>
                    <a:p>
                      <a:pPr marL="0" marR="0" lvl="0" indent="0" algn="ctr" defTabSz="1280160" rtl="0" eaLnBrk="1" fontAlgn="auto" latinLnBrk="0" hangingPunct="1">
                        <a:lnSpc>
                          <a:spcPts val="800"/>
                        </a:lnSpc>
                        <a:spcBef>
                          <a:spcPts val="0"/>
                        </a:spcBef>
                        <a:spcAft>
                          <a:spcPts val="0"/>
                        </a:spcAft>
                        <a:buClrTx/>
                        <a:buSzTx/>
                        <a:buFontTx/>
                        <a:buNone/>
                        <a:tabLst/>
                        <a:defRPr/>
                      </a:pPr>
                      <a:r>
                        <a:rPr lang="ja-JP" altLang="ja-JP" sz="800" kern="100" dirty="0">
                          <a:solidFill>
                            <a:schemeClr val="tx1"/>
                          </a:solidFill>
                          <a:effectLst/>
                          <a:latin typeface="+mn-ea"/>
                          <a:ea typeface="+mn-ea"/>
                        </a:rPr>
                        <a:t>対象者数</a:t>
                      </a:r>
                      <a:r>
                        <a:rPr lang="en-US" altLang="ja-JP" sz="800" kern="100" dirty="0">
                          <a:solidFill>
                            <a:schemeClr val="tx1"/>
                          </a:solidFill>
                          <a:effectLst/>
                          <a:latin typeface="+mn-ea"/>
                          <a:ea typeface="+mn-ea"/>
                        </a:rPr>
                        <a:t>/</a:t>
                      </a:r>
                      <a:r>
                        <a:rPr lang="ja-JP" altLang="en-US" sz="800" kern="100" dirty="0">
                          <a:solidFill>
                            <a:schemeClr val="tx1"/>
                          </a:solidFill>
                          <a:effectLst/>
                          <a:latin typeface="+mn-ea"/>
                          <a:ea typeface="+mn-ea"/>
                        </a:rPr>
                        <a:t>届出者数</a:t>
                      </a:r>
                      <a:endParaRPr lang="ja-JP" sz="800" kern="100" dirty="0">
                        <a:solidFill>
                          <a:schemeClr val="tx1"/>
                        </a:solidFill>
                        <a:effectLst/>
                        <a:latin typeface="+mn-ea"/>
                        <a:ea typeface="+mn-ea"/>
                        <a:cs typeface="Times New Roman" panose="02020603050405020304" pitchFamily="18" charset="0"/>
                      </a:endParaRPr>
                    </a:p>
                    <a:p>
                      <a:pPr algn="ctr">
                        <a:lnSpc>
                          <a:spcPts val="800"/>
                        </a:lnSpc>
                        <a:spcAft>
                          <a:spcPts val="0"/>
                        </a:spcAft>
                      </a:pPr>
                      <a:r>
                        <a:rPr lang="ja-JP" sz="800" kern="100" dirty="0">
                          <a:solidFill>
                            <a:schemeClr val="tx1"/>
                          </a:solidFill>
                          <a:effectLst/>
                          <a:latin typeface="+mn-ea"/>
                          <a:ea typeface="+mn-ea"/>
                        </a:rPr>
                        <a:t>支援率</a:t>
                      </a:r>
                      <a:endParaRPr lang="ja-JP" sz="800" kern="100" dirty="0">
                        <a:solidFill>
                          <a:schemeClr val="tx1"/>
                        </a:solidFill>
                        <a:effectLst/>
                        <a:latin typeface="+mn-ea"/>
                        <a:ea typeface="+mn-ea"/>
                        <a:cs typeface="Times New Roman" panose="02020603050405020304" pitchFamily="18" charset="0"/>
                      </a:endParaRPr>
                    </a:p>
                  </a:txBody>
                  <a:tcPr marL="0" marR="0" marT="0" marB="0" anchor="ctr"/>
                </a:tc>
                <a:tc>
                  <a:txBody>
                    <a:bodyPr/>
                    <a:lstStyle/>
                    <a:p>
                      <a:pPr algn="ctr">
                        <a:lnSpc>
                          <a:spcPts val="1200"/>
                        </a:lnSpc>
                        <a:spcAft>
                          <a:spcPts val="0"/>
                        </a:spcAft>
                      </a:pPr>
                      <a:r>
                        <a:rPr lang="ja-JP" altLang="en-US" sz="800" kern="100" dirty="0">
                          <a:solidFill>
                            <a:schemeClr val="tx1"/>
                          </a:solidFill>
                          <a:effectLst/>
                          <a:latin typeface="+mn-ea"/>
                          <a:ea typeface="+mn-ea"/>
                        </a:rPr>
                        <a:t>４</a:t>
                      </a:r>
                      <a:r>
                        <a:rPr lang="ja-JP" sz="800" kern="100" dirty="0">
                          <a:solidFill>
                            <a:schemeClr val="tx1"/>
                          </a:solidFill>
                          <a:effectLst/>
                          <a:latin typeface="+mn-ea"/>
                          <a:ea typeface="+mn-ea"/>
                        </a:rPr>
                        <a:t>名</a:t>
                      </a:r>
                      <a:r>
                        <a:rPr lang="en-US" altLang="ja-JP" sz="800" kern="100" dirty="0">
                          <a:solidFill>
                            <a:schemeClr val="tx1"/>
                          </a:solidFill>
                          <a:effectLst/>
                          <a:latin typeface="+mn-ea"/>
                          <a:ea typeface="+mn-ea"/>
                        </a:rPr>
                        <a:t>/19</a:t>
                      </a:r>
                      <a:r>
                        <a:rPr lang="ja-JP" altLang="en-US" sz="800" kern="100" dirty="0">
                          <a:solidFill>
                            <a:schemeClr val="tx1"/>
                          </a:solidFill>
                          <a:effectLst/>
                          <a:latin typeface="+mn-ea"/>
                          <a:ea typeface="+mn-ea"/>
                        </a:rPr>
                        <a:t>名</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r>
                        <a:rPr lang="en-US" sz="800" kern="100" dirty="0">
                          <a:solidFill>
                            <a:schemeClr val="tx1"/>
                          </a:solidFill>
                          <a:effectLst/>
                          <a:latin typeface="+mn-ea"/>
                          <a:ea typeface="+mn-ea"/>
                        </a:rPr>
                        <a:t>4</a:t>
                      </a:r>
                      <a:r>
                        <a:rPr lang="ja-JP" sz="800" kern="100" dirty="0">
                          <a:solidFill>
                            <a:schemeClr val="tx1"/>
                          </a:solidFill>
                          <a:effectLst/>
                          <a:latin typeface="+mn-ea"/>
                          <a:ea typeface="+mn-ea"/>
                        </a:rPr>
                        <a:t>名</a:t>
                      </a:r>
                      <a:r>
                        <a:rPr lang="en-US" altLang="ja-JP" sz="800" kern="100" dirty="0">
                          <a:solidFill>
                            <a:schemeClr val="tx1"/>
                          </a:solidFill>
                          <a:effectLst/>
                          <a:latin typeface="+mn-ea"/>
                          <a:ea typeface="+mn-ea"/>
                        </a:rPr>
                        <a:t>/12</a:t>
                      </a:r>
                      <a:r>
                        <a:rPr lang="ja-JP" altLang="en-US" sz="800" kern="100" dirty="0">
                          <a:solidFill>
                            <a:schemeClr val="tx1"/>
                          </a:solidFill>
                          <a:effectLst/>
                          <a:latin typeface="+mn-ea"/>
                          <a:ea typeface="+mn-ea"/>
                        </a:rPr>
                        <a:t>名</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r>
                        <a:rPr lang="ja-JP" altLang="en-US" sz="800" kern="100" dirty="0">
                          <a:solidFill>
                            <a:schemeClr val="tx1"/>
                          </a:solidFill>
                          <a:effectLst/>
                          <a:latin typeface="+mn-ea"/>
                          <a:ea typeface="+mn-ea"/>
                        </a:rPr>
                        <a:t>１</a:t>
                      </a:r>
                      <a:r>
                        <a:rPr lang="ja-JP" sz="800" kern="100" dirty="0">
                          <a:solidFill>
                            <a:schemeClr val="tx1"/>
                          </a:solidFill>
                          <a:effectLst/>
                          <a:latin typeface="+mn-ea"/>
                          <a:ea typeface="+mn-ea"/>
                        </a:rPr>
                        <a:t>名</a:t>
                      </a:r>
                      <a:r>
                        <a:rPr lang="en-US" altLang="ja-JP" sz="800" kern="100" dirty="0">
                          <a:solidFill>
                            <a:schemeClr val="tx1"/>
                          </a:solidFill>
                          <a:effectLst/>
                          <a:latin typeface="+mn-ea"/>
                          <a:ea typeface="+mn-ea"/>
                        </a:rPr>
                        <a:t>/</a:t>
                      </a:r>
                      <a:r>
                        <a:rPr lang="ja-JP" altLang="en-US" sz="800" kern="100" dirty="0">
                          <a:solidFill>
                            <a:schemeClr val="tx1"/>
                          </a:solidFill>
                          <a:effectLst/>
                          <a:latin typeface="+mn-ea"/>
                          <a:ea typeface="+mn-ea"/>
                        </a:rPr>
                        <a:t>１名</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r>
                        <a:rPr lang="ja-JP" altLang="en-US" sz="800" kern="100" dirty="0">
                          <a:solidFill>
                            <a:schemeClr val="tx1"/>
                          </a:solidFill>
                          <a:effectLst/>
                          <a:latin typeface="+mn-ea"/>
                          <a:ea typeface="+mn-ea"/>
                        </a:rPr>
                        <a:t>０</a:t>
                      </a:r>
                      <a:r>
                        <a:rPr lang="ja-JP" sz="800" kern="100" dirty="0">
                          <a:solidFill>
                            <a:schemeClr val="tx1"/>
                          </a:solidFill>
                          <a:effectLst/>
                          <a:latin typeface="+mn-ea"/>
                          <a:ea typeface="+mn-ea"/>
                        </a:rPr>
                        <a:t>名</a:t>
                      </a:r>
                      <a:r>
                        <a:rPr lang="en-US" altLang="ja-JP" sz="800" kern="100" dirty="0">
                          <a:solidFill>
                            <a:schemeClr val="tx1"/>
                          </a:solidFill>
                          <a:effectLst/>
                          <a:latin typeface="+mn-ea"/>
                          <a:ea typeface="+mn-ea"/>
                        </a:rPr>
                        <a:t>/</a:t>
                      </a:r>
                      <a:r>
                        <a:rPr lang="ja-JP" altLang="en-US" sz="800" kern="100" dirty="0">
                          <a:solidFill>
                            <a:schemeClr val="tx1"/>
                          </a:solidFill>
                          <a:effectLst/>
                          <a:latin typeface="+mn-ea"/>
                          <a:ea typeface="+mn-ea"/>
                        </a:rPr>
                        <a:t>１名</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r>
                        <a:rPr lang="ja-JP" altLang="en-US" sz="800" kern="100" dirty="0">
                          <a:solidFill>
                            <a:schemeClr val="tx1"/>
                          </a:solidFill>
                          <a:effectLst/>
                          <a:latin typeface="+mn-ea"/>
                          <a:ea typeface="+mn-ea"/>
                        </a:rPr>
                        <a:t>９</a:t>
                      </a:r>
                      <a:r>
                        <a:rPr lang="ja-JP" sz="800" kern="100" dirty="0">
                          <a:solidFill>
                            <a:schemeClr val="tx1"/>
                          </a:solidFill>
                          <a:effectLst/>
                          <a:latin typeface="+mn-ea"/>
                          <a:ea typeface="+mn-ea"/>
                        </a:rPr>
                        <a:t>名</a:t>
                      </a:r>
                      <a:r>
                        <a:rPr lang="en-US" altLang="ja-JP" sz="800" kern="100" dirty="0">
                          <a:solidFill>
                            <a:schemeClr val="tx1"/>
                          </a:solidFill>
                          <a:effectLst/>
                          <a:latin typeface="+mn-ea"/>
                          <a:ea typeface="+mn-ea"/>
                        </a:rPr>
                        <a:t>/33</a:t>
                      </a:r>
                      <a:r>
                        <a:rPr lang="ja-JP" altLang="en-US" sz="800" kern="100" dirty="0">
                          <a:solidFill>
                            <a:schemeClr val="tx1"/>
                          </a:solidFill>
                          <a:effectLst/>
                          <a:latin typeface="+mn-ea"/>
                          <a:ea typeface="+mn-ea"/>
                        </a:rPr>
                        <a:t>名</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377297465"/>
                  </a:ext>
                </a:extLst>
              </a:tr>
              <a:tr h="180000">
                <a:tc vMerge="1">
                  <a:txBody>
                    <a:bodyPr/>
                    <a:lstStyle/>
                    <a:p>
                      <a:pPr algn="ctr">
                        <a:lnSpc>
                          <a:spcPts val="500"/>
                        </a:lnSpc>
                        <a:spcAft>
                          <a:spcPts val="0"/>
                        </a:spcAft>
                      </a:pPr>
                      <a:endParaRPr lang="ja-JP" sz="800" kern="100" dirty="0">
                        <a:effectLst/>
                        <a:latin typeface="Century" panose="02040604050505020304" pitchFamily="18" charset="0"/>
                        <a:ea typeface="HGPｺﾞｼｯｸM" panose="020B0600000000000000" pitchFamily="50" charset="-128"/>
                        <a:cs typeface="Times New Roman" panose="02020603050405020304" pitchFamily="18" charset="0"/>
                      </a:endParaRPr>
                    </a:p>
                  </a:txBody>
                  <a:tcPr marL="0" marR="0" marT="0" marB="0" anchor="ctr"/>
                </a:tc>
                <a:tc>
                  <a:txBody>
                    <a:bodyPr/>
                    <a:lstStyle/>
                    <a:p>
                      <a:pPr algn="ctr">
                        <a:lnSpc>
                          <a:spcPts val="1200"/>
                        </a:lnSpc>
                        <a:spcAft>
                          <a:spcPts val="0"/>
                        </a:spcAft>
                      </a:pPr>
                      <a:r>
                        <a:rPr lang="en-US" altLang="ja-JP" sz="800" kern="100" dirty="0">
                          <a:solidFill>
                            <a:schemeClr val="tx1"/>
                          </a:solidFill>
                          <a:effectLst/>
                          <a:latin typeface="+mn-ea"/>
                          <a:ea typeface="+mn-ea"/>
                        </a:rPr>
                        <a:t>21</a:t>
                      </a:r>
                      <a:r>
                        <a:rPr lang="ja-JP" sz="800" kern="100" dirty="0">
                          <a:solidFill>
                            <a:schemeClr val="tx1"/>
                          </a:solidFill>
                          <a:effectLst/>
                          <a:latin typeface="+mn-ea"/>
                          <a:ea typeface="+mn-ea"/>
                        </a:rPr>
                        <a:t>％</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r>
                        <a:rPr lang="en-US" altLang="ja-JP" sz="800" kern="100" dirty="0">
                          <a:solidFill>
                            <a:schemeClr val="tx1"/>
                          </a:solidFill>
                          <a:effectLst/>
                          <a:latin typeface="+mn-ea"/>
                          <a:ea typeface="+mn-ea"/>
                        </a:rPr>
                        <a:t>33</a:t>
                      </a:r>
                      <a:r>
                        <a:rPr lang="ja-JP" sz="800" kern="100" dirty="0">
                          <a:solidFill>
                            <a:schemeClr val="tx1"/>
                          </a:solidFill>
                          <a:effectLst/>
                          <a:latin typeface="+mn-ea"/>
                          <a:ea typeface="+mn-ea"/>
                        </a:rPr>
                        <a:t>％</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r>
                        <a:rPr lang="en-US" altLang="ja-JP" sz="800" kern="100" dirty="0">
                          <a:solidFill>
                            <a:schemeClr val="tx1"/>
                          </a:solidFill>
                          <a:effectLst/>
                          <a:latin typeface="+mn-ea"/>
                          <a:ea typeface="+mn-ea"/>
                        </a:rPr>
                        <a:t>100</a:t>
                      </a:r>
                      <a:r>
                        <a:rPr lang="ja-JP" sz="800" kern="100" dirty="0">
                          <a:solidFill>
                            <a:schemeClr val="tx1"/>
                          </a:solidFill>
                          <a:effectLst/>
                          <a:latin typeface="+mn-ea"/>
                          <a:ea typeface="+mn-ea"/>
                        </a:rPr>
                        <a:t>％</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r>
                        <a:rPr lang="ja-JP" altLang="en-US" sz="800" kern="100" dirty="0">
                          <a:solidFill>
                            <a:schemeClr val="tx1"/>
                          </a:solidFill>
                          <a:effectLst/>
                          <a:latin typeface="+mn-ea"/>
                          <a:ea typeface="+mn-ea"/>
                        </a:rPr>
                        <a:t>０</a:t>
                      </a:r>
                      <a:r>
                        <a:rPr lang="ja-JP" sz="800" kern="100" dirty="0">
                          <a:solidFill>
                            <a:schemeClr val="tx1"/>
                          </a:solidFill>
                          <a:effectLst/>
                          <a:latin typeface="+mn-ea"/>
                          <a:ea typeface="+mn-ea"/>
                        </a:rPr>
                        <a:t>％</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r>
                        <a:rPr lang="en-US" altLang="ja-JP" sz="800" kern="100" dirty="0">
                          <a:solidFill>
                            <a:schemeClr val="tx1"/>
                          </a:solidFill>
                          <a:effectLst/>
                          <a:latin typeface="+mn-ea"/>
                          <a:ea typeface="+mn-ea"/>
                        </a:rPr>
                        <a:t>27</a:t>
                      </a:r>
                      <a:r>
                        <a:rPr lang="ja-JP" sz="800" kern="100" dirty="0">
                          <a:solidFill>
                            <a:schemeClr val="tx1"/>
                          </a:solidFill>
                          <a:effectLst/>
                          <a:latin typeface="+mn-ea"/>
                          <a:ea typeface="+mn-ea"/>
                        </a:rPr>
                        <a:t>％</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4038633245"/>
                  </a:ext>
                </a:extLst>
              </a:tr>
              <a:tr h="180000">
                <a:tc rowSpan="2">
                  <a:txBody>
                    <a:bodyPr/>
                    <a:lstStyle/>
                    <a:p>
                      <a:pPr algn="ctr">
                        <a:lnSpc>
                          <a:spcPts val="800"/>
                        </a:lnSpc>
                        <a:spcAft>
                          <a:spcPts val="0"/>
                        </a:spcAft>
                      </a:pPr>
                      <a:r>
                        <a:rPr lang="en-US" sz="800" kern="100" dirty="0">
                          <a:solidFill>
                            <a:schemeClr val="tx1"/>
                          </a:solidFill>
                          <a:effectLst/>
                          <a:latin typeface="+mn-ea"/>
                          <a:ea typeface="+mn-ea"/>
                        </a:rPr>
                        <a:t>50</a:t>
                      </a:r>
                      <a:r>
                        <a:rPr lang="ja-JP" sz="800" kern="100" dirty="0">
                          <a:solidFill>
                            <a:schemeClr val="tx1"/>
                          </a:solidFill>
                          <a:effectLst/>
                          <a:latin typeface="+mn-ea"/>
                          <a:ea typeface="+mn-ea"/>
                        </a:rPr>
                        <a:t>代</a:t>
                      </a:r>
                      <a:endParaRPr lang="en-US" altLang="ja-JP" sz="800" kern="100" dirty="0">
                        <a:solidFill>
                          <a:schemeClr val="tx1"/>
                        </a:solidFill>
                        <a:effectLst/>
                        <a:latin typeface="+mn-ea"/>
                        <a:ea typeface="+mn-ea"/>
                      </a:endParaRPr>
                    </a:p>
                    <a:p>
                      <a:pPr algn="ctr">
                        <a:lnSpc>
                          <a:spcPts val="800"/>
                        </a:lnSpc>
                        <a:spcAft>
                          <a:spcPts val="0"/>
                        </a:spcAft>
                      </a:pPr>
                      <a:r>
                        <a:rPr lang="ja-JP" sz="800" kern="100" dirty="0">
                          <a:solidFill>
                            <a:schemeClr val="tx1"/>
                          </a:solidFill>
                          <a:effectLst/>
                          <a:latin typeface="+mn-ea"/>
                          <a:ea typeface="+mn-ea"/>
                        </a:rPr>
                        <a:t>対象者数</a:t>
                      </a:r>
                      <a:r>
                        <a:rPr lang="en-US" altLang="ja-JP" sz="800" kern="100" dirty="0">
                          <a:solidFill>
                            <a:schemeClr val="tx1"/>
                          </a:solidFill>
                          <a:effectLst/>
                          <a:latin typeface="+mn-ea"/>
                          <a:ea typeface="+mn-ea"/>
                        </a:rPr>
                        <a:t>/</a:t>
                      </a:r>
                      <a:r>
                        <a:rPr lang="ja-JP" altLang="en-US" sz="800" kern="100" dirty="0">
                          <a:solidFill>
                            <a:schemeClr val="tx1"/>
                          </a:solidFill>
                          <a:effectLst/>
                          <a:latin typeface="+mn-ea"/>
                          <a:ea typeface="+mn-ea"/>
                        </a:rPr>
                        <a:t>届出者巣</a:t>
                      </a:r>
                      <a:endParaRPr lang="ja-JP" sz="800" kern="100" dirty="0">
                        <a:solidFill>
                          <a:schemeClr val="tx1"/>
                        </a:solidFill>
                        <a:effectLst/>
                        <a:latin typeface="+mn-ea"/>
                        <a:ea typeface="+mn-ea"/>
                        <a:cs typeface="Times New Roman" panose="02020603050405020304" pitchFamily="18" charset="0"/>
                      </a:endParaRPr>
                    </a:p>
                    <a:p>
                      <a:pPr algn="ctr">
                        <a:lnSpc>
                          <a:spcPts val="800"/>
                        </a:lnSpc>
                        <a:spcAft>
                          <a:spcPts val="0"/>
                        </a:spcAft>
                      </a:pPr>
                      <a:r>
                        <a:rPr lang="ja-JP" sz="800" kern="100" dirty="0">
                          <a:solidFill>
                            <a:schemeClr val="tx1"/>
                          </a:solidFill>
                          <a:effectLst/>
                          <a:latin typeface="+mn-ea"/>
                          <a:ea typeface="+mn-ea"/>
                        </a:rPr>
                        <a:t>支援率</a:t>
                      </a:r>
                      <a:endParaRPr lang="ja-JP" sz="800" kern="100" dirty="0">
                        <a:solidFill>
                          <a:schemeClr val="tx1"/>
                        </a:solidFill>
                        <a:effectLst/>
                        <a:latin typeface="+mn-ea"/>
                        <a:ea typeface="+mn-ea"/>
                        <a:cs typeface="Times New Roman" panose="02020603050405020304" pitchFamily="18" charset="0"/>
                      </a:endParaRPr>
                    </a:p>
                  </a:txBody>
                  <a:tcPr marL="0" marR="0" marT="0" marB="0" anchor="ctr"/>
                </a:tc>
                <a:tc>
                  <a:txBody>
                    <a:bodyPr/>
                    <a:lstStyle/>
                    <a:p>
                      <a:pPr algn="ctr">
                        <a:lnSpc>
                          <a:spcPts val="1200"/>
                        </a:lnSpc>
                        <a:spcAft>
                          <a:spcPts val="0"/>
                        </a:spcAft>
                      </a:pPr>
                      <a:r>
                        <a:rPr lang="ja-JP" altLang="en-US" sz="800" kern="100" dirty="0">
                          <a:solidFill>
                            <a:schemeClr val="tx1"/>
                          </a:solidFill>
                          <a:effectLst/>
                          <a:latin typeface="+mn-ea"/>
                          <a:ea typeface="+mn-ea"/>
                        </a:rPr>
                        <a:t>７</a:t>
                      </a:r>
                      <a:r>
                        <a:rPr lang="ja-JP" sz="800" kern="100" dirty="0">
                          <a:solidFill>
                            <a:schemeClr val="tx1"/>
                          </a:solidFill>
                          <a:effectLst/>
                          <a:latin typeface="+mn-ea"/>
                          <a:ea typeface="+mn-ea"/>
                        </a:rPr>
                        <a:t>名</a:t>
                      </a:r>
                      <a:r>
                        <a:rPr lang="en-US" altLang="ja-JP" sz="800" kern="100" dirty="0">
                          <a:solidFill>
                            <a:schemeClr val="tx1"/>
                          </a:solidFill>
                          <a:effectLst/>
                          <a:latin typeface="+mn-ea"/>
                          <a:ea typeface="+mn-ea"/>
                        </a:rPr>
                        <a:t>/12</a:t>
                      </a:r>
                      <a:r>
                        <a:rPr lang="ja-JP" altLang="en-US" sz="800" kern="100" dirty="0">
                          <a:solidFill>
                            <a:schemeClr val="tx1"/>
                          </a:solidFill>
                          <a:effectLst/>
                          <a:latin typeface="+mn-ea"/>
                          <a:ea typeface="+mn-ea"/>
                        </a:rPr>
                        <a:t>名</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r>
                        <a:rPr lang="ja-JP" altLang="en-US" sz="800" kern="100" dirty="0">
                          <a:solidFill>
                            <a:schemeClr val="tx1"/>
                          </a:solidFill>
                          <a:effectLst/>
                          <a:latin typeface="+mn-ea"/>
                          <a:ea typeface="+mn-ea"/>
                        </a:rPr>
                        <a:t>０</a:t>
                      </a:r>
                      <a:r>
                        <a:rPr lang="ja-JP" sz="800" kern="100" dirty="0">
                          <a:solidFill>
                            <a:schemeClr val="tx1"/>
                          </a:solidFill>
                          <a:effectLst/>
                          <a:latin typeface="+mn-ea"/>
                          <a:ea typeface="+mn-ea"/>
                        </a:rPr>
                        <a:t>名</a:t>
                      </a:r>
                      <a:r>
                        <a:rPr lang="en-US" altLang="ja-JP" sz="800" kern="100" dirty="0">
                          <a:solidFill>
                            <a:schemeClr val="tx1"/>
                          </a:solidFill>
                          <a:effectLst/>
                          <a:latin typeface="+mn-ea"/>
                          <a:ea typeface="+mn-ea"/>
                        </a:rPr>
                        <a:t>/</a:t>
                      </a:r>
                      <a:r>
                        <a:rPr lang="ja-JP" altLang="en-US" sz="800" kern="100" dirty="0">
                          <a:solidFill>
                            <a:schemeClr val="tx1"/>
                          </a:solidFill>
                          <a:effectLst/>
                          <a:latin typeface="+mn-ea"/>
                          <a:ea typeface="+mn-ea"/>
                        </a:rPr>
                        <a:t>３名</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r>
                        <a:rPr lang="en-US" sz="800" kern="100" dirty="0">
                          <a:solidFill>
                            <a:schemeClr val="tx1"/>
                          </a:solidFill>
                          <a:effectLst/>
                          <a:latin typeface="+mn-ea"/>
                          <a:ea typeface="+mn-ea"/>
                        </a:rPr>
                        <a:t> </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r>
                        <a:rPr lang="ja-JP" altLang="en-US" sz="800" kern="100" dirty="0">
                          <a:solidFill>
                            <a:schemeClr val="tx1"/>
                          </a:solidFill>
                          <a:effectLst/>
                          <a:latin typeface="+mn-ea"/>
                          <a:ea typeface="+mn-ea"/>
                          <a:cs typeface="Times New Roman" panose="02020603050405020304" pitchFamily="18" charset="0"/>
                        </a:rPr>
                        <a:t>２名</a:t>
                      </a:r>
                      <a:r>
                        <a:rPr lang="en-US" altLang="ja-JP" sz="800" kern="100" dirty="0">
                          <a:solidFill>
                            <a:schemeClr val="tx1"/>
                          </a:solidFill>
                          <a:effectLst/>
                          <a:latin typeface="+mn-ea"/>
                          <a:ea typeface="+mn-ea"/>
                          <a:cs typeface="Times New Roman" panose="02020603050405020304" pitchFamily="18" charset="0"/>
                        </a:rPr>
                        <a:t>/</a:t>
                      </a:r>
                      <a:r>
                        <a:rPr lang="ja-JP" altLang="en-US" sz="800" kern="100" dirty="0">
                          <a:solidFill>
                            <a:schemeClr val="tx1"/>
                          </a:solidFill>
                          <a:effectLst/>
                          <a:latin typeface="+mn-ea"/>
                          <a:ea typeface="+mn-ea"/>
                          <a:cs typeface="Times New Roman" panose="02020603050405020304" pitchFamily="18" charset="0"/>
                        </a:rPr>
                        <a:t>２名</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r>
                        <a:rPr lang="ja-JP" altLang="en-US" sz="800" kern="100" dirty="0">
                          <a:solidFill>
                            <a:schemeClr val="tx1"/>
                          </a:solidFill>
                          <a:effectLst/>
                          <a:latin typeface="+mn-ea"/>
                          <a:ea typeface="+mn-ea"/>
                        </a:rPr>
                        <a:t>９</a:t>
                      </a:r>
                      <a:r>
                        <a:rPr lang="ja-JP" sz="800" kern="100" dirty="0">
                          <a:solidFill>
                            <a:schemeClr val="tx1"/>
                          </a:solidFill>
                          <a:effectLst/>
                          <a:latin typeface="+mn-ea"/>
                          <a:ea typeface="+mn-ea"/>
                        </a:rPr>
                        <a:t>名</a:t>
                      </a:r>
                      <a:r>
                        <a:rPr lang="en-US" altLang="ja-JP" sz="800" kern="100" dirty="0">
                          <a:solidFill>
                            <a:schemeClr val="tx1"/>
                          </a:solidFill>
                          <a:effectLst/>
                          <a:latin typeface="+mn-ea"/>
                          <a:ea typeface="+mn-ea"/>
                        </a:rPr>
                        <a:t>/17</a:t>
                      </a:r>
                      <a:r>
                        <a:rPr lang="ja-JP" altLang="en-US" sz="800" kern="100" dirty="0">
                          <a:solidFill>
                            <a:schemeClr val="tx1"/>
                          </a:solidFill>
                          <a:effectLst/>
                          <a:latin typeface="+mn-ea"/>
                          <a:ea typeface="+mn-ea"/>
                        </a:rPr>
                        <a:t>名</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2432405305"/>
                  </a:ext>
                </a:extLst>
              </a:tr>
              <a:tr h="180000">
                <a:tc vMerge="1">
                  <a:txBody>
                    <a:bodyPr/>
                    <a:lstStyle/>
                    <a:p>
                      <a:pPr algn="ctr">
                        <a:lnSpc>
                          <a:spcPts val="500"/>
                        </a:lnSpc>
                        <a:spcAft>
                          <a:spcPts val="0"/>
                        </a:spcAft>
                      </a:pPr>
                      <a:endParaRPr lang="ja-JP" sz="800" kern="100" dirty="0">
                        <a:effectLst/>
                        <a:latin typeface="Century" panose="02040604050505020304" pitchFamily="18" charset="0"/>
                        <a:ea typeface="HGPｺﾞｼｯｸM" panose="020B0600000000000000" pitchFamily="50" charset="-128"/>
                        <a:cs typeface="Times New Roman" panose="02020603050405020304" pitchFamily="18" charset="0"/>
                      </a:endParaRPr>
                    </a:p>
                  </a:txBody>
                  <a:tcPr marL="0" marR="0" marT="0" marB="0" anchor="ctr"/>
                </a:tc>
                <a:tc>
                  <a:txBody>
                    <a:bodyPr/>
                    <a:lstStyle/>
                    <a:p>
                      <a:pPr algn="ctr">
                        <a:lnSpc>
                          <a:spcPts val="1200"/>
                        </a:lnSpc>
                        <a:spcAft>
                          <a:spcPts val="0"/>
                        </a:spcAft>
                      </a:pPr>
                      <a:r>
                        <a:rPr lang="en-US" altLang="ja-JP" sz="800" kern="100" dirty="0">
                          <a:solidFill>
                            <a:schemeClr val="tx1"/>
                          </a:solidFill>
                          <a:effectLst/>
                          <a:latin typeface="+mn-ea"/>
                          <a:ea typeface="+mn-ea"/>
                        </a:rPr>
                        <a:t>58</a:t>
                      </a:r>
                      <a:r>
                        <a:rPr lang="ja-JP" sz="800" kern="100" dirty="0">
                          <a:solidFill>
                            <a:schemeClr val="tx1"/>
                          </a:solidFill>
                          <a:effectLst/>
                          <a:latin typeface="+mn-ea"/>
                          <a:ea typeface="+mn-ea"/>
                        </a:rPr>
                        <a:t>％</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r>
                        <a:rPr lang="ja-JP" altLang="en-US" sz="800" kern="100" dirty="0">
                          <a:solidFill>
                            <a:schemeClr val="tx1"/>
                          </a:solidFill>
                          <a:effectLst/>
                          <a:latin typeface="+mn-ea"/>
                          <a:ea typeface="+mn-ea"/>
                        </a:rPr>
                        <a:t>０</a:t>
                      </a:r>
                      <a:r>
                        <a:rPr lang="ja-JP" sz="800" kern="100" dirty="0">
                          <a:solidFill>
                            <a:schemeClr val="tx1"/>
                          </a:solidFill>
                          <a:effectLst/>
                          <a:latin typeface="+mn-ea"/>
                          <a:ea typeface="+mn-ea"/>
                        </a:rPr>
                        <a:t>％</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endParaRPr kumimoji="1" lang="ja-JP" altLang="en-US" sz="800" dirty="0">
                        <a:latin typeface="+mn-ea"/>
                        <a:ea typeface="+mn-ea"/>
                      </a:endParaRPr>
                    </a:p>
                  </a:txBody>
                  <a:tcPr marL="68580" marR="68580" marT="0" marB="0" anchor="ctr"/>
                </a:tc>
                <a:tc>
                  <a:txBody>
                    <a:bodyPr/>
                    <a:lstStyle/>
                    <a:p>
                      <a:pPr algn="ctr">
                        <a:lnSpc>
                          <a:spcPts val="1200"/>
                        </a:lnSpc>
                        <a:spcAft>
                          <a:spcPts val="0"/>
                        </a:spcAft>
                      </a:pP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r>
                        <a:rPr lang="en-US" altLang="ja-JP" sz="800" kern="100" dirty="0">
                          <a:solidFill>
                            <a:schemeClr val="tx1"/>
                          </a:solidFill>
                          <a:effectLst/>
                          <a:latin typeface="+mn-ea"/>
                          <a:ea typeface="+mn-ea"/>
                          <a:cs typeface="Times New Roman" panose="02020603050405020304" pitchFamily="18" charset="0"/>
                        </a:rPr>
                        <a:t>100</a:t>
                      </a:r>
                      <a:r>
                        <a:rPr lang="ja-JP" altLang="en-US" sz="800" kern="100" dirty="0">
                          <a:solidFill>
                            <a:schemeClr val="tx1"/>
                          </a:solidFill>
                          <a:effectLst/>
                          <a:latin typeface="+mn-ea"/>
                          <a:ea typeface="+mn-ea"/>
                          <a:cs typeface="Times New Roman" panose="02020603050405020304" pitchFamily="18" charset="0"/>
                        </a:rPr>
                        <a:t>％</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r>
                        <a:rPr lang="en-US" altLang="ja-JP" sz="800" kern="100" dirty="0">
                          <a:solidFill>
                            <a:schemeClr val="tx1"/>
                          </a:solidFill>
                          <a:effectLst/>
                          <a:latin typeface="+mn-ea"/>
                          <a:ea typeface="+mn-ea"/>
                        </a:rPr>
                        <a:t>53</a:t>
                      </a:r>
                      <a:r>
                        <a:rPr lang="ja-JP" sz="800" kern="100" dirty="0">
                          <a:solidFill>
                            <a:schemeClr val="tx1"/>
                          </a:solidFill>
                          <a:effectLst/>
                          <a:latin typeface="+mn-ea"/>
                          <a:ea typeface="+mn-ea"/>
                        </a:rPr>
                        <a:t>％</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3398983025"/>
                  </a:ext>
                </a:extLst>
              </a:tr>
              <a:tr h="180000">
                <a:tc rowSpan="2">
                  <a:txBody>
                    <a:bodyPr/>
                    <a:lstStyle/>
                    <a:p>
                      <a:pPr algn="ctr">
                        <a:lnSpc>
                          <a:spcPts val="800"/>
                        </a:lnSpc>
                        <a:spcAft>
                          <a:spcPts val="0"/>
                        </a:spcAft>
                      </a:pPr>
                      <a:r>
                        <a:rPr lang="en-US" sz="800" kern="100" dirty="0">
                          <a:solidFill>
                            <a:schemeClr val="tx1"/>
                          </a:solidFill>
                          <a:effectLst/>
                          <a:latin typeface="+mn-ea"/>
                          <a:ea typeface="+mn-ea"/>
                        </a:rPr>
                        <a:t>60</a:t>
                      </a:r>
                      <a:r>
                        <a:rPr lang="ja-JP" sz="800" kern="100" dirty="0">
                          <a:solidFill>
                            <a:schemeClr val="tx1"/>
                          </a:solidFill>
                          <a:effectLst/>
                          <a:latin typeface="+mn-ea"/>
                          <a:ea typeface="+mn-ea"/>
                        </a:rPr>
                        <a:t>代</a:t>
                      </a:r>
                      <a:endParaRPr lang="en-US" altLang="ja-JP" sz="800" kern="100" dirty="0">
                        <a:solidFill>
                          <a:schemeClr val="tx1"/>
                        </a:solidFill>
                        <a:effectLst/>
                        <a:latin typeface="+mn-ea"/>
                        <a:ea typeface="+mn-ea"/>
                      </a:endParaRPr>
                    </a:p>
                    <a:p>
                      <a:pPr algn="ctr">
                        <a:lnSpc>
                          <a:spcPts val="800"/>
                        </a:lnSpc>
                        <a:spcAft>
                          <a:spcPts val="0"/>
                        </a:spcAft>
                      </a:pPr>
                      <a:r>
                        <a:rPr lang="ja-JP" sz="800" kern="100" dirty="0">
                          <a:solidFill>
                            <a:schemeClr val="tx1"/>
                          </a:solidFill>
                          <a:effectLst/>
                          <a:latin typeface="+mn-ea"/>
                          <a:ea typeface="+mn-ea"/>
                        </a:rPr>
                        <a:t>対象者数</a:t>
                      </a:r>
                      <a:r>
                        <a:rPr lang="en-US" altLang="ja-JP" sz="800" kern="100" dirty="0">
                          <a:solidFill>
                            <a:schemeClr val="tx1"/>
                          </a:solidFill>
                          <a:effectLst/>
                          <a:latin typeface="+mn-ea"/>
                          <a:ea typeface="+mn-ea"/>
                        </a:rPr>
                        <a:t>/</a:t>
                      </a:r>
                      <a:r>
                        <a:rPr lang="ja-JP" altLang="en-US" sz="800" kern="100" dirty="0">
                          <a:solidFill>
                            <a:schemeClr val="tx1"/>
                          </a:solidFill>
                          <a:effectLst/>
                          <a:latin typeface="+mn-ea"/>
                          <a:ea typeface="+mn-ea"/>
                        </a:rPr>
                        <a:t>届出者数</a:t>
                      </a:r>
                      <a:endParaRPr lang="ja-JP" sz="800" kern="100" dirty="0">
                        <a:solidFill>
                          <a:schemeClr val="tx1"/>
                        </a:solidFill>
                        <a:effectLst/>
                        <a:latin typeface="+mn-ea"/>
                        <a:ea typeface="+mn-ea"/>
                        <a:cs typeface="Times New Roman" panose="02020603050405020304" pitchFamily="18" charset="0"/>
                      </a:endParaRPr>
                    </a:p>
                    <a:p>
                      <a:pPr algn="ctr">
                        <a:lnSpc>
                          <a:spcPts val="800"/>
                        </a:lnSpc>
                        <a:spcAft>
                          <a:spcPts val="0"/>
                        </a:spcAft>
                      </a:pPr>
                      <a:r>
                        <a:rPr lang="ja-JP" sz="800" kern="100" dirty="0">
                          <a:solidFill>
                            <a:schemeClr val="tx1"/>
                          </a:solidFill>
                          <a:effectLst/>
                          <a:latin typeface="+mn-ea"/>
                          <a:ea typeface="+mn-ea"/>
                        </a:rPr>
                        <a:t>支援率</a:t>
                      </a:r>
                      <a:endParaRPr lang="ja-JP" sz="800" kern="100" dirty="0">
                        <a:solidFill>
                          <a:schemeClr val="tx1"/>
                        </a:solidFill>
                        <a:effectLst/>
                        <a:latin typeface="+mn-ea"/>
                        <a:ea typeface="+mn-ea"/>
                        <a:cs typeface="Times New Roman" panose="02020603050405020304" pitchFamily="18" charset="0"/>
                      </a:endParaRPr>
                    </a:p>
                  </a:txBody>
                  <a:tcPr marL="0" marR="0" marT="0" marB="0" anchor="ctr"/>
                </a:tc>
                <a:tc>
                  <a:txBody>
                    <a:bodyPr/>
                    <a:lstStyle/>
                    <a:p>
                      <a:pPr marL="0" marR="0" lvl="0" indent="0" algn="ctr" defTabSz="1280160" rtl="0" eaLnBrk="1" fontAlgn="auto" latinLnBrk="0" hangingPunct="1">
                        <a:lnSpc>
                          <a:spcPts val="1200"/>
                        </a:lnSpc>
                        <a:spcBef>
                          <a:spcPts val="0"/>
                        </a:spcBef>
                        <a:spcAft>
                          <a:spcPts val="0"/>
                        </a:spcAft>
                        <a:buClrTx/>
                        <a:buSzTx/>
                        <a:buFontTx/>
                        <a:buNone/>
                        <a:tabLst/>
                        <a:defRPr/>
                      </a:pPr>
                      <a:r>
                        <a:rPr kumimoji="1" lang="en-US" altLang="ja-JP" sz="800" b="0" i="0" u="none" strike="noStrike" kern="100" cap="none" spc="0" normalizeH="0" baseline="0" noProof="0" dirty="0">
                          <a:ln>
                            <a:noFill/>
                          </a:ln>
                          <a:solidFill>
                            <a:schemeClr val="tx1"/>
                          </a:solidFill>
                          <a:effectLst/>
                          <a:uLnTx/>
                          <a:uFillTx/>
                          <a:latin typeface="+mn-ea"/>
                          <a:ea typeface="+mn-ea"/>
                          <a:cs typeface="+mn-cs"/>
                        </a:rPr>
                        <a:t> </a:t>
                      </a:r>
                      <a:endParaRPr kumimoji="1" lang="ja-JP" altLang="ja-JP" sz="800" b="0" i="0" u="none" strike="noStrike" kern="100" cap="none" spc="0" normalizeH="0" baseline="0" noProof="0" dirty="0">
                        <a:ln>
                          <a:noFill/>
                        </a:ln>
                        <a:solidFill>
                          <a:schemeClr val="tx1"/>
                        </a:solidFill>
                        <a:effectLst/>
                        <a:uLnTx/>
                        <a:uFillTx/>
                        <a:latin typeface="+mn-ea"/>
                        <a:ea typeface="+mn-ea"/>
                        <a:cs typeface="Times New Roman" panose="02020603050405020304" pitchFamily="18" charset="0"/>
                      </a:endParaRPr>
                    </a:p>
                  </a:txBody>
                  <a:tcPr marL="68580" marR="68580" marT="0" marB="0" anchor="ctr"/>
                </a:tc>
                <a:tc>
                  <a:txBody>
                    <a:bodyPr/>
                    <a:lstStyle/>
                    <a:p>
                      <a:pPr marL="0" marR="0" lvl="0" indent="0" algn="ctr" defTabSz="1280160" rtl="0" eaLnBrk="1" fontAlgn="auto" latinLnBrk="0" hangingPunct="1">
                        <a:lnSpc>
                          <a:spcPts val="1200"/>
                        </a:lnSpc>
                        <a:spcBef>
                          <a:spcPts val="0"/>
                        </a:spcBef>
                        <a:spcAft>
                          <a:spcPts val="0"/>
                        </a:spcAft>
                        <a:buClrTx/>
                        <a:buSzTx/>
                        <a:buFontTx/>
                        <a:buNone/>
                        <a:tabLst/>
                        <a:defRPr/>
                      </a:pPr>
                      <a:r>
                        <a:rPr kumimoji="1" lang="ja-JP" altLang="en-US" sz="800" b="0" i="0" u="none" strike="noStrike" kern="100" cap="none" spc="0" normalizeH="0" baseline="0" noProof="0" dirty="0">
                          <a:ln>
                            <a:noFill/>
                          </a:ln>
                          <a:solidFill>
                            <a:schemeClr val="tx1"/>
                          </a:solidFill>
                          <a:effectLst/>
                          <a:uLnTx/>
                          <a:uFillTx/>
                          <a:latin typeface="+mn-ea"/>
                          <a:ea typeface="+mn-ea"/>
                          <a:cs typeface="+mn-cs"/>
                        </a:rPr>
                        <a:t>０名</a:t>
                      </a:r>
                      <a:r>
                        <a:rPr kumimoji="1" lang="en-US" altLang="ja-JP" sz="800" b="0" i="0" u="none" strike="noStrike" kern="100" cap="none" spc="0" normalizeH="0" baseline="0" noProof="0" dirty="0">
                          <a:ln>
                            <a:noFill/>
                          </a:ln>
                          <a:solidFill>
                            <a:schemeClr val="tx1"/>
                          </a:solidFill>
                          <a:effectLst/>
                          <a:uLnTx/>
                          <a:uFillTx/>
                          <a:latin typeface="+mn-ea"/>
                          <a:ea typeface="+mn-ea"/>
                          <a:cs typeface="+mn-cs"/>
                        </a:rPr>
                        <a:t>/3</a:t>
                      </a:r>
                      <a:r>
                        <a:rPr kumimoji="1" lang="ja-JP" altLang="en-US" sz="800" b="0" i="0" u="none" strike="noStrike" kern="100" cap="none" spc="0" normalizeH="0" baseline="0" noProof="0" dirty="0">
                          <a:ln>
                            <a:noFill/>
                          </a:ln>
                          <a:solidFill>
                            <a:schemeClr val="tx1"/>
                          </a:solidFill>
                          <a:effectLst/>
                          <a:uLnTx/>
                          <a:uFillTx/>
                          <a:latin typeface="+mn-ea"/>
                          <a:ea typeface="+mn-ea"/>
                          <a:cs typeface="+mn-cs"/>
                        </a:rPr>
                        <a:t>名</a:t>
                      </a:r>
                      <a:r>
                        <a:rPr kumimoji="1" lang="en-US" altLang="ja-JP" sz="800" b="0" i="0" u="none" strike="noStrike" kern="100" cap="none" spc="0" normalizeH="0" baseline="0" noProof="0" dirty="0">
                          <a:ln>
                            <a:noFill/>
                          </a:ln>
                          <a:solidFill>
                            <a:schemeClr val="tx1"/>
                          </a:solidFill>
                          <a:effectLst/>
                          <a:uLnTx/>
                          <a:uFillTx/>
                          <a:latin typeface="+mn-ea"/>
                          <a:ea typeface="+mn-ea"/>
                          <a:cs typeface="+mn-cs"/>
                        </a:rPr>
                        <a:t> </a:t>
                      </a:r>
                      <a:endParaRPr kumimoji="1" lang="ja-JP" altLang="ja-JP" sz="800" b="0" i="0" u="none" strike="noStrike" kern="100" cap="none" spc="0" normalizeH="0" baseline="0" noProof="0" dirty="0">
                        <a:ln>
                          <a:noFill/>
                        </a:ln>
                        <a:solidFill>
                          <a:schemeClr val="tx1"/>
                        </a:solidFill>
                        <a:effectLst/>
                        <a:uLnTx/>
                        <a:uFillTx/>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r>
                        <a:rPr lang="en-US" sz="800" kern="100" dirty="0">
                          <a:solidFill>
                            <a:schemeClr val="tx1"/>
                          </a:solidFill>
                          <a:effectLst/>
                          <a:latin typeface="+mn-ea"/>
                          <a:ea typeface="+mn-ea"/>
                        </a:rPr>
                        <a:t> </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r>
                        <a:rPr lang="en-US" sz="800" kern="100" dirty="0">
                          <a:solidFill>
                            <a:schemeClr val="tx1"/>
                          </a:solidFill>
                          <a:effectLst/>
                          <a:latin typeface="+mn-ea"/>
                          <a:ea typeface="+mn-ea"/>
                        </a:rPr>
                        <a:t> </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r>
                        <a:rPr lang="ja-JP" altLang="en-US" sz="800" kern="100" dirty="0">
                          <a:solidFill>
                            <a:schemeClr val="tx1"/>
                          </a:solidFill>
                          <a:effectLst/>
                          <a:latin typeface="+mn-ea"/>
                          <a:ea typeface="+mn-ea"/>
                        </a:rPr>
                        <a:t>０</a:t>
                      </a:r>
                      <a:r>
                        <a:rPr lang="ja-JP" sz="800" kern="100" dirty="0">
                          <a:solidFill>
                            <a:schemeClr val="tx1"/>
                          </a:solidFill>
                          <a:effectLst/>
                          <a:latin typeface="+mn-ea"/>
                          <a:ea typeface="+mn-ea"/>
                        </a:rPr>
                        <a:t>名</a:t>
                      </a:r>
                      <a:r>
                        <a:rPr lang="en-US" altLang="ja-JP" sz="800" kern="100" dirty="0">
                          <a:solidFill>
                            <a:schemeClr val="tx1"/>
                          </a:solidFill>
                          <a:effectLst/>
                          <a:latin typeface="+mn-ea"/>
                          <a:ea typeface="+mn-ea"/>
                        </a:rPr>
                        <a:t>/</a:t>
                      </a:r>
                      <a:r>
                        <a:rPr lang="ja-JP" altLang="en-US" sz="800" kern="100" dirty="0">
                          <a:solidFill>
                            <a:schemeClr val="tx1"/>
                          </a:solidFill>
                          <a:effectLst/>
                          <a:latin typeface="+mn-ea"/>
                          <a:ea typeface="+mn-ea"/>
                        </a:rPr>
                        <a:t>３名</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3013609544"/>
                  </a:ext>
                </a:extLst>
              </a:tr>
              <a:tr h="180000">
                <a:tc vMerge="1">
                  <a:txBody>
                    <a:bodyPr/>
                    <a:lstStyle/>
                    <a:p>
                      <a:pPr algn="ctr">
                        <a:lnSpc>
                          <a:spcPts val="500"/>
                        </a:lnSpc>
                        <a:spcAft>
                          <a:spcPts val="0"/>
                        </a:spcAft>
                      </a:pPr>
                      <a:endParaRPr lang="ja-JP" sz="800" kern="100" dirty="0">
                        <a:effectLst/>
                        <a:latin typeface="Century" panose="02040604050505020304" pitchFamily="18" charset="0"/>
                        <a:ea typeface="HGPｺﾞｼｯｸM" panose="020B0600000000000000" pitchFamily="50" charset="-128"/>
                        <a:cs typeface="Times New Roman" panose="02020603050405020304" pitchFamily="18" charset="0"/>
                      </a:endParaRPr>
                    </a:p>
                  </a:txBody>
                  <a:tcPr marL="0" marR="0" marT="0" marB="0" anchor="ctr"/>
                </a:tc>
                <a:tc>
                  <a:txBody>
                    <a:bodyPr/>
                    <a:lstStyle/>
                    <a:p>
                      <a:pPr marL="0" marR="0" lvl="0" indent="0" algn="ctr" defTabSz="1280160" rtl="0" eaLnBrk="1" fontAlgn="auto" latinLnBrk="0" hangingPunct="1">
                        <a:lnSpc>
                          <a:spcPts val="1200"/>
                        </a:lnSpc>
                        <a:spcBef>
                          <a:spcPts val="0"/>
                        </a:spcBef>
                        <a:spcAft>
                          <a:spcPts val="0"/>
                        </a:spcAft>
                        <a:buClrTx/>
                        <a:buSzTx/>
                        <a:buFontTx/>
                        <a:buNone/>
                        <a:tabLst/>
                        <a:defRPr/>
                      </a:pPr>
                      <a:r>
                        <a:rPr kumimoji="1" lang="en-US" altLang="ja-JP" sz="800" b="0" i="0" u="none" strike="noStrike" kern="100" cap="none" spc="0" normalizeH="0" baseline="0" noProof="0" dirty="0">
                          <a:ln>
                            <a:noFill/>
                          </a:ln>
                          <a:solidFill>
                            <a:schemeClr val="tx1"/>
                          </a:solidFill>
                          <a:effectLst/>
                          <a:uLnTx/>
                          <a:uFillTx/>
                          <a:latin typeface="+mn-ea"/>
                          <a:ea typeface="+mn-ea"/>
                          <a:cs typeface="+mn-cs"/>
                        </a:rPr>
                        <a:t> </a:t>
                      </a:r>
                      <a:endParaRPr kumimoji="1" lang="ja-JP" altLang="ja-JP" sz="800" b="0" i="0" u="none" strike="noStrike" kern="100" cap="none" spc="0" normalizeH="0" baseline="0" noProof="0" dirty="0">
                        <a:ln>
                          <a:noFill/>
                        </a:ln>
                        <a:solidFill>
                          <a:schemeClr val="tx1"/>
                        </a:solidFill>
                        <a:effectLst/>
                        <a:uLnTx/>
                        <a:uFillTx/>
                        <a:latin typeface="+mn-ea"/>
                        <a:ea typeface="+mn-ea"/>
                        <a:cs typeface="Times New Roman" panose="02020603050405020304" pitchFamily="18" charset="0"/>
                      </a:endParaRPr>
                    </a:p>
                  </a:txBody>
                  <a:tcPr marL="68580" marR="68580" marT="0" marB="0" anchor="ctr"/>
                </a:tc>
                <a:tc>
                  <a:txBody>
                    <a:bodyPr/>
                    <a:lstStyle/>
                    <a:p>
                      <a:pPr marL="0" marR="0" lvl="0" indent="0" algn="ctr" defTabSz="1280160" rtl="0" eaLnBrk="1" fontAlgn="auto" latinLnBrk="0" hangingPunct="1">
                        <a:lnSpc>
                          <a:spcPts val="1200"/>
                        </a:lnSpc>
                        <a:spcBef>
                          <a:spcPts val="0"/>
                        </a:spcBef>
                        <a:spcAft>
                          <a:spcPts val="0"/>
                        </a:spcAft>
                        <a:buClrTx/>
                        <a:buSzTx/>
                        <a:buFontTx/>
                        <a:buNone/>
                        <a:tabLst/>
                        <a:defRPr/>
                      </a:pPr>
                      <a:r>
                        <a:rPr kumimoji="1" lang="en-US" altLang="ja-JP" sz="800" b="0" i="0" u="none" strike="noStrike" kern="100" cap="none" spc="0" normalizeH="0" baseline="0" noProof="0" dirty="0">
                          <a:ln>
                            <a:noFill/>
                          </a:ln>
                          <a:solidFill>
                            <a:schemeClr val="tx1"/>
                          </a:solidFill>
                          <a:effectLst/>
                          <a:uLnTx/>
                          <a:uFillTx/>
                          <a:latin typeface="+mn-ea"/>
                          <a:ea typeface="+mn-ea"/>
                          <a:cs typeface="+mn-cs"/>
                        </a:rPr>
                        <a:t> </a:t>
                      </a:r>
                      <a:r>
                        <a:rPr kumimoji="1" lang="ja-JP" altLang="en-US" sz="800" b="0" i="0" u="none" strike="noStrike" kern="100" cap="none" spc="0" normalizeH="0" baseline="0" noProof="0" dirty="0">
                          <a:ln>
                            <a:noFill/>
                          </a:ln>
                          <a:solidFill>
                            <a:schemeClr val="tx1"/>
                          </a:solidFill>
                          <a:effectLst/>
                          <a:uLnTx/>
                          <a:uFillTx/>
                          <a:latin typeface="+mn-ea"/>
                          <a:ea typeface="+mn-ea"/>
                          <a:cs typeface="+mn-cs"/>
                        </a:rPr>
                        <a:t>０％</a:t>
                      </a:r>
                      <a:endParaRPr kumimoji="1" lang="ja-JP" altLang="ja-JP" sz="800" b="0" i="0" u="none" strike="noStrike" kern="100" cap="none" spc="0" normalizeH="0" baseline="0" noProof="0" dirty="0">
                        <a:ln>
                          <a:noFill/>
                        </a:ln>
                        <a:solidFill>
                          <a:schemeClr val="tx1"/>
                        </a:solidFill>
                        <a:effectLst/>
                        <a:uLnTx/>
                        <a:uFillTx/>
                        <a:latin typeface="+mn-ea"/>
                        <a:ea typeface="+mn-ea"/>
                        <a:cs typeface="Times New Roman" panose="02020603050405020304" pitchFamily="18" charset="0"/>
                      </a:endParaRPr>
                    </a:p>
                  </a:txBody>
                  <a:tcPr marL="68580" marR="68580" marT="0" marB="0" anchor="ctr"/>
                </a:tc>
                <a:tc>
                  <a:txBody>
                    <a:bodyPr/>
                    <a:lstStyle/>
                    <a:p>
                      <a:endParaRPr kumimoji="1" lang="ja-JP" altLang="en-US" sz="800" dirty="0">
                        <a:latin typeface="+mn-ea"/>
                        <a:ea typeface="+mn-ea"/>
                      </a:endParaRPr>
                    </a:p>
                  </a:txBody>
                  <a:tcPr marL="68580" marR="68580" marT="0" marB="0" anchor="ctr"/>
                </a:tc>
                <a:tc>
                  <a:txBody>
                    <a:bodyPr/>
                    <a:lstStyle/>
                    <a:p>
                      <a:endParaRPr kumimoji="1" lang="ja-JP" altLang="en-US" sz="800" dirty="0">
                        <a:latin typeface="+mn-ea"/>
                        <a:ea typeface="+mn-ea"/>
                      </a:endParaRPr>
                    </a:p>
                  </a:txBody>
                  <a:tcPr marL="68580" marR="68580" marT="0" marB="0" anchor="ctr"/>
                </a:tc>
                <a:tc>
                  <a:txBody>
                    <a:bodyPr/>
                    <a:lstStyle/>
                    <a:p>
                      <a:endParaRPr kumimoji="1" lang="ja-JP" altLang="en-US" sz="800" dirty="0">
                        <a:latin typeface="+mn-ea"/>
                        <a:ea typeface="+mn-ea"/>
                      </a:endParaRPr>
                    </a:p>
                  </a:txBody>
                  <a:tcPr marL="68580" marR="68580" marT="0" marB="0" anchor="ctr"/>
                </a:tc>
                <a:tc>
                  <a:txBody>
                    <a:bodyPr/>
                    <a:lstStyle/>
                    <a:p>
                      <a:pPr algn="ctr">
                        <a:lnSpc>
                          <a:spcPts val="1200"/>
                        </a:lnSpc>
                        <a:spcAft>
                          <a:spcPts val="0"/>
                        </a:spcAft>
                      </a:pP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r>
                        <a:rPr lang="ja-JP" altLang="en-US" sz="800" kern="100" dirty="0">
                          <a:solidFill>
                            <a:schemeClr val="tx1"/>
                          </a:solidFill>
                          <a:effectLst/>
                          <a:latin typeface="+mn-ea"/>
                          <a:ea typeface="+mn-ea"/>
                        </a:rPr>
                        <a:t>０</a:t>
                      </a:r>
                      <a:r>
                        <a:rPr lang="ja-JP" sz="800" kern="100" dirty="0">
                          <a:solidFill>
                            <a:schemeClr val="tx1"/>
                          </a:solidFill>
                          <a:effectLst/>
                          <a:latin typeface="+mn-ea"/>
                          <a:ea typeface="+mn-ea"/>
                        </a:rPr>
                        <a:t>％</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3435998173"/>
                  </a:ext>
                </a:extLst>
              </a:tr>
              <a:tr h="180000">
                <a:tc rowSpan="2">
                  <a:txBody>
                    <a:bodyPr/>
                    <a:lstStyle/>
                    <a:p>
                      <a:pPr algn="ctr">
                        <a:lnSpc>
                          <a:spcPts val="800"/>
                        </a:lnSpc>
                        <a:spcAft>
                          <a:spcPts val="0"/>
                        </a:spcAft>
                      </a:pPr>
                      <a:r>
                        <a:rPr lang="en-US" sz="800" kern="100" dirty="0">
                          <a:solidFill>
                            <a:schemeClr val="tx1"/>
                          </a:solidFill>
                          <a:effectLst/>
                          <a:latin typeface="+mn-ea"/>
                          <a:ea typeface="+mn-ea"/>
                        </a:rPr>
                        <a:t>70</a:t>
                      </a:r>
                      <a:r>
                        <a:rPr lang="ja-JP" sz="800" kern="100" dirty="0">
                          <a:solidFill>
                            <a:schemeClr val="tx1"/>
                          </a:solidFill>
                          <a:effectLst/>
                          <a:latin typeface="+mn-ea"/>
                          <a:ea typeface="+mn-ea"/>
                        </a:rPr>
                        <a:t>代</a:t>
                      </a:r>
                      <a:endParaRPr lang="en-US" altLang="ja-JP" sz="800" kern="100" dirty="0">
                        <a:solidFill>
                          <a:schemeClr val="tx1"/>
                        </a:solidFill>
                        <a:effectLst/>
                        <a:latin typeface="+mn-ea"/>
                        <a:ea typeface="+mn-ea"/>
                      </a:endParaRPr>
                    </a:p>
                    <a:p>
                      <a:pPr algn="ctr">
                        <a:lnSpc>
                          <a:spcPts val="800"/>
                        </a:lnSpc>
                        <a:spcAft>
                          <a:spcPts val="0"/>
                        </a:spcAft>
                      </a:pPr>
                      <a:r>
                        <a:rPr lang="ja-JP" sz="800" kern="100" dirty="0">
                          <a:solidFill>
                            <a:schemeClr val="tx1"/>
                          </a:solidFill>
                          <a:effectLst/>
                          <a:latin typeface="+mn-ea"/>
                          <a:ea typeface="+mn-ea"/>
                        </a:rPr>
                        <a:t>対象者数</a:t>
                      </a:r>
                      <a:r>
                        <a:rPr lang="en-US" altLang="ja-JP" sz="800" kern="100" dirty="0">
                          <a:solidFill>
                            <a:schemeClr val="tx1"/>
                          </a:solidFill>
                          <a:effectLst/>
                          <a:latin typeface="+mn-ea"/>
                          <a:ea typeface="+mn-ea"/>
                        </a:rPr>
                        <a:t>/</a:t>
                      </a:r>
                      <a:r>
                        <a:rPr lang="ja-JP" altLang="en-US" sz="800" kern="100" dirty="0">
                          <a:solidFill>
                            <a:schemeClr val="tx1"/>
                          </a:solidFill>
                          <a:effectLst/>
                          <a:latin typeface="+mn-ea"/>
                          <a:ea typeface="+mn-ea"/>
                        </a:rPr>
                        <a:t>届出者数</a:t>
                      </a:r>
                      <a:endParaRPr lang="ja-JP" sz="800" kern="100" dirty="0">
                        <a:solidFill>
                          <a:schemeClr val="tx1"/>
                        </a:solidFill>
                        <a:effectLst/>
                        <a:latin typeface="+mn-ea"/>
                        <a:ea typeface="+mn-ea"/>
                        <a:cs typeface="Times New Roman" panose="02020603050405020304" pitchFamily="18" charset="0"/>
                      </a:endParaRPr>
                    </a:p>
                    <a:p>
                      <a:pPr algn="ctr">
                        <a:lnSpc>
                          <a:spcPts val="800"/>
                        </a:lnSpc>
                        <a:spcAft>
                          <a:spcPts val="0"/>
                        </a:spcAft>
                      </a:pPr>
                      <a:r>
                        <a:rPr lang="ja-JP" sz="800" kern="100" dirty="0">
                          <a:solidFill>
                            <a:schemeClr val="tx1"/>
                          </a:solidFill>
                          <a:effectLst/>
                          <a:latin typeface="+mn-ea"/>
                          <a:ea typeface="+mn-ea"/>
                        </a:rPr>
                        <a:t>支援率</a:t>
                      </a:r>
                      <a:endParaRPr lang="ja-JP" sz="800" kern="100" dirty="0">
                        <a:solidFill>
                          <a:schemeClr val="tx1"/>
                        </a:solidFill>
                        <a:effectLst/>
                        <a:latin typeface="+mn-ea"/>
                        <a:ea typeface="+mn-ea"/>
                        <a:cs typeface="Times New Roman" panose="02020603050405020304" pitchFamily="18" charset="0"/>
                      </a:endParaRPr>
                    </a:p>
                  </a:txBody>
                  <a:tcPr marL="0" marR="0" marT="0" marB="0" anchor="ctr"/>
                </a:tc>
                <a:tc>
                  <a:txBody>
                    <a:bodyPr/>
                    <a:lstStyle/>
                    <a:p>
                      <a:pPr algn="ctr">
                        <a:lnSpc>
                          <a:spcPts val="1200"/>
                        </a:lnSpc>
                        <a:spcAft>
                          <a:spcPts val="0"/>
                        </a:spcAft>
                      </a:pPr>
                      <a:r>
                        <a:rPr lang="ja-JP" altLang="en-US" sz="800" kern="100" dirty="0">
                          <a:solidFill>
                            <a:schemeClr val="tx1"/>
                          </a:solidFill>
                          <a:effectLst/>
                          <a:latin typeface="+mn-ea"/>
                          <a:ea typeface="+mn-ea"/>
                        </a:rPr>
                        <a:t>０</a:t>
                      </a:r>
                      <a:r>
                        <a:rPr lang="ja-JP" sz="800" kern="100" dirty="0">
                          <a:solidFill>
                            <a:schemeClr val="tx1"/>
                          </a:solidFill>
                          <a:effectLst/>
                          <a:latin typeface="+mn-ea"/>
                          <a:ea typeface="+mn-ea"/>
                        </a:rPr>
                        <a:t>名</a:t>
                      </a:r>
                      <a:r>
                        <a:rPr lang="en-US" altLang="ja-JP" sz="800" kern="100" dirty="0">
                          <a:solidFill>
                            <a:schemeClr val="tx1"/>
                          </a:solidFill>
                          <a:effectLst/>
                          <a:latin typeface="+mn-ea"/>
                          <a:ea typeface="+mn-ea"/>
                        </a:rPr>
                        <a:t>/</a:t>
                      </a:r>
                      <a:r>
                        <a:rPr lang="ja-JP" altLang="en-US" sz="800" kern="100" dirty="0">
                          <a:solidFill>
                            <a:schemeClr val="tx1"/>
                          </a:solidFill>
                          <a:effectLst/>
                          <a:latin typeface="+mn-ea"/>
                          <a:ea typeface="+mn-ea"/>
                        </a:rPr>
                        <a:t>２名</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marL="0" marR="0" lvl="0" indent="0" algn="ctr" defTabSz="1280160" rtl="0" eaLnBrk="1" fontAlgn="auto" latinLnBrk="0" hangingPunct="1">
                        <a:lnSpc>
                          <a:spcPts val="1200"/>
                        </a:lnSpc>
                        <a:spcBef>
                          <a:spcPts val="0"/>
                        </a:spcBef>
                        <a:spcAft>
                          <a:spcPts val="0"/>
                        </a:spcAft>
                        <a:buClrTx/>
                        <a:buSzTx/>
                        <a:buFontTx/>
                        <a:buNone/>
                        <a:tabLst/>
                        <a:defRPr/>
                      </a:pPr>
                      <a:r>
                        <a:rPr kumimoji="1" lang="ja-JP" altLang="en-US" sz="800" b="0" i="0" u="none" strike="noStrike" kern="100" cap="none" spc="0" normalizeH="0" baseline="0" noProof="0" dirty="0">
                          <a:ln>
                            <a:noFill/>
                          </a:ln>
                          <a:solidFill>
                            <a:schemeClr val="tx1"/>
                          </a:solidFill>
                          <a:effectLst/>
                          <a:uLnTx/>
                          <a:uFillTx/>
                          <a:latin typeface="+mn-ea"/>
                          <a:ea typeface="+mn-ea"/>
                          <a:cs typeface="+mn-cs"/>
                        </a:rPr>
                        <a:t>０名</a:t>
                      </a:r>
                      <a:r>
                        <a:rPr kumimoji="1" lang="en-US" altLang="ja-JP" sz="800" b="0" i="0" u="none" strike="noStrike" kern="100" cap="none" spc="0" normalizeH="0" baseline="0" noProof="0" dirty="0">
                          <a:ln>
                            <a:noFill/>
                          </a:ln>
                          <a:solidFill>
                            <a:schemeClr val="tx1"/>
                          </a:solidFill>
                          <a:effectLst/>
                          <a:uLnTx/>
                          <a:uFillTx/>
                          <a:latin typeface="+mn-ea"/>
                          <a:ea typeface="+mn-ea"/>
                          <a:cs typeface="+mn-cs"/>
                        </a:rPr>
                        <a:t>/</a:t>
                      </a:r>
                      <a:r>
                        <a:rPr kumimoji="1" lang="ja-JP" altLang="en-US" sz="800" b="0" i="0" u="none" strike="noStrike" kern="100" cap="none" spc="0" normalizeH="0" baseline="0" noProof="0" dirty="0">
                          <a:ln>
                            <a:noFill/>
                          </a:ln>
                          <a:solidFill>
                            <a:schemeClr val="tx1"/>
                          </a:solidFill>
                          <a:effectLst/>
                          <a:uLnTx/>
                          <a:uFillTx/>
                          <a:latin typeface="+mn-ea"/>
                          <a:ea typeface="+mn-ea"/>
                          <a:cs typeface="+mn-cs"/>
                        </a:rPr>
                        <a:t>３名</a:t>
                      </a:r>
                      <a:r>
                        <a:rPr kumimoji="1" lang="en-US" altLang="ja-JP" sz="800" b="0" i="0" u="none" strike="noStrike" kern="100" cap="none" spc="0" normalizeH="0" baseline="0" noProof="0" dirty="0">
                          <a:ln>
                            <a:noFill/>
                          </a:ln>
                          <a:solidFill>
                            <a:schemeClr val="tx1"/>
                          </a:solidFill>
                          <a:effectLst/>
                          <a:uLnTx/>
                          <a:uFillTx/>
                          <a:latin typeface="+mn-ea"/>
                          <a:ea typeface="+mn-ea"/>
                          <a:cs typeface="+mn-cs"/>
                        </a:rPr>
                        <a:t> </a:t>
                      </a:r>
                      <a:endParaRPr kumimoji="1" lang="ja-JP" altLang="ja-JP" sz="800" b="0" i="0" u="none" strike="noStrike" kern="100" cap="none" spc="0" normalizeH="0" baseline="0" noProof="0" dirty="0">
                        <a:ln>
                          <a:noFill/>
                        </a:ln>
                        <a:solidFill>
                          <a:schemeClr val="tx1"/>
                        </a:solidFill>
                        <a:effectLst/>
                        <a:uLnTx/>
                        <a:uFillTx/>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r>
                        <a:rPr lang="en-US" sz="800" kern="100" dirty="0">
                          <a:solidFill>
                            <a:schemeClr val="tx1"/>
                          </a:solidFill>
                          <a:effectLst/>
                          <a:latin typeface="+mn-ea"/>
                          <a:ea typeface="+mn-ea"/>
                        </a:rPr>
                        <a:t> </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r>
                        <a:rPr lang="en-US" sz="800" kern="100" dirty="0">
                          <a:solidFill>
                            <a:schemeClr val="tx1"/>
                          </a:solidFill>
                          <a:effectLst/>
                          <a:latin typeface="+mn-ea"/>
                          <a:ea typeface="+mn-ea"/>
                        </a:rPr>
                        <a:t> </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r>
                        <a:rPr lang="en-US" sz="800" kern="100" dirty="0">
                          <a:solidFill>
                            <a:schemeClr val="tx1"/>
                          </a:solidFill>
                          <a:effectLst/>
                          <a:latin typeface="+mn-ea"/>
                          <a:ea typeface="+mn-ea"/>
                        </a:rPr>
                        <a:t> </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r>
                        <a:rPr lang="ja-JP" altLang="en-US" sz="800" kern="100" dirty="0">
                          <a:solidFill>
                            <a:schemeClr val="tx1"/>
                          </a:solidFill>
                          <a:effectLst/>
                          <a:latin typeface="+mn-ea"/>
                          <a:ea typeface="+mn-ea"/>
                        </a:rPr>
                        <a:t>０</a:t>
                      </a:r>
                      <a:r>
                        <a:rPr lang="ja-JP" sz="800" kern="100" dirty="0">
                          <a:solidFill>
                            <a:schemeClr val="tx1"/>
                          </a:solidFill>
                          <a:effectLst/>
                          <a:latin typeface="+mn-ea"/>
                          <a:ea typeface="+mn-ea"/>
                        </a:rPr>
                        <a:t>名</a:t>
                      </a:r>
                      <a:r>
                        <a:rPr lang="en-US" altLang="ja-JP" sz="800" kern="100" dirty="0">
                          <a:solidFill>
                            <a:schemeClr val="tx1"/>
                          </a:solidFill>
                          <a:effectLst/>
                          <a:latin typeface="+mn-ea"/>
                          <a:ea typeface="+mn-ea"/>
                        </a:rPr>
                        <a:t>/</a:t>
                      </a:r>
                      <a:r>
                        <a:rPr lang="ja-JP" altLang="en-US" sz="800" kern="100" dirty="0">
                          <a:solidFill>
                            <a:schemeClr val="tx1"/>
                          </a:solidFill>
                          <a:effectLst/>
                          <a:latin typeface="+mn-ea"/>
                          <a:ea typeface="+mn-ea"/>
                        </a:rPr>
                        <a:t>５名</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518411374"/>
                  </a:ext>
                </a:extLst>
              </a:tr>
              <a:tr h="180000">
                <a:tc vMerge="1">
                  <a:txBody>
                    <a:bodyPr/>
                    <a:lstStyle/>
                    <a:p>
                      <a:pPr algn="ctr">
                        <a:lnSpc>
                          <a:spcPts val="500"/>
                        </a:lnSpc>
                        <a:spcAft>
                          <a:spcPts val="0"/>
                        </a:spcAft>
                      </a:pPr>
                      <a:endParaRPr lang="ja-JP" sz="800" kern="100" dirty="0">
                        <a:effectLst/>
                        <a:latin typeface="Century" panose="02040604050505020304" pitchFamily="18" charset="0"/>
                        <a:ea typeface="HGPｺﾞｼｯｸM" panose="020B0600000000000000" pitchFamily="50" charset="-128"/>
                        <a:cs typeface="Times New Roman" panose="02020603050405020304" pitchFamily="18" charset="0"/>
                      </a:endParaRPr>
                    </a:p>
                  </a:txBody>
                  <a:tcPr marL="0" marR="0" marT="0" marB="0" anchor="ctr"/>
                </a:tc>
                <a:tc>
                  <a:txBody>
                    <a:bodyPr/>
                    <a:lstStyle/>
                    <a:p>
                      <a:pPr algn="ctr">
                        <a:lnSpc>
                          <a:spcPts val="1200"/>
                        </a:lnSpc>
                        <a:spcAft>
                          <a:spcPts val="0"/>
                        </a:spcAft>
                      </a:pPr>
                      <a:r>
                        <a:rPr lang="ja-JP" altLang="en-US" sz="800" kern="100" dirty="0">
                          <a:solidFill>
                            <a:schemeClr val="tx1"/>
                          </a:solidFill>
                          <a:effectLst/>
                          <a:latin typeface="+mn-ea"/>
                          <a:ea typeface="+mn-ea"/>
                        </a:rPr>
                        <a:t>０</a:t>
                      </a:r>
                      <a:r>
                        <a:rPr lang="ja-JP" sz="800" kern="100" dirty="0">
                          <a:solidFill>
                            <a:schemeClr val="tx1"/>
                          </a:solidFill>
                          <a:effectLst/>
                          <a:latin typeface="+mn-ea"/>
                          <a:ea typeface="+mn-ea"/>
                        </a:rPr>
                        <a:t>％</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marL="0" marR="0" lvl="0" indent="0" algn="ctr" defTabSz="1280160" rtl="0" eaLnBrk="1" fontAlgn="auto" latinLnBrk="0" hangingPunct="1">
                        <a:lnSpc>
                          <a:spcPts val="1200"/>
                        </a:lnSpc>
                        <a:spcBef>
                          <a:spcPts val="0"/>
                        </a:spcBef>
                        <a:spcAft>
                          <a:spcPts val="0"/>
                        </a:spcAft>
                        <a:buClrTx/>
                        <a:buSzTx/>
                        <a:buFontTx/>
                        <a:buNone/>
                        <a:tabLst/>
                        <a:defRPr/>
                      </a:pPr>
                      <a:r>
                        <a:rPr kumimoji="1" lang="en-US" altLang="ja-JP" sz="800" b="0" i="0" u="none" strike="noStrike" kern="100" cap="none" spc="0" normalizeH="0" baseline="0" noProof="0" dirty="0">
                          <a:ln>
                            <a:noFill/>
                          </a:ln>
                          <a:solidFill>
                            <a:schemeClr val="tx1"/>
                          </a:solidFill>
                          <a:effectLst/>
                          <a:uLnTx/>
                          <a:uFillTx/>
                          <a:latin typeface="+mn-ea"/>
                          <a:ea typeface="+mn-ea"/>
                          <a:cs typeface="+mn-cs"/>
                        </a:rPr>
                        <a:t> </a:t>
                      </a:r>
                      <a:r>
                        <a:rPr kumimoji="1" lang="ja-JP" altLang="en-US" sz="800" b="0" i="0" u="none" strike="noStrike" kern="100" cap="none" spc="0" normalizeH="0" baseline="0" noProof="0" dirty="0">
                          <a:ln>
                            <a:noFill/>
                          </a:ln>
                          <a:solidFill>
                            <a:schemeClr val="tx1"/>
                          </a:solidFill>
                          <a:effectLst/>
                          <a:uLnTx/>
                          <a:uFillTx/>
                          <a:latin typeface="+mn-ea"/>
                          <a:ea typeface="+mn-ea"/>
                          <a:cs typeface="+mn-cs"/>
                        </a:rPr>
                        <a:t>０％</a:t>
                      </a:r>
                      <a:endParaRPr kumimoji="1" lang="ja-JP" altLang="ja-JP" sz="800" b="0" i="0" u="none" strike="noStrike" kern="100" cap="none" spc="0" normalizeH="0" baseline="0" noProof="0" dirty="0">
                        <a:ln>
                          <a:noFill/>
                        </a:ln>
                        <a:solidFill>
                          <a:schemeClr val="tx1"/>
                        </a:solidFill>
                        <a:effectLst/>
                        <a:uLnTx/>
                        <a:uFillTx/>
                        <a:latin typeface="+mn-ea"/>
                        <a:ea typeface="+mn-ea"/>
                        <a:cs typeface="Times New Roman" panose="02020603050405020304" pitchFamily="18" charset="0"/>
                      </a:endParaRPr>
                    </a:p>
                  </a:txBody>
                  <a:tcPr marL="68580" marR="68580" marT="0" marB="0" anchor="ctr"/>
                </a:tc>
                <a:tc>
                  <a:txBody>
                    <a:bodyPr/>
                    <a:lstStyle/>
                    <a:p>
                      <a:endParaRPr kumimoji="1" lang="ja-JP" altLang="en-US" sz="800" dirty="0">
                        <a:latin typeface="+mn-ea"/>
                        <a:ea typeface="+mn-ea"/>
                      </a:endParaRPr>
                    </a:p>
                  </a:txBody>
                  <a:tcPr marL="68580" marR="68580" marT="0" marB="0" anchor="ctr"/>
                </a:tc>
                <a:tc>
                  <a:txBody>
                    <a:bodyPr/>
                    <a:lstStyle/>
                    <a:p>
                      <a:endParaRPr kumimoji="1" lang="ja-JP" altLang="en-US" sz="800">
                        <a:latin typeface="+mn-ea"/>
                        <a:ea typeface="+mn-ea"/>
                      </a:endParaRPr>
                    </a:p>
                  </a:txBody>
                  <a:tcPr marL="68580" marR="68580" marT="0" marB="0" anchor="ctr"/>
                </a:tc>
                <a:tc>
                  <a:txBody>
                    <a:bodyPr/>
                    <a:lstStyle/>
                    <a:p>
                      <a:endParaRPr kumimoji="1" lang="ja-JP" altLang="en-US" sz="800" dirty="0">
                        <a:latin typeface="+mn-ea"/>
                        <a:ea typeface="+mn-ea"/>
                      </a:endParaRPr>
                    </a:p>
                  </a:txBody>
                  <a:tcPr marL="68580" marR="68580" marT="0" marB="0" anchor="ctr"/>
                </a:tc>
                <a:tc>
                  <a:txBody>
                    <a:bodyPr/>
                    <a:lstStyle/>
                    <a:p>
                      <a:endParaRPr kumimoji="1" lang="ja-JP" altLang="en-US" sz="800" dirty="0">
                        <a:latin typeface="+mn-ea"/>
                        <a:ea typeface="+mn-ea"/>
                      </a:endParaRPr>
                    </a:p>
                  </a:txBody>
                  <a:tcPr marL="68580" marR="68580" marT="0" marB="0" anchor="ctr"/>
                </a:tc>
                <a:tc>
                  <a:txBody>
                    <a:bodyPr/>
                    <a:lstStyle/>
                    <a:p>
                      <a:pPr algn="ctr">
                        <a:lnSpc>
                          <a:spcPts val="1200"/>
                        </a:lnSpc>
                        <a:spcAft>
                          <a:spcPts val="0"/>
                        </a:spcAft>
                      </a:pPr>
                      <a:r>
                        <a:rPr lang="ja-JP" altLang="en-US" sz="800" kern="100" dirty="0">
                          <a:solidFill>
                            <a:schemeClr val="tx1"/>
                          </a:solidFill>
                          <a:effectLst/>
                          <a:latin typeface="+mn-ea"/>
                          <a:ea typeface="+mn-ea"/>
                        </a:rPr>
                        <a:t>０</a:t>
                      </a:r>
                      <a:r>
                        <a:rPr lang="ja-JP" sz="800" kern="100" dirty="0">
                          <a:solidFill>
                            <a:schemeClr val="tx1"/>
                          </a:solidFill>
                          <a:effectLst/>
                          <a:latin typeface="+mn-ea"/>
                          <a:ea typeface="+mn-ea"/>
                        </a:rPr>
                        <a:t>％</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3405856144"/>
                  </a:ext>
                </a:extLst>
              </a:tr>
              <a:tr h="180000">
                <a:tc rowSpan="2">
                  <a:txBody>
                    <a:bodyPr/>
                    <a:lstStyle/>
                    <a:p>
                      <a:pPr algn="ctr">
                        <a:lnSpc>
                          <a:spcPts val="800"/>
                        </a:lnSpc>
                        <a:spcAft>
                          <a:spcPts val="0"/>
                        </a:spcAft>
                      </a:pPr>
                      <a:r>
                        <a:rPr lang="ja-JP" sz="800" kern="100" dirty="0">
                          <a:solidFill>
                            <a:schemeClr val="tx1"/>
                          </a:solidFill>
                          <a:effectLst/>
                          <a:latin typeface="+mn-ea"/>
                          <a:ea typeface="+mn-ea"/>
                        </a:rPr>
                        <a:t>対象者数</a:t>
                      </a:r>
                      <a:r>
                        <a:rPr lang="en-US" altLang="ja-JP" sz="800" kern="100" dirty="0">
                          <a:solidFill>
                            <a:schemeClr val="tx1"/>
                          </a:solidFill>
                          <a:effectLst/>
                          <a:latin typeface="+mn-ea"/>
                          <a:ea typeface="+mn-ea"/>
                        </a:rPr>
                        <a:t>/</a:t>
                      </a:r>
                      <a:r>
                        <a:rPr lang="ja-JP" altLang="en-US" sz="800" kern="100" dirty="0">
                          <a:solidFill>
                            <a:schemeClr val="tx1"/>
                          </a:solidFill>
                          <a:effectLst/>
                          <a:latin typeface="+mn-ea"/>
                          <a:ea typeface="+mn-ea"/>
                        </a:rPr>
                        <a:t>届出者数</a:t>
                      </a:r>
                      <a:endParaRPr lang="ja-JP" sz="800" kern="100" dirty="0">
                        <a:solidFill>
                          <a:schemeClr val="tx1"/>
                        </a:solidFill>
                        <a:effectLst/>
                        <a:latin typeface="+mn-ea"/>
                        <a:ea typeface="+mn-ea"/>
                        <a:cs typeface="Times New Roman" panose="02020603050405020304" pitchFamily="18" charset="0"/>
                      </a:endParaRPr>
                    </a:p>
                    <a:p>
                      <a:pPr algn="ctr">
                        <a:lnSpc>
                          <a:spcPts val="800"/>
                        </a:lnSpc>
                        <a:spcAft>
                          <a:spcPts val="0"/>
                        </a:spcAft>
                      </a:pPr>
                      <a:r>
                        <a:rPr lang="ja-JP" sz="800" kern="100" dirty="0">
                          <a:solidFill>
                            <a:schemeClr val="tx1"/>
                          </a:solidFill>
                          <a:effectLst/>
                          <a:latin typeface="+mn-ea"/>
                          <a:ea typeface="+mn-ea"/>
                        </a:rPr>
                        <a:t>支援率</a:t>
                      </a:r>
                      <a:endParaRPr lang="ja-JP" sz="800" kern="100" dirty="0">
                        <a:solidFill>
                          <a:schemeClr val="tx1"/>
                        </a:solidFill>
                        <a:effectLst/>
                        <a:latin typeface="+mn-ea"/>
                        <a:ea typeface="+mn-ea"/>
                        <a:cs typeface="Times New Roman" panose="02020603050405020304" pitchFamily="18" charset="0"/>
                      </a:endParaRPr>
                    </a:p>
                  </a:txBody>
                  <a:tcPr marL="0" marR="0" marT="0" marB="0" anchor="ctr"/>
                </a:tc>
                <a:tc>
                  <a:txBody>
                    <a:bodyPr/>
                    <a:lstStyle/>
                    <a:p>
                      <a:pPr algn="ctr">
                        <a:lnSpc>
                          <a:spcPts val="1200"/>
                        </a:lnSpc>
                        <a:spcAft>
                          <a:spcPts val="0"/>
                        </a:spcAft>
                      </a:pPr>
                      <a:r>
                        <a:rPr lang="en-US" altLang="ja-JP" sz="800" kern="100" dirty="0">
                          <a:solidFill>
                            <a:schemeClr val="tx1"/>
                          </a:solidFill>
                          <a:effectLst/>
                          <a:latin typeface="+mn-ea"/>
                          <a:ea typeface="+mn-ea"/>
                        </a:rPr>
                        <a:t>22</a:t>
                      </a:r>
                      <a:r>
                        <a:rPr lang="ja-JP" sz="800" kern="100" dirty="0">
                          <a:solidFill>
                            <a:schemeClr val="tx1"/>
                          </a:solidFill>
                          <a:effectLst/>
                          <a:latin typeface="+mn-ea"/>
                          <a:ea typeface="+mn-ea"/>
                        </a:rPr>
                        <a:t>名</a:t>
                      </a:r>
                      <a:r>
                        <a:rPr lang="en-US" altLang="ja-JP" sz="800" kern="100" dirty="0">
                          <a:solidFill>
                            <a:schemeClr val="tx1"/>
                          </a:solidFill>
                          <a:effectLst/>
                          <a:latin typeface="+mn-ea"/>
                          <a:ea typeface="+mn-ea"/>
                        </a:rPr>
                        <a:t>/61</a:t>
                      </a:r>
                      <a:r>
                        <a:rPr lang="ja-JP" altLang="en-US" sz="800" kern="100" dirty="0">
                          <a:solidFill>
                            <a:schemeClr val="tx1"/>
                          </a:solidFill>
                          <a:effectLst/>
                          <a:latin typeface="+mn-ea"/>
                          <a:ea typeface="+mn-ea"/>
                        </a:rPr>
                        <a:t>名</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r>
                        <a:rPr lang="ja-JP" altLang="en-US" sz="800" kern="100" dirty="0">
                          <a:solidFill>
                            <a:schemeClr val="tx1"/>
                          </a:solidFill>
                          <a:effectLst/>
                          <a:latin typeface="+mn-ea"/>
                          <a:ea typeface="+mn-ea"/>
                        </a:rPr>
                        <a:t>６</a:t>
                      </a:r>
                      <a:r>
                        <a:rPr lang="ja-JP" sz="800" kern="100" dirty="0">
                          <a:solidFill>
                            <a:schemeClr val="tx1"/>
                          </a:solidFill>
                          <a:effectLst/>
                          <a:latin typeface="+mn-ea"/>
                          <a:ea typeface="+mn-ea"/>
                        </a:rPr>
                        <a:t>名</a:t>
                      </a:r>
                      <a:r>
                        <a:rPr lang="en-US" altLang="ja-JP" sz="800" kern="100" dirty="0">
                          <a:solidFill>
                            <a:schemeClr val="tx1"/>
                          </a:solidFill>
                          <a:effectLst/>
                          <a:latin typeface="+mn-ea"/>
                          <a:ea typeface="+mn-ea"/>
                        </a:rPr>
                        <a:t>/31</a:t>
                      </a:r>
                      <a:r>
                        <a:rPr lang="ja-JP" altLang="en-US" sz="800" kern="100" dirty="0">
                          <a:solidFill>
                            <a:schemeClr val="tx1"/>
                          </a:solidFill>
                          <a:effectLst/>
                          <a:latin typeface="+mn-ea"/>
                          <a:ea typeface="+mn-ea"/>
                        </a:rPr>
                        <a:t>名</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r>
                        <a:rPr lang="ja-JP" altLang="en-US" sz="800" kern="100" dirty="0">
                          <a:solidFill>
                            <a:schemeClr val="tx1"/>
                          </a:solidFill>
                          <a:effectLst/>
                          <a:latin typeface="+mn-ea"/>
                          <a:ea typeface="+mn-ea"/>
                        </a:rPr>
                        <a:t>１</a:t>
                      </a:r>
                      <a:r>
                        <a:rPr lang="ja-JP" sz="800" kern="100" dirty="0">
                          <a:solidFill>
                            <a:schemeClr val="tx1"/>
                          </a:solidFill>
                          <a:effectLst/>
                          <a:latin typeface="+mn-ea"/>
                          <a:ea typeface="+mn-ea"/>
                        </a:rPr>
                        <a:t>名</a:t>
                      </a:r>
                      <a:r>
                        <a:rPr lang="en-US" altLang="ja-JP" sz="800" kern="100" dirty="0">
                          <a:solidFill>
                            <a:schemeClr val="tx1"/>
                          </a:solidFill>
                          <a:effectLst/>
                          <a:latin typeface="+mn-ea"/>
                          <a:ea typeface="+mn-ea"/>
                        </a:rPr>
                        <a:t>/</a:t>
                      </a:r>
                      <a:r>
                        <a:rPr lang="ja-JP" altLang="en-US" sz="800" kern="100" dirty="0">
                          <a:solidFill>
                            <a:schemeClr val="tx1"/>
                          </a:solidFill>
                          <a:effectLst/>
                          <a:latin typeface="+mn-ea"/>
                          <a:ea typeface="+mn-ea"/>
                        </a:rPr>
                        <a:t>４名</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r>
                        <a:rPr lang="ja-JP" altLang="en-US" sz="800" kern="100" dirty="0">
                          <a:solidFill>
                            <a:schemeClr val="tx1"/>
                          </a:solidFill>
                          <a:effectLst/>
                          <a:latin typeface="+mn-ea"/>
                          <a:ea typeface="+mn-ea"/>
                        </a:rPr>
                        <a:t>２</a:t>
                      </a:r>
                      <a:r>
                        <a:rPr lang="ja-JP" sz="800" kern="100" dirty="0">
                          <a:solidFill>
                            <a:schemeClr val="tx1"/>
                          </a:solidFill>
                          <a:effectLst/>
                          <a:latin typeface="+mn-ea"/>
                          <a:ea typeface="+mn-ea"/>
                        </a:rPr>
                        <a:t>名</a:t>
                      </a:r>
                      <a:r>
                        <a:rPr lang="en-US" altLang="ja-JP" sz="800" kern="100" dirty="0">
                          <a:solidFill>
                            <a:schemeClr val="tx1"/>
                          </a:solidFill>
                          <a:effectLst/>
                          <a:latin typeface="+mn-ea"/>
                          <a:ea typeface="+mn-ea"/>
                        </a:rPr>
                        <a:t>/</a:t>
                      </a:r>
                      <a:r>
                        <a:rPr lang="ja-JP" altLang="en-US" sz="800" kern="100" dirty="0">
                          <a:solidFill>
                            <a:schemeClr val="tx1"/>
                          </a:solidFill>
                          <a:effectLst/>
                          <a:latin typeface="+mn-ea"/>
                          <a:ea typeface="+mn-ea"/>
                        </a:rPr>
                        <a:t>５名</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r>
                        <a:rPr lang="en-US" altLang="ja-JP" sz="800" kern="100" dirty="0">
                          <a:solidFill>
                            <a:schemeClr val="tx1"/>
                          </a:solidFill>
                          <a:effectLst/>
                          <a:latin typeface="+mn-ea"/>
                          <a:ea typeface="+mn-ea"/>
                        </a:rPr>
                        <a:t>31</a:t>
                      </a:r>
                      <a:r>
                        <a:rPr lang="ja-JP" sz="800" kern="100" dirty="0">
                          <a:solidFill>
                            <a:schemeClr val="tx1"/>
                          </a:solidFill>
                          <a:effectLst/>
                          <a:latin typeface="+mn-ea"/>
                          <a:ea typeface="+mn-ea"/>
                        </a:rPr>
                        <a:t>名</a:t>
                      </a:r>
                      <a:r>
                        <a:rPr lang="en-US" altLang="ja-JP" sz="800" kern="100" dirty="0">
                          <a:solidFill>
                            <a:schemeClr val="tx1"/>
                          </a:solidFill>
                          <a:effectLst/>
                          <a:latin typeface="+mn-ea"/>
                          <a:ea typeface="+mn-ea"/>
                        </a:rPr>
                        <a:t>/101</a:t>
                      </a:r>
                      <a:r>
                        <a:rPr lang="ja-JP" altLang="en-US" sz="800" kern="100" dirty="0">
                          <a:solidFill>
                            <a:schemeClr val="tx1"/>
                          </a:solidFill>
                          <a:effectLst/>
                          <a:latin typeface="+mn-ea"/>
                          <a:ea typeface="+mn-ea"/>
                        </a:rPr>
                        <a:t>名</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2560547054"/>
                  </a:ext>
                </a:extLst>
              </a:tr>
              <a:tr h="180000">
                <a:tc vMerge="1">
                  <a:txBody>
                    <a:bodyPr/>
                    <a:lstStyle/>
                    <a:p>
                      <a:pPr algn="ctr">
                        <a:lnSpc>
                          <a:spcPts val="500"/>
                        </a:lnSpc>
                        <a:spcAft>
                          <a:spcPts val="0"/>
                        </a:spcAft>
                      </a:pPr>
                      <a:endParaRPr lang="ja-JP" sz="800" kern="100" dirty="0">
                        <a:effectLst/>
                        <a:latin typeface="Century" panose="02040604050505020304" pitchFamily="18" charset="0"/>
                        <a:ea typeface="HGPｺﾞｼｯｸM" panose="020B0600000000000000" pitchFamily="50" charset="-128"/>
                        <a:cs typeface="Times New Roman" panose="02020603050405020304" pitchFamily="18" charset="0"/>
                      </a:endParaRPr>
                    </a:p>
                  </a:txBody>
                  <a:tcPr marL="0" marR="0" marT="0" marB="0" anchor="ctr"/>
                </a:tc>
                <a:tc>
                  <a:txBody>
                    <a:bodyPr/>
                    <a:lstStyle/>
                    <a:p>
                      <a:pPr algn="ctr">
                        <a:lnSpc>
                          <a:spcPts val="1200"/>
                        </a:lnSpc>
                        <a:spcAft>
                          <a:spcPts val="0"/>
                        </a:spcAft>
                      </a:pPr>
                      <a:r>
                        <a:rPr lang="en-US" altLang="ja-JP" sz="800" kern="100" dirty="0">
                          <a:solidFill>
                            <a:schemeClr val="tx1"/>
                          </a:solidFill>
                          <a:effectLst/>
                          <a:latin typeface="+mn-ea"/>
                          <a:ea typeface="+mn-ea"/>
                        </a:rPr>
                        <a:t>3</a:t>
                      </a:r>
                      <a:r>
                        <a:rPr lang="en-US" sz="800" kern="100" dirty="0">
                          <a:solidFill>
                            <a:schemeClr val="tx1"/>
                          </a:solidFill>
                          <a:effectLst/>
                          <a:latin typeface="+mn-ea"/>
                          <a:ea typeface="+mn-ea"/>
                        </a:rPr>
                        <a:t>6</a:t>
                      </a:r>
                      <a:r>
                        <a:rPr lang="ja-JP" sz="800" kern="100" dirty="0">
                          <a:solidFill>
                            <a:schemeClr val="tx1"/>
                          </a:solidFill>
                          <a:effectLst/>
                          <a:latin typeface="+mn-ea"/>
                          <a:ea typeface="+mn-ea"/>
                        </a:rPr>
                        <a:t>％</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r>
                        <a:rPr lang="en-US" altLang="ja-JP" sz="800" kern="100" dirty="0">
                          <a:solidFill>
                            <a:schemeClr val="tx1"/>
                          </a:solidFill>
                          <a:effectLst/>
                          <a:latin typeface="+mn-ea"/>
                          <a:ea typeface="+mn-ea"/>
                        </a:rPr>
                        <a:t>19</a:t>
                      </a:r>
                      <a:r>
                        <a:rPr lang="ja-JP" sz="800" kern="100" dirty="0">
                          <a:solidFill>
                            <a:schemeClr val="tx1"/>
                          </a:solidFill>
                          <a:effectLst/>
                          <a:latin typeface="+mn-ea"/>
                          <a:ea typeface="+mn-ea"/>
                        </a:rPr>
                        <a:t>％</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r>
                        <a:rPr lang="ja-JP" sz="800" kern="100" dirty="0">
                          <a:solidFill>
                            <a:schemeClr val="tx1"/>
                          </a:solidFill>
                          <a:effectLst/>
                          <a:latin typeface="+mn-ea"/>
                          <a:ea typeface="+mn-ea"/>
                        </a:rPr>
                        <a:t>　</a:t>
                      </a:r>
                      <a:r>
                        <a:rPr lang="en-US" altLang="ja-JP" sz="800" kern="100" dirty="0">
                          <a:solidFill>
                            <a:schemeClr val="tx1"/>
                          </a:solidFill>
                          <a:effectLst/>
                          <a:latin typeface="+mn-ea"/>
                          <a:ea typeface="+mn-ea"/>
                        </a:rPr>
                        <a:t>25</a:t>
                      </a:r>
                      <a:r>
                        <a:rPr lang="ja-JP" sz="800" kern="100" dirty="0">
                          <a:solidFill>
                            <a:schemeClr val="tx1"/>
                          </a:solidFill>
                          <a:effectLst/>
                          <a:latin typeface="+mn-ea"/>
                          <a:ea typeface="+mn-ea"/>
                        </a:rPr>
                        <a:t>％</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r>
                        <a:rPr lang="en-US" altLang="ja-JP" sz="800" kern="100" dirty="0">
                          <a:solidFill>
                            <a:schemeClr val="tx1"/>
                          </a:solidFill>
                          <a:effectLst/>
                          <a:latin typeface="+mn-ea"/>
                          <a:ea typeface="+mn-ea"/>
                        </a:rPr>
                        <a:t>40</a:t>
                      </a:r>
                      <a:r>
                        <a:rPr lang="ja-JP" sz="800" kern="100" dirty="0">
                          <a:solidFill>
                            <a:schemeClr val="tx1"/>
                          </a:solidFill>
                          <a:effectLst/>
                          <a:latin typeface="+mn-ea"/>
                          <a:ea typeface="+mn-ea"/>
                        </a:rPr>
                        <a:t>％</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algn="ctr">
                        <a:lnSpc>
                          <a:spcPts val="1200"/>
                        </a:lnSpc>
                        <a:spcAft>
                          <a:spcPts val="0"/>
                        </a:spcAft>
                      </a:pPr>
                      <a:r>
                        <a:rPr lang="en-US" altLang="ja-JP" sz="800" kern="100" dirty="0">
                          <a:solidFill>
                            <a:schemeClr val="tx1"/>
                          </a:solidFill>
                          <a:effectLst/>
                          <a:latin typeface="+mn-ea"/>
                          <a:ea typeface="+mn-ea"/>
                        </a:rPr>
                        <a:t>31</a:t>
                      </a:r>
                      <a:r>
                        <a:rPr lang="ja-JP" sz="800" kern="100" dirty="0">
                          <a:solidFill>
                            <a:schemeClr val="tx1"/>
                          </a:solidFill>
                          <a:effectLst/>
                          <a:latin typeface="+mn-ea"/>
                          <a:ea typeface="+mn-ea"/>
                        </a:rPr>
                        <a:t>％</a:t>
                      </a:r>
                      <a:endParaRPr lang="ja-JP" sz="800" kern="100" dirty="0">
                        <a:solidFill>
                          <a:schemeClr val="tx1"/>
                        </a:solidFill>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3512668731"/>
                  </a:ext>
                </a:extLst>
              </a:tr>
            </a:tbl>
          </a:graphicData>
        </a:graphic>
      </p:graphicFrame>
      <p:sp>
        <p:nvSpPr>
          <p:cNvPr id="23" name="正方形/長方形 22"/>
          <p:cNvSpPr/>
          <p:nvPr/>
        </p:nvSpPr>
        <p:spPr>
          <a:xfrm>
            <a:off x="11726508" y="6062018"/>
            <a:ext cx="630857" cy="188907"/>
          </a:xfrm>
          <a:prstGeom prst="rect">
            <a:avLst/>
          </a:prstGeom>
          <a:noFill/>
          <a:ln w="28575">
            <a:solidFill>
              <a:srgbClr val="FF0000"/>
            </a:solidFill>
          </a:ln>
        </p:spPr>
        <p:style>
          <a:lnRef idx="2">
            <a:schemeClr val="accent4"/>
          </a:lnRef>
          <a:fillRef idx="1">
            <a:schemeClr val="lt1"/>
          </a:fillRef>
          <a:effectRef idx="0">
            <a:schemeClr val="accent4"/>
          </a:effectRef>
          <a:fontRef idx="minor">
            <a:schemeClr val="dk1"/>
          </a:fontRef>
        </p:style>
        <p:txBody>
          <a:bodyPr rtlCol="0" anchor="t" anchorCtr="0"/>
          <a:lstStyle/>
          <a:p>
            <a:pPr algn="ctr">
              <a:lnSpc>
                <a:spcPts val="1300"/>
              </a:lnSpc>
            </a:pP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6" name="直線矢印コネクタ 25"/>
          <p:cNvCxnSpPr>
            <a:cxnSpLocks/>
          </p:cNvCxnSpPr>
          <p:nvPr/>
        </p:nvCxnSpPr>
        <p:spPr>
          <a:xfrm>
            <a:off x="12345085" y="6180009"/>
            <a:ext cx="215097" cy="540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a:cxnSpLocks/>
          </p:cNvCxnSpPr>
          <p:nvPr/>
        </p:nvCxnSpPr>
        <p:spPr>
          <a:xfrm flipV="1">
            <a:off x="12538967" y="5208710"/>
            <a:ext cx="1" cy="971299"/>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7" name="直線矢印コネクタ 46"/>
          <p:cNvCxnSpPr>
            <a:cxnSpLocks/>
          </p:cNvCxnSpPr>
          <p:nvPr/>
        </p:nvCxnSpPr>
        <p:spPr>
          <a:xfrm flipH="1">
            <a:off x="12069171" y="5208710"/>
            <a:ext cx="469796" cy="235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5" name="表 7">
            <a:extLst>
              <a:ext uri="{FF2B5EF4-FFF2-40B4-BE49-F238E27FC236}">
                <a16:creationId xmlns:a16="http://schemas.microsoft.com/office/drawing/2014/main" id="{429EE639-F7E3-4A99-94E5-AF4507EFA062}"/>
              </a:ext>
            </a:extLst>
          </p:cNvPr>
          <p:cNvGraphicFramePr>
            <a:graphicFrameLocks noGrp="1"/>
          </p:cNvGraphicFramePr>
          <p:nvPr>
            <p:extLst>
              <p:ext uri="{D42A27DB-BD31-4B8C-83A1-F6EECF244321}">
                <p14:modId xmlns:p14="http://schemas.microsoft.com/office/powerpoint/2010/main" val="763321118"/>
              </p:ext>
            </p:extLst>
          </p:nvPr>
        </p:nvGraphicFramePr>
        <p:xfrm>
          <a:off x="595246" y="4334056"/>
          <a:ext cx="2965880" cy="661672"/>
        </p:xfrm>
        <a:graphic>
          <a:graphicData uri="http://schemas.openxmlformats.org/drawingml/2006/table">
            <a:tbl>
              <a:tblPr firstRow="1" bandRow="1">
                <a:tableStyleId>{5C22544A-7EE6-4342-B048-85BDC9FD1C3A}</a:tableStyleId>
              </a:tblPr>
              <a:tblGrid>
                <a:gridCol w="465455">
                  <a:extLst>
                    <a:ext uri="{9D8B030D-6E8A-4147-A177-3AD203B41FA5}">
                      <a16:colId xmlns:a16="http://schemas.microsoft.com/office/drawing/2014/main" val="1335281977"/>
                    </a:ext>
                  </a:extLst>
                </a:gridCol>
                <a:gridCol w="500085">
                  <a:extLst>
                    <a:ext uri="{9D8B030D-6E8A-4147-A177-3AD203B41FA5}">
                      <a16:colId xmlns:a16="http://schemas.microsoft.com/office/drawing/2014/main" val="1028517222"/>
                    </a:ext>
                  </a:extLst>
                </a:gridCol>
                <a:gridCol w="500085">
                  <a:extLst>
                    <a:ext uri="{9D8B030D-6E8A-4147-A177-3AD203B41FA5}">
                      <a16:colId xmlns:a16="http://schemas.microsoft.com/office/drawing/2014/main" val="1493581904"/>
                    </a:ext>
                  </a:extLst>
                </a:gridCol>
                <a:gridCol w="500085">
                  <a:extLst>
                    <a:ext uri="{9D8B030D-6E8A-4147-A177-3AD203B41FA5}">
                      <a16:colId xmlns:a16="http://schemas.microsoft.com/office/drawing/2014/main" val="4226648082"/>
                    </a:ext>
                  </a:extLst>
                </a:gridCol>
                <a:gridCol w="500085">
                  <a:extLst>
                    <a:ext uri="{9D8B030D-6E8A-4147-A177-3AD203B41FA5}">
                      <a16:colId xmlns:a16="http://schemas.microsoft.com/office/drawing/2014/main" val="3267824124"/>
                    </a:ext>
                  </a:extLst>
                </a:gridCol>
                <a:gridCol w="500085">
                  <a:extLst>
                    <a:ext uri="{9D8B030D-6E8A-4147-A177-3AD203B41FA5}">
                      <a16:colId xmlns:a16="http://schemas.microsoft.com/office/drawing/2014/main" val="3412329715"/>
                    </a:ext>
                  </a:extLst>
                </a:gridCol>
              </a:tblGrid>
              <a:tr h="302123">
                <a:tc>
                  <a:txBody>
                    <a:bodyPr/>
                    <a:lstStyle/>
                    <a:p>
                      <a:pPr algn="ctr"/>
                      <a:r>
                        <a:rPr kumimoji="1" lang="ja-JP" altLang="en-US" sz="1000" dirty="0">
                          <a:latin typeface="+mn-ea"/>
                          <a:ea typeface="+mn-ea"/>
                        </a:rPr>
                        <a:t>年</a:t>
                      </a:r>
                    </a:p>
                  </a:txBody>
                  <a:tcPr/>
                </a:tc>
                <a:tc>
                  <a:txBody>
                    <a:bodyPr/>
                    <a:lstStyle/>
                    <a:p>
                      <a:pPr algn="ctr"/>
                      <a:r>
                        <a:rPr kumimoji="1" lang="ja-JP" altLang="en-US" sz="1000" dirty="0">
                          <a:solidFill>
                            <a:schemeClr val="tx1"/>
                          </a:solidFill>
                          <a:latin typeface="+mn-ea"/>
                          <a:ea typeface="+mn-ea"/>
                        </a:rPr>
                        <a:t>平成</a:t>
                      </a:r>
                      <a:r>
                        <a:rPr kumimoji="1" lang="en-US" altLang="ja-JP" sz="1000" dirty="0">
                          <a:solidFill>
                            <a:schemeClr val="tx1"/>
                          </a:solidFill>
                          <a:latin typeface="+mn-ea"/>
                          <a:ea typeface="+mn-ea"/>
                        </a:rPr>
                        <a:t>30</a:t>
                      </a:r>
                      <a:r>
                        <a:rPr kumimoji="1" lang="ja-JP" altLang="en-US" sz="1000" dirty="0">
                          <a:solidFill>
                            <a:schemeClr val="tx1"/>
                          </a:solidFill>
                          <a:latin typeface="+mn-ea"/>
                          <a:ea typeface="+mn-ea"/>
                        </a:rPr>
                        <a:t>年</a:t>
                      </a:r>
                    </a:p>
                  </a:txBody>
                  <a:tcPr/>
                </a:tc>
                <a:tc>
                  <a:txBody>
                    <a:bodyPr/>
                    <a:lstStyle/>
                    <a:p>
                      <a:pPr algn="ctr"/>
                      <a:r>
                        <a:rPr kumimoji="1" lang="ja-JP" altLang="en-US" sz="1000" dirty="0">
                          <a:solidFill>
                            <a:schemeClr val="tx1"/>
                          </a:solidFill>
                          <a:latin typeface="+mn-ea"/>
                          <a:ea typeface="+mn-ea"/>
                        </a:rPr>
                        <a:t>令和元年</a:t>
                      </a:r>
                    </a:p>
                  </a:txBody>
                  <a:tcPr/>
                </a:tc>
                <a:tc>
                  <a:txBody>
                    <a:bodyPr/>
                    <a:lstStyle/>
                    <a:p>
                      <a:pPr algn="ctr"/>
                      <a:r>
                        <a:rPr kumimoji="1" lang="ja-JP" altLang="en-US" sz="1000" dirty="0">
                          <a:solidFill>
                            <a:schemeClr val="tx1"/>
                          </a:solidFill>
                          <a:latin typeface="+mn-ea"/>
                          <a:ea typeface="+mn-ea"/>
                        </a:rPr>
                        <a:t>令和２年</a:t>
                      </a:r>
                    </a:p>
                  </a:txBody>
                  <a:tcPr/>
                </a:tc>
                <a:tc>
                  <a:txBody>
                    <a:bodyPr/>
                    <a:lstStyle/>
                    <a:p>
                      <a:pPr algn="ctr"/>
                      <a:r>
                        <a:rPr kumimoji="1" lang="ja-JP" altLang="en-US" sz="1000" dirty="0">
                          <a:solidFill>
                            <a:schemeClr val="tx1"/>
                          </a:solidFill>
                          <a:latin typeface="+mn-ea"/>
                          <a:ea typeface="+mn-ea"/>
                        </a:rPr>
                        <a:t>令和３年</a:t>
                      </a:r>
                    </a:p>
                  </a:txBody>
                  <a:tcPr/>
                </a:tc>
                <a:tc>
                  <a:txBody>
                    <a:bodyPr/>
                    <a:lstStyle/>
                    <a:p>
                      <a:pPr algn="ctr"/>
                      <a:r>
                        <a:rPr kumimoji="1" lang="ja-JP" altLang="en-US" sz="1000" dirty="0">
                          <a:solidFill>
                            <a:schemeClr val="tx1"/>
                          </a:solidFill>
                          <a:latin typeface="+mn-ea"/>
                          <a:ea typeface="+mn-ea"/>
                        </a:rPr>
                        <a:t>令和４年</a:t>
                      </a:r>
                    </a:p>
                  </a:txBody>
                  <a:tcPr/>
                </a:tc>
                <a:extLst>
                  <a:ext uri="{0D108BD9-81ED-4DB2-BD59-A6C34878D82A}">
                    <a16:rowId xmlns:a16="http://schemas.microsoft.com/office/drawing/2014/main" val="980061072"/>
                  </a:ext>
                </a:extLst>
              </a:tr>
              <a:tr h="265432">
                <a:tc>
                  <a:txBody>
                    <a:bodyPr/>
                    <a:lstStyle/>
                    <a:p>
                      <a:pPr algn="ctr"/>
                      <a:r>
                        <a:rPr kumimoji="1" lang="ja-JP" altLang="en-US" sz="1000" b="1" dirty="0">
                          <a:latin typeface="+mn-ea"/>
                          <a:ea typeface="+mn-ea"/>
                        </a:rPr>
                        <a:t>件数</a:t>
                      </a:r>
                    </a:p>
                  </a:txBody>
                  <a:tcPr/>
                </a:tc>
                <a:tc>
                  <a:txBody>
                    <a:bodyPr/>
                    <a:lstStyle/>
                    <a:p>
                      <a:pPr algn="ctr"/>
                      <a:r>
                        <a:rPr kumimoji="1" lang="en-US" altLang="ja-JP" sz="1000" dirty="0">
                          <a:solidFill>
                            <a:schemeClr val="tx1"/>
                          </a:solidFill>
                          <a:latin typeface="+mn-ea"/>
                          <a:ea typeface="+mn-ea"/>
                        </a:rPr>
                        <a:t>943</a:t>
                      </a:r>
                      <a:endParaRPr kumimoji="1" lang="ja-JP" altLang="en-US" sz="1000" dirty="0">
                        <a:solidFill>
                          <a:schemeClr val="tx1"/>
                        </a:solidFill>
                        <a:latin typeface="+mn-ea"/>
                        <a:ea typeface="+mn-ea"/>
                      </a:endParaRPr>
                    </a:p>
                  </a:txBody>
                  <a:tcPr/>
                </a:tc>
                <a:tc>
                  <a:txBody>
                    <a:bodyPr/>
                    <a:lstStyle/>
                    <a:p>
                      <a:pPr algn="ctr"/>
                      <a:r>
                        <a:rPr kumimoji="1" lang="en-US" altLang="ja-JP" sz="1000" dirty="0">
                          <a:solidFill>
                            <a:schemeClr val="tx1"/>
                          </a:solidFill>
                          <a:latin typeface="+mn-ea"/>
                          <a:ea typeface="+mn-ea"/>
                        </a:rPr>
                        <a:t>1036</a:t>
                      </a:r>
                      <a:endParaRPr kumimoji="1" lang="ja-JP" altLang="en-US" sz="1000" dirty="0">
                        <a:solidFill>
                          <a:schemeClr val="tx1"/>
                        </a:solidFill>
                        <a:latin typeface="+mn-ea"/>
                        <a:ea typeface="+mn-ea"/>
                      </a:endParaRPr>
                    </a:p>
                  </a:txBody>
                  <a:tcPr/>
                </a:tc>
                <a:tc>
                  <a:txBody>
                    <a:bodyPr/>
                    <a:lstStyle/>
                    <a:p>
                      <a:pPr algn="ctr"/>
                      <a:r>
                        <a:rPr kumimoji="1" lang="en-US" altLang="ja-JP" sz="1000" dirty="0">
                          <a:solidFill>
                            <a:schemeClr val="tx1"/>
                          </a:solidFill>
                          <a:latin typeface="+mn-ea"/>
                          <a:ea typeface="+mn-ea"/>
                        </a:rPr>
                        <a:t>894</a:t>
                      </a:r>
                      <a:endParaRPr kumimoji="1" lang="ja-JP" altLang="en-US" sz="1000" dirty="0">
                        <a:solidFill>
                          <a:schemeClr val="tx1"/>
                        </a:solidFill>
                        <a:latin typeface="+mn-ea"/>
                        <a:ea typeface="+mn-ea"/>
                      </a:endParaRPr>
                    </a:p>
                  </a:txBody>
                  <a:tcPr/>
                </a:tc>
                <a:tc>
                  <a:txBody>
                    <a:bodyPr/>
                    <a:lstStyle/>
                    <a:p>
                      <a:pPr algn="ctr"/>
                      <a:r>
                        <a:rPr kumimoji="1" lang="en-US" altLang="ja-JP" sz="1000" dirty="0">
                          <a:solidFill>
                            <a:schemeClr val="tx1"/>
                          </a:solidFill>
                          <a:latin typeface="+mn-ea"/>
                          <a:ea typeface="+mn-ea"/>
                        </a:rPr>
                        <a:t>717</a:t>
                      </a:r>
                      <a:endParaRPr kumimoji="1" lang="ja-JP" altLang="en-US" sz="1000" dirty="0">
                        <a:solidFill>
                          <a:schemeClr val="tx1"/>
                        </a:solidFill>
                        <a:latin typeface="+mn-ea"/>
                        <a:ea typeface="+mn-ea"/>
                      </a:endParaRPr>
                    </a:p>
                  </a:txBody>
                  <a:tcPr/>
                </a:tc>
                <a:tc>
                  <a:txBody>
                    <a:bodyPr/>
                    <a:lstStyle/>
                    <a:p>
                      <a:pPr algn="ctr"/>
                      <a:r>
                        <a:rPr kumimoji="1" lang="en-US" altLang="ja-JP" sz="1000" dirty="0">
                          <a:solidFill>
                            <a:schemeClr val="tx1"/>
                          </a:solidFill>
                          <a:latin typeface="+mn-ea"/>
                          <a:ea typeface="+mn-ea"/>
                        </a:rPr>
                        <a:t>589</a:t>
                      </a:r>
                      <a:endParaRPr kumimoji="1" lang="ja-JP" altLang="en-US" sz="1000" dirty="0">
                        <a:solidFill>
                          <a:schemeClr val="tx1"/>
                        </a:solidFill>
                        <a:latin typeface="+mn-ea"/>
                        <a:ea typeface="+mn-ea"/>
                      </a:endParaRPr>
                    </a:p>
                  </a:txBody>
                  <a:tcPr/>
                </a:tc>
                <a:extLst>
                  <a:ext uri="{0D108BD9-81ED-4DB2-BD59-A6C34878D82A}">
                    <a16:rowId xmlns:a16="http://schemas.microsoft.com/office/drawing/2014/main" val="4173656254"/>
                  </a:ext>
                </a:extLst>
              </a:tr>
            </a:tbl>
          </a:graphicData>
        </a:graphic>
      </p:graphicFrame>
    </p:spTree>
    <p:extLst>
      <p:ext uri="{BB962C8B-B14F-4D97-AF65-F5344CB8AC3E}">
        <p14:creationId xmlns:p14="http://schemas.microsoft.com/office/powerpoint/2010/main" val="738891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角丸四角形 271">
            <a:extLst>
              <a:ext uri="{FF2B5EF4-FFF2-40B4-BE49-F238E27FC236}">
                <a16:creationId xmlns:a16="http://schemas.microsoft.com/office/drawing/2014/main" id="{84DBC304-9507-40CB-B52C-3D5DC766EBFE}"/>
              </a:ext>
            </a:extLst>
          </p:cNvPr>
          <p:cNvSpPr/>
          <p:nvPr/>
        </p:nvSpPr>
        <p:spPr>
          <a:xfrm>
            <a:off x="6338238" y="5446483"/>
            <a:ext cx="6426163" cy="4086239"/>
          </a:xfrm>
          <a:prstGeom prst="roundRect">
            <a:avLst>
              <a:gd name="adj" fmla="val 2100"/>
            </a:avLst>
          </a:prstGeom>
          <a:solidFill>
            <a:schemeClr val="accent6">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527050" indent="-399415">
              <a:lnSpc>
                <a:spcPts val="1600"/>
              </a:lnSpc>
            </a:pPr>
            <a:endParaRPr lang="en-US" altLang="ja-JP" sz="900" kern="100" dirty="0">
              <a:solidFill>
                <a:schemeClr val="tx1"/>
              </a:solidFill>
              <a:latin typeface="Century" panose="02040604050505020304" pitchFamily="18" charset="0"/>
              <a:ea typeface="HGPｺﾞｼｯｸM" panose="020B0600000000000000" pitchFamily="50" charset="-128"/>
              <a:cs typeface="Times New Roman" panose="02020603050405020304" pitchFamily="18" charset="0"/>
            </a:endParaRPr>
          </a:p>
          <a:p>
            <a:pPr indent="14288">
              <a:lnSpc>
                <a:spcPts val="1400"/>
              </a:lnSpc>
            </a:pPr>
            <a:r>
              <a:rPr lang="ja-JP" altLang="ja-JP" kern="100" dirty="0">
                <a:solidFill>
                  <a:schemeClr val="tx1"/>
                </a:solidFill>
                <a:effectLst/>
                <a:latin typeface="HGPｺﾞｼｯｸM" panose="020B0600000000000000" pitchFamily="50" charset="-128"/>
                <a:ea typeface="HGPｺﾞｼｯｸM" panose="020B0600000000000000" pitchFamily="50" charset="-128"/>
              </a:rPr>
              <a:t>■　更なる届出率の向上　■</a:t>
            </a:r>
          </a:p>
          <a:p>
            <a:pPr marL="268288" indent="-254000">
              <a:lnSpc>
                <a:spcPts val="1400"/>
              </a:lnSpc>
            </a:pPr>
            <a:r>
              <a:rPr lang="ja-JP" altLang="ja-JP" kern="100" dirty="0">
                <a:solidFill>
                  <a:schemeClr val="tx1"/>
                </a:solidFill>
                <a:effectLst/>
                <a:latin typeface="HGPｺﾞｼｯｸM" panose="020B0600000000000000" pitchFamily="50" charset="-128"/>
                <a:ea typeface="HGPｺﾞｼｯｸM" panose="020B0600000000000000" pitchFamily="50" charset="-128"/>
              </a:rPr>
              <a:t>　</a:t>
            </a:r>
            <a:r>
              <a:rPr lang="en-US" altLang="ja-JP" kern="100" dirty="0">
                <a:solidFill>
                  <a:schemeClr val="tx1"/>
                </a:solidFill>
                <a:effectLst/>
                <a:latin typeface="HGPｺﾞｼｯｸM" panose="020B0600000000000000" pitchFamily="50" charset="-128"/>
                <a:ea typeface="HGPｺﾞｼｯｸM" panose="020B0600000000000000" pitchFamily="50" charset="-128"/>
              </a:rPr>
              <a:t>     </a:t>
            </a:r>
            <a:r>
              <a:rPr lang="ja-JP" altLang="ja-JP" kern="100" dirty="0">
                <a:solidFill>
                  <a:schemeClr val="tx1"/>
                </a:solidFill>
                <a:effectLst/>
                <a:latin typeface="HGPｺﾞｼｯｸM" panose="020B0600000000000000" pitchFamily="50" charset="-128"/>
                <a:ea typeface="HGPｺﾞｼｯｸM" panose="020B0600000000000000" pitchFamily="50" charset="-128"/>
              </a:rPr>
              <a:t>届出率が</a:t>
            </a:r>
            <a:r>
              <a:rPr lang="en-US" altLang="ja-JP" kern="100" dirty="0">
                <a:solidFill>
                  <a:schemeClr val="tx1"/>
                </a:solidFill>
                <a:effectLst/>
                <a:latin typeface="HGPｺﾞｼｯｸM" panose="020B0600000000000000" pitchFamily="50" charset="-128"/>
                <a:ea typeface="HGPｺﾞｼｯｸM" panose="020B0600000000000000" pitchFamily="50" charset="-128"/>
              </a:rPr>
              <a:t>80</a:t>
            </a:r>
            <a:r>
              <a:rPr lang="ja-JP" altLang="ja-JP" kern="100" dirty="0">
                <a:solidFill>
                  <a:schemeClr val="tx1"/>
                </a:solidFill>
                <a:effectLst/>
                <a:latin typeface="HGPｺﾞｼｯｸM" panose="020B0600000000000000" pitchFamily="50" charset="-128"/>
                <a:ea typeface="HGPｺﾞｼｯｸM" panose="020B0600000000000000" pitchFamily="50" charset="-128"/>
              </a:rPr>
              <a:t>％であることがわかった。これは、前回調査で判明した届出率</a:t>
            </a:r>
            <a:r>
              <a:rPr lang="en-US" altLang="ja-JP" kern="100" dirty="0">
                <a:solidFill>
                  <a:schemeClr val="tx1"/>
                </a:solidFill>
                <a:effectLst/>
                <a:latin typeface="HGPｺﾞｼｯｸM" panose="020B0600000000000000" pitchFamily="50" charset="-128"/>
                <a:ea typeface="HGPｺﾞｼｯｸM" panose="020B0600000000000000" pitchFamily="50" charset="-128"/>
              </a:rPr>
              <a:t>63</a:t>
            </a:r>
            <a:r>
              <a:rPr lang="ja-JP" altLang="ja-JP" kern="100" dirty="0">
                <a:solidFill>
                  <a:schemeClr val="tx1"/>
                </a:solidFill>
                <a:effectLst/>
                <a:latin typeface="HGPｺﾞｼｯｸM" panose="020B0600000000000000" pitchFamily="50" charset="-128"/>
                <a:ea typeface="HGPｺﾞｼｯｸM" panose="020B0600000000000000" pitchFamily="50" charset="-128"/>
              </a:rPr>
              <a:t>％であることと比較する</a:t>
            </a:r>
            <a:r>
              <a:rPr lang="ja-JP" altLang="en-US" kern="100" dirty="0">
                <a:solidFill>
                  <a:schemeClr val="tx1"/>
                </a:solidFill>
                <a:latin typeface="HGPｺﾞｼｯｸM" panose="020B0600000000000000" pitchFamily="50" charset="-128"/>
                <a:ea typeface="HGPｺﾞｼｯｸM" panose="020B0600000000000000" pitchFamily="50" charset="-128"/>
              </a:rPr>
              <a:t>と</a:t>
            </a:r>
            <a:r>
              <a:rPr lang="ja-JP" altLang="ja-JP" kern="100" dirty="0">
                <a:solidFill>
                  <a:schemeClr val="tx1"/>
                </a:solidFill>
                <a:effectLst/>
                <a:latin typeface="HGPｺﾞｼｯｸM" panose="020B0600000000000000" pitchFamily="50" charset="-128"/>
                <a:ea typeface="HGPｺﾞｼｯｸM" panose="020B0600000000000000" pitchFamily="50" charset="-128"/>
              </a:rPr>
              <a:t>大幅な届出率向上と言える</a:t>
            </a:r>
            <a:r>
              <a:rPr lang="ja-JP" altLang="en-US" kern="100" dirty="0">
                <a:solidFill>
                  <a:schemeClr val="tx1"/>
                </a:solidFill>
                <a:effectLst/>
                <a:latin typeface="HGPｺﾞｼｯｸM" panose="020B0600000000000000" pitchFamily="50" charset="-128"/>
                <a:ea typeface="HGPｺﾞｼｯｸM" panose="020B0600000000000000" pitchFamily="50" charset="-128"/>
              </a:rPr>
              <a:t>が、</a:t>
            </a:r>
            <a:r>
              <a:rPr lang="ja-JP" altLang="ja-JP" kern="100" dirty="0">
                <a:solidFill>
                  <a:schemeClr val="tx1"/>
                </a:solidFill>
                <a:effectLst/>
                <a:latin typeface="HGPｺﾞｼｯｸM" panose="020B0600000000000000" pitchFamily="50" charset="-128"/>
                <a:ea typeface="HGPｺﾞｼｯｸM" panose="020B0600000000000000" pitchFamily="50" charset="-128"/>
              </a:rPr>
              <a:t>残りの</a:t>
            </a:r>
            <a:r>
              <a:rPr lang="en-US" altLang="ja-JP" kern="100" dirty="0">
                <a:solidFill>
                  <a:schemeClr val="tx1"/>
                </a:solidFill>
                <a:effectLst/>
                <a:latin typeface="HGPｺﾞｼｯｸM" panose="020B0600000000000000" pitchFamily="50" charset="-128"/>
                <a:ea typeface="HGPｺﾞｼｯｸM" panose="020B0600000000000000" pitchFamily="50" charset="-128"/>
              </a:rPr>
              <a:t>20</a:t>
            </a:r>
            <a:r>
              <a:rPr lang="ja-JP" altLang="ja-JP" kern="100" dirty="0">
                <a:solidFill>
                  <a:schemeClr val="tx1"/>
                </a:solidFill>
                <a:effectLst/>
                <a:latin typeface="HGPｺﾞｼｯｸM" panose="020B0600000000000000" pitchFamily="50" charset="-128"/>
                <a:ea typeface="HGPｺﾞｼｯｸM" panose="020B0600000000000000" pitchFamily="50" charset="-128"/>
              </a:rPr>
              <a:t>％の者が未届出あることもまた事実である</a:t>
            </a:r>
            <a:r>
              <a:rPr lang="ja-JP" altLang="en-US" kern="100" dirty="0">
                <a:solidFill>
                  <a:schemeClr val="tx1"/>
                </a:solidFill>
                <a:effectLst/>
                <a:latin typeface="HGPｺﾞｼｯｸM" panose="020B0600000000000000" pitchFamily="50" charset="-128"/>
                <a:ea typeface="HGPｺﾞｼｯｸM" panose="020B0600000000000000" pitchFamily="50" charset="-128"/>
              </a:rPr>
              <a:t>。</a:t>
            </a:r>
            <a:r>
              <a:rPr lang="ja-JP" altLang="ja-JP" kern="100" dirty="0">
                <a:solidFill>
                  <a:schemeClr val="tx1"/>
                </a:solidFill>
                <a:effectLst/>
                <a:latin typeface="HGPｺﾞｼｯｸM" panose="020B0600000000000000" pitchFamily="50" charset="-128"/>
                <a:ea typeface="HGPｺﾞｼｯｸM" panose="020B0600000000000000" pitchFamily="50" charset="-128"/>
              </a:rPr>
              <a:t>更なる届出率向上を図るには、今後も刑事施設等にお</a:t>
            </a:r>
            <a:r>
              <a:rPr lang="ja-JP" altLang="en-US" kern="100" dirty="0">
                <a:solidFill>
                  <a:schemeClr val="tx1"/>
                </a:solidFill>
                <a:latin typeface="HGPｺﾞｼｯｸM" panose="020B0600000000000000" pitchFamily="50" charset="-128"/>
                <a:ea typeface="HGPｺﾞｼｯｸM" panose="020B0600000000000000" pitchFamily="50" charset="-128"/>
              </a:rPr>
              <a:t>け</a:t>
            </a:r>
            <a:r>
              <a:rPr lang="ja-JP" altLang="ja-JP" kern="100" dirty="0">
                <a:solidFill>
                  <a:schemeClr val="tx1"/>
                </a:solidFill>
                <a:effectLst/>
                <a:latin typeface="HGPｺﾞｼｯｸM" panose="020B0600000000000000" pitchFamily="50" charset="-128"/>
                <a:ea typeface="HGPｺﾞｼｯｸM" panose="020B0600000000000000" pitchFamily="50" charset="-128"/>
              </a:rPr>
              <a:t>る的確・適切な制度教示について協力を求めることだけでなく、大阪府が対象者に対して直接届出を働きかけができるよ</a:t>
            </a:r>
            <a:r>
              <a:rPr lang="ja-JP" altLang="en-US" kern="100" dirty="0">
                <a:solidFill>
                  <a:schemeClr val="tx1"/>
                </a:solidFill>
                <a:latin typeface="HGPｺﾞｼｯｸM" panose="020B0600000000000000" pitchFamily="50" charset="-128"/>
                <a:ea typeface="HGPｺﾞｼｯｸM" panose="020B0600000000000000" pitchFamily="50" charset="-128"/>
              </a:rPr>
              <a:t>う</a:t>
            </a:r>
            <a:r>
              <a:rPr lang="ja-JP" altLang="ja-JP" kern="100" dirty="0">
                <a:solidFill>
                  <a:schemeClr val="tx1"/>
                </a:solidFill>
                <a:effectLst/>
                <a:latin typeface="HGPｺﾞｼｯｸM" panose="020B0600000000000000" pitchFamily="50" charset="-128"/>
                <a:ea typeface="HGPｺﾞｼｯｸM" panose="020B0600000000000000" pitchFamily="50" charset="-128"/>
              </a:rPr>
              <a:t>な体制づくりが必要となる。</a:t>
            </a:r>
            <a:endParaRPr lang="en-US" altLang="ja-JP" kern="100" dirty="0">
              <a:solidFill>
                <a:schemeClr val="tx1"/>
              </a:solidFill>
              <a:effectLst/>
              <a:latin typeface="HGPｺﾞｼｯｸM" panose="020B0600000000000000" pitchFamily="50" charset="-128"/>
              <a:ea typeface="HGPｺﾞｼｯｸM" panose="020B0600000000000000" pitchFamily="50" charset="-128"/>
            </a:endParaRPr>
          </a:p>
          <a:p>
            <a:pPr indent="14288">
              <a:lnSpc>
                <a:spcPts val="1400"/>
              </a:lnSpc>
            </a:pPr>
            <a:endParaRPr lang="en-US" altLang="ja-JP"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endParaRPr>
          </a:p>
          <a:p>
            <a:pPr>
              <a:lnSpc>
                <a:spcPts val="1400"/>
              </a:lnSpc>
            </a:pPr>
            <a:r>
              <a:rPr lang="ja-JP" altLang="ja-JP" kern="100" dirty="0">
                <a:solidFill>
                  <a:schemeClr val="tx1"/>
                </a:solidFill>
                <a:effectLst/>
                <a:latin typeface="HGPｺﾞｼｯｸM" panose="020B0600000000000000" pitchFamily="50" charset="-128"/>
                <a:ea typeface="HGPｺﾞｼｯｸM" panose="020B0600000000000000" pitchFamily="50" charset="-128"/>
              </a:rPr>
              <a:t>■　 支援率の向上　■</a:t>
            </a:r>
            <a:endParaRPr lang="en-US" altLang="ja-JP" kern="100" dirty="0">
              <a:solidFill>
                <a:schemeClr val="tx1"/>
              </a:solidFill>
              <a:effectLst/>
              <a:latin typeface="HGPｺﾞｼｯｸM" panose="020B0600000000000000" pitchFamily="50" charset="-128"/>
              <a:ea typeface="HGPｺﾞｼｯｸM" panose="020B0600000000000000" pitchFamily="50" charset="-128"/>
            </a:endParaRPr>
          </a:p>
          <a:p>
            <a:pPr marL="268288" indent="-268288">
              <a:lnSpc>
                <a:spcPts val="1400"/>
              </a:lnSpc>
            </a:pPr>
            <a:r>
              <a:rPr lang="en-US" altLang="ja-JP" kern="100" dirty="0">
                <a:solidFill>
                  <a:schemeClr val="tx1"/>
                </a:solidFill>
                <a:latin typeface="HGPｺﾞｼｯｸM" panose="020B0600000000000000" pitchFamily="50" charset="-128"/>
                <a:ea typeface="HGPｺﾞｼｯｸM" panose="020B0600000000000000" pitchFamily="50" charset="-128"/>
              </a:rPr>
              <a:t>         </a:t>
            </a:r>
            <a:r>
              <a:rPr lang="ja-JP" altLang="ja-JP" kern="100" dirty="0">
                <a:solidFill>
                  <a:schemeClr val="tx1"/>
                </a:solidFill>
                <a:effectLst/>
                <a:latin typeface="HGPｺﾞｼｯｸM" panose="020B0600000000000000" pitchFamily="50" charset="-128"/>
                <a:ea typeface="HGPｺﾞｼｯｸM" panose="020B0600000000000000" pitchFamily="50" charset="-128"/>
              </a:rPr>
              <a:t>支援率は</a:t>
            </a:r>
            <a:r>
              <a:rPr lang="en-US" altLang="ja-JP" kern="100" dirty="0">
                <a:solidFill>
                  <a:schemeClr val="tx1"/>
                </a:solidFill>
                <a:effectLst/>
                <a:latin typeface="HGPｺﾞｼｯｸM" panose="020B0600000000000000" pitchFamily="50" charset="-128"/>
                <a:ea typeface="HGPｺﾞｼｯｸM" panose="020B0600000000000000" pitchFamily="50" charset="-128"/>
              </a:rPr>
              <a:t>31</a:t>
            </a:r>
            <a:r>
              <a:rPr lang="ja-JP" altLang="ja-JP" kern="100" dirty="0">
                <a:solidFill>
                  <a:schemeClr val="tx1"/>
                </a:solidFill>
                <a:effectLst/>
                <a:latin typeface="HGPｺﾞｼｯｸM" panose="020B0600000000000000" pitchFamily="50" charset="-128"/>
                <a:ea typeface="HGPｺﾞｼｯｸM" panose="020B0600000000000000" pitchFamily="50" charset="-128"/>
              </a:rPr>
              <a:t>％で</a:t>
            </a:r>
            <a:r>
              <a:rPr lang="ja-JP" altLang="en-US" kern="100" dirty="0">
                <a:solidFill>
                  <a:schemeClr val="tx1"/>
                </a:solidFill>
                <a:latin typeface="HGPｺﾞｼｯｸM" panose="020B0600000000000000" pitchFamily="50" charset="-128"/>
                <a:ea typeface="HGPｺﾞｼｯｸM" panose="020B0600000000000000" pitchFamily="50" charset="-128"/>
              </a:rPr>
              <a:t>、</a:t>
            </a:r>
            <a:r>
              <a:rPr lang="ja-JP" altLang="ja-JP" kern="100" dirty="0">
                <a:solidFill>
                  <a:schemeClr val="tx1"/>
                </a:solidFill>
                <a:effectLst/>
                <a:latin typeface="HGPｺﾞｼｯｸM" panose="020B0600000000000000" pitchFamily="50" charset="-128"/>
                <a:ea typeface="HGPｺﾞｼｯｸM" panose="020B0600000000000000" pitchFamily="50" charset="-128"/>
              </a:rPr>
              <a:t>これは前回</a:t>
            </a:r>
            <a:r>
              <a:rPr lang="ja-JP" altLang="en-US" kern="100" dirty="0">
                <a:solidFill>
                  <a:schemeClr val="tx1"/>
                </a:solidFill>
                <a:effectLst/>
                <a:latin typeface="HGPｺﾞｼｯｸM" panose="020B0600000000000000" pitchFamily="50" charset="-128"/>
                <a:ea typeface="HGPｺﾞｼｯｸM" panose="020B0600000000000000" pitchFamily="50" charset="-128"/>
              </a:rPr>
              <a:t>調査</a:t>
            </a:r>
            <a:r>
              <a:rPr lang="ja-JP" altLang="ja-JP" kern="100" dirty="0">
                <a:solidFill>
                  <a:schemeClr val="tx1"/>
                </a:solidFill>
                <a:effectLst/>
                <a:latin typeface="HGPｺﾞｼｯｸM" panose="020B0600000000000000" pitchFamily="50" charset="-128"/>
                <a:ea typeface="HGPｺﾞｼｯｸM" panose="020B0600000000000000" pitchFamily="50" charset="-128"/>
              </a:rPr>
              <a:t>の</a:t>
            </a:r>
            <a:r>
              <a:rPr lang="en-US" altLang="ja-JP" kern="100" dirty="0">
                <a:solidFill>
                  <a:schemeClr val="tx1"/>
                </a:solidFill>
                <a:effectLst/>
                <a:latin typeface="HGPｺﾞｼｯｸM" panose="020B0600000000000000" pitchFamily="50" charset="-128"/>
                <a:ea typeface="HGPｺﾞｼｯｸM" panose="020B0600000000000000" pitchFamily="50" charset="-128"/>
              </a:rPr>
              <a:t>40</a:t>
            </a:r>
            <a:r>
              <a:rPr lang="ja-JP" altLang="ja-JP" kern="100" dirty="0">
                <a:solidFill>
                  <a:schemeClr val="tx1"/>
                </a:solidFill>
                <a:effectLst/>
                <a:latin typeface="HGPｺﾞｼｯｸM" panose="020B0600000000000000" pitchFamily="50" charset="-128"/>
                <a:ea typeface="HGPｺﾞｼｯｸM" panose="020B0600000000000000" pitchFamily="50" charset="-128"/>
              </a:rPr>
              <a:t>％から下がっている。支援率低下の要因は支援対象者により事情が異なることから、一概に支援率向上に向けた打開策は難しいが、例えば何かしらの事情で支援に来れない人に対して、リモート会議を利用した支援を行い、まずは対象者に「支援を受けてもらう」ための体制づくりを構築したり、また今までは支援を受けるか態度を保留する人の場合、後日の連絡を待ち、自主性に任せて</a:t>
            </a:r>
            <a:r>
              <a:rPr lang="ja-JP" altLang="en-US" kern="100" dirty="0">
                <a:solidFill>
                  <a:schemeClr val="tx1"/>
                </a:solidFill>
                <a:effectLst/>
                <a:latin typeface="HGPｺﾞｼｯｸM" panose="020B0600000000000000" pitchFamily="50" charset="-128"/>
                <a:ea typeface="HGPｺﾞｼｯｸM" panose="020B0600000000000000" pitchFamily="50" charset="-128"/>
              </a:rPr>
              <a:t>本</a:t>
            </a:r>
            <a:r>
              <a:rPr lang="ja-JP" altLang="ja-JP" kern="100" dirty="0">
                <a:solidFill>
                  <a:schemeClr val="tx1"/>
                </a:solidFill>
                <a:effectLst/>
                <a:latin typeface="HGPｺﾞｼｯｸM" panose="020B0600000000000000" pitchFamily="50" charset="-128"/>
                <a:ea typeface="HGPｺﾞｼｯｸM" panose="020B0600000000000000" pitchFamily="50" charset="-128"/>
              </a:rPr>
              <a:t>府からの連絡は行っていなかったが、これからは支援対象者と接触後一定期間が経過すれば積極的に</a:t>
            </a:r>
            <a:r>
              <a:rPr lang="ja-JP" altLang="en-US" kern="100" dirty="0">
                <a:solidFill>
                  <a:schemeClr val="tx1"/>
                </a:solidFill>
                <a:effectLst/>
                <a:latin typeface="HGPｺﾞｼｯｸM" panose="020B0600000000000000" pitchFamily="50" charset="-128"/>
                <a:ea typeface="HGPｺﾞｼｯｸM" panose="020B0600000000000000" pitchFamily="50" charset="-128"/>
              </a:rPr>
              <a:t>本</a:t>
            </a:r>
            <a:r>
              <a:rPr lang="ja-JP" altLang="ja-JP" kern="100" dirty="0">
                <a:solidFill>
                  <a:schemeClr val="tx1"/>
                </a:solidFill>
                <a:effectLst/>
                <a:latin typeface="HGPｺﾞｼｯｸM" panose="020B0600000000000000" pitchFamily="50" charset="-128"/>
                <a:ea typeface="HGPｺﾞｼｯｸM" panose="020B0600000000000000" pitchFamily="50" charset="-128"/>
              </a:rPr>
              <a:t>府から支援の働きかけを行う等をして、支援率向上を図る。</a:t>
            </a:r>
          </a:p>
          <a:p>
            <a:pPr algn="l">
              <a:lnSpc>
                <a:spcPts val="1400"/>
              </a:lnSpc>
            </a:pPr>
            <a:endParaRPr lang="en-US" altLang="ja-JP" kern="100" dirty="0">
              <a:solidFill>
                <a:schemeClr val="tx1"/>
              </a:solidFill>
              <a:effectLst/>
              <a:latin typeface="HGPｺﾞｼｯｸM" panose="020B0600000000000000" pitchFamily="50" charset="-128"/>
              <a:ea typeface="HGPｺﾞｼｯｸM" panose="020B0600000000000000" pitchFamily="50" charset="-128"/>
            </a:endParaRPr>
          </a:p>
          <a:p>
            <a:pPr algn="l">
              <a:lnSpc>
                <a:spcPts val="1400"/>
              </a:lnSpc>
            </a:pPr>
            <a:r>
              <a:rPr lang="ja-JP" altLang="ja-JP" kern="100" dirty="0">
                <a:solidFill>
                  <a:schemeClr val="tx1"/>
                </a:solidFill>
                <a:effectLst/>
                <a:latin typeface="HGPｺﾞｼｯｸM" panose="020B0600000000000000" pitchFamily="50" charset="-128"/>
                <a:ea typeface="HGPｺﾞｼｯｸM" panose="020B0600000000000000" pitchFamily="50" charset="-128"/>
              </a:rPr>
              <a:t>■　国に対する情報提供の依頼　■</a:t>
            </a:r>
            <a:endParaRPr lang="en-US" altLang="ja-JP" kern="100" dirty="0">
              <a:solidFill>
                <a:schemeClr val="tx1"/>
              </a:solidFill>
              <a:latin typeface="HGPｺﾞｼｯｸM" panose="020B0600000000000000" pitchFamily="50" charset="-128"/>
              <a:ea typeface="HGPｺﾞｼｯｸM" panose="020B0600000000000000" pitchFamily="50" charset="-128"/>
            </a:endParaRPr>
          </a:p>
          <a:p>
            <a:pPr marL="176213" indent="-176213" algn="l">
              <a:lnSpc>
                <a:spcPts val="1400"/>
              </a:lnSpc>
            </a:pPr>
            <a:r>
              <a:rPr lang="en-US" altLang="ja-JP" kern="100" dirty="0">
                <a:solidFill>
                  <a:schemeClr val="tx1"/>
                </a:solidFill>
                <a:effectLst/>
                <a:latin typeface="HGPｺﾞｼｯｸM" panose="020B0600000000000000" pitchFamily="50" charset="-128"/>
                <a:ea typeface="HGPｺﾞｼｯｸM" panose="020B0600000000000000" pitchFamily="50" charset="-128"/>
              </a:rPr>
              <a:t> </a:t>
            </a:r>
            <a:r>
              <a:rPr lang="ja-JP" altLang="ja-JP" kern="100" dirty="0">
                <a:solidFill>
                  <a:schemeClr val="tx1"/>
                </a:solidFill>
                <a:effectLst/>
                <a:latin typeface="HGPｺﾞｼｯｸM" panose="020B0600000000000000" pitchFamily="50" charset="-128"/>
                <a:ea typeface="HGPｺﾞｼｯｸM" panose="020B0600000000000000" pitchFamily="50" charset="-128"/>
              </a:rPr>
              <a:t>　　前回の効果検証においても、「情報提供」について</a:t>
            </a:r>
            <a:r>
              <a:rPr lang="ja-JP" altLang="en-US" kern="100" dirty="0">
                <a:solidFill>
                  <a:schemeClr val="tx1"/>
                </a:solidFill>
                <a:effectLst/>
                <a:latin typeface="HGPｺﾞｼｯｸM" panose="020B0600000000000000" pitchFamily="50" charset="-128"/>
                <a:ea typeface="HGPｺﾞｼｯｸM" panose="020B0600000000000000" pitchFamily="50" charset="-128"/>
              </a:rPr>
              <a:t>本</a:t>
            </a:r>
            <a:r>
              <a:rPr lang="ja-JP" altLang="ja-JP" kern="100" dirty="0">
                <a:solidFill>
                  <a:schemeClr val="tx1"/>
                </a:solidFill>
                <a:effectLst/>
                <a:latin typeface="HGPｺﾞｼｯｸM" panose="020B0600000000000000" pitchFamily="50" charset="-128"/>
                <a:ea typeface="HGPｺﾞｼｯｸM" panose="020B0600000000000000" pitchFamily="50" charset="-128"/>
              </a:rPr>
              <a:t>府が抱える課題として挙げており、この間、法務省から「性犯罪再犯防止指導の実施結果（本科受講経過）の写し」及び「セルフ・マネージメント・プランの写し」並びに「性犯罪者処遇プログラム又は性犯罪再犯防止プログラムの実施結果及び再発防止計画の写し」の交付について協力頂けることとなり、一定の前進はあったものの、特に、対象者の再犯率については未だ情報を得ることができず、支援を受けた者が再犯し逮捕されてもわからない状況で、支援の改善点が直ちにわからないことから、より良い支援を実現するためにも情報の提供は必要である。</a:t>
            </a:r>
          </a:p>
          <a:p>
            <a:pPr marL="111760" indent="-210185" algn="l">
              <a:lnSpc>
                <a:spcPts val="1600"/>
              </a:lnSpc>
            </a:pPr>
            <a:endParaRPr lang="en-US" altLang="ja-JP" sz="900" kern="100" dirty="0">
              <a:solidFill>
                <a:schemeClr val="tx1"/>
              </a:solidFill>
              <a:effectLst/>
              <a:latin typeface="Century" panose="02040604050505020304" pitchFamily="18" charset="0"/>
              <a:ea typeface="HGPｺﾞｼｯｸM" panose="020B0600000000000000" pitchFamily="50" charset="-128"/>
              <a:cs typeface="Times New Roman" panose="02020603050405020304" pitchFamily="18" charset="0"/>
            </a:endParaRPr>
          </a:p>
        </p:txBody>
      </p:sp>
      <p:sp>
        <p:nvSpPr>
          <p:cNvPr id="4" name="Rectangle 4"/>
          <p:cNvSpPr>
            <a:spLocks noChangeArrowheads="1"/>
          </p:cNvSpPr>
          <p:nvPr/>
        </p:nvSpPr>
        <p:spPr bwMode="auto">
          <a:xfrm>
            <a:off x="0" y="75584"/>
            <a:ext cx="12801600" cy="476420"/>
          </a:xfrm>
          <a:prstGeom prst="rect">
            <a:avLst/>
          </a:prstGeom>
          <a:solidFill>
            <a:schemeClr val="accent6">
              <a:lumMod val="75000"/>
            </a:schemeClr>
          </a:solidFill>
          <a:ln/>
        </p:spPr>
        <p:style>
          <a:lnRef idx="3">
            <a:schemeClr val="lt1"/>
          </a:lnRef>
          <a:fillRef idx="1">
            <a:schemeClr val="accent4"/>
          </a:fillRef>
          <a:effectRef idx="1">
            <a:schemeClr val="accent4"/>
          </a:effectRef>
          <a:fontRef idx="minor">
            <a:schemeClr val="lt1"/>
          </a:fontRef>
        </p:style>
        <p:txBody>
          <a:bodyPr tIns="0" bIns="0" anchor="ctr"/>
          <a:lstStyle/>
          <a:p>
            <a:pPr eaLnBrk="1" hangingPunct="1">
              <a:lnSpc>
                <a:spcPts val="1100"/>
              </a:lnSpc>
            </a:pPr>
            <a:r>
              <a:rPr lang="ja-JP" altLang="en-US" sz="1400" b="1" dirty="0">
                <a:solidFill>
                  <a:schemeClr val="bg1"/>
                </a:solidFill>
              </a:rPr>
              <a:t>　　　　</a:t>
            </a:r>
            <a:endParaRPr lang="en-US" altLang="ja-JP" sz="1400" b="1" dirty="0">
              <a:solidFill>
                <a:schemeClr val="bg1"/>
              </a:solidFill>
            </a:endParaRPr>
          </a:p>
          <a:p>
            <a:pPr algn="ctr" eaLnBrk="1" hangingPunct="1">
              <a:lnSpc>
                <a:spcPts val="1600"/>
              </a:lnSpc>
            </a:pPr>
            <a:r>
              <a:rPr lang="ja-JP" altLang="en-US" sz="1800" b="1" dirty="0">
                <a:solidFill>
                  <a:schemeClr val="bg1"/>
                </a:solidFill>
                <a:latin typeface="Meiryo UI" pitchFamily="50" charset="-128"/>
                <a:ea typeface="Meiryo UI" pitchFamily="50" charset="-128"/>
                <a:cs typeface="Meiryo UI" pitchFamily="50" charset="-128"/>
              </a:rPr>
              <a:t>大阪府子どもを性犯罪から守る条例の運用状況について</a:t>
            </a:r>
          </a:p>
        </p:txBody>
      </p:sp>
      <p:sp>
        <p:nvSpPr>
          <p:cNvPr id="13" name="角丸四角形 12"/>
          <p:cNvSpPr/>
          <p:nvPr/>
        </p:nvSpPr>
        <p:spPr>
          <a:xfrm>
            <a:off x="6050373" y="712595"/>
            <a:ext cx="6703955" cy="4088006"/>
          </a:xfrm>
          <a:prstGeom prst="roundRect">
            <a:avLst>
              <a:gd name="adj" fmla="val 4772"/>
            </a:avLst>
          </a:prstGeom>
          <a:solidFill>
            <a:schemeClr val="accent6">
              <a:lumMod val="20000"/>
              <a:lumOff val="80000"/>
            </a:schemeClr>
          </a:solidFill>
          <a:ln w="12700"/>
        </p:spPr>
        <p:style>
          <a:lnRef idx="2">
            <a:schemeClr val="accent4"/>
          </a:lnRef>
          <a:fillRef idx="1">
            <a:schemeClr val="lt1"/>
          </a:fillRef>
          <a:effectRef idx="0">
            <a:schemeClr val="accent4"/>
          </a:effectRef>
          <a:fontRef idx="minor">
            <a:schemeClr val="dk1"/>
          </a:fontRef>
        </p:style>
        <p:txBody>
          <a:bodyPr rtlCol="0" anchor="t" anchorCtr="0"/>
          <a:lstStyle/>
          <a:p>
            <a:pPr>
              <a:lnSpc>
                <a:spcPts val="1100"/>
              </a:lnSpc>
            </a:pPr>
            <a:endPar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二等辺三角形 15"/>
          <p:cNvSpPr/>
          <p:nvPr/>
        </p:nvSpPr>
        <p:spPr>
          <a:xfrm rot="10800000">
            <a:off x="8126895" y="4847505"/>
            <a:ext cx="2592288" cy="216024"/>
          </a:xfrm>
          <a:prstGeom prst="triangle">
            <a:avLst/>
          </a:prstGeom>
          <a:solidFill>
            <a:schemeClr val="accent2">
              <a:lumMod val="75000"/>
            </a:schemeClr>
          </a:solidFill>
          <a:ln w="12700"/>
        </p:spPr>
        <p:style>
          <a:lnRef idx="2">
            <a:schemeClr val="accent4"/>
          </a:lnRef>
          <a:fillRef idx="1">
            <a:schemeClr val="lt1"/>
          </a:fillRef>
          <a:effectRef idx="0">
            <a:schemeClr val="accent4"/>
          </a:effectRef>
          <a:fontRef idx="minor">
            <a:schemeClr val="dk1"/>
          </a:fontRef>
        </p:style>
        <p:txBody>
          <a:bodyPr rtlCol="0" anchor="t" anchorCtr="0"/>
          <a:lstStyle/>
          <a:p>
            <a:pPr algn="ctr">
              <a:lnSpc>
                <a:spcPts val="1300"/>
              </a:lnSpc>
            </a:pP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二等辺三角形 19"/>
          <p:cNvSpPr/>
          <p:nvPr/>
        </p:nvSpPr>
        <p:spPr>
          <a:xfrm rot="5400000">
            <a:off x="4863331" y="6479736"/>
            <a:ext cx="2592288" cy="284945"/>
          </a:xfrm>
          <a:prstGeom prst="triangle">
            <a:avLst/>
          </a:prstGeom>
          <a:solidFill>
            <a:schemeClr val="accent2">
              <a:lumMod val="75000"/>
            </a:schemeClr>
          </a:solidFill>
          <a:ln w="12700"/>
        </p:spPr>
        <p:style>
          <a:lnRef idx="2">
            <a:schemeClr val="accent4"/>
          </a:lnRef>
          <a:fillRef idx="1">
            <a:schemeClr val="lt1"/>
          </a:fillRef>
          <a:effectRef idx="0">
            <a:schemeClr val="accent4"/>
          </a:effectRef>
          <a:fontRef idx="minor">
            <a:schemeClr val="dk1"/>
          </a:fontRef>
        </p:style>
        <p:txBody>
          <a:bodyPr rtlCol="0" anchor="t" anchorCtr="0"/>
          <a:lstStyle/>
          <a:p>
            <a:pPr algn="ctr">
              <a:lnSpc>
                <a:spcPts val="1300"/>
              </a:lnSpc>
            </a:pP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角丸四角形 9"/>
          <p:cNvSpPr/>
          <p:nvPr/>
        </p:nvSpPr>
        <p:spPr>
          <a:xfrm>
            <a:off x="53830" y="690089"/>
            <a:ext cx="5968752" cy="8842633"/>
          </a:xfrm>
          <a:prstGeom prst="roundRect">
            <a:avLst>
              <a:gd name="adj" fmla="val 3480"/>
            </a:avLst>
          </a:prstGeom>
          <a:solidFill>
            <a:schemeClr val="accent6">
              <a:lumMod val="20000"/>
              <a:lumOff val="80000"/>
            </a:schemeClr>
          </a:solidFill>
          <a:ln w="12700"/>
        </p:spPr>
        <p:style>
          <a:lnRef idx="2">
            <a:schemeClr val="accent4"/>
          </a:lnRef>
          <a:fillRef idx="1">
            <a:schemeClr val="lt1"/>
          </a:fillRef>
          <a:effectRef idx="0">
            <a:schemeClr val="accent4"/>
          </a:effectRef>
          <a:fontRef idx="minor">
            <a:schemeClr val="dk1"/>
          </a:fontRef>
        </p:style>
        <p:txBody>
          <a:bodyPr lIns="36000" rIns="36000" rtlCol="0" anchor="t" anchorCtr="0"/>
          <a:lstStyle/>
          <a:p>
            <a:pPr marL="585470">
              <a:lnSpc>
                <a:spcPts val="1700"/>
              </a:lnSpc>
            </a:pPr>
            <a:endParaRPr lang="ja-JP" altLang="ja-JP" sz="1000" kern="100" dirty="0">
              <a:effectLst/>
              <a:latin typeface="Century" panose="02040604050505020304" pitchFamily="18" charset="0"/>
              <a:ea typeface="HGPｺﾞｼｯｸM" panose="020B0600000000000000" pitchFamily="50" charset="-128"/>
              <a:cs typeface="Times New Roman" panose="02020603050405020304" pitchFamily="18" charset="0"/>
            </a:endParaRPr>
          </a:p>
        </p:txBody>
      </p:sp>
      <p:sp>
        <p:nvSpPr>
          <p:cNvPr id="11" name="角丸四角形 10"/>
          <p:cNvSpPr/>
          <p:nvPr/>
        </p:nvSpPr>
        <p:spPr>
          <a:xfrm>
            <a:off x="352128" y="552128"/>
            <a:ext cx="4056360" cy="283096"/>
          </a:xfrm>
          <a:prstGeom prst="roundRect">
            <a:avLst>
              <a:gd name="adj" fmla="val 50000"/>
            </a:avLst>
          </a:prstGeom>
          <a:solidFill>
            <a:schemeClr val="accent6">
              <a:lumMod val="50000"/>
            </a:schemeClr>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b="1" kern="100" dirty="0">
                <a:solidFill>
                  <a:schemeClr val="bg1"/>
                </a:solidFill>
                <a:latin typeface="HG丸ｺﾞｼｯｸM-PRO" panose="020F0600000000000000" pitchFamily="50" charset="-128"/>
                <a:ea typeface="HG丸ｺﾞｼｯｸM-PRO" panose="020F0600000000000000" pitchFamily="50" charset="-128"/>
                <a:cs typeface="Times New Roman" panose="02020603050405020304" pitchFamily="18" charset="0"/>
              </a:rPr>
              <a:t>２．</a:t>
            </a:r>
            <a:r>
              <a:rPr lang="ja-JP" altLang="ja-JP" sz="1400" b="1" kern="100" dirty="0">
                <a:solidFill>
                  <a:schemeClr val="bg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社会復帰支援の効果などに関する分析結果</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cs typeface="Meiryo UI" pitchFamily="50" charset="-128"/>
            </a:endParaRPr>
          </a:p>
        </p:txBody>
      </p:sp>
      <p:sp>
        <p:nvSpPr>
          <p:cNvPr id="14" name="角丸四角形 13"/>
          <p:cNvSpPr/>
          <p:nvPr/>
        </p:nvSpPr>
        <p:spPr>
          <a:xfrm>
            <a:off x="6338238" y="5113793"/>
            <a:ext cx="3700134" cy="275923"/>
          </a:xfrm>
          <a:prstGeom prst="roundRect">
            <a:avLst>
              <a:gd name="adj" fmla="val 50000"/>
            </a:avLst>
          </a:prstGeom>
          <a:solidFill>
            <a:schemeClr val="accent6">
              <a:lumMod val="50000"/>
            </a:schemeClr>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b="1" dirty="0">
                <a:solidFill>
                  <a:schemeClr val="bg1"/>
                </a:solidFill>
                <a:latin typeface="HG丸ｺﾞｼｯｸM-PRO" panose="020F0600000000000000" pitchFamily="50" charset="-128"/>
                <a:ea typeface="HG丸ｺﾞｼｯｸM-PRO" panose="020F0600000000000000" pitchFamily="50" charset="-128"/>
                <a:cs typeface="Meiryo UI" pitchFamily="50" charset="-128"/>
              </a:rPr>
              <a:t>３．社会復帰支援制度の今後の課題</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cs typeface="Meiryo UI" pitchFamily="50" charset="-128"/>
            </a:endParaRPr>
          </a:p>
        </p:txBody>
      </p:sp>
      <p:sp>
        <p:nvSpPr>
          <p:cNvPr id="2" name="正方形/長方形 1"/>
          <p:cNvSpPr/>
          <p:nvPr/>
        </p:nvSpPr>
        <p:spPr>
          <a:xfrm>
            <a:off x="164771" y="4276686"/>
            <a:ext cx="5777465" cy="416311"/>
          </a:xfrm>
          <a:prstGeom prst="rect">
            <a:avLst/>
          </a:prstGeom>
          <a:noFill/>
          <a:ln w="12700">
            <a:noFill/>
          </a:ln>
        </p:spPr>
        <p:style>
          <a:lnRef idx="2">
            <a:schemeClr val="accent4"/>
          </a:lnRef>
          <a:fillRef idx="1">
            <a:schemeClr val="lt1"/>
          </a:fillRef>
          <a:effectRef idx="0">
            <a:schemeClr val="accent4"/>
          </a:effectRef>
          <a:fontRef idx="minor">
            <a:schemeClr val="dk1"/>
          </a:fontRef>
        </p:style>
        <p:txBody>
          <a:bodyPr lIns="36000" tIns="36000" rIns="36000" bIns="36000" rtlCol="0" anchor="t" anchorCtr="0"/>
          <a:lstStyle/>
          <a:p>
            <a:pPr>
              <a:lnSpc>
                <a:spcPts val="1000"/>
              </a:lnSpc>
              <a:spcBef>
                <a:spcPts val="600"/>
              </a:spcBef>
            </a:pP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8" name="ホームベース 277"/>
          <p:cNvSpPr/>
          <p:nvPr/>
        </p:nvSpPr>
        <p:spPr>
          <a:xfrm>
            <a:off x="164771" y="1562401"/>
            <a:ext cx="5678452" cy="244224"/>
          </a:xfrm>
          <a:prstGeom prst="homePlate">
            <a:avLst/>
          </a:prstGeom>
          <a:ln w="12700"/>
        </p:spPr>
        <p:style>
          <a:lnRef idx="2">
            <a:schemeClr val="accent4"/>
          </a:lnRef>
          <a:fillRef idx="1">
            <a:schemeClr val="lt1"/>
          </a:fillRef>
          <a:effectRef idx="0">
            <a:schemeClr val="accent4"/>
          </a:effectRef>
          <a:fontRef idx="minor">
            <a:schemeClr val="dk1"/>
          </a:fontRef>
        </p:style>
        <p:txBody>
          <a:bodyPr lIns="72000" tIns="0" rIns="72000" bIns="0" rtlCol="0" anchor="ctr" anchorCtr="0"/>
          <a:lstStyle/>
          <a:p>
            <a:pPr>
              <a:lnSpc>
                <a:spcPts val="1100"/>
              </a:lnSpc>
            </a:pPr>
            <a:r>
              <a:rPr lang="ja-JP" altLang="en-US" sz="1100" b="1" kern="100" dirty="0">
                <a:effectLst/>
                <a:ea typeface="HGPｺﾞｼｯｸM" panose="020B0600000000000000" pitchFamily="50" charset="-128"/>
                <a:cs typeface="Times New Roman" panose="02020603050405020304" pitchFamily="18" charset="0"/>
              </a:rPr>
              <a:t>１　住所等届出義務対象者</a:t>
            </a:r>
            <a:r>
              <a:rPr lang="ja-JP" altLang="ja-JP" sz="1100" b="1" kern="100" dirty="0">
                <a:effectLst/>
                <a:ea typeface="HGPｺﾞｼｯｸM" panose="020B0600000000000000" pitchFamily="50" charset="-128"/>
                <a:cs typeface="Times New Roman" panose="02020603050405020304" pitchFamily="18" charset="0"/>
              </a:rPr>
              <a:t>の情報と法務省からの情報を基に、支援利用者と非利用者を比較</a:t>
            </a:r>
            <a:endParaRPr kumimoji="1"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4" name="角丸四角形 283"/>
          <p:cNvSpPr/>
          <p:nvPr/>
        </p:nvSpPr>
        <p:spPr>
          <a:xfrm>
            <a:off x="10459526" y="1196512"/>
            <a:ext cx="2232248" cy="1424630"/>
          </a:xfrm>
          <a:prstGeom prst="roundRect">
            <a:avLst>
              <a:gd name="adj" fmla="val 8353"/>
            </a:avLst>
          </a:prstGeom>
          <a:ln w="12700">
            <a:solidFill>
              <a:schemeClr val="accent4"/>
            </a:solidFill>
          </a:ln>
        </p:spPr>
        <p:style>
          <a:lnRef idx="2">
            <a:schemeClr val="accent4"/>
          </a:lnRef>
          <a:fillRef idx="1">
            <a:schemeClr val="lt1"/>
          </a:fillRef>
          <a:effectRef idx="0">
            <a:schemeClr val="accent4"/>
          </a:effectRef>
          <a:fontRef idx="minor">
            <a:schemeClr val="dk1"/>
          </a:fontRef>
        </p:style>
        <p:txBody>
          <a:bodyPr lIns="108000" tIns="72000" rIns="108000" bIns="72000" rtlCol="0" anchor="t" anchorCtr="0"/>
          <a:lstStyle/>
          <a:p>
            <a:pPr>
              <a:lnSpc>
                <a:spcPts val="1200"/>
              </a:lnSpc>
            </a:pPr>
            <a:r>
              <a:rPr lang="ja-JP" altLang="ja-JP" sz="1000" dirty="0">
                <a:latin typeface="Meiryo UI" panose="020B0604030504040204" pitchFamily="50" charset="-128"/>
                <a:ea typeface="Meiryo UI" panose="020B0604030504040204" pitchFamily="50" charset="-128"/>
                <a:cs typeface="Meiryo UI" panose="020B0604030504040204" pitchFamily="50" charset="-128"/>
              </a:rPr>
              <a:t>法務省（大阪刑務所、加古川刑務所、大阪保護観察所、大阪保護観察所堺支部）の協力により提供された、</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令和５</a:t>
            </a:r>
            <a:r>
              <a:rPr lang="ja-JP"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日から</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同年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6</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30</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日の期間内に刑期満了となった者で、かつ、条例第</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12</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条第</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項に規定する住所等の届出義務を有する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と</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見込</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まれた</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者から、届出率を調査した</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もの</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ja-JP"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81" name="表 280"/>
          <p:cNvGraphicFramePr>
            <a:graphicFrameLocks noGrp="1"/>
          </p:cNvGraphicFramePr>
          <p:nvPr>
            <p:extLst>
              <p:ext uri="{D42A27DB-BD31-4B8C-83A1-F6EECF244321}">
                <p14:modId xmlns:p14="http://schemas.microsoft.com/office/powerpoint/2010/main" val="3786214028"/>
              </p:ext>
            </p:extLst>
          </p:nvPr>
        </p:nvGraphicFramePr>
        <p:xfrm>
          <a:off x="6112768" y="1200200"/>
          <a:ext cx="4032448" cy="1091790"/>
        </p:xfrm>
        <a:graphic>
          <a:graphicData uri="http://schemas.openxmlformats.org/drawingml/2006/table">
            <a:tbl>
              <a:tblPr firstRow="1" firstCol="1" bandRow="1">
                <a:tableStyleId>{5940675A-B579-460E-94D1-54222C63F5DA}</a:tableStyleId>
              </a:tblPr>
              <a:tblGrid>
                <a:gridCol w="1656184">
                  <a:extLst>
                    <a:ext uri="{9D8B030D-6E8A-4147-A177-3AD203B41FA5}">
                      <a16:colId xmlns:a16="http://schemas.microsoft.com/office/drawing/2014/main" val="20000"/>
                    </a:ext>
                  </a:extLst>
                </a:gridCol>
                <a:gridCol w="792088">
                  <a:extLst>
                    <a:ext uri="{9D8B030D-6E8A-4147-A177-3AD203B41FA5}">
                      <a16:colId xmlns:a16="http://schemas.microsoft.com/office/drawing/2014/main" val="20001"/>
                    </a:ext>
                  </a:extLst>
                </a:gridCol>
                <a:gridCol w="792088">
                  <a:extLst>
                    <a:ext uri="{9D8B030D-6E8A-4147-A177-3AD203B41FA5}">
                      <a16:colId xmlns:a16="http://schemas.microsoft.com/office/drawing/2014/main" val="20002"/>
                    </a:ext>
                  </a:extLst>
                </a:gridCol>
                <a:gridCol w="792088">
                  <a:extLst>
                    <a:ext uri="{9D8B030D-6E8A-4147-A177-3AD203B41FA5}">
                      <a16:colId xmlns:a16="http://schemas.microsoft.com/office/drawing/2014/main" val="20003"/>
                    </a:ext>
                  </a:extLst>
                </a:gridCol>
              </a:tblGrid>
              <a:tr h="249345">
                <a:tc>
                  <a:txBody>
                    <a:bodyPr/>
                    <a:lstStyle/>
                    <a:p>
                      <a:pPr algn="ctr">
                        <a:lnSpc>
                          <a:spcPts val="1500"/>
                        </a:lnSpc>
                        <a:spcAft>
                          <a:spcPts val="0"/>
                        </a:spcAft>
                      </a:pPr>
                      <a:r>
                        <a:rPr lang="en-US" sz="9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solidFill>
                      <a:schemeClr val="bg1"/>
                    </a:solidFill>
                  </a:tcPr>
                </a:tc>
                <a:tc>
                  <a:txBody>
                    <a:bodyPr/>
                    <a:lstStyle/>
                    <a:p>
                      <a:pPr algn="ctr">
                        <a:lnSpc>
                          <a:spcPts val="1500"/>
                        </a:lnSpc>
                        <a:spcAft>
                          <a:spcPts val="0"/>
                        </a:spcAft>
                      </a:pP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仮出所者</a:t>
                      </a:r>
                    </a:p>
                  </a:txBody>
                  <a:tcPr marL="68580" marR="68580" marT="0" marB="0" anchor="ctr">
                    <a:solidFill>
                      <a:schemeClr val="bg1"/>
                    </a:solidFill>
                  </a:tcPr>
                </a:tc>
                <a:tc>
                  <a:txBody>
                    <a:bodyPr/>
                    <a:lstStyle/>
                    <a:p>
                      <a:pPr algn="ctr">
                        <a:lnSpc>
                          <a:spcPts val="1500"/>
                        </a:lnSpc>
                        <a:spcAft>
                          <a:spcPts val="0"/>
                        </a:spcAft>
                      </a:pPr>
                      <a:r>
                        <a:rPr lang="ja-JP" sz="1000" kern="100" dirty="0">
                          <a:effectLst/>
                          <a:latin typeface="Meiryo UI" panose="020B0604030504040204" pitchFamily="50" charset="-128"/>
                          <a:ea typeface="Meiryo UI" panose="020B0604030504040204" pitchFamily="50" charset="-128"/>
                          <a:cs typeface="Meiryo UI" panose="020B0604030504040204" pitchFamily="50" charset="-128"/>
                        </a:rPr>
                        <a:t>満期出所者</a:t>
                      </a:r>
                    </a:p>
                  </a:txBody>
                  <a:tcPr marL="68580" marR="68580" marT="0" marB="0" anchor="ctr">
                    <a:solidFill>
                      <a:schemeClr val="bg1"/>
                    </a:solidFill>
                  </a:tcPr>
                </a:tc>
                <a:tc>
                  <a:txBody>
                    <a:bodyPr/>
                    <a:lstStyle/>
                    <a:p>
                      <a:pPr algn="ctr">
                        <a:lnSpc>
                          <a:spcPts val="1500"/>
                        </a:lnSpc>
                        <a:spcAft>
                          <a:spcPts val="0"/>
                        </a:spcAft>
                      </a:pPr>
                      <a:r>
                        <a:rPr lang="ja-JP" sz="1050" kern="100">
                          <a:effectLst/>
                          <a:latin typeface="Meiryo UI" panose="020B0604030504040204" pitchFamily="50" charset="-128"/>
                          <a:ea typeface="Meiryo UI" panose="020B0604030504040204" pitchFamily="50" charset="-128"/>
                          <a:cs typeface="Meiryo UI" panose="020B0604030504040204" pitchFamily="50" charset="-128"/>
                        </a:rPr>
                        <a:t>合計</a:t>
                      </a:r>
                    </a:p>
                  </a:txBody>
                  <a:tcPr marL="68580" marR="68580" marT="0" marB="0" anchor="ctr">
                    <a:solidFill>
                      <a:schemeClr val="bg1"/>
                    </a:solidFill>
                  </a:tcPr>
                </a:tc>
                <a:extLst>
                  <a:ext uri="{0D108BD9-81ED-4DB2-BD59-A6C34878D82A}">
                    <a16:rowId xmlns:a16="http://schemas.microsoft.com/office/drawing/2014/main" val="10000"/>
                  </a:ext>
                </a:extLst>
              </a:tr>
              <a:tr h="291404">
                <a:tc>
                  <a:txBody>
                    <a:bodyPr/>
                    <a:lstStyle/>
                    <a:p>
                      <a:pPr algn="ctr">
                        <a:lnSpc>
                          <a:spcPts val="1500"/>
                        </a:lnSpc>
                        <a:spcAft>
                          <a:spcPts val="0"/>
                        </a:spcAft>
                      </a:pP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法務省で把握した人数※</a:t>
                      </a:r>
                    </a:p>
                  </a:txBody>
                  <a:tcPr marL="68580" marR="68580" marT="0" marB="0" anchor="ctr">
                    <a:solidFill>
                      <a:schemeClr val="bg1"/>
                    </a:solidFill>
                  </a:tcPr>
                </a:tc>
                <a:tc>
                  <a:txBody>
                    <a:bodyPr/>
                    <a:lstStyle/>
                    <a:p>
                      <a:pPr marR="186055" algn="r">
                        <a:lnSpc>
                          <a:spcPts val="1500"/>
                        </a:lnSpc>
                        <a:spcAft>
                          <a:spcPts val="0"/>
                        </a:spcAft>
                        <a:tabLst>
                          <a:tab pos="697230" algn="l"/>
                        </a:tabLst>
                      </a:pPr>
                      <a:r>
                        <a:rPr lang="ja-JP" altLang="en-US" sz="105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７</a:t>
                      </a:r>
                      <a:r>
                        <a:rPr lang="ja-JP" sz="105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名</a:t>
                      </a:r>
                    </a:p>
                  </a:txBody>
                  <a:tcPr marL="68580" marR="68580" marT="0" marB="0" anchor="ctr">
                    <a:solidFill>
                      <a:schemeClr val="bg1"/>
                    </a:solidFill>
                  </a:tcPr>
                </a:tc>
                <a:tc>
                  <a:txBody>
                    <a:bodyPr/>
                    <a:lstStyle/>
                    <a:p>
                      <a:pPr marR="186055" algn="r" latinLnBrk="1">
                        <a:lnSpc>
                          <a:spcPts val="1500"/>
                        </a:lnSpc>
                        <a:spcAft>
                          <a:spcPts val="0"/>
                        </a:spcAft>
                      </a:pPr>
                      <a:r>
                        <a:rPr lang="ja-JP" altLang="en-US" sz="105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３</a:t>
                      </a:r>
                      <a:r>
                        <a:rPr lang="ja-JP" sz="105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名</a:t>
                      </a:r>
                    </a:p>
                  </a:txBody>
                  <a:tcPr marL="68580" marR="68580" marT="0" marB="0" anchor="ctr">
                    <a:solidFill>
                      <a:schemeClr val="bg1"/>
                    </a:solidFill>
                  </a:tcPr>
                </a:tc>
                <a:tc>
                  <a:txBody>
                    <a:bodyPr/>
                    <a:lstStyle/>
                    <a:p>
                      <a:pPr marR="186055" algn="r" latinLnBrk="1">
                        <a:lnSpc>
                          <a:spcPts val="1500"/>
                        </a:lnSpc>
                        <a:spcAft>
                          <a:spcPts val="0"/>
                        </a:spcAft>
                      </a:pPr>
                      <a:r>
                        <a:rPr lang="en-US" altLang="ja-JP" sz="105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r>
                        <a:rPr lang="ja-JP" sz="105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名</a:t>
                      </a:r>
                    </a:p>
                  </a:txBody>
                  <a:tcPr marL="68580" marR="68580" marT="0" marB="0" anchor="ctr">
                    <a:solidFill>
                      <a:schemeClr val="bg1"/>
                    </a:solidFill>
                  </a:tcPr>
                </a:tc>
                <a:extLst>
                  <a:ext uri="{0D108BD9-81ED-4DB2-BD59-A6C34878D82A}">
                    <a16:rowId xmlns:a16="http://schemas.microsoft.com/office/drawing/2014/main" val="10001"/>
                  </a:ext>
                </a:extLst>
              </a:tr>
              <a:tr h="259637">
                <a:tc>
                  <a:txBody>
                    <a:bodyPr/>
                    <a:lstStyle/>
                    <a:p>
                      <a:pPr algn="ctr">
                        <a:lnSpc>
                          <a:spcPts val="1500"/>
                        </a:lnSpc>
                        <a:spcAft>
                          <a:spcPts val="0"/>
                        </a:spcAft>
                      </a:pP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大阪府に届出した人数</a:t>
                      </a:r>
                    </a:p>
                  </a:txBody>
                  <a:tcPr marL="68580" marR="68580" marT="0" marB="0" anchor="ctr">
                    <a:solidFill>
                      <a:schemeClr val="bg1"/>
                    </a:solidFill>
                  </a:tcPr>
                </a:tc>
                <a:tc>
                  <a:txBody>
                    <a:bodyPr/>
                    <a:lstStyle/>
                    <a:p>
                      <a:pPr marR="186055" algn="r" latinLnBrk="1">
                        <a:lnSpc>
                          <a:spcPts val="1500"/>
                        </a:lnSpc>
                        <a:spcAft>
                          <a:spcPts val="0"/>
                        </a:spcAft>
                        <a:tabLst>
                          <a:tab pos="697230" algn="l"/>
                        </a:tabLst>
                      </a:pPr>
                      <a:r>
                        <a:rPr lang="ja-JP" sz="105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５名</a:t>
                      </a:r>
                    </a:p>
                  </a:txBody>
                  <a:tcPr marL="68580" marR="68580" marT="0" marB="0" anchor="ctr">
                    <a:solidFill>
                      <a:schemeClr val="bg1"/>
                    </a:solidFill>
                  </a:tcPr>
                </a:tc>
                <a:tc>
                  <a:txBody>
                    <a:bodyPr/>
                    <a:lstStyle/>
                    <a:p>
                      <a:pPr marR="186055" algn="r" latinLnBrk="1">
                        <a:lnSpc>
                          <a:spcPts val="1500"/>
                        </a:lnSpc>
                        <a:spcAft>
                          <a:spcPts val="0"/>
                        </a:spcAft>
                      </a:pPr>
                      <a:r>
                        <a:rPr lang="ja-JP" altLang="en-US" sz="105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３</a:t>
                      </a:r>
                      <a:r>
                        <a:rPr lang="ja-JP" sz="105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名</a:t>
                      </a:r>
                    </a:p>
                  </a:txBody>
                  <a:tcPr marL="68580" marR="68580" marT="0" marB="0" anchor="ctr">
                    <a:solidFill>
                      <a:schemeClr val="bg1"/>
                    </a:solidFill>
                  </a:tcPr>
                </a:tc>
                <a:tc>
                  <a:txBody>
                    <a:bodyPr/>
                    <a:lstStyle/>
                    <a:p>
                      <a:pPr marR="186055" algn="r" latinLnBrk="1">
                        <a:lnSpc>
                          <a:spcPts val="1500"/>
                        </a:lnSpc>
                        <a:spcAft>
                          <a:spcPts val="0"/>
                        </a:spcAft>
                      </a:pPr>
                      <a:r>
                        <a:rPr lang="ja-JP" altLang="en-US" sz="105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８</a:t>
                      </a:r>
                      <a:r>
                        <a:rPr lang="ja-JP" sz="105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名</a:t>
                      </a:r>
                    </a:p>
                  </a:txBody>
                  <a:tcPr marL="68580" marR="68580" marT="0" marB="0" anchor="ctr">
                    <a:solidFill>
                      <a:schemeClr val="bg1"/>
                    </a:solidFill>
                  </a:tcPr>
                </a:tc>
                <a:extLst>
                  <a:ext uri="{0D108BD9-81ED-4DB2-BD59-A6C34878D82A}">
                    <a16:rowId xmlns:a16="http://schemas.microsoft.com/office/drawing/2014/main" val="10002"/>
                  </a:ext>
                </a:extLst>
              </a:tr>
              <a:tr h="291404">
                <a:tc>
                  <a:txBody>
                    <a:bodyPr/>
                    <a:lstStyle/>
                    <a:p>
                      <a:pPr algn="ctr">
                        <a:lnSpc>
                          <a:spcPts val="1500"/>
                        </a:lnSpc>
                        <a:spcAft>
                          <a:spcPts val="0"/>
                        </a:spcAft>
                      </a:pP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合計</a:t>
                      </a:r>
                    </a:p>
                  </a:txBody>
                  <a:tcPr marL="68580" marR="68580" marT="0" marB="0" anchor="ctr">
                    <a:solidFill>
                      <a:schemeClr val="bg1"/>
                    </a:solidFill>
                  </a:tcPr>
                </a:tc>
                <a:tc>
                  <a:txBody>
                    <a:bodyPr/>
                    <a:lstStyle/>
                    <a:p>
                      <a:pPr marR="186055" algn="r" latinLnBrk="1">
                        <a:lnSpc>
                          <a:spcPts val="1500"/>
                        </a:lnSpc>
                        <a:spcAft>
                          <a:spcPts val="0"/>
                        </a:spcAft>
                        <a:tabLst>
                          <a:tab pos="697230" algn="l"/>
                        </a:tabLst>
                      </a:pPr>
                      <a:r>
                        <a:rPr lang="en-US" altLang="ja-JP" sz="105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71</a:t>
                      </a:r>
                      <a:r>
                        <a:rPr lang="ja-JP" sz="105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68580" marR="68580" marT="0" marB="0" anchor="ctr">
                    <a:solidFill>
                      <a:schemeClr val="bg1"/>
                    </a:solidFill>
                  </a:tcPr>
                </a:tc>
                <a:tc>
                  <a:txBody>
                    <a:bodyPr/>
                    <a:lstStyle/>
                    <a:p>
                      <a:pPr marR="186055" algn="r" latinLnBrk="1">
                        <a:lnSpc>
                          <a:spcPts val="1500"/>
                        </a:lnSpc>
                        <a:spcAft>
                          <a:spcPts val="0"/>
                        </a:spcAft>
                      </a:pPr>
                      <a:r>
                        <a:rPr lang="en-US" altLang="ja-JP" sz="105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100</a:t>
                      </a:r>
                      <a:r>
                        <a:rPr lang="ja-JP" sz="105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68580" marR="68580" marT="0" marB="0" anchor="ctr">
                    <a:solidFill>
                      <a:schemeClr val="bg1"/>
                    </a:solidFill>
                  </a:tcPr>
                </a:tc>
                <a:tc>
                  <a:txBody>
                    <a:bodyPr/>
                    <a:lstStyle/>
                    <a:p>
                      <a:pPr marR="186055" algn="r" latinLnBrk="1">
                        <a:lnSpc>
                          <a:spcPts val="1500"/>
                        </a:lnSpc>
                        <a:spcAft>
                          <a:spcPts val="0"/>
                        </a:spcAft>
                      </a:pPr>
                      <a:r>
                        <a:rPr lang="en-US" altLang="ja-JP" sz="105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80</a:t>
                      </a:r>
                      <a:r>
                        <a:rPr lang="ja-JP" sz="105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68580" marR="68580" marT="0" marB="0" anchor="ctr">
                    <a:solidFill>
                      <a:schemeClr val="bg1"/>
                    </a:solidFill>
                  </a:tcPr>
                </a:tc>
                <a:extLst>
                  <a:ext uri="{0D108BD9-81ED-4DB2-BD59-A6C34878D82A}">
                    <a16:rowId xmlns:a16="http://schemas.microsoft.com/office/drawing/2014/main" val="10003"/>
                  </a:ext>
                </a:extLst>
              </a:tr>
            </a:tbl>
          </a:graphicData>
        </a:graphic>
      </p:graphicFrame>
      <p:sp>
        <p:nvSpPr>
          <p:cNvPr id="282" name="正方形/長方形 281"/>
          <p:cNvSpPr/>
          <p:nvPr/>
        </p:nvSpPr>
        <p:spPr>
          <a:xfrm>
            <a:off x="6094771" y="2601822"/>
            <a:ext cx="2232248" cy="221709"/>
          </a:xfrm>
          <a:prstGeom prst="rect">
            <a:avLst/>
          </a:prstGeom>
          <a:solidFill>
            <a:schemeClr val="lt1"/>
          </a:solidFill>
          <a:ln w="12700">
            <a:solidFill>
              <a:schemeClr val="accent4"/>
            </a:solidFill>
          </a:ln>
        </p:spPr>
        <p:style>
          <a:lnRef idx="2">
            <a:schemeClr val="accent4"/>
          </a:lnRef>
          <a:fillRef idx="1">
            <a:schemeClr val="lt1"/>
          </a:fillRef>
          <a:effectRef idx="0">
            <a:schemeClr val="accent4"/>
          </a:effectRef>
          <a:fontRef idx="minor">
            <a:schemeClr val="dk1"/>
          </a:fontRef>
        </p:style>
        <p:txBody>
          <a:bodyPr rtlCol="0" anchor="t" anchorCtr="0"/>
          <a:lstStyle/>
          <a:p>
            <a:pPr>
              <a:lnSpc>
                <a:spcPts val="1300"/>
              </a:lnSpc>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社会復帰支援を受けない理由　■</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3" name="正方形/長方形 282"/>
          <p:cNvSpPr/>
          <p:nvPr/>
        </p:nvSpPr>
        <p:spPr>
          <a:xfrm>
            <a:off x="6147468" y="876662"/>
            <a:ext cx="1765500" cy="257840"/>
          </a:xfrm>
          <a:prstGeom prst="rect">
            <a:avLst/>
          </a:prstGeom>
          <a:solidFill>
            <a:schemeClr val="lt1"/>
          </a:solidFill>
          <a:ln w="12700">
            <a:solidFill>
              <a:schemeClr val="accent4"/>
            </a:solidFill>
          </a:ln>
        </p:spPr>
        <p:style>
          <a:lnRef idx="2">
            <a:schemeClr val="accent4"/>
          </a:lnRef>
          <a:fillRef idx="1">
            <a:schemeClr val="lt1"/>
          </a:fillRef>
          <a:effectRef idx="0">
            <a:schemeClr val="accent4"/>
          </a:effectRef>
          <a:fontRef idx="minor">
            <a:schemeClr val="dk1"/>
          </a:fontRef>
        </p:style>
        <p:txBody>
          <a:bodyPr rtlCol="0" anchor="t" anchorCtr="0"/>
          <a:lstStyle/>
          <a:p>
            <a:pPr>
              <a:lnSpc>
                <a:spcPts val="1300"/>
              </a:lnSpc>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届出率について　■</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5" name="右矢印 284"/>
          <p:cNvSpPr/>
          <p:nvPr/>
        </p:nvSpPr>
        <p:spPr>
          <a:xfrm rot="10800000">
            <a:off x="10182550" y="1510681"/>
            <a:ext cx="336752" cy="233479"/>
          </a:xfrm>
          <a:prstGeom prst="rightArrow">
            <a:avLst/>
          </a:prstGeom>
          <a:ln w="12700"/>
        </p:spPr>
        <p:style>
          <a:lnRef idx="2">
            <a:schemeClr val="accent4"/>
          </a:lnRef>
          <a:fillRef idx="1">
            <a:schemeClr val="lt1"/>
          </a:fillRef>
          <a:effectRef idx="0">
            <a:schemeClr val="accent4"/>
          </a:effectRef>
          <a:fontRef idx="minor">
            <a:schemeClr val="dk1"/>
          </a:fontRef>
        </p:style>
        <p:txBody>
          <a:bodyPr rtlCol="0" anchor="t" anchorCtr="0"/>
          <a:lstStyle/>
          <a:p>
            <a:pPr algn="ctr">
              <a:lnSpc>
                <a:spcPts val="1300"/>
              </a:lnSpc>
            </a:pP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6147468" y="2371929"/>
            <a:ext cx="2485580" cy="192240"/>
          </a:xfrm>
          <a:prstGeom prst="rect">
            <a:avLst/>
          </a:prstGeom>
          <a:noFill/>
          <a:ln w="12700">
            <a:noFill/>
          </a:ln>
        </p:spPr>
        <p:style>
          <a:lnRef idx="2">
            <a:schemeClr val="accent4"/>
          </a:lnRef>
          <a:fillRef idx="1">
            <a:schemeClr val="lt1"/>
          </a:fillRef>
          <a:effectRef idx="0">
            <a:schemeClr val="accent4"/>
          </a:effectRef>
          <a:fontRef idx="minor">
            <a:schemeClr val="dk1"/>
          </a:fontRef>
        </p:style>
        <p:txBody>
          <a:bodyPr lIns="72000" tIns="0" rIns="72000" bIns="0" rtlCol="0" anchor="t" anchorCtr="0"/>
          <a:lstStyle/>
          <a:p>
            <a:pPr>
              <a:lnSpc>
                <a:spcPts val="1300"/>
              </a:lnSpc>
            </a:pP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出所時等に帰住地を「大阪府」と申告した人数</a:t>
            </a:r>
          </a:p>
        </p:txBody>
      </p:sp>
      <p:sp>
        <p:nvSpPr>
          <p:cNvPr id="92" name="正方形/長方形 91"/>
          <p:cNvSpPr/>
          <p:nvPr/>
        </p:nvSpPr>
        <p:spPr>
          <a:xfrm>
            <a:off x="8956908" y="3962612"/>
            <a:ext cx="3734358" cy="378202"/>
          </a:xfrm>
          <a:prstGeom prst="rect">
            <a:avLst/>
          </a:prstGeom>
          <a:noFill/>
          <a:ln w="12700">
            <a:noFill/>
          </a:ln>
        </p:spPr>
        <p:style>
          <a:lnRef idx="2">
            <a:schemeClr val="accent4"/>
          </a:lnRef>
          <a:fillRef idx="1">
            <a:schemeClr val="lt1"/>
          </a:fillRef>
          <a:effectRef idx="0">
            <a:schemeClr val="accent4"/>
          </a:effectRef>
          <a:fontRef idx="minor">
            <a:schemeClr val="dk1"/>
          </a:fontRef>
        </p:style>
        <p:txBody>
          <a:bodyPr lIns="72000" tIns="0" rIns="72000" bIns="0" rtlCol="0" anchor="t" anchorCtr="0"/>
          <a:lstStyle/>
          <a:p>
            <a:pPr>
              <a:lnSpc>
                <a:spcPts val="1300"/>
              </a:lnSpc>
            </a:pP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1" name="正方形/長方形 90"/>
          <p:cNvSpPr/>
          <p:nvPr/>
        </p:nvSpPr>
        <p:spPr>
          <a:xfrm>
            <a:off x="13119" y="7176864"/>
            <a:ext cx="5777465" cy="338879"/>
          </a:xfrm>
          <a:prstGeom prst="rect">
            <a:avLst/>
          </a:prstGeom>
          <a:noFill/>
          <a:ln w="12700">
            <a:noFill/>
          </a:ln>
        </p:spPr>
        <p:style>
          <a:lnRef idx="2">
            <a:schemeClr val="accent4"/>
          </a:lnRef>
          <a:fillRef idx="1">
            <a:schemeClr val="lt1"/>
          </a:fillRef>
          <a:effectRef idx="0">
            <a:schemeClr val="accent4"/>
          </a:effectRef>
          <a:fontRef idx="minor">
            <a:schemeClr val="dk1"/>
          </a:fontRef>
        </p:style>
        <p:txBody>
          <a:bodyPr lIns="36000" tIns="36000" rIns="36000" bIns="36000" rtlCol="0" anchor="t" anchorCtr="0"/>
          <a:lstStyle/>
          <a:p>
            <a:pPr>
              <a:lnSpc>
                <a:spcPts val="1200"/>
              </a:lnSpc>
            </a:pP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5" name="直線矢印コネクタ 14"/>
          <p:cNvCxnSpPr>
            <a:cxnSpLocks/>
            <a:stCxn id="283" idx="3"/>
            <a:endCxn id="19" idx="1"/>
          </p:cNvCxnSpPr>
          <p:nvPr/>
        </p:nvCxnSpPr>
        <p:spPr>
          <a:xfrm flipV="1">
            <a:off x="7912968" y="1003848"/>
            <a:ext cx="427855" cy="1734"/>
          </a:xfrm>
          <a:prstGeom prst="straightConnector1">
            <a:avLst/>
          </a:prstGeom>
          <a:ln w="19050">
            <a:prstDash val="sysDot"/>
            <a:tailEnd type="triangle"/>
          </a:ln>
        </p:spPr>
        <p:style>
          <a:lnRef idx="1">
            <a:schemeClr val="accent1"/>
          </a:lnRef>
          <a:fillRef idx="0">
            <a:schemeClr val="accent1"/>
          </a:fillRef>
          <a:effectRef idx="0">
            <a:schemeClr val="accent1"/>
          </a:effectRef>
          <a:fontRef idx="minor">
            <a:schemeClr val="tx1"/>
          </a:fontRef>
        </p:style>
      </p:cxnSp>
      <p:sp>
        <p:nvSpPr>
          <p:cNvPr id="19" name="正方形/長方形 18"/>
          <p:cNvSpPr/>
          <p:nvPr/>
        </p:nvSpPr>
        <p:spPr>
          <a:xfrm>
            <a:off x="8340823" y="884057"/>
            <a:ext cx="1296144" cy="239582"/>
          </a:xfrm>
          <a:prstGeom prst="rect">
            <a:avLst/>
          </a:prstGeom>
          <a:ln w="12700"/>
        </p:spPr>
        <p:style>
          <a:lnRef idx="2">
            <a:schemeClr val="accent4"/>
          </a:lnRef>
          <a:fillRef idx="1">
            <a:schemeClr val="lt1"/>
          </a:fillRef>
          <a:effectRef idx="0">
            <a:schemeClr val="accent4"/>
          </a:effectRef>
          <a:fontRef idx="minor">
            <a:schemeClr val="dk1"/>
          </a:fontRef>
        </p:style>
        <p:txBody>
          <a:bodyPr rtlCol="0" anchor="t" anchorCtr="0"/>
          <a:lstStyle/>
          <a:p>
            <a:pPr algn="ctr">
              <a:lnSpc>
                <a:spcPts val="1300"/>
              </a:lnSpc>
            </a:pP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80</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％（推計）</a:t>
            </a:r>
          </a:p>
        </p:txBody>
      </p:sp>
      <p:sp>
        <p:nvSpPr>
          <p:cNvPr id="94" name="角丸四角形 271">
            <a:extLst>
              <a:ext uri="{FF2B5EF4-FFF2-40B4-BE49-F238E27FC236}">
                <a16:creationId xmlns:a16="http://schemas.microsoft.com/office/drawing/2014/main" id="{1ACC74AB-35B3-42AE-A7F3-3F17ACB8853F}"/>
              </a:ext>
            </a:extLst>
          </p:cNvPr>
          <p:cNvSpPr/>
          <p:nvPr/>
        </p:nvSpPr>
        <p:spPr>
          <a:xfrm>
            <a:off x="161444" y="1829106"/>
            <a:ext cx="5825190" cy="5332088"/>
          </a:xfrm>
          <a:prstGeom prst="roundRect">
            <a:avLst>
              <a:gd name="adj" fmla="val 2100"/>
            </a:avLst>
          </a:prstGeom>
          <a:solidFill>
            <a:srgbClr val="CCFFCC"/>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just">
              <a:lnSpc>
                <a:spcPts val="1700"/>
              </a:lnSpc>
            </a:pPr>
            <a:r>
              <a:rPr lang="ja-JP" altLang="ja-JP" sz="1050" kern="100" dirty="0">
                <a:solidFill>
                  <a:schemeClr val="tx1"/>
                </a:solidFill>
                <a:effectLst/>
                <a:latin typeface="Century" panose="02040604050505020304" pitchFamily="18" charset="0"/>
                <a:ea typeface="HGPｺﾞｼｯｸM" panose="020B0600000000000000" pitchFamily="50" charset="-128"/>
                <a:cs typeface="Times New Roman" panose="02020603050405020304" pitchFamily="18" charset="0"/>
              </a:rPr>
              <a:t>【　分析結果のポイント　】</a:t>
            </a:r>
            <a:endParaRPr lang="en-US" altLang="ja-JP" sz="1050" kern="100" dirty="0">
              <a:solidFill>
                <a:schemeClr val="tx1"/>
              </a:solidFill>
              <a:effectLst/>
              <a:latin typeface="Century" panose="02040604050505020304" pitchFamily="18" charset="0"/>
              <a:ea typeface="HGPｺﾞｼｯｸM" panose="020B0600000000000000" pitchFamily="50" charset="-128"/>
              <a:cs typeface="Times New Roman" panose="02020603050405020304" pitchFamily="18" charset="0"/>
            </a:endParaRPr>
          </a:p>
          <a:p>
            <a:pPr algn="just">
              <a:lnSpc>
                <a:spcPts val="1400"/>
              </a:lnSpc>
            </a:pPr>
            <a:r>
              <a:rPr lang="ja-JP" altLang="ja-JP" sz="1000" kern="100" dirty="0">
                <a:solidFill>
                  <a:schemeClr val="tx1"/>
                </a:solidFill>
                <a:effectLst/>
                <a:latin typeface="Century" panose="02040604050505020304" pitchFamily="18" charset="0"/>
                <a:ea typeface="HGPｺﾞｼｯｸM" panose="020B0600000000000000" pitchFamily="50" charset="-128"/>
                <a:cs typeface="Times New Roman" panose="02020603050405020304" pitchFamily="18" charset="0"/>
              </a:rPr>
              <a:t>〇　満期・仮釈放出所者に関して利用者と非利用者の間に有意な違いはない。</a:t>
            </a:r>
          </a:p>
          <a:p>
            <a:pPr marL="200660" indent="-200660" algn="just">
              <a:lnSpc>
                <a:spcPts val="1400"/>
              </a:lnSpc>
            </a:pPr>
            <a:r>
              <a:rPr lang="ja-JP" altLang="ja-JP" sz="1000" b="1" kern="100" dirty="0">
                <a:solidFill>
                  <a:schemeClr val="tx1"/>
                </a:solidFill>
                <a:effectLst/>
                <a:latin typeface="Century" panose="02040604050505020304" pitchFamily="18" charset="0"/>
                <a:ea typeface="HGPｺﾞｼｯｸM" panose="020B0600000000000000" pitchFamily="50" charset="-128"/>
                <a:cs typeface="Times New Roman" panose="02020603050405020304" pitchFamily="18" charset="0"/>
              </a:rPr>
              <a:t>〇　</a:t>
            </a:r>
            <a:r>
              <a:rPr lang="en-US" altLang="ja-JP" sz="1000" b="1" kern="100" dirty="0">
                <a:solidFill>
                  <a:schemeClr val="tx1"/>
                </a:solidFill>
                <a:effectLst/>
                <a:latin typeface="Century" panose="02040604050505020304" pitchFamily="18" charset="0"/>
                <a:ea typeface="HGPｺﾞｼｯｸM" panose="020B0600000000000000" pitchFamily="50" charset="-128"/>
                <a:cs typeface="Times New Roman" panose="02020603050405020304" pitchFamily="18" charset="0"/>
              </a:rPr>
              <a:t>A</a:t>
            </a:r>
            <a:r>
              <a:rPr lang="ja-JP" altLang="ja-JP" sz="1000" b="1" kern="100" dirty="0">
                <a:solidFill>
                  <a:schemeClr val="tx1"/>
                </a:solidFill>
                <a:effectLst/>
                <a:latin typeface="Century" panose="02040604050505020304" pitchFamily="18" charset="0"/>
                <a:ea typeface="HGPｺﾞｼｯｸM" panose="020B0600000000000000" pitchFamily="50" charset="-128"/>
                <a:cs typeface="Times New Roman" panose="02020603050405020304" pitchFamily="18" charset="0"/>
              </a:rPr>
              <a:t>・</a:t>
            </a:r>
            <a:r>
              <a:rPr lang="en-US" altLang="ja-JP" sz="1000" b="1" kern="100" dirty="0">
                <a:solidFill>
                  <a:schemeClr val="tx1"/>
                </a:solidFill>
                <a:effectLst/>
                <a:latin typeface="Century" panose="02040604050505020304" pitchFamily="18" charset="0"/>
                <a:ea typeface="HGPｺﾞｼｯｸM" panose="020B0600000000000000" pitchFamily="50" charset="-128"/>
                <a:cs typeface="Times New Roman" panose="02020603050405020304" pitchFamily="18" charset="0"/>
              </a:rPr>
              <a:t>B</a:t>
            </a:r>
            <a:r>
              <a:rPr lang="ja-JP" altLang="ja-JP" sz="1000" b="1" kern="100" dirty="0">
                <a:solidFill>
                  <a:schemeClr val="tx1"/>
                </a:solidFill>
                <a:effectLst/>
                <a:latin typeface="Century" panose="02040604050505020304" pitchFamily="18" charset="0"/>
                <a:ea typeface="HGPｺﾞｼｯｸM" panose="020B0600000000000000" pitchFamily="50" charset="-128"/>
                <a:cs typeface="Times New Roman" panose="02020603050405020304" pitchFamily="18" charset="0"/>
              </a:rPr>
              <a:t>指標に関して、利用者の方が非利用者に比べ</a:t>
            </a:r>
            <a:r>
              <a:rPr lang="en-US" altLang="ja-JP" sz="1000" b="1" kern="100" dirty="0">
                <a:solidFill>
                  <a:schemeClr val="tx1"/>
                </a:solidFill>
                <a:effectLst/>
                <a:latin typeface="Century" panose="02040604050505020304" pitchFamily="18" charset="0"/>
                <a:ea typeface="HGPｺﾞｼｯｸM" panose="020B0600000000000000" pitchFamily="50" charset="-128"/>
                <a:cs typeface="Times New Roman" panose="02020603050405020304" pitchFamily="18" charset="0"/>
              </a:rPr>
              <a:t>B</a:t>
            </a:r>
            <a:r>
              <a:rPr lang="ja-JP" altLang="ja-JP" sz="1000" b="1" kern="100" dirty="0">
                <a:solidFill>
                  <a:schemeClr val="tx1"/>
                </a:solidFill>
                <a:effectLst/>
                <a:latin typeface="Century" panose="02040604050505020304" pitchFamily="18" charset="0"/>
                <a:ea typeface="HGPｺﾞｼｯｸM" panose="020B0600000000000000" pitchFamily="50" charset="-128"/>
                <a:cs typeface="Times New Roman" panose="02020603050405020304" pitchFamily="18" charset="0"/>
              </a:rPr>
              <a:t>指標刑務所出所者（犯罪傾向が進んでいる）が有意に多い。</a:t>
            </a:r>
            <a:endParaRPr lang="ja-JP" altLang="ja-JP" sz="1000" kern="100" dirty="0">
              <a:solidFill>
                <a:schemeClr val="tx1"/>
              </a:solidFill>
              <a:effectLst/>
              <a:latin typeface="Century" panose="02040604050505020304" pitchFamily="18" charset="0"/>
              <a:ea typeface="HGPｺﾞｼｯｸM" panose="020B0600000000000000" pitchFamily="50" charset="-128"/>
              <a:cs typeface="Times New Roman" panose="02020603050405020304" pitchFamily="18" charset="0"/>
            </a:endParaRPr>
          </a:p>
          <a:p>
            <a:pPr marL="201295" indent="-201295" algn="just">
              <a:lnSpc>
                <a:spcPts val="1400"/>
              </a:lnSpc>
            </a:pPr>
            <a:r>
              <a:rPr lang="ja-JP" altLang="ja-JP" sz="1000" kern="100" dirty="0">
                <a:solidFill>
                  <a:schemeClr val="tx1"/>
                </a:solidFill>
                <a:effectLst/>
                <a:latin typeface="Century" panose="02040604050505020304" pitchFamily="18" charset="0"/>
                <a:ea typeface="HGPｺﾞｼｯｸM" panose="020B0600000000000000" pitchFamily="50" charset="-128"/>
                <a:cs typeface="Times New Roman" panose="02020603050405020304" pitchFamily="18" charset="0"/>
              </a:rPr>
              <a:t>〇　罪名</a:t>
            </a:r>
            <a:r>
              <a:rPr lang="en-US" altLang="ja-JP" sz="1000" kern="100" dirty="0">
                <a:solidFill>
                  <a:schemeClr val="tx1"/>
                </a:solidFill>
                <a:effectLst/>
                <a:latin typeface="Century" panose="02040604050505020304" pitchFamily="18" charset="0"/>
                <a:ea typeface="HGPｺﾞｼｯｸM" panose="020B0600000000000000" pitchFamily="50" charset="-128"/>
                <a:cs typeface="Times New Roman" panose="02020603050405020304" pitchFamily="18" charset="0"/>
              </a:rPr>
              <a:t>(</a:t>
            </a:r>
            <a:r>
              <a:rPr lang="ja-JP" altLang="ja-JP" sz="1000" kern="100" dirty="0">
                <a:solidFill>
                  <a:schemeClr val="tx1"/>
                </a:solidFill>
                <a:effectLst/>
                <a:latin typeface="Century" panose="02040604050505020304" pitchFamily="18" charset="0"/>
                <a:ea typeface="HGPｺﾞｼｯｸM" panose="020B0600000000000000" pitchFamily="50" charset="-128"/>
                <a:cs typeface="Times New Roman" panose="02020603050405020304" pitchFamily="18" charset="0"/>
              </a:rPr>
              <a:t>不同意性交・不同意わいせつ・その他</a:t>
            </a:r>
            <a:r>
              <a:rPr lang="en-US" altLang="ja-JP" sz="1000" kern="100" dirty="0">
                <a:solidFill>
                  <a:schemeClr val="tx1"/>
                </a:solidFill>
                <a:effectLst/>
                <a:latin typeface="Century" panose="02040604050505020304" pitchFamily="18" charset="0"/>
                <a:ea typeface="HGPｺﾞｼｯｸM" panose="020B0600000000000000" pitchFamily="50" charset="-128"/>
                <a:cs typeface="Times New Roman" panose="02020603050405020304" pitchFamily="18" charset="0"/>
              </a:rPr>
              <a:t>)</a:t>
            </a:r>
            <a:r>
              <a:rPr lang="ja-JP" altLang="ja-JP" sz="1000" kern="100" dirty="0">
                <a:solidFill>
                  <a:schemeClr val="tx1"/>
                </a:solidFill>
                <a:effectLst/>
                <a:latin typeface="Century" panose="02040604050505020304" pitchFamily="18" charset="0"/>
                <a:ea typeface="HGPｺﾞｼｯｸM" panose="020B0600000000000000" pitchFamily="50" charset="-128"/>
                <a:cs typeface="Times New Roman" panose="02020603050405020304" pitchFamily="18" charset="0"/>
              </a:rPr>
              <a:t>に関して、利用者と非利用者の間に有意な違いはない。</a:t>
            </a:r>
          </a:p>
          <a:p>
            <a:pPr>
              <a:lnSpc>
                <a:spcPts val="1400"/>
              </a:lnSpc>
            </a:pPr>
            <a:r>
              <a:rPr lang="ja-JP" altLang="ja-JP" sz="1000" kern="100" dirty="0">
                <a:solidFill>
                  <a:schemeClr val="tx1"/>
                </a:solidFill>
                <a:effectLst/>
                <a:latin typeface="Century" panose="02040604050505020304" pitchFamily="18" charset="0"/>
                <a:ea typeface="HGPｺﾞｼｯｸM" panose="020B0600000000000000" pitchFamily="50" charset="-128"/>
                <a:cs typeface="Times New Roman" panose="02020603050405020304" pitchFamily="18" charset="0"/>
              </a:rPr>
              <a:t>〇　利用者と非利用者の</a:t>
            </a:r>
            <a:r>
              <a:rPr lang="en-US" altLang="ja-JP" sz="1000" kern="100" dirty="0">
                <a:solidFill>
                  <a:schemeClr val="tx1"/>
                </a:solidFill>
                <a:effectLst/>
                <a:latin typeface="Century" panose="02040604050505020304" pitchFamily="18" charset="0"/>
                <a:ea typeface="HGPｺﾞｼｯｸM" panose="020B0600000000000000" pitchFamily="50" charset="-128"/>
                <a:cs typeface="Times New Roman" panose="02020603050405020304" pitchFamily="18" charset="0"/>
              </a:rPr>
              <a:t>RAT/NAT</a:t>
            </a:r>
            <a:r>
              <a:rPr lang="ja-JP" altLang="ja-JP" sz="1000" kern="100" dirty="0">
                <a:solidFill>
                  <a:schemeClr val="tx1"/>
                </a:solidFill>
                <a:effectLst/>
                <a:latin typeface="Century" panose="02040604050505020304" pitchFamily="18" charset="0"/>
                <a:ea typeface="HGPｺﾞｼｯｸM" panose="020B0600000000000000" pitchFamily="50" charset="-128"/>
                <a:cs typeface="Times New Roman" panose="02020603050405020304" pitchFamily="18" charset="0"/>
              </a:rPr>
              <a:t>を比較した結果、有意な違いはない。</a:t>
            </a:r>
          </a:p>
        </p:txBody>
      </p:sp>
      <p:sp>
        <p:nvSpPr>
          <p:cNvPr id="93" name="正方形/長方形 92">
            <a:extLst>
              <a:ext uri="{FF2B5EF4-FFF2-40B4-BE49-F238E27FC236}">
                <a16:creationId xmlns:a16="http://schemas.microsoft.com/office/drawing/2014/main" id="{268FDD8C-83CB-4882-AD13-EE7E004742D9}"/>
              </a:ext>
            </a:extLst>
          </p:cNvPr>
          <p:cNvSpPr/>
          <p:nvPr/>
        </p:nvSpPr>
        <p:spPr>
          <a:xfrm>
            <a:off x="4261607" y="1962854"/>
            <a:ext cx="1650770" cy="1140542"/>
          </a:xfrm>
          <a:prstGeom prst="rect">
            <a:avLst/>
          </a:prstGeom>
          <a:noFill/>
          <a:ln w="12700">
            <a:noFill/>
          </a:ln>
        </p:spPr>
        <p:style>
          <a:lnRef idx="2">
            <a:schemeClr val="accent4"/>
          </a:lnRef>
          <a:fillRef idx="1">
            <a:schemeClr val="lt1"/>
          </a:fillRef>
          <a:effectRef idx="0">
            <a:schemeClr val="accent4"/>
          </a:effectRef>
          <a:fontRef idx="minor">
            <a:schemeClr val="dk1"/>
          </a:fontRef>
        </p:style>
        <p:txBody>
          <a:bodyPr lIns="36000" tIns="36000" rIns="36000" bIns="36000" rtlCol="0" anchor="t" anchorCtr="0"/>
          <a:lstStyle/>
          <a:p>
            <a:pPr algn="l">
              <a:lnSpc>
                <a:spcPts val="1700"/>
              </a:lnSpc>
            </a:pP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7" name="表 16">
            <a:extLst>
              <a:ext uri="{FF2B5EF4-FFF2-40B4-BE49-F238E27FC236}">
                <a16:creationId xmlns:a16="http://schemas.microsoft.com/office/drawing/2014/main" id="{83AF6D2E-BC56-4487-BBB6-D2A6E323BEBE}"/>
              </a:ext>
            </a:extLst>
          </p:cNvPr>
          <p:cNvGraphicFramePr>
            <a:graphicFrameLocks noGrp="1"/>
          </p:cNvGraphicFramePr>
          <p:nvPr>
            <p:extLst>
              <p:ext uri="{D42A27DB-BD31-4B8C-83A1-F6EECF244321}">
                <p14:modId xmlns:p14="http://schemas.microsoft.com/office/powerpoint/2010/main" val="2500531667"/>
              </p:ext>
            </p:extLst>
          </p:nvPr>
        </p:nvGraphicFramePr>
        <p:xfrm>
          <a:off x="180351" y="3379865"/>
          <a:ext cx="2913254" cy="753450"/>
        </p:xfrm>
        <a:graphic>
          <a:graphicData uri="http://schemas.openxmlformats.org/drawingml/2006/table">
            <a:tbl>
              <a:tblPr firstRow="1" firstCol="1" bandRow="1">
                <a:tableStyleId>{5C22544A-7EE6-4342-B048-85BDC9FD1C3A}</a:tableStyleId>
              </a:tblPr>
              <a:tblGrid>
                <a:gridCol w="558274">
                  <a:extLst>
                    <a:ext uri="{9D8B030D-6E8A-4147-A177-3AD203B41FA5}">
                      <a16:colId xmlns:a16="http://schemas.microsoft.com/office/drawing/2014/main" val="2674471777"/>
                    </a:ext>
                  </a:extLst>
                </a:gridCol>
                <a:gridCol w="442902">
                  <a:extLst>
                    <a:ext uri="{9D8B030D-6E8A-4147-A177-3AD203B41FA5}">
                      <a16:colId xmlns:a16="http://schemas.microsoft.com/office/drawing/2014/main" val="3741172676"/>
                    </a:ext>
                  </a:extLst>
                </a:gridCol>
                <a:gridCol w="442902">
                  <a:extLst>
                    <a:ext uri="{9D8B030D-6E8A-4147-A177-3AD203B41FA5}">
                      <a16:colId xmlns:a16="http://schemas.microsoft.com/office/drawing/2014/main" val="2269827249"/>
                    </a:ext>
                  </a:extLst>
                </a:gridCol>
                <a:gridCol w="558274">
                  <a:extLst>
                    <a:ext uri="{9D8B030D-6E8A-4147-A177-3AD203B41FA5}">
                      <a16:colId xmlns:a16="http://schemas.microsoft.com/office/drawing/2014/main" val="3353418534"/>
                    </a:ext>
                  </a:extLst>
                </a:gridCol>
                <a:gridCol w="442902">
                  <a:extLst>
                    <a:ext uri="{9D8B030D-6E8A-4147-A177-3AD203B41FA5}">
                      <a16:colId xmlns:a16="http://schemas.microsoft.com/office/drawing/2014/main" val="1702047839"/>
                    </a:ext>
                  </a:extLst>
                </a:gridCol>
                <a:gridCol w="468000">
                  <a:extLst>
                    <a:ext uri="{9D8B030D-6E8A-4147-A177-3AD203B41FA5}">
                      <a16:colId xmlns:a16="http://schemas.microsoft.com/office/drawing/2014/main" val="4168906090"/>
                    </a:ext>
                  </a:extLst>
                </a:gridCol>
              </a:tblGrid>
              <a:tr h="255556">
                <a:tc gridSpan="3">
                  <a:txBody>
                    <a:bodyPr/>
                    <a:lstStyle/>
                    <a:p>
                      <a:pPr algn="ctr"/>
                      <a:r>
                        <a:rPr lang="ja-JP" sz="1000" kern="100" dirty="0">
                          <a:effectLst/>
                          <a:latin typeface="+mn-ea"/>
                          <a:ea typeface="+mn-ea"/>
                        </a:rPr>
                        <a:t>利用者（</a:t>
                      </a:r>
                      <a:r>
                        <a:rPr lang="en-US" sz="1000" kern="100" dirty="0">
                          <a:effectLst/>
                          <a:latin typeface="+mn-ea"/>
                          <a:ea typeface="+mn-ea"/>
                        </a:rPr>
                        <a:t>31</a:t>
                      </a:r>
                      <a:r>
                        <a:rPr lang="ja-JP" sz="1000" kern="100" dirty="0">
                          <a:effectLst/>
                          <a:latin typeface="+mn-ea"/>
                          <a:ea typeface="+mn-ea"/>
                        </a:rPr>
                        <a:t>名）</a:t>
                      </a:r>
                      <a:endParaRPr lang="ja-JP" sz="1000" kern="100" dirty="0">
                        <a:effectLst/>
                        <a:latin typeface="+mn-ea"/>
                        <a:ea typeface="+mn-ea"/>
                        <a:cs typeface="Times New Roman" panose="02020603050405020304" pitchFamily="18" charset="0"/>
                      </a:endParaRPr>
                    </a:p>
                  </a:txBody>
                  <a:tcPr marL="68580" marR="68580" marT="0" marB="0" anchor="ctr"/>
                </a:tc>
                <a:tc hMerge="1">
                  <a:txBody>
                    <a:bodyPr/>
                    <a:lstStyle/>
                    <a:p>
                      <a:endParaRPr kumimoji="1" lang="ja-JP" altLang="en-US"/>
                    </a:p>
                  </a:txBody>
                  <a:tcPr/>
                </a:tc>
                <a:tc hMerge="1">
                  <a:txBody>
                    <a:bodyPr/>
                    <a:lstStyle/>
                    <a:p>
                      <a:endParaRPr kumimoji="1" lang="ja-JP" altLang="en-US"/>
                    </a:p>
                  </a:txBody>
                  <a:tcPr/>
                </a:tc>
                <a:tc gridSpan="3">
                  <a:txBody>
                    <a:bodyPr/>
                    <a:lstStyle/>
                    <a:p>
                      <a:pPr algn="ctr"/>
                      <a:r>
                        <a:rPr lang="ja-JP" sz="1000" kern="100" dirty="0">
                          <a:effectLst/>
                          <a:latin typeface="+mn-ea"/>
                          <a:ea typeface="+mn-ea"/>
                        </a:rPr>
                        <a:t>非利用者（</a:t>
                      </a:r>
                      <a:r>
                        <a:rPr lang="en-US" sz="1000" kern="100" dirty="0">
                          <a:effectLst/>
                          <a:latin typeface="+mn-ea"/>
                          <a:ea typeface="+mn-ea"/>
                        </a:rPr>
                        <a:t>70</a:t>
                      </a:r>
                      <a:r>
                        <a:rPr lang="ja-JP" sz="1000" kern="100" dirty="0">
                          <a:effectLst/>
                          <a:latin typeface="+mn-ea"/>
                          <a:ea typeface="+mn-ea"/>
                        </a:rPr>
                        <a:t>名）</a:t>
                      </a:r>
                      <a:endParaRPr lang="ja-JP" sz="1000" kern="100" dirty="0">
                        <a:effectLst/>
                        <a:latin typeface="+mn-ea"/>
                        <a:ea typeface="+mn-ea"/>
                        <a:cs typeface="Times New Roman" panose="02020603050405020304" pitchFamily="18" charset="0"/>
                      </a:endParaRPr>
                    </a:p>
                  </a:txBody>
                  <a:tcPr marL="68580" marR="68580" marT="0" marB="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773698186"/>
                  </a:ext>
                </a:extLst>
              </a:tr>
              <a:tr h="242338">
                <a:tc>
                  <a:txBody>
                    <a:bodyPr/>
                    <a:lstStyle/>
                    <a:p>
                      <a:pPr algn="ctr"/>
                      <a:r>
                        <a:rPr lang="ja-JP" altLang="en-US" sz="1000" kern="100" dirty="0">
                          <a:effectLst/>
                          <a:latin typeface="+mn-ea"/>
                          <a:ea typeface="+mn-ea"/>
                          <a:cs typeface="Times New Roman" panose="02020603050405020304" pitchFamily="18" charset="0"/>
                        </a:rPr>
                        <a:t>満期</a:t>
                      </a:r>
                      <a:endParaRPr lang="ja-JP" sz="1000" kern="100" dirty="0">
                        <a:effectLst/>
                        <a:latin typeface="+mn-ea"/>
                        <a:ea typeface="+mn-ea"/>
                        <a:cs typeface="Times New Roman" panose="02020603050405020304" pitchFamily="18" charset="0"/>
                      </a:endParaRPr>
                    </a:p>
                  </a:txBody>
                  <a:tcPr marL="68580" marR="68580" marT="0" marB="0" anchor="ctr"/>
                </a:tc>
                <a:tc>
                  <a:txBody>
                    <a:bodyPr/>
                    <a:lstStyle/>
                    <a:p>
                      <a:pPr algn="ctr"/>
                      <a:r>
                        <a:rPr lang="en-US" altLang="ja-JP" sz="1000" kern="100" dirty="0">
                          <a:effectLst/>
                          <a:latin typeface="+mn-ea"/>
                          <a:ea typeface="+mn-ea"/>
                          <a:cs typeface="Times New Roman" panose="02020603050405020304" pitchFamily="18" charset="0"/>
                        </a:rPr>
                        <a:t>16</a:t>
                      </a:r>
                      <a:r>
                        <a:rPr lang="ja-JP" altLang="en-US" sz="1000" kern="100" dirty="0">
                          <a:effectLst/>
                          <a:latin typeface="+mn-ea"/>
                          <a:ea typeface="+mn-ea"/>
                          <a:cs typeface="Times New Roman" panose="02020603050405020304" pitchFamily="18" charset="0"/>
                        </a:rPr>
                        <a:t>名</a:t>
                      </a:r>
                      <a:endParaRPr lang="ja-JP" sz="1000" kern="100" dirty="0">
                        <a:effectLst/>
                        <a:latin typeface="+mn-ea"/>
                        <a:ea typeface="+mn-ea"/>
                        <a:cs typeface="Times New Roman" panose="02020603050405020304" pitchFamily="18" charset="0"/>
                      </a:endParaRPr>
                    </a:p>
                  </a:txBody>
                  <a:tcPr marL="68580" marR="68580" marT="0" marB="0" anchor="ctr"/>
                </a:tc>
                <a:tc>
                  <a:txBody>
                    <a:bodyPr/>
                    <a:lstStyle/>
                    <a:p>
                      <a:pPr algn="ctr"/>
                      <a:r>
                        <a:rPr lang="en-US" altLang="ja-JP" sz="1000" kern="100" dirty="0">
                          <a:effectLst/>
                          <a:latin typeface="+mn-ea"/>
                          <a:ea typeface="+mn-ea"/>
                          <a:cs typeface="Times New Roman" panose="02020603050405020304" pitchFamily="18" charset="0"/>
                        </a:rPr>
                        <a:t>52</a:t>
                      </a:r>
                      <a:r>
                        <a:rPr lang="ja-JP" altLang="en-US" sz="1000" kern="100" dirty="0">
                          <a:effectLst/>
                          <a:latin typeface="+mn-ea"/>
                          <a:ea typeface="+mn-ea"/>
                          <a:cs typeface="Times New Roman" panose="02020603050405020304" pitchFamily="18" charset="0"/>
                        </a:rPr>
                        <a:t>％</a:t>
                      </a:r>
                      <a:endParaRPr lang="ja-JP" sz="1000" kern="100" dirty="0">
                        <a:effectLst/>
                        <a:latin typeface="+mn-ea"/>
                        <a:ea typeface="+mn-ea"/>
                        <a:cs typeface="Times New Roman" panose="02020603050405020304" pitchFamily="18" charset="0"/>
                      </a:endParaRPr>
                    </a:p>
                  </a:txBody>
                  <a:tcPr marL="68580" marR="68580" marT="0" marB="0" anchor="ctr"/>
                </a:tc>
                <a:tc>
                  <a:txBody>
                    <a:bodyPr/>
                    <a:lstStyle/>
                    <a:p>
                      <a:pPr algn="ctr"/>
                      <a:r>
                        <a:rPr lang="ja-JP" altLang="en-US" sz="1000" b="1" kern="100" dirty="0">
                          <a:solidFill>
                            <a:schemeClr val="bg1"/>
                          </a:solidFill>
                          <a:effectLst/>
                          <a:latin typeface="+mn-ea"/>
                          <a:ea typeface="+mn-ea"/>
                          <a:cs typeface="Times New Roman" panose="02020603050405020304" pitchFamily="18" charset="0"/>
                        </a:rPr>
                        <a:t>満期</a:t>
                      </a:r>
                      <a:endParaRPr lang="ja-JP" sz="1000" b="1" kern="100" dirty="0">
                        <a:solidFill>
                          <a:schemeClr val="bg1"/>
                        </a:solidFill>
                        <a:effectLst/>
                        <a:latin typeface="+mn-ea"/>
                        <a:ea typeface="+mn-ea"/>
                        <a:cs typeface="Times New Roman" panose="02020603050405020304" pitchFamily="18" charset="0"/>
                      </a:endParaRPr>
                    </a:p>
                  </a:txBody>
                  <a:tcPr marL="68580" marR="68580" marT="0" marB="0" anchor="ctr">
                    <a:solidFill>
                      <a:schemeClr val="accent1"/>
                    </a:solidFill>
                  </a:tcPr>
                </a:tc>
                <a:tc>
                  <a:txBody>
                    <a:bodyPr/>
                    <a:lstStyle/>
                    <a:p>
                      <a:pPr algn="ctr"/>
                      <a:r>
                        <a:rPr lang="en-US" altLang="ja-JP" sz="1000" kern="100" dirty="0">
                          <a:effectLst/>
                          <a:latin typeface="+mn-ea"/>
                          <a:ea typeface="+mn-ea"/>
                          <a:cs typeface="Times New Roman" panose="02020603050405020304" pitchFamily="18" charset="0"/>
                        </a:rPr>
                        <a:t>31</a:t>
                      </a:r>
                      <a:r>
                        <a:rPr lang="ja-JP" altLang="en-US" sz="1000" kern="100" dirty="0">
                          <a:effectLst/>
                          <a:latin typeface="+mn-ea"/>
                          <a:ea typeface="+mn-ea"/>
                          <a:cs typeface="Times New Roman" panose="02020603050405020304" pitchFamily="18" charset="0"/>
                        </a:rPr>
                        <a:t>名</a:t>
                      </a:r>
                      <a:endParaRPr lang="ja-JP" sz="1000" kern="100" dirty="0">
                        <a:effectLst/>
                        <a:latin typeface="+mn-ea"/>
                        <a:ea typeface="+mn-ea"/>
                        <a:cs typeface="Times New Roman" panose="02020603050405020304" pitchFamily="18" charset="0"/>
                      </a:endParaRPr>
                    </a:p>
                  </a:txBody>
                  <a:tcPr marL="68580" marR="68580" marT="0" marB="0" anchor="ctr"/>
                </a:tc>
                <a:tc>
                  <a:txBody>
                    <a:bodyPr/>
                    <a:lstStyle/>
                    <a:p>
                      <a:pPr algn="ctr"/>
                      <a:r>
                        <a:rPr lang="en-US" altLang="ja-JP" sz="1000" kern="100" dirty="0">
                          <a:effectLst/>
                          <a:latin typeface="+mn-ea"/>
                          <a:ea typeface="+mn-ea"/>
                          <a:cs typeface="Times New Roman" panose="02020603050405020304" pitchFamily="18" charset="0"/>
                        </a:rPr>
                        <a:t>44</a:t>
                      </a:r>
                      <a:r>
                        <a:rPr lang="ja-JP" altLang="en-US" sz="1000" kern="100" dirty="0">
                          <a:effectLst/>
                          <a:latin typeface="+mn-ea"/>
                          <a:ea typeface="+mn-ea"/>
                          <a:cs typeface="Times New Roman" panose="02020603050405020304" pitchFamily="18" charset="0"/>
                        </a:rPr>
                        <a:t>％</a:t>
                      </a:r>
                      <a:endParaRPr lang="ja-JP" sz="1000"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818761605"/>
                  </a:ext>
                </a:extLst>
              </a:tr>
              <a:tr h="255556">
                <a:tc>
                  <a:txBody>
                    <a:bodyPr/>
                    <a:lstStyle/>
                    <a:p>
                      <a:pPr algn="ctr"/>
                      <a:r>
                        <a:rPr lang="ja-JP" altLang="en-US" sz="1000" kern="100" dirty="0">
                          <a:effectLst/>
                          <a:latin typeface="+mn-ea"/>
                          <a:ea typeface="+mn-ea"/>
                          <a:cs typeface="Times New Roman" panose="02020603050405020304" pitchFamily="18" charset="0"/>
                        </a:rPr>
                        <a:t>仮釈放</a:t>
                      </a:r>
                      <a:endParaRPr lang="ja-JP" sz="1000" kern="100" dirty="0">
                        <a:effectLst/>
                        <a:latin typeface="+mn-ea"/>
                        <a:ea typeface="+mn-ea"/>
                        <a:cs typeface="Times New Roman" panose="02020603050405020304" pitchFamily="18" charset="0"/>
                      </a:endParaRPr>
                    </a:p>
                  </a:txBody>
                  <a:tcPr marL="68580" marR="68580" marT="0" marB="0" anchor="ctr"/>
                </a:tc>
                <a:tc>
                  <a:txBody>
                    <a:bodyPr/>
                    <a:lstStyle/>
                    <a:p>
                      <a:pPr algn="ctr"/>
                      <a:r>
                        <a:rPr lang="en-US" altLang="ja-JP" sz="1000" kern="100" dirty="0">
                          <a:effectLst/>
                          <a:latin typeface="+mn-ea"/>
                          <a:ea typeface="+mn-ea"/>
                          <a:cs typeface="Times New Roman" panose="02020603050405020304" pitchFamily="18" charset="0"/>
                        </a:rPr>
                        <a:t>15</a:t>
                      </a:r>
                      <a:r>
                        <a:rPr lang="ja-JP" altLang="en-US" sz="1000" kern="100" dirty="0">
                          <a:effectLst/>
                          <a:latin typeface="+mn-ea"/>
                          <a:ea typeface="+mn-ea"/>
                          <a:cs typeface="Times New Roman" panose="02020603050405020304" pitchFamily="18" charset="0"/>
                        </a:rPr>
                        <a:t>名</a:t>
                      </a:r>
                      <a:endParaRPr lang="ja-JP" sz="1000" kern="100" dirty="0">
                        <a:effectLst/>
                        <a:latin typeface="+mn-ea"/>
                        <a:ea typeface="+mn-ea"/>
                        <a:cs typeface="Times New Roman" panose="02020603050405020304" pitchFamily="18" charset="0"/>
                      </a:endParaRPr>
                    </a:p>
                  </a:txBody>
                  <a:tcPr marL="68580" marR="68580" marT="0" marB="0" anchor="ctr"/>
                </a:tc>
                <a:tc>
                  <a:txBody>
                    <a:bodyPr/>
                    <a:lstStyle/>
                    <a:p>
                      <a:pPr algn="ctr"/>
                      <a:r>
                        <a:rPr lang="en-US" altLang="ja-JP" sz="1000" kern="100" dirty="0">
                          <a:effectLst/>
                          <a:latin typeface="+mn-ea"/>
                          <a:ea typeface="+mn-ea"/>
                          <a:cs typeface="Times New Roman" panose="02020603050405020304" pitchFamily="18" charset="0"/>
                        </a:rPr>
                        <a:t>48</a:t>
                      </a:r>
                      <a:r>
                        <a:rPr lang="ja-JP" altLang="en-US" sz="1000" kern="100" dirty="0">
                          <a:effectLst/>
                          <a:latin typeface="+mn-ea"/>
                          <a:ea typeface="+mn-ea"/>
                          <a:cs typeface="Times New Roman" panose="02020603050405020304" pitchFamily="18" charset="0"/>
                        </a:rPr>
                        <a:t>％</a:t>
                      </a:r>
                      <a:endParaRPr lang="ja-JP" sz="1000" kern="100" dirty="0">
                        <a:effectLst/>
                        <a:latin typeface="+mn-ea"/>
                        <a:ea typeface="+mn-ea"/>
                        <a:cs typeface="Times New Roman" panose="02020603050405020304" pitchFamily="18" charset="0"/>
                      </a:endParaRPr>
                    </a:p>
                  </a:txBody>
                  <a:tcPr marL="68580" marR="68580" marT="0" marB="0" anchor="ctr"/>
                </a:tc>
                <a:tc>
                  <a:txBody>
                    <a:bodyPr/>
                    <a:lstStyle/>
                    <a:p>
                      <a:pPr algn="ctr"/>
                      <a:r>
                        <a:rPr lang="ja-JP" altLang="en-US" sz="1000" b="1" kern="100" dirty="0">
                          <a:solidFill>
                            <a:schemeClr val="bg1"/>
                          </a:solidFill>
                          <a:effectLst/>
                          <a:latin typeface="+mn-ea"/>
                          <a:ea typeface="+mn-ea"/>
                          <a:cs typeface="Times New Roman" panose="02020603050405020304" pitchFamily="18" charset="0"/>
                        </a:rPr>
                        <a:t>仮釈放</a:t>
                      </a:r>
                      <a:endParaRPr lang="ja-JP" sz="1000" b="1" kern="100" dirty="0">
                        <a:solidFill>
                          <a:schemeClr val="bg1"/>
                        </a:solidFill>
                        <a:effectLst/>
                        <a:latin typeface="+mn-ea"/>
                        <a:ea typeface="+mn-ea"/>
                        <a:cs typeface="Times New Roman" panose="02020603050405020304" pitchFamily="18" charset="0"/>
                      </a:endParaRPr>
                    </a:p>
                  </a:txBody>
                  <a:tcPr marL="68580" marR="68580" marT="0" marB="0" anchor="ctr">
                    <a:solidFill>
                      <a:schemeClr val="accent1"/>
                    </a:solidFill>
                  </a:tcPr>
                </a:tc>
                <a:tc>
                  <a:txBody>
                    <a:bodyPr/>
                    <a:lstStyle/>
                    <a:p>
                      <a:pPr algn="ctr"/>
                      <a:r>
                        <a:rPr lang="en-US" altLang="ja-JP" sz="1000" kern="100" dirty="0">
                          <a:effectLst/>
                          <a:latin typeface="+mn-ea"/>
                          <a:ea typeface="+mn-ea"/>
                        </a:rPr>
                        <a:t>39</a:t>
                      </a:r>
                      <a:r>
                        <a:rPr lang="ja-JP" altLang="en-US" sz="1000" kern="100" dirty="0">
                          <a:effectLst/>
                          <a:latin typeface="+mn-ea"/>
                          <a:ea typeface="+mn-ea"/>
                        </a:rPr>
                        <a:t>名</a:t>
                      </a:r>
                      <a:endParaRPr lang="ja-JP" sz="1000" kern="100" dirty="0">
                        <a:effectLst/>
                        <a:latin typeface="+mn-ea"/>
                        <a:ea typeface="+mn-ea"/>
                        <a:cs typeface="Times New Roman" panose="02020603050405020304" pitchFamily="18" charset="0"/>
                      </a:endParaRPr>
                    </a:p>
                  </a:txBody>
                  <a:tcPr marL="68580" marR="68580" marT="0" marB="0" anchor="ctr"/>
                </a:tc>
                <a:tc>
                  <a:txBody>
                    <a:bodyPr/>
                    <a:lstStyle/>
                    <a:p>
                      <a:pPr algn="ctr"/>
                      <a:r>
                        <a:rPr lang="en-US" altLang="ja-JP" sz="1000" kern="100" dirty="0">
                          <a:effectLst/>
                          <a:latin typeface="+mn-ea"/>
                          <a:ea typeface="+mn-ea"/>
                          <a:cs typeface="Times New Roman" panose="02020603050405020304" pitchFamily="18" charset="0"/>
                        </a:rPr>
                        <a:t>56</a:t>
                      </a:r>
                      <a:r>
                        <a:rPr lang="ja-JP" altLang="en-US" sz="1000" kern="100" dirty="0">
                          <a:effectLst/>
                          <a:latin typeface="+mn-ea"/>
                          <a:ea typeface="+mn-ea"/>
                          <a:cs typeface="Times New Roman" panose="02020603050405020304" pitchFamily="18" charset="0"/>
                        </a:rPr>
                        <a:t>％</a:t>
                      </a:r>
                      <a:endParaRPr lang="ja-JP" sz="1000"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2371623476"/>
                  </a:ext>
                </a:extLst>
              </a:tr>
            </a:tbl>
          </a:graphicData>
        </a:graphic>
      </p:graphicFrame>
      <p:graphicFrame>
        <p:nvGraphicFramePr>
          <p:cNvPr id="18" name="オブジェクト 17">
            <a:extLst>
              <a:ext uri="{FF2B5EF4-FFF2-40B4-BE49-F238E27FC236}">
                <a16:creationId xmlns:a16="http://schemas.microsoft.com/office/drawing/2014/main" id="{0CC40498-CB3E-4B08-AE2D-F57EE828C525}"/>
              </a:ext>
            </a:extLst>
          </p:cNvPr>
          <p:cNvGraphicFramePr>
            <a:graphicFrameLocks noChangeAspect="1"/>
          </p:cNvGraphicFramePr>
          <p:nvPr>
            <p:extLst>
              <p:ext uri="{D42A27DB-BD31-4B8C-83A1-F6EECF244321}">
                <p14:modId xmlns:p14="http://schemas.microsoft.com/office/powerpoint/2010/main" val="2387836122"/>
              </p:ext>
            </p:extLst>
          </p:nvPr>
        </p:nvGraphicFramePr>
        <p:xfrm>
          <a:off x="5726113" y="4567238"/>
          <a:ext cx="1349375" cy="465137"/>
        </p:xfrm>
        <a:graphic>
          <a:graphicData uri="http://schemas.openxmlformats.org/presentationml/2006/ole">
            <mc:AlternateContent xmlns:mc="http://schemas.openxmlformats.org/markup-compatibility/2006">
              <mc:Choice xmlns:v="urn:schemas-microsoft-com:vml" Requires="v">
                <p:oleObj spid="_x0000_s1071" name="Worksheet" r:id="rId3" imgW="1348634" imgH="464855" progId="Excel.Sheet.12">
                  <p:embed/>
                </p:oleObj>
              </mc:Choice>
              <mc:Fallback>
                <p:oleObj name="Worksheet" r:id="rId3" imgW="1348634" imgH="464855" progId="Excel.Sheet.12">
                  <p:embed/>
                  <p:pic>
                    <p:nvPicPr>
                      <p:cNvPr id="0" name=""/>
                      <p:cNvPicPr/>
                      <p:nvPr/>
                    </p:nvPicPr>
                    <p:blipFill>
                      <a:blip r:embed="rId4"/>
                      <a:stretch>
                        <a:fillRect/>
                      </a:stretch>
                    </p:blipFill>
                    <p:spPr>
                      <a:xfrm>
                        <a:off x="5726113" y="4567238"/>
                        <a:ext cx="1349375" cy="465137"/>
                      </a:xfrm>
                      <a:prstGeom prst="rect">
                        <a:avLst/>
                      </a:prstGeom>
                    </p:spPr>
                  </p:pic>
                </p:oleObj>
              </mc:Fallback>
            </mc:AlternateContent>
          </a:graphicData>
        </a:graphic>
      </p:graphicFrame>
      <p:graphicFrame>
        <p:nvGraphicFramePr>
          <p:cNvPr id="25" name="表 24">
            <a:extLst>
              <a:ext uri="{FF2B5EF4-FFF2-40B4-BE49-F238E27FC236}">
                <a16:creationId xmlns:a16="http://schemas.microsoft.com/office/drawing/2014/main" id="{3AFCCBC9-E653-479B-A689-17F963927C86}"/>
              </a:ext>
            </a:extLst>
          </p:cNvPr>
          <p:cNvGraphicFramePr>
            <a:graphicFrameLocks noGrp="1"/>
          </p:cNvGraphicFramePr>
          <p:nvPr>
            <p:extLst>
              <p:ext uri="{D42A27DB-BD31-4B8C-83A1-F6EECF244321}">
                <p14:modId xmlns:p14="http://schemas.microsoft.com/office/powerpoint/2010/main" val="2854225518"/>
              </p:ext>
            </p:extLst>
          </p:nvPr>
        </p:nvGraphicFramePr>
        <p:xfrm>
          <a:off x="222643" y="4459438"/>
          <a:ext cx="2883475" cy="779707"/>
        </p:xfrm>
        <a:graphic>
          <a:graphicData uri="http://schemas.openxmlformats.org/drawingml/2006/table">
            <a:tbl>
              <a:tblPr firstRow="1" firstCol="1" bandRow="1">
                <a:tableStyleId>{5C22544A-7EE6-4342-B048-85BDC9FD1C3A}</a:tableStyleId>
              </a:tblPr>
              <a:tblGrid>
                <a:gridCol w="525981">
                  <a:extLst>
                    <a:ext uri="{9D8B030D-6E8A-4147-A177-3AD203B41FA5}">
                      <a16:colId xmlns:a16="http://schemas.microsoft.com/office/drawing/2014/main" val="1761198817"/>
                    </a:ext>
                  </a:extLst>
                </a:gridCol>
                <a:gridCol w="443577">
                  <a:extLst>
                    <a:ext uri="{9D8B030D-6E8A-4147-A177-3AD203B41FA5}">
                      <a16:colId xmlns:a16="http://schemas.microsoft.com/office/drawing/2014/main" val="3616166226"/>
                    </a:ext>
                  </a:extLst>
                </a:gridCol>
                <a:gridCol w="443577">
                  <a:extLst>
                    <a:ext uri="{9D8B030D-6E8A-4147-A177-3AD203B41FA5}">
                      <a16:colId xmlns:a16="http://schemas.microsoft.com/office/drawing/2014/main" val="3864686376"/>
                    </a:ext>
                  </a:extLst>
                </a:gridCol>
                <a:gridCol w="523819">
                  <a:extLst>
                    <a:ext uri="{9D8B030D-6E8A-4147-A177-3AD203B41FA5}">
                      <a16:colId xmlns:a16="http://schemas.microsoft.com/office/drawing/2014/main" val="2571963129"/>
                    </a:ext>
                  </a:extLst>
                </a:gridCol>
                <a:gridCol w="443577">
                  <a:extLst>
                    <a:ext uri="{9D8B030D-6E8A-4147-A177-3AD203B41FA5}">
                      <a16:colId xmlns:a16="http://schemas.microsoft.com/office/drawing/2014/main" val="1234340038"/>
                    </a:ext>
                  </a:extLst>
                </a:gridCol>
                <a:gridCol w="502944">
                  <a:extLst>
                    <a:ext uri="{9D8B030D-6E8A-4147-A177-3AD203B41FA5}">
                      <a16:colId xmlns:a16="http://schemas.microsoft.com/office/drawing/2014/main" val="601711125"/>
                    </a:ext>
                  </a:extLst>
                </a:gridCol>
              </a:tblGrid>
              <a:tr h="192960">
                <a:tc gridSpan="3">
                  <a:txBody>
                    <a:bodyPr/>
                    <a:lstStyle/>
                    <a:p>
                      <a:pPr algn="ctr"/>
                      <a:r>
                        <a:rPr lang="ja-JP" sz="1000" kern="100" dirty="0">
                          <a:effectLst/>
                          <a:latin typeface="+mn-ea"/>
                          <a:ea typeface="+mn-ea"/>
                        </a:rPr>
                        <a:t>利用者（</a:t>
                      </a:r>
                      <a:r>
                        <a:rPr lang="en-US" sz="1000" kern="100" dirty="0">
                          <a:effectLst/>
                          <a:latin typeface="+mn-ea"/>
                          <a:ea typeface="+mn-ea"/>
                        </a:rPr>
                        <a:t>31</a:t>
                      </a:r>
                      <a:r>
                        <a:rPr lang="ja-JP" sz="1000" kern="100" dirty="0">
                          <a:effectLst/>
                          <a:latin typeface="+mn-ea"/>
                          <a:ea typeface="+mn-ea"/>
                        </a:rPr>
                        <a:t>名）</a:t>
                      </a:r>
                      <a:endParaRPr lang="ja-JP" sz="1000" kern="100" dirty="0">
                        <a:effectLst/>
                        <a:latin typeface="+mn-ea"/>
                        <a:ea typeface="+mn-ea"/>
                        <a:cs typeface="Times New Roman" panose="02020603050405020304" pitchFamily="18" charset="0"/>
                      </a:endParaRPr>
                    </a:p>
                  </a:txBody>
                  <a:tcPr marL="68580" marR="68580" marT="0" marB="0" anchor="ctr"/>
                </a:tc>
                <a:tc hMerge="1">
                  <a:txBody>
                    <a:bodyPr/>
                    <a:lstStyle/>
                    <a:p>
                      <a:endParaRPr kumimoji="1" lang="ja-JP" altLang="en-US"/>
                    </a:p>
                  </a:txBody>
                  <a:tcPr/>
                </a:tc>
                <a:tc hMerge="1">
                  <a:txBody>
                    <a:bodyPr/>
                    <a:lstStyle/>
                    <a:p>
                      <a:endParaRPr kumimoji="1" lang="ja-JP" altLang="en-US"/>
                    </a:p>
                  </a:txBody>
                  <a:tcPr/>
                </a:tc>
                <a:tc gridSpan="3">
                  <a:txBody>
                    <a:bodyPr/>
                    <a:lstStyle/>
                    <a:p>
                      <a:pPr algn="ctr"/>
                      <a:r>
                        <a:rPr lang="ja-JP" sz="1000" kern="100" dirty="0">
                          <a:effectLst/>
                          <a:latin typeface="+mn-ea"/>
                          <a:ea typeface="+mn-ea"/>
                        </a:rPr>
                        <a:t>非利用者（</a:t>
                      </a:r>
                      <a:r>
                        <a:rPr lang="en-US" sz="1000" kern="100" dirty="0">
                          <a:effectLst/>
                          <a:latin typeface="+mn-ea"/>
                          <a:ea typeface="+mn-ea"/>
                        </a:rPr>
                        <a:t>70</a:t>
                      </a:r>
                      <a:r>
                        <a:rPr lang="ja-JP" sz="1000" kern="100" dirty="0">
                          <a:effectLst/>
                          <a:latin typeface="+mn-ea"/>
                          <a:ea typeface="+mn-ea"/>
                        </a:rPr>
                        <a:t>名）</a:t>
                      </a:r>
                      <a:endParaRPr lang="ja-JP" sz="1000" kern="100" dirty="0">
                        <a:effectLst/>
                        <a:latin typeface="+mn-ea"/>
                        <a:ea typeface="+mn-ea"/>
                        <a:cs typeface="Times New Roman" panose="02020603050405020304" pitchFamily="18" charset="0"/>
                      </a:endParaRPr>
                    </a:p>
                  </a:txBody>
                  <a:tcPr marL="68580" marR="68580" marT="0" marB="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94024785"/>
                  </a:ext>
                </a:extLst>
              </a:tr>
              <a:tr h="243626">
                <a:tc>
                  <a:txBody>
                    <a:bodyPr/>
                    <a:lstStyle/>
                    <a:p>
                      <a:pPr algn="ctr"/>
                      <a:r>
                        <a:rPr lang="en-US" altLang="ja-JP" sz="1000" kern="100" dirty="0">
                          <a:effectLst/>
                          <a:latin typeface="+mn-ea"/>
                          <a:ea typeface="+mn-ea"/>
                          <a:cs typeface="Times New Roman" panose="02020603050405020304" pitchFamily="18" charset="0"/>
                        </a:rPr>
                        <a:t>A</a:t>
                      </a:r>
                      <a:r>
                        <a:rPr lang="ja-JP" altLang="en-US" sz="1000" kern="100" dirty="0">
                          <a:effectLst/>
                          <a:latin typeface="+mn-ea"/>
                          <a:ea typeface="+mn-ea"/>
                          <a:cs typeface="Times New Roman" panose="02020603050405020304" pitchFamily="18" charset="0"/>
                        </a:rPr>
                        <a:t>指標</a:t>
                      </a:r>
                      <a:endParaRPr lang="ja-JP" sz="1000" kern="100" dirty="0">
                        <a:effectLst/>
                        <a:latin typeface="+mn-ea"/>
                        <a:ea typeface="+mn-ea"/>
                        <a:cs typeface="Times New Roman" panose="02020603050405020304" pitchFamily="18" charset="0"/>
                      </a:endParaRPr>
                    </a:p>
                  </a:txBody>
                  <a:tcPr marL="68580" marR="68580" marT="0" marB="0" anchor="ctr"/>
                </a:tc>
                <a:tc>
                  <a:txBody>
                    <a:bodyPr/>
                    <a:lstStyle/>
                    <a:p>
                      <a:pPr algn="ctr"/>
                      <a:r>
                        <a:rPr lang="en-US" altLang="ja-JP" sz="1000" kern="100" dirty="0">
                          <a:effectLst/>
                          <a:latin typeface="+mn-ea"/>
                          <a:ea typeface="+mn-ea"/>
                          <a:cs typeface="Times New Roman" panose="02020603050405020304" pitchFamily="18" charset="0"/>
                        </a:rPr>
                        <a:t>19</a:t>
                      </a:r>
                      <a:r>
                        <a:rPr lang="ja-JP" altLang="en-US" sz="1000" kern="100" dirty="0">
                          <a:effectLst/>
                          <a:latin typeface="+mn-ea"/>
                          <a:ea typeface="+mn-ea"/>
                          <a:cs typeface="Times New Roman" panose="02020603050405020304" pitchFamily="18" charset="0"/>
                        </a:rPr>
                        <a:t>名</a:t>
                      </a:r>
                      <a:endParaRPr lang="ja-JP" sz="1000" kern="100" dirty="0">
                        <a:effectLst/>
                        <a:latin typeface="+mn-ea"/>
                        <a:ea typeface="+mn-ea"/>
                        <a:cs typeface="Times New Roman" panose="02020603050405020304" pitchFamily="18" charset="0"/>
                      </a:endParaRPr>
                    </a:p>
                  </a:txBody>
                  <a:tcPr marL="68580" marR="68580" marT="0" marB="0" anchor="ctr"/>
                </a:tc>
                <a:tc>
                  <a:txBody>
                    <a:bodyPr/>
                    <a:lstStyle/>
                    <a:p>
                      <a:pPr algn="ctr"/>
                      <a:r>
                        <a:rPr lang="en-US" altLang="ja-JP" sz="1000" kern="100" dirty="0">
                          <a:effectLst/>
                          <a:latin typeface="+mn-ea"/>
                          <a:ea typeface="+mn-ea"/>
                          <a:cs typeface="Times New Roman" panose="02020603050405020304" pitchFamily="18" charset="0"/>
                        </a:rPr>
                        <a:t>39</a:t>
                      </a:r>
                      <a:r>
                        <a:rPr lang="ja-JP" altLang="en-US" sz="1000" kern="100" dirty="0">
                          <a:effectLst/>
                          <a:latin typeface="+mn-ea"/>
                          <a:ea typeface="+mn-ea"/>
                          <a:cs typeface="Times New Roman" panose="02020603050405020304" pitchFamily="18" charset="0"/>
                        </a:rPr>
                        <a:t>％</a:t>
                      </a:r>
                      <a:endParaRPr lang="ja-JP" sz="1000" kern="100" dirty="0">
                        <a:effectLst/>
                        <a:latin typeface="+mn-ea"/>
                        <a:ea typeface="+mn-ea"/>
                        <a:cs typeface="Times New Roman" panose="02020603050405020304" pitchFamily="18" charset="0"/>
                      </a:endParaRPr>
                    </a:p>
                  </a:txBody>
                  <a:tcPr marL="68580" marR="68580" marT="0" marB="0" anchor="ctr"/>
                </a:tc>
                <a:tc>
                  <a:txBody>
                    <a:bodyPr/>
                    <a:lstStyle/>
                    <a:p>
                      <a:pPr algn="ctr"/>
                      <a:r>
                        <a:rPr lang="en-US" altLang="ja-JP" sz="1000" b="1" kern="100" dirty="0">
                          <a:solidFill>
                            <a:schemeClr val="bg1"/>
                          </a:solidFill>
                          <a:effectLst/>
                          <a:latin typeface="+mn-ea"/>
                          <a:ea typeface="+mn-ea"/>
                          <a:cs typeface="Times New Roman" panose="02020603050405020304" pitchFamily="18" charset="0"/>
                        </a:rPr>
                        <a:t>A</a:t>
                      </a:r>
                      <a:r>
                        <a:rPr lang="ja-JP" altLang="en-US" sz="1000" b="1" kern="100" dirty="0">
                          <a:solidFill>
                            <a:schemeClr val="bg1"/>
                          </a:solidFill>
                          <a:effectLst/>
                          <a:latin typeface="+mn-ea"/>
                          <a:ea typeface="+mn-ea"/>
                          <a:cs typeface="Times New Roman" panose="02020603050405020304" pitchFamily="18" charset="0"/>
                        </a:rPr>
                        <a:t>指標</a:t>
                      </a:r>
                      <a:endParaRPr lang="en-US" altLang="ja-JP" sz="1000" b="1" kern="100" dirty="0">
                        <a:solidFill>
                          <a:schemeClr val="bg1"/>
                        </a:solidFill>
                        <a:effectLst/>
                        <a:latin typeface="+mn-ea"/>
                        <a:ea typeface="+mn-ea"/>
                        <a:cs typeface="Times New Roman" panose="02020603050405020304" pitchFamily="18" charset="0"/>
                      </a:endParaRPr>
                    </a:p>
                  </a:txBody>
                  <a:tcPr marL="68580" marR="68580" marT="0" marB="0" anchor="ctr">
                    <a:solidFill>
                      <a:schemeClr val="accent1"/>
                    </a:solidFill>
                  </a:tcPr>
                </a:tc>
                <a:tc>
                  <a:txBody>
                    <a:bodyPr/>
                    <a:lstStyle/>
                    <a:p>
                      <a:pPr algn="ctr"/>
                      <a:r>
                        <a:rPr lang="en-US" altLang="ja-JP" sz="1000" kern="100" dirty="0">
                          <a:effectLst/>
                          <a:latin typeface="+mn-ea"/>
                          <a:ea typeface="+mn-ea"/>
                          <a:cs typeface="Times New Roman" panose="02020603050405020304" pitchFamily="18" charset="0"/>
                        </a:rPr>
                        <a:t>47</a:t>
                      </a:r>
                      <a:r>
                        <a:rPr lang="ja-JP" altLang="en-US" sz="1000" kern="100" dirty="0">
                          <a:effectLst/>
                          <a:latin typeface="+mn-ea"/>
                          <a:ea typeface="+mn-ea"/>
                          <a:cs typeface="Times New Roman" panose="02020603050405020304" pitchFamily="18" charset="0"/>
                        </a:rPr>
                        <a:t>人</a:t>
                      </a:r>
                      <a:endParaRPr lang="ja-JP" sz="1000" kern="100" dirty="0">
                        <a:effectLst/>
                        <a:latin typeface="+mn-ea"/>
                        <a:ea typeface="+mn-ea"/>
                        <a:cs typeface="Times New Roman" panose="02020603050405020304" pitchFamily="18" charset="0"/>
                      </a:endParaRPr>
                    </a:p>
                  </a:txBody>
                  <a:tcPr marL="68580" marR="68580" marT="0" marB="0" anchor="ctr"/>
                </a:tc>
                <a:tc>
                  <a:txBody>
                    <a:bodyPr/>
                    <a:lstStyle/>
                    <a:p>
                      <a:pPr algn="ctr"/>
                      <a:r>
                        <a:rPr lang="en-US" altLang="ja-JP" sz="1000" kern="100" dirty="0">
                          <a:effectLst/>
                          <a:latin typeface="+mn-ea"/>
                          <a:ea typeface="+mn-ea"/>
                          <a:cs typeface="Times New Roman" panose="02020603050405020304" pitchFamily="18" charset="0"/>
                        </a:rPr>
                        <a:t>67</a:t>
                      </a:r>
                      <a:r>
                        <a:rPr lang="ja-JP" altLang="en-US" sz="1000" kern="100" dirty="0">
                          <a:effectLst/>
                          <a:latin typeface="+mn-ea"/>
                          <a:ea typeface="+mn-ea"/>
                          <a:cs typeface="Times New Roman" panose="02020603050405020304" pitchFamily="18" charset="0"/>
                        </a:rPr>
                        <a:t>％</a:t>
                      </a:r>
                      <a:endParaRPr lang="ja-JP" sz="1000"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1117251296"/>
                  </a:ext>
                </a:extLst>
              </a:tr>
              <a:tr h="343121">
                <a:tc>
                  <a:txBody>
                    <a:bodyPr/>
                    <a:lstStyle/>
                    <a:p>
                      <a:pPr algn="ctr"/>
                      <a:r>
                        <a:rPr lang="en-US" altLang="ja-JP" sz="1000" kern="100" dirty="0">
                          <a:effectLst/>
                          <a:latin typeface="+mn-ea"/>
                          <a:ea typeface="+mn-ea"/>
                          <a:cs typeface="Times New Roman" panose="02020603050405020304" pitchFamily="18" charset="0"/>
                        </a:rPr>
                        <a:t>B</a:t>
                      </a:r>
                      <a:r>
                        <a:rPr lang="ja-JP" altLang="en-US" sz="1000" kern="100" dirty="0">
                          <a:effectLst/>
                          <a:latin typeface="+mn-ea"/>
                          <a:ea typeface="+mn-ea"/>
                          <a:cs typeface="Times New Roman" panose="02020603050405020304" pitchFamily="18" charset="0"/>
                        </a:rPr>
                        <a:t>指標</a:t>
                      </a:r>
                      <a:endParaRPr lang="ja-JP" sz="1000" kern="100" dirty="0">
                        <a:effectLst/>
                        <a:latin typeface="+mn-ea"/>
                        <a:ea typeface="+mn-ea"/>
                        <a:cs typeface="Times New Roman" panose="02020603050405020304" pitchFamily="18" charset="0"/>
                      </a:endParaRPr>
                    </a:p>
                  </a:txBody>
                  <a:tcPr marL="68580" marR="68580" marT="0" marB="0" anchor="ctr"/>
                </a:tc>
                <a:tc>
                  <a:txBody>
                    <a:bodyPr/>
                    <a:lstStyle/>
                    <a:p>
                      <a:pPr algn="ctr"/>
                      <a:r>
                        <a:rPr lang="en-US" altLang="ja-JP" sz="1000" kern="100" dirty="0">
                          <a:effectLst/>
                          <a:latin typeface="+mn-ea"/>
                          <a:ea typeface="+mn-ea"/>
                        </a:rPr>
                        <a:t>19</a:t>
                      </a:r>
                      <a:r>
                        <a:rPr lang="ja-JP" altLang="en-US" sz="1000" kern="100" dirty="0">
                          <a:effectLst/>
                          <a:latin typeface="+mn-ea"/>
                          <a:ea typeface="+mn-ea"/>
                        </a:rPr>
                        <a:t>名</a:t>
                      </a:r>
                      <a:endParaRPr lang="ja-JP" sz="1000" kern="100" dirty="0">
                        <a:effectLst/>
                        <a:latin typeface="+mn-ea"/>
                        <a:ea typeface="+mn-ea"/>
                        <a:cs typeface="Times New Roman" panose="02020603050405020304" pitchFamily="18" charset="0"/>
                      </a:endParaRPr>
                    </a:p>
                  </a:txBody>
                  <a:tcPr marL="68580" marR="68580" marT="0" marB="0" anchor="ctr"/>
                </a:tc>
                <a:tc>
                  <a:txBody>
                    <a:bodyPr/>
                    <a:lstStyle/>
                    <a:p>
                      <a:pPr algn="ctr"/>
                      <a:r>
                        <a:rPr lang="en-US" altLang="ja-JP" sz="1000" kern="100" dirty="0">
                          <a:effectLst/>
                          <a:latin typeface="+mn-ea"/>
                          <a:ea typeface="+mn-ea"/>
                          <a:cs typeface="Times New Roman" panose="02020603050405020304" pitchFamily="18" charset="0"/>
                        </a:rPr>
                        <a:t>61</a:t>
                      </a:r>
                      <a:r>
                        <a:rPr lang="ja-JP" altLang="en-US" sz="1000" kern="100" dirty="0">
                          <a:effectLst/>
                          <a:latin typeface="+mn-ea"/>
                          <a:ea typeface="+mn-ea"/>
                          <a:cs typeface="Times New Roman" panose="02020603050405020304" pitchFamily="18" charset="0"/>
                        </a:rPr>
                        <a:t>％</a:t>
                      </a:r>
                      <a:endParaRPr lang="ja-JP" sz="1000" kern="100" dirty="0">
                        <a:effectLst/>
                        <a:latin typeface="+mn-ea"/>
                        <a:ea typeface="+mn-ea"/>
                        <a:cs typeface="Times New Roman" panose="02020603050405020304" pitchFamily="18" charset="0"/>
                      </a:endParaRPr>
                    </a:p>
                  </a:txBody>
                  <a:tcPr marL="68580" marR="68580" marT="0" marB="0" anchor="ctr"/>
                </a:tc>
                <a:tc>
                  <a:txBody>
                    <a:bodyPr/>
                    <a:lstStyle/>
                    <a:p>
                      <a:pPr algn="ctr"/>
                      <a:r>
                        <a:rPr lang="en-US" altLang="ja-JP" sz="1000" b="1" kern="100" dirty="0">
                          <a:solidFill>
                            <a:schemeClr val="bg1"/>
                          </a:solidFill>
                          <a:effectLst/>
                          <a:latin typeface="+mn-ea"/>
                          <a:ea typeface="+mn-ea"/>
                          <a:cs typeface="Times New Roman" panose="02020603050405020304" pitchFamily="18" charset="0"/>
                        </a:rPr>
                        <a:t>B</a:t>
                      </a:r>
                      <a:r>
                        <a:rPr lang="ja-JP" altLang="en-US" sz="1000" b="1" kern="100" dirty="0">
                          <a:solidFill>
                            <a:schemeClr val="bg1"/>
                          </a:solidFill>
                          <a:effectLst/>
                          <a:latin typeface="+mn-ea"/>
                          <a:ea typeface="+mn-ea"/>
                          <a:cs typeface="Times New Roman" panose="02020603050405020304" pitchFamily="18" charset="0"/>
                        </a:rPr>
                        <a:t>指標</a:t>
                      </a:r>
                      <a:endParaRPr lang="ja-JP" sz="1000" b="1" kern="100" dirty="0">
                        <a:solidFill>
                          <a:schemeClr val="bg1"/>
                        </a:solidFill>
                        <a:effectLst/>
                        <a:latin typeface="+mn-ea"/>
                        <a:ea typeface="+mn-ea"/>
                        <a:cs typeface="Times New Roman" panose="02020603050405020304" pitchFamily="18" charset="0"/>
                      </a:endParaRPr>
                    </a:p>
                  </a:txBody>
                  <a:tcPr marL="68580" marR="68580" marT="0" marB="0" anchor="ctr">
                    <a:solidFill>
                      <a:schemeClr val="accent1"/>
                    </a:solidFill>
                  </a:tcPr>
                </a:tc>
                <a:tc>
                  <a:txBody>
                    <a:bodyPr/>
                    <a:lstStyle/>
                    <a:p>
                      <a:pPr algn="ctr"/>
                      <a:r>
                        <a:rPr lang="en-US" altLang="ja-JP" sz="1000" kern="100" dirty="0">
                          <a:effectLst/>
                          <a:latin typeface="+mn-ea"/>
                          <a:ea typeface="+mn-ea"/>
                          <a:cs typeface="Times New Roman" panose="02020603050405020304" pitchFamily="18" charset="0"/>
                        </a:rPr>
                        <a:t>23</a:t>
                      </a:r>
                      <a:r>
                        <a:rPr lang="ja-JP" altLang="en-US" sz="1000" kern="100" dirty="0">
                          <a:effectLst/>
                          <a:latin typeface="+mn-ea"/>
                          <a:ea typeface="+mn-ea"/>
                          <a:cs typeface="Times New Roman" panose="02020603050405020304" pitchFamily="18" charset="0"/>
                        </a:rPr>
                        <a:t>人</a:t>
                      </a:r>
                      <a:endParaRPr lang="ja-JP" sz="1000" kern="100" dirty="0">
                        <a:effectLst/>
                        <a:latin typeface="+mn-ea"/>
                        <a:ea typeface="+mn-ea"/>
                        <a:cs typeface="Times New Roman" panose="02020603050405020304" pitchFamily="18" charset="0"/>
                      </a:endParaRPr>
                    </a:p>
                  </a:txBody>
                  <a:tcPr marL="68580" marR="68580" marT="0" marB="0" anchor="ctr"/>
                </a:tc>
                <a:tc>
                  <a:txBody>
                    <a:bodyPr/>
                    <a:lstStyle/>
                    <a:p>
                      <a:pPr algn="ctr"/>
                      <a:r>
                        <a:rPr lang="en-US" altLang="ja-JP" sz="1000" kern="100" dirty="0">
                          <a:effectLst/>
                          <a:latin typeface="+mn-ea"/>
                          <a:ea typeface="+mn-ea"/>
                          <a:cs typeface="Times New Roman" panose="02020603050405020304" pitchFamily="18" charset="0"/>
                        </a:rPr>
                        <a:t>33</a:t>
                      </a:r>
                      <a:r>
                        <a:rPr lang="ja-JP" altLang="en-US" sz="1000" kern="100" dirty="0">
                          <a:effectLst/>
                          <a:latin typeface="+mn-ea"/>
                          <a:ea typeface="+mn-ea"/>
                          <a:cs typeface="Times New Roman" panose="02020603050405020304" pitchFamily="18" charset="0"/>
                        </a:rPr>
                        <a:t>％</a:t>
                      </a:r>
                      <a:endParaRPr lang="ja-JP" sz="1000"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1248624765"/>
                  </a:ext>
                </a:extLst>
              </a:tr>
            </a:tbl>
          </a:graphicData>
        </a:graphic>
      </p:graphicFrame>
      <p:graphicFrame>
        <p:nvGraphicFramePr>
          <p:cNvPr id="26" name="表 25">
            <a:extLst>
              <a:ext uri="{FF2B5EF4-FFF2-40B4-BE49-F238E27FC236}">
                <a16:creationId xmlns:a16="http://schemas.microsoft.com/office/drawing/2014/main" id="{9FC06F6A-2DFB-4577-B801-7DDA28640893}"/>
              </a:ext>
            </a:extLst>
          </p:cNvPr>
          <p:cNvGraphicFramePr>
            <a:graphicFrameLocks noGrp="1"/>
          </p:cNvGraphicFramePr>
          <p:nvPr>
            <p:extLst>
              <p:ext uri="{D42A27DB-BD31-4B8C-83A1-F6EECF244321}">
                <p14:modId xmlns:p14="http://schemas.microsoft.com/office/powerpoint/2010/main" val="3850547440"/>
              </p:ext>
            </p:extLst>
          </p:nvPr>
        </p:nvGraphicFramePr>
        <p:xfrm>
          <a:off x="224942" y="5785959"/>
          <a:ext cx="3796347" cy="1052066"/>
        </p:xfrm>
        <a:graphic>
          <a:graphicData uri="http://schemas.openxmlformats.org/drawingml/2006/table">
            <a:tbl>
              <a:tblPr firstRow="1" firstCol="1" bandRow="1">
                <a:tableStyleId>{5C22544A-7EE6-4342-B048-85BDC9FD1C3A}</a:tableStyleId>
              </a:tblPr>
              <a:tblGrid>
                <a:gridCol w="1021397">
                  <a:extLst>
                    <a:ext uri="{9D8B030D-6E8A-4147-A177-3AD203B41FA5}">
                      <a16:colId xmlns:a16="http://schemas.microsoft.com/office/drawing/2014/main" val="3100544587"/>
                    </a:ext>
                  </a:extLst>
                </a:gridCol>
                <a:gridCol w="438785">
                  <a:extLst>
                    <a:ext uri="{9D8B030D-6E8A-4147-A177-3AD203B41FA5}">
                      <a16:colId xmlns:a16="http://schemas.microsoft.com/office/drawing/2014/main" val="2689234149"/>
                    </a:ext>
                  </a:extLst>
                </a:gridCol>
                <a:gridCol w="438785">
                  <a:extLst>
                    <a:ext uri="{9D8B030D-6E8A-4147-A177-3AD203B41FA5}">
                      <a16:colId xmlns:a16="http://schemas.microsoft.com/office/drawing/2014/main" val="1413116305"/>
                    </a:ext>
                  </a:extLst>
                </a:gridCol>
                <a:gridCol w="1019810">
                  <a:extLst>
                    <a:ext uri="{9D8B030D-6E8A-4147-A177-3AD203B41FA5}">
                      <a16:colId xmlns:a16="http://schemas.microsoft.com/office/drawing/2014/main" val="610573352"/>
                    </a:ext>
                  </a:extLst>
                </a:gridCol>
                <a:gridCol w="438785">
                  <a:extLst>
                    <a:ext uri="{9D8B030D-6E8A-4147-A177-3AD203B41FA5}">
                      <a16:colId xmlns:a16="http://schemas.microsoft.com/office/drawing/2014/main" val="981590921"/>
                    </a:ext>
                  </a:extLst>
                </a:gridCol>
                <a:gridCol w="438785">
                  <a:extLst>
                    <a:ext uri="{9D8B030D-6E8A-4147-A177-3AD203B41FA5}">
                      <a16:colId xmlns:a16="http://schemas.microsoft.com/office/drawing/2014/main" val="3414535214"/>
                    </a:ext>
                  </a:extLst>
                </a:gridCol>
              </a:tblGrid>
              <a:tr h="206446">
                <a:tc gridSpan="3">
                  <a:txBody>
                    <a:bodyPr/>
                    <a:lstStyle/>
                    <a:p>
                      <a:pPr algn="ctr"/>
                      <a:r>
                        <a:rPr lang="ja-JP" sz="1000" kern="100" dirty="0">
                          <a:effectLst/>
                          <a:latin typeface="+mn-ea"/>
                          <a:ea typeface="+mn-ea"/>
                        </a:rPr>
                        <a:t>利用者（</a:t>
                      </a:r>
                      <a:r>
                        <a:rPr lang="en-US" sz="1000" kern="100" dirty="0">
                          <a:effectLst/>
                          <a:latin typeface="+mn-ea"/>
                          <a:ea typeface="+mn-ea"/>
                        </a:rPr>
                        <a:t>31</a:t>
                      </a:r>
                      <a:r>
                        <a:rPr lang="ja-JP" sz="1000" kern="100" dirty="0">
                          <a:effectLst/>
                          <a:latin typeface="+mn-ea"/>
                          <a:ea typeface="+mn-ea"/>
                        </a:rPr>
                        <a:t>名）</a:t>
                      </a:r>
                      <a:endParaRPr lang="ja-JP" sz="1000" kern="100" dirty="0">
                        <a:effectLst/>
                        <a:latin typeface="+mn-ea"/>
                        <a:ea typeface="+mn-ea"/>
                        <a:cs typeface="Times New Roman" panose="02020603050405020304" pitchFamily="18" charset="0"/>
                      </a:endParaRPr>
                    </a:p>
                  </a:txBody>
                  <a:tcPr marL="68580" marR="68580" marT="0" marB="0" anchor="ctr"/>
                </a:tc>
                <a:tc hMerge="1">
                  <a:txBody>
                    <a:bodyPr/>
                    <a:lstStyle/>
                    <a:p>
                      <a:endParaRPr kumimoji="1" lang="ja-JP" altLang="en-US"/>
                    </a:p>
                  </a:txBody>
                  <a:tcPr/>
                </a:tc>
                <a:tc hMerge="1">
                  <a:txBody>
                    <a:bodyPr/>
                    <a:lstStyle/>
                    <a:p>
                      <a:endParaRPr kumimoji="1" lang="ja-JP" altLang="en-US"/>
                    </a:p>
                  </a:txBody>
                  <a:tcPr/>
                </a:tc>
                <a:tc gridSpan="3">
                  <a:txBody>
                    <a:bodyPr/>
                    <a:lstStyle/>
                    <a:p>
                      <a:pPr algn="ctr"/>
                      <a:r>
                        <a:rPr lang="ja-JP" sz="1000" kern="100" dirty="0">
                          <a:effectLst/>
                          <a:latin typeface="+mn-ea"/>
                          <a:ea typeface="+mn-ea"/>
                        </a:rPr>
                        <a:t>非利用者（</a:t>
                      </a:r>
                      <a:r>
                        <a:rPr lang="en-US" sz="1000" kern="100" dirty="0">
                          <a:effectLst/>
                          <a:latin typeface="+mn-ea"/>
                          <a:ea typeface="+mn-ea"/>
                        </a:rPr>
                        <a:t>70</a:t>
                      </a:r>
                      <a:r>
                        <a:rPr lang="ja-JP" sz="1000" kern="100" dirty="0">
                          <a:effectLst/>
                          <a:latin typeface="+mn-ea"/>
                          <a:ea typeface="+mn-ea"/>
                        </a:rPr>
                        <a:t>名）</a:t>
                      </a:r>
                      <a:endParaRPr lang="ja-JP" sz="1000" kern="100" dirty="0">
                        <a:effectLst/>
                        <a:latin typeface="+mn-ea"/>
                        <a:ea typeface="+mn-ea"/>
                        <a:cs typeface="Times New Roman" panose="02020603050405020304" pitchFamily="18" charset="0"/>
                      </a:endParaRPr>
                    </a:p>
                  </a:txBody>
                  <a:tcPr marL="68580" marR="68580" marT="0" marB="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121354149"/>
                  </a:ext>
                </a:extLst>
              </a:tr>
              <a:tr h="319587">
                <a:tc>
                  <a:txBody>
                    <a:bodyPr/>
                    <a:lstStyle/>
                    <a:p>
                      <a:pPr algn="ctr"/>
                      <a:r>
                        <a:rPr lang="ja-JP" altLang="en-US" sz="1000" kern="100" dirty="0">
                          <a:effectLst/>
                          <a:latin typeface="+mn-ea"/>
                          <a:ea typeface="+mn-ea"/>
                          <a:cs typeface="Times New Roman" panose="02020603050405020304" pitchFamily="18" charset="0"/>
                        </a:rPr>
                        <a:t>不同意性交</a:t>
                      </a:r>
                      <a:endParaRPr lang="ja-JP" sz="1000" kern="100" dirty="0">
                        <a:effectLst/>
                        <a:latin typeface="+mn-ea"/>
                        <a:ea typeface="+mn-ea"/>
                        <a:cs typeface="Times New Roman" panose="02020603050405020304" pitchFamily="18" charset="0"/>
                      </a:endParaRPr>
                    </a:p>
                  </a:txBody>
                  <a:tcPr marL="68580" marR="68580" marT="0" marB="0" anchor="ctr"/>
                </a:tc>
                <a:tc>
                  <a:txBody>
                    <a:bodyPr/>
                    <a:lstStyle/>
                    <a:p>
                      <a:pPr algn="ctr"/>
                      <a:r>
                        <a:rPr lang="en-US" altLang="ja-JP" sz="1000" kern="100" dirty="0">
                          <a:effectLst/>
                          <a:latin typeface="+mn-ea"/>
                          <a:ea typeface="+mn-ea"/>
                          <a:cs typeface="Times New Roman" panose="02020603050405020304" pitchFamily="18" charset="0"/>
                        </a:rPr>
                        <a:t>6</a:t>
                      </a:r>
                      <a:r>
                        <a:rPr lang="ja-JP" altLang="en-US" sz="1000" kern="100" dirty="0">
                          <a:effectLst/>
                          <a:latin typeface="+mn-ea"/>
                          <a:ea typeface="+mn-ea"/>
                          <a:cs typeface="Times New Roman" panose="02020603050405020304" pitchFamily="18" charset="0"/>
                        </a:rPr>
                        <a:t>人</a:t>
                      </a:r>
                      <a:endParaRPr lang="ja-JP" sz="1000" kern="100" dirty="0">
                        <a:effectLst/>
                        <a:latin typeface="+mn-ea"/>
                        <a:ea typeface="+mn-ea"/>
                        <a:cs typeface="Times New Roman" panose="02020603050405020304" pitchFamily="18" charset="0"/>
                      </a:endParaRPr>
                    </a:p>
                  </a:txBody>
                  <a:tcPr marL="68580" marR="68580" marT="0" marB="0" anchor="ctr"/>
                </a:tc>
                <a:tc>
                  <a:txBody>
                    <a:bodyPr/>
                    <a:lstStyle/>
                    <a:p>
                      <a:pPr algn="ctr"/>
                      <a:r>
                        <a:rPr lang="en-US" altLang="ja-JP" sz="1000" kern="100" dirty="0">
                          <a:effectLst/>
                          <a:latin typeface="+mn-ea"/>
                          <a:ea typeface="+mn-ea"/>
                          <a:cs typeface="Times New Roman" panose="02020603050405020304" pitchFamily="18" charset="0"/>
                        </a:rPr>
                        <a:t>19</a:t>
                      </a:r>
                      <a:r>
                        <a:rPr lang="ja-JP" altLang="en-US" sz="1000" kern="100" dirty="0">
                          <a:effectLst/>
                          <a:latin typeface="+mn-ea"/>
                          <a:ea typeface="+mn-ea"/>
                          <a:cs typeface="Times New Roman" panose="02020603050405020304" pitchFamily="18" charset="0"/>
                        </a:rPr>
                        <a:t>％</a:t>
                      </a:r>
                      <a:endParaRPr lang="ja-JP" sz="1000" kern="100" dirty="0">
                        <a:effectLst/>
                        <a:latin typeface="+mn-ea"/>
                        <a:ea typeface="+mn-ea"/>
                        <a:cs typeface="Times New Roman" panose="02020603050405020304" pitchFamily="18" charset="0"/>
                      </a:endParaRPr>
                    </a:p>
                  </a:txBody>
                  <a:tcPr marL="68580" marR="68580" marT="0" marB="0"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ja-JP" altLang="en-US" sz="1000" b="1" kern="100" dirty="0">
                          <a:solidFill>
                            <a:schemeClr val="bg1"/>
                          </a:solidFill>
                          <a:effectLst/>
                          <a:latin typeface="+mn-ea"/>
                          <a:ea typeface="+mn-ea"/>
                          <a:cs typeface="Times New Roman" panose="02020603050405020304" pitchFamily="18" charset="0"/>
                        </a:rPr>
                        <a:t>不同意性交</a:t>
                      </a:r>
                      <a:endParaRPr lang="ja-JP" altLang="ja-JP" sz="1000" b="1" kern="100" dirty="0">
                        <a:solidFill>
                          <a:schemeClr val="bg1"/>
                        </a:solidFill>
                        <a:effectLst/>
                        <a:latin typeface="+mn-ea"/>
                        <a:ea typeface="+mn-ea"/>
                        <a:cs typeface="Times New Roman" panose="02020603050405020304" pitchFamily="18" charset="0"/>
                      </a:endParaRPr>
                    </a:p>
                    <a:p>
                      <a:pPr algn="ctr"/>
                      <a:endParaRPr lang="ja-JP" sz="1000" b="1" kern="100" dirty="0">
                        <a:solidFill>
                          <a:schemeClr val="bg1"/>
                        </a:solidFill>
                        <a:effectLst/>
                        <a:latin typeface="+mn-ea"/>
                        <a:ea typeface="+mn-ea"/>
                        <a:cs typeface="Times New Roman" panose="02020603050405020304" pitchFamily="18" charset="0"/>
                      </a:endParaRPr>
                    </a:p>
                  </a:txBody>
                  <a:tcPr marL="68580" marR="68580" marT="0" marB="0" anchor="ctr">
                    <a:solidFill>
                      <a:schemeClr val="accent1"/>
                    </a:solidFill>
                  </a:tcPr>
                </a:tc>
                <a:tc>
                  <a:txBody>
                    <a:bodyPr/>
                    <a:lstStyle/>
                    <a:p>
                      <a:pPr algn="ctr"/>
                      <a:r>
                        <a:rPr lang="en-US" altLang="ja-JP" sz="1000" kern="100" dirty="0">
                          <a:effectLst/>
                          <a:latin typeface="+mn-ea"/>
                          <a:ea typeface="+mn-ea"/>
                          <a:cs typeface="Times New Roman" panose="02020603050405020304" pitchFamily="18" charset="0"/>
                        </a:rPr>
                        <a:t>25</a:t>
                      </a:r>
                      <a:r>
                        <a:rPr lang="ja-JP" altLang="en-US" sz="1000" kern="100" dirty="0">
                          <a:effectLst/>
                          <a:latin typeface="+mn-ea"/>
                          <a:ea typeface="+mn-ea"/>
                          <a:cs typeface="Times New Roman" panose="02020603050405020304" pitchFamily="18" charset="0"/>
                        </a:rPr>
                        <a:t>人</a:t>
                      </a:r>
                      <a:endParaRPr lang="ja-JP" sz="1000" kern="100" dirty="0">
                        <a:effectLst/>
                        <a:latin typeface="+mn-ea"/>
                        <a:ea typeface="+mn-ea"/>
                        <a:cs typeface="Times New Roman" panose="02020603050405020304" pitchFamily="18" charset="0"/>
                      </a:endParaRPr>
                    </a:p>
                  </a:txBody>
                  <a:tcPr marL="68580" marR="68580" marT="0" marB="0" anchor="ctr"/>
                </a:tc>
                <a:tc>
                  <a:txBody>
                    <a:bodyPr/>
                    <a:lstStyle/>
                    <a:p>
                      <a:pPr algn="ctr"/>
                      <a:r>
                        <a:rPr lang="en-US" altLang="ja-JP" sz="1000" kern="100" dirty="0">
                          <a:effectLst/>
                          <a:latin typeface="+mn-ea"/>
                          <a:ea typeface="+mn-ea"/>
                          <a:cs typeface="Times New Roman" panose="02020603050405020304" pitchFamily="18" charset="0"/>
                        </a:rPr>
                        <a:t>36</a:t>
                      </a:r>
                      <a:r>
                        <a:rPr lang="ja-JP" altLang="en-US" sz="1000" kern="100" dirty="0">
                          <a:effectLst/>
                          <a:latin typeface="+mn-ea"/>
                          <a:ea typeface="+mn-ea"/>
                          <a:cs typeface="Times New Roman" panose="02020603050405020304" pitchFamily="18" charset="0"/>
                        </a:rPr>
                        <a:t>％</a:t>
                      </a:r>
                      <a:endParaRPr lang="ja-JP" sz="1000"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1051155844"/>
                  </a:ext>
                </a:extLst>
              </a:tr>
              <a:tr h="319587">
                <a:tc>
                  <a:txBody>
                    <a:bodyPr/>
                    <a:lstStyle/>
                    <a:p>
                      <a:pPr algn="ctr"/>
                      <a:r>
                        <a:rPr lang="ja-JP" altLang="en-US" sz="1000" kern="100" dirty="0">
                          <a:effectLst/>
                          <a:latin typeface="+mn-ea"/>
                          <a:ea typeface="+mn-ea"/>
                          <a:cs typeface="Times New Roman" panose="02020603050405020304" pitchFamily="18" charset="0"/>
                        </a:rPr>
                        <a:t>不同意わいせつ</a:t>
                      </a:r>
                      <a:endParaRPr lang="ja-JP" sz="1000" kern="100" dirty="0">
                        <a:effectLst/>
                        <a:latin typeface="+mn-ea"/>
                        <a:ea typeface="+mn-ea"/>
                        <a:cs typeface="Times New Roman" panose="02020603050405020304" pitchFamily="18" charset="0"/>
                      </a:endParaRPr>
                    </a:p>
                  </a:txBody>
                  <a:tcPr marL="68580" marR="68580" marT="0" marB="0" anchor="ctr"/>
                </a:tc>
                <a:tc>
                  <a:txBody>
                    <a:bodyPr/>
                    <a:lstStyle/>
                    <a:p>
                      <a:pPr algn="ctr"/>
                      <a:r>
                        <a:rPr lang="en-US" altLang="ja-JP" sz="1000" kern="100" dirty="0">
                          <a:effectLst/>
                          <a:latin typeface="+mn-ea"/>
                          <a:ea typeface="+mn-ea"/>
                          <a:cs typeface="Times New Roman" panose="02020603050405020304" pitchFamily="18" charset="0"/>
                        </a:rPr>
                        <a:t>25</a:t>
                      </a:r>
                      <a:r>
                        <a:rPr lang="ja-JP" altLang="en-US" sz="1000" kern="100" dirty="0">
                          <a:effectLst/>
                          <a:latin typeface="+mn-ea"/>
                          <a:ea typeface="+mn-ea"/>
                          <a:cs typeface="Times New Roman" panose="02020603050405020304" pitchFamily="18" charset="0"/>
                        </a:rPr>
                        <a:t>人</a:t>
                      </a:r>
                      <a:endParaRPr lang="ja-JP" sz="1000" kern="100" dirty="0">
                        <a:effectLst/>
                        <a:latin typeface="+mn-ea"/>
                        <a:ea typeface="+mn-ea"/>
                        <a:cs typeface="Times New Roman" panose="02020603050405020304" pitchFamily="18" charset="0"/>
                      </a:endParaRPr>
                    </a:p>
                  </a:txBody>
                  <a:tcPr marL="68580" marR="68580" marT="0" marB="0" anchor="ctr"/>
                </a:tc>
                <a:tc>
                  <a:txBody>
                    <a:bodyPr/>
                    <a:lstStyle/>
                    <a:p>
                      <a:pPr algn="ctr"/>
                      <a:r>
                        <a:rPr lang="en-US" altLang="ja-JP" sz="1000" kern="100" dirty="0">
                          <a:effectLst/>
                          <a:latin typeface="+mn-ea"/>
                          <a:ea typeface="+mn-ea"/>
                          <a:cs typeface="Times New Roman" panose="02020603050405020304" pitchFamily="18" charset="0"/>
                        </a:rPr>
                        <a:t>81</a:t>
                      </a:r>
                      <a:r>
                        <a:rPr lang="ja-JP" altLang="en-US" sz="1000" kern="100" dirty="0">
                          <a:effectLst/>
                          <a:latin typeface="+mn-ea"/>
                          <a:ea typeface="+mn-ea"/>
                          <a:cs typeface="Times New Roman" panose="02020603050405020304" pitchFamily="18" charset="0"/>
                        </a:rPr>
                        <a:t>％</a:t>
                      </a:r>
                      <a:endParaRPr lang="ja-JP" sz="1000" kern="100" dirty="0">
                        <a:effectLst/>
                        <a:latin typeface="+mn-ea"/>
                        <a:ea typeface="+mn-ea"/>
                        <a:cs typeface="Times New Roman" panose="02020603050405020304" pitchFamily="18" charset="0"/>
                      </a:endParaRPr>
                    </a:p>
                  </a:txBody>
                  <a:tcPr marL="68580" marR="68580" marT="0" marB="0"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ja-JP" altLang="en-US" sz="1000" b="1" kern="100" dirty="0">
                          <a:solidFill>
                            <a:schemeClr val="bg1"/>
                          </a:solidFill>
                          <a:effectLst/>
                          <a:latin typeface="+mn-ea"/>
                          <a:ea typeface="+mn-ea"/>
                          <a:cs typeface="Times New Roman" panose="02020603050405020304" pitchFamily="18" charset="0"/>
                        </a:rPr>
                        <a:t>不同意わいせつ</a:t>
                      </a:r>
                      <a:endParaRPr lang="ja-JP" altLang="ja-JP" sz="1000" b="1" kern="100" dirty="0">
                        <a:solidFill>
                          <a:schemeClr val="bg1"/>
                        </a:solidFill>
                        <a:effectLst/>
                        <a:latin typeface="+mn-ea"/>
                        <a:ea typeface="+mn-ea"/>
                        <a:cs typeface="Times New Roman" panose="02020603050405020304" pitchFamily="18" charset="0"/>
                      </a:endParaRPr>
                    </a:p>
                    <a:p>
                      <a:pPr algn="ctr"/>
                      <a:endParaRPr lang="ja-JP" sz="1000" b="1" kern="100" dirty="0">
                        <a:solidFill>
                          <a:schemeClr val="bg1"/>
                        </a:solidFill>
                        <a:effectLst/>
                        <a:latin typeface="+mn-ea"/>
                        <a:ea typeface="+mn-ea"/>
                        <a:cs typeface="Times New Roman" panose="02020603050405020304" pitchFamily="18" charset="0"/>
                      </a:endParaRPr>
                    </a:p>
                  </a:txBody>
                  <a:tcPr marL="68580" marR="68580" marT="0" marB="0" anchor="ctr">
                    <a:solidFill>
                      <a:schemeClr val="accent1"/>
                    </a:solidFill>
                  </a:tcPr>
                </a:tc>
                <a:tc>
                  <a:txBody>
                    <a:bodyPr/>
                    <a:lstStyle/>
                    <a:p>
                      <a:pPr algn="ctr"/>
                      <a:r>
                        <a:rPr lang="en-US" altLang="ja-JP" sz="1000" kern="100" dirty="0">
                          <a:effectLst/>
                          <a:latin typeface="+mn-ea"/>
                          <a:ea typeface="+mn-ea"/>
                          <a:cs typeface="Times New Roman" panose="02020603050405020304" pitchFamily="18" charset="0"/>
                        </a:rPr>
                        <a:t>42</a:t>
                      </a:r>
                      <a:r>
                        <a:rPr lang="ja-JP" altLang="en-US" sz="1000" kern="100" dirty="0">
                          <a:effectLst/>
                          <a:latin typeface="+mn-ea"/>
                          <a:ea typeface="+mn-ea"/>
                          <a:cs typeface="Times New Roman" panose="02020603050405020304" pitchFamily="18" charset="0"/>
                        </a:rPr>
                        <a:t>人</a:t>
                      </a:r>
                      <a:endParaRPr lang="ja-JP" sz="1000" kern="100" dirty="0">
                        <a:effectLst/>
                        <a:latin typeface="+mn-ea"/>
                        <a:ea typeface="+mn-ea"/>
                        <a:cs typeface="Times New Roman" panose="02020603050405020304" pitchFamily="18" charset="0"/>
                      </a:endParaRPr>
                    </a:p>
                  </a:txBody>
                  <a:tcPr marL="68580" marR="68580" marT="0" marB="0" anchor="ctr"/>
                </a:tc>
                <a:tc>
                  <a:txBody>
                    <a:bodyPr/>
                    <a:lstStyle/>
                    <a:p>
                      <a:pPr algn="ctr"/>
                      <a:r>
                        <a:rPr lang="en-US" altLang="ja-JP" sz="1000" kern="100" dirty="0">
                          <a:effectLst/>
                          <a:latin typeface="+mn-ea"/>
                          <a:ea typeface="+mn-ea"/>
                          <a:cs typeface="Times New Roman" panose="02020603050405020304" pitchFamily="18" charset="0"/>
                        </a:rPr>
                        <a:t>60</a:t>
                      </a:r>
                      <a:r>
                        <a:rPr lang="ja-JP" altLang="en-US" sz="1000" kern="100" dirty="0">
                          <a:effectLst/>
                          <a:latin typeface="+mn-ea"/>
                          <a:ea typeface="+mn-ea"/>
                          <a:cs typeface="Times New Roman" panose="02020603050405020304" pitchFamily="18" charset="0"/>
                        </a:rPr>
                        <a:t>％</a:t>
                      </a:r>
                      <a:endParaRPr lang="ja-JP" sz="1000"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558419320"/>
                  </a:ext>
                </a:extLst>
              </a:tr>
              <a:tr h="206446">
                <a:tc>
                  <a:txBody>
                    <a:bodyPr/>
                    <a:lstStyle/>
                    <a:p>
                      <a:pPr algn="ctr"/>
                      <a:r>
                        <a:rPr lang="ja-JP" altLang="en-US" sz="1000" kern="100" dirty="0">
                          <a:effectLst/>
                          <a:latin typeface="+mn-ea"/>
                          <a:ea typeface="+mn-ea"/>
                          <a:cs typeface="Times New Roman" panose="02020603050405020304" pitchFamily="18" charset="0"/>
                        </a:rPr>
                        <a:t>その他</a:t>
                      </a:r>
                      <a:endParaRPr lang="ja-JP" sz="1000" kern="100" dirty="0">
                        <a:effectLst/>
                        <a:latin typeface="+mn-ea"/>
                        <a:ea typeface="+mn-ea"/>
                        <a:cs typeface="Times New Roman" panose="02020603050405020304" pitchFamily="18" charset="0"/>
                      </a:endParaRPr>
                    </a:p>
                  </a:txBody>
                  <a:tcPr marL="68580" marR="68580" marT="0" marB="0" anchor="ctr"/>
                </a:tc>
                <a:tc>
                  <a:txBody>
                    <a:bodyPr/>
                    <a:lstStyle/>
                    <a:p>
                      <a:pPr algn="ctr"/>
                      <a:r>
                        <a:rPr lang="ja-JP" altLang="en-US" sz="1000" kern="100" dirty="0">
                          <a:effectLst/>
                          <a:latin typeface="+mn-ea"/>
                          <a:ea typeface="+mn-ea"/>
                          <a:cs typeface="Times New Roman" panose="02020603050405020304" pitchFamily="18" charset="0"/>
                        </a:rPr>
                        <a:t>０人</a:t>
                      </a:r>
                      <a:endParaRPr lang="ja-JP" sz="1000" kern="100" dirty="0">
                        <a:effectLst/>
                        <a:latin typeface="+mn-ea"/>
                        <a:ea typeface="+mn-ea"/>
                        <a:cs typeface="Times New Roman" panose="02020603050405020304" pitchFamily="18" charset="0"/>
                      </a:endParaRPr>
                    </a:p>
                  </a:txBody>
                  <a:tcPr marL="68580" marR="68580" marT="0" marB="0" anchor="ctr"/>
                </a:tc>
                <a:tc>
                  <a:txBody>
                    <a:bodyPr/>
                    <a:lstStyle/>
                    <a:p>
                      <a:pPr algn="ctr"/>
                      <a:r>
                        <a:rPr lang="ja-JP" altLang="en-US" sz="1000" kern="100" dirty="0">
                          <a:effectLst/>
                          <a:latin typeface="+mn-ea"/>
                          <a:ea typeface="+mn-ea"/>
                        </a:rPr>
                        <a:t>０％</a:t>
                      </a:r>
                      <a:endParaRPr lang="ja-JP" sz="1000" kern="100" dirty="0">
                        <a:effectLst/>
                        <a:latin typeface="+mn-ea"/>
                        <a:ea typeface="+mn-ea"/>
                        <a:cs typeface="Times New Roman" panose="02020603050405020304" pitchFamily="18" charset="0"/>
                      </a:endParaRPr>
                    </a:p>
                  </a:txBody>
                  <a:tcPr marL="68580" marR="68580" marT="0" marB="0" anchor="ctr"/>
                </a:tc>
                <a:tc>
                  <a:txBody>
                    <a:bodyPr/>
                    <a:lstStyle/>
                    <a:p>
                      <a:pPr algn="ctr"/>
                      <a:r>
                        <a:rPr lang="ja-JP" altLang="en-US" sz="1000" b="1" kern="100" dirty="0">
                          <a:solidFill>
                            <a:schemeClr val="bg1"/>
                          </a:solidFill>
                          <a:effectLst/>
                          <a:latin typeface="+mn-ea"/>
                          <a:ea typeface="+mn-ea"/>
                          <a:cs typeface="Times New Roman" panose="02020603050405020304" pitchFamily="18" charset="0"/>
                        </a:rPr>
                        <a:t>その他</a:t>
                      </a:r>
                      <a:endParaRPr lang="ja-JP" sz="1000" b="1" kern="100" dirty="0">
                        <a:solidFill>
                          <a:schemeClr val="bg1"/>
                        </a:solidFill>
                        <a:effectLst/>
                        <a:latin typeface="+mn-ea"/>
                        <a:ea typeface="+mn-ea"/>
                        <a:cs typeface="Times New Roman" panose="02020603050405020304" pitchFamily="18" charset="0"/>
                      </a:endParaRPr>
                    </a:p>
                  </a:txBody>
                  <a:tcPr marL="68580" marR="68580" marT="0" marB="0" anchor="ctr">
                    <a:solidFill>
                      <a:schemeClr val="accent1"/>
                    </a:solidFill>
                  </a:tcPr>
                </a:tc>
                <a:tc>
                  <a:txBody>
                    <a:bodyPr/>
                    <a:lstStyle/>
                    <a:p>
                      <a:pPr algn="ctr"/>
                      <a:r>
                        <a:rPr lang="ja-JP" altLang="en-US" sz="1000" kern="100" dirty="0">
                          <a:effectLst/>
                          <a:latin typeface="+mn-ea"/>
                          <a:ea typeface="+mn-ea"/>
                        </a:rPr>
                        <a:t>３人</a:t>
                      </a:r>
                      <a:r>
                        <a:rPr lang="en-US" sz="1000" kern="100" dirty="0">
                          <a:effectLst/>
                          <a:latin typeface="+mn-ea"/>
                          <a:ea typeface="+mn-ea"/>
                        </a:rPr>
                        <a:t> </a:t>
                      </a:r>
                      <a:endParaRPr lang="ja-JP" sz="1000" kern="100" dirty="0">
                        <a:effectLst/>
                        <a:latin typeface="+mn-ea"/>
                        <a:ea typeface="+mn-ea"/>
                        <a:cs typeface="Times New Roman" panose="02020603050405020304" pitchFamily="18" charset="0"/>
                      </a:endParaRPr>
                    </a:p>
                  </a:txBody>
                  <a:tcPr marL="68580" marR="68580" marT="0" marB="0" anchor="ctr"/>
                </a:tc>
                <a:tc>
                  <a:txBody>
                    <a:bodyPr/>
                    <a:lstStyle/>
                    <a:p>
                      <a:pPr algn="ctr"/>
                      <a:r>
                        <a:rPr lang="ja-JP" altLang="en-US" sz="1000" kern="100" dirty="0">
                          <a:effectLst/>
                          <a:latin typeface="+mn-ea"/>
                          <a:ea typeface="+mn-ea"/>
                        </a:rPr>
                        <a:t>４％</a:t>
                      </a:r>
                      <a:endParaRPr lang="ja-JP" sz="1000"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1173838697"/>
                  </a:ext>
                </a:extLst>
              </a:tr>
            </a:tbl>
          </a:graphicData>
        </a:graphic>
      </p:graphicFrame>
      <p:sp>
        <p:nvSpPr>
          <p:cNvPr id="102" name="正方形/長方形 101">
            <a:extLst>
              <a:ext uri="{FF2B5EF4-FFF2-40B4-BE49-F238E27FC236}">
                <a16:creationId xmlns:a16="http://schemas.microsoft.com/office/drawing/2014/main" id="{2B6E70BF-497B-44C8-9A1D-755C2202FF10}"/>
              </a:ext>
            </a:extLst>
          </p:cNvPr>
          <p:cNvSpPr/>
          <p:nvPr/>
        </p:nvSpPr>
        <p:spPr>
          <a:xfrm>
            <a:off x="261484" y="5266665"/>
            <a:ext cx="5300731" cy="226898"/>
          </a:xfrm>
          <a:prstGeom prst="rect">
            <a:avLst/>
          </a:prstGeom>
          <a:noFill/>
          <a:ln w="12700">
            <a:noFill/>
          </a:ln>
        </p:spPr>
        <p:style>
          <a:lnRef idx="2">
            <a:schemeClr val="accent4"/>
          </a:lnRef>
          <a:fillRef idx="1">
            <a:schemeClr val="lt1"/>
          </a:fillRef>
          <a:effectRef idx="0">
            <a:schemeClr val="accent4"/>
          </a:effectRef>
          <a:fontRef idx="minor">
            <a:schemeClr val="dk1"/>
          </a:fontRef>
        </p:style>
        <p:txBody>
          <a:bodyPr lIns="36000" tIns="36000" rIns="36000" bIns="36000" rtlCol="0" anchor="t" anchorCtr="0"/>
          <a:lstStyle/>
          <a:p>
            <a:pPr>
              <a:lnSpc>
                <a:spcPts val="1000"/>
              </a:lnSpc>
              <a:spcBef>
                <a:spcPts val="600"/>
              </a:spcBef>
            </a:pPr>
            <a:r>
              <a:rPr lang="en-US" altLang="ja-JP" sz="900" kern="100" dirty="0">
                <a:effectLst/>
                <a:latin typeface="Century" panose="02040604050505020304" pitchFamily="18" charset="0"/>
                <a:ea typeface="HGPｺﾞｼｯｸM" panose="020B0600000000000000" pitchFamily="50" charset="-128"/>
                <a:cs typeface="Times New Roman" panose="02020603050405020304" pitchFamily="18" charset="0"/>
              </a:rPr>
              <a:t>A</a:t>
            </a:r>
            <a:r>
              <a:rPr lang="ja-JP" altLang="ja-JP" sz="900" kern="100" dirty="0">
                <a:effectLst/>
                <a:latin typeface="Century" panose="02040604050505020304" pitchFamily="18" charset="0"/>
                <a:ea typeface="HGPｺﾞｼｯｸM" panose="020B0600000000000000" pitchFamily="50" charset="-128"/>
                <a:cs typeface="Times New Roman" panose="02020603050405020304" pitchFamily="18" charset="0"/>
              </a:rPr>
              <a:t>指標：（犯罪傾向の進んでいない人を収容する刑務所）</a:t>
            </a:r>
            <a:r>
              <a:rPr lang="en-US" altLang="ja-JP" sz="900" kern="100" dirty="0">
                <a:effectLst/>
                <a:latin typeface="Century" panose="02040604050505020304" pitchFamily="18" charset="0"/>
                <a:ea typeface="HGPｺﾞｼｯｸM" panose="020B0600000000000000" pitchFamily="50" charset="-128"/>
                <a:cs typeface="Times New Roman" panose="02020603050405020304" pitchFamily="18" charset="0"/>
              </a:rPr>
              <a:t>B</a:t>
            </a:r>
            <a:r>
              <a:rPr lang="ja-JP" altLang="ja-JP" sz="900" kern="100" dirty="0">
                <a:effectLst/>
                <a:latin typeface="Century" panose="02040604050505020304" pitchFamily="18" charset="0"/>
                <a:ea typeface="HGPｺﾞｼｯｸM" panose="020B0600000000000000" pitchFamily="50" charset="-128"/>
                <a:cs typeface="Times New Roman" panose="02020603050405020304" pitchFamily="18" charset="0"/>
              </a:rPr>
              <a:t>指標（犯罪傾向の進んでいる人を収容する刑務所）</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3" name="正方形/長方形 102">
            <a:extLst>
              <a:ext uri="{FF2B5EF4-FFF2-40B4-BE49-F238E27FC236}">
                <a16:creationId xmlns:a16="http://schemas.microsoft.com/office/drawing/2014/main" id="{0E110E11-FE56-447D-9CD3-4886F0E92E5A}"/>
              </a:ext>
            </a:extLst>
          </p:cNvPr>
          <p:cNvSpPr/>
          <p:nvPr/>
        </p:nvSpPr>
        <p:spPr>
          <a:xfrm>
            <a:off x="178553" y="3075348"/>
            <a:ext cx="4765731" cy="250124"/>
          </a:xfrm>
          <a:prstGeom prst="rect">
            <a:avLst/>
          </a:prstGeom>
          <a:solidFill>
            <a:schemeClr val="lt1"/>
          </a:solidFill>
          <a:ln w="12700">
            <a:solidFill>
              <a:schemeClr val="accent4"/>
            </a:solidFill>
          </a:ln>
        </p:spPr>
        <p:style>
          <a:lnRef idx="2">
            <a:schemeClr val="accent4"/>
          </a:lnRef>
          <a:fillRef idx="1">
            <a:schemeClr val="lt1"/>
          </a:fillRef>
          <a:effectRef idx="0">
            <a:schemeClr val="accent4"/>
          </a:effectRef>
          <a:fontRef idx="minor">
            <a:schemeClr val="dk1"/>
          </a:fontRef>
        </p:style>
        <p:txBody>
          <a:bodyPr rtlCol="0" anchor="t" anchorCtr="0"/>
          <a:lstStyle/>
          <a:p>
            <a:pPr>
              <a:lnSpc>
                <a:spcPts val="1300"/>
              </a:lnSpc>
            </a:pPr>
            <a:r>
              <a:rPr lang="ja-JP" altLang="en-US" sz="1000" kern="100" dirty="0">
                <a:solidFill>
                  <a:schemeClr val="tx1"/>
                </a:solidFill>
                <a:effectLst/>
                <a:ea typeface="HGPｺﾞｼｯｸM" panose="020B0600000000000000" pitchFamily="50" charset="-128"/>
                <a:cs typeface="Times New Roman" panose="02020603050405020304" pitchFamily="18" charset="0"/>
              </a:rPr>
              <a:t>①　</a:t>
            </a:r>
            <a:r>
              <a:rPr lang="ja-JP" altLang="ja-JP" sz="1000" kern="100" dirty="0">
                <a:solidFill>
                  <a:schemeClr val="tx1"/>
                </a:solidFill>
                <a:effectLst/>
                <a:ea typeface="HGPｺﾞｼｯｸM" panose="020B0600000000000000" pitchFamily="50" charset="-128"/>
                <a:cs typeface="Times New Roman" panose="02020603050405020304" pitchFamily="18" charset="0"/>
              </a:rPr>
              <a:t>満期釈放等出所受刑者と仮釈放出所受刑者における利用者と非利用者との比較</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4" name="正方形/長方形 103">
            <a:extLst>
              <a:ext uri="{FF2B5EF4-FFF2-40B4-BE49-F238E27FC236}">
                <a16:creationId xmlns:a16="http://schemas.microsoft.com/office/drawing/2014/main" id="{2F92BF60-79CD-47EF-9576-B1D060791C8C}"/>
              </a:ext>
            </a:extLst>
          </p:cNvPr>
          <p:cNvSpPr/>
          <p:nvPr/>
        </p:nvSpPr>
        <p:spPr>
          <a:xfrm>
            <a:off x="181161" y="4185584"/>
            <a:ext cx="3241114" cy="231904"/>
          </a:xfrm>
          <a:prstGeom prst="rect">
            <a:avLst/>
          </a:prstGeom>
          <a:solidFill>
            <a:schemeClr val="lt1"/>
          </a:solidFill>
          <a:ln w="12700">
            <a:solidFill>
              <a:schemeClr val="accent4"/>
            </a:solidFill>
          </a:ln>
        </p:spPr>
        <p:style>
          <a:lnRef idx="2">
            <a:schemeClr val="accent4"/>
          </a:lnRef>
          <a:fillRef idx="1">
            <a:schemeClr val="lt1"/>
          </a:fillRef>
          <a:effectRef idx="0">
            <a:schemeClr val="accent4"/>
          </a:effectRef>
          <a:fontRef idx="minor">
            <a:schemeClr val="dk1"/>
          </a:fontRef>
        </p:style>
        <p:txBody>
          <a:bodyPr rtlCol="0" anchor="t" anchorCtr="0"/>
          <a:lstStyle/>
          <a:p>
            <a:pPr>
              <a:lnSpc>
                <a:spcPts val="1300"/>
              </a:lnSpc>
            </a:pPr>
            <a:r>
              <a:rPr lang="ja-JP" altLang="en-US" sz="1000" kern="100" dirty="0">
                <a:effectLst/>
                <a:latin typeface="Century" panose="02040604050505020304" pitchFamily="18" charset="0"/>
                <a:ea typeface="HGPｺﾞｼｯｸM" panose="020B0600000000000000" pitchFamily="50" charset="-128"/>
                <a:cs typeface="Times New Roman" panose="02020603050405020304" pitchFamily="18" charset="0"/>
              </a:rPr>
              <a:t>②　</a:t>
            </a:r>
            <a:r>
              <a:rPr lang="ja-JP" altLang="ja-JP" sz="1000" kern="100" dirty="0">
                <a:effectLst/>
                <a:latin typeface="Century" panose="02040604050505020304" pitchFamily="18" charset="0"/>
                <a:ea typeface="HGPｺﾞｼｯｸM" panose="020B0600000000000000" pitchFamily="50" charset="-128"/>
                <a:cs typeface="Times New Roman" panose="02020603050405020304" pitchFamily="18" charset="0"/>
              </a:rPr>
              <a:t>Ａ指標とＢ指標別における利用者と非利用者との比較</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6" name="角丸四角形 271">
            <a:extLst>
              <a:ext uri="{FF2B5EF4-FFF2-40B4-BE49-F238E27FC236}">
                <a16:creationId xmlns:a16="http://schemas.microsoft.com/office/drawing/2014/main" id="{E4F7D89C-AA4B-4BA7-8D4B-B56C14B38FA7}"/>
              </a:ext>
            </a:extLst>
          </p:cNvPr>
          <p:cNvSpPr/>
          <p:nvPr/>
        </p:nvSpPr>
        <p:spPr>
          <a:xfrm>
            <a:off x="148435" y="7460219"/>
            <a:ext cx="5777464" cy="2014761"/>
          </a:xfrm>
          <a:prstGeom prst="roundRect">
            <a:avLst>
              <a:gd name="adj" fmla="val 2100"/>
            </a:avLst>
          </a:prstGeom>
          <a:solidFill>
            <a:srgbClr val="CCFFCC"/>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lnSpc>
                <a:spcPts val="1400"/>
              </a:lnSpc>
            </a:pPr>
            <a:endParaRPr lang="en-US" altLang="ja-JP" sz="900" kern="100" dirty="0">
              <a:solidFill>
                <a:schemeClr val="tx1"/>
              </a:solidFill>
              <a:effectLst/>
              <a:latin typeface="Century" panose="02040604050505020304" pitchFamily="18" charset="0"/>
              <a:ea typeface="HGPｺﾞｼｯｸM" panose="020B0600000000000000" pitchFamily="50" charset="-128"/>
              <a:cs typeface="Times New Roman" panose="02020603050405020304" pitchFamily="18" charset="0"/>
            </a:endParaRPr>
          </a:p>
        </p:txBody>
      </p:sp>
      <p:sp>
        <p:nvSpPr>
          <p:cNvPr id="105" name="正方形/長方形 104">
            <a:extLst>
              <a:ext uri="{FF2B5EF4-FFF2-40B4-BE49-F238E27FC236}">
                <a16:creationId xmlns:a16="http://schemas.microsoft.com/office/drawing/2014/main" id="{7AE7A92A-4A0A-4B20-B066-FA6926626E4A}"/>
              </a:ext>
            </a:extLst>
          </p:cNvPr>
          <p:cNvSpPr/>
          <p:nvPr/>
        </p:nvSpPr>
        <p:spPr>
          <a:xfrm>
            <a:off x="219936" y="5487088"/>
            <a:ext cx="2724480" cy="267134"/>
          </a:xfrm>
          <a:prstGeom prst="rect">
            <a:avLst/>
          </a:prstGeom>
          <a:solidFill>
            <a:schemeClr val="lt1"/>
          </a:solidFill>
          <a:ln w="12700">
            <a:solidFill>
              <a:schemeClr val="accent4"/>
            </a:solidFill>
          </a:ln>
        </p:spPr>
        <p:style>
          <a:lnRef idx="2">
            <a:schemeClr val="accent4"/>
          </a:lnRef>
          <a:fillRef idx="1">
            <a:schemeClr val="lt1"/>
          </a:fillRef>
          <a:effectRef idx="0">
            <a:schemeClr val="accent4"/>
          </a:effectRef>
          <a:fontRef idx="minor">
            <a:schemeClr val="dk1"/>
          </a:fontRef>
        </p:style>
        <p:txBody>
          <a:bodyPr rtlCol="0" anchor="t" anchorCtr="0"/>
          <a:lstStyle/>
          <a:p>
            <a:pPr>
              <a:lnSpc>
                <a:spcPts val="1300"/>
              </a:lnSpc>
            </a:pPr>
            <a:r>
              <a:rPr lang="ja-JP" altLang="en-US" sz="1000" kern="100" dirty="0">
                <a:solidFill>
                  <a:schemeClr val="tx1"/>
                </a:solidFill>
                <a:latin typeface="Century" panose="02040604050505020304" pitchFamily="18" charset="0"/>
                <a:ea typeface="HGPｺﾞｼｯｸM" panose="020B0600000000000000" pitchFamily="50" charset="-128"/>
                <a:cs typeface="Times New Roman" panose="02020603050405020304" pitchFamily="18" charset="0"/>
              </a:rPr>
              <a:t>③　</a:t>
            </a:r>
            <a:r>
              <a:rPr lang="ja-JP" altLang="ja-JP" sz="1000" kern="100" dirty="0">
                <a:effectLst/>
                <a:latin typeface="Century" panose="02040604050505020304" pitchFamily="18" charset="0"/>
                <a:ea typeface="HGPｺﾞｼｯｸM" panose="020B0600000000000000" pitchFamily="50" charset="-128"/>
                <a:cs typeface="Times New Roman" panose="02020603050405020304" pitchFamily="18" charset="0"/>
              </a:rPr>
              <a:t>罪名別における利用者と非利用者</a:t>
            </a:r>
            <a:r>
              <a:rPr lang="ja-JP" altLang="ja-JP" sz="900" kern="100" dirty="0">
                <a:effectLst/>
                <a:latin typeface="Century" panose="02040604050505020304" pitchFamily="18" charset="0"/>
                <a:ea typeface="HGPｺﾞｼｯｸM" panose="020B0600000000000000" pitchFamily="50" charset="-128"/>
                <a:cs typeface="Times New Roman" panose="02020603050405020304" pitchFamily="18" charset="0"/>
              </a:rPr>
              <a:t>との比較</a:t>
            </a: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9" name="ホームベース 278"/>
          <p:cNvSpPr/>
          <p:nvPr/>
        </p:nvSpPr>
        <p:spPr>
          <a:xfrm>
            <a:off x="164771" y="7250006"/>
            <a:ext cx="1843541" cy="159296"/>
          </a:xfrm>
          <a:prstGeom prst="homePlate">
            <a:avLst/>
          </a:prstGeom>
          <a:ln w="12700"/>
        </p:spPr>
        <p:style>
          <a:lnRef idx="2">
            <a:schemeClr val="accent4"/>
          </a:lnRef>
          <a:fillRef idx="1">
            <a:schemeClr val="lt1"/>
          </a:fillRef>
          <a:effectRef idx="0">
            <a:schemeClr val="accent4"/>
          </a:effectRef>
          <a:fontRef idx="minor">
            <a:schemeClr val="dk1"/>
          </a:fontRef>
        </p:style>
        <p:txBody>
          <a:bodyPr lIns="72000" tIns="0" rIns="72000" bIns="0" rtlCol="0" anchor="ctr" anchorCtr="0"/>
          <a:lstStyle/>
          <a:p>
            <a:pPr>
              <a:lnSpc>
                <a:spcPts val="1100"/>
              </a:lnSpc>
            </a:pP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r>
              <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．アンケート調査の結果</a:t>
            </a:r>
          </a:p>
        </p:txBody>
      </p:sp>
      <p:sp>
        <p:nvSpPr>
          <p:cNvPr id="107" name="正方形/長方形 106">
            <a:extLst>
              <a:ext uri="{FF2B5EF4-FFF2-40B4-BE49-F238E27FC236}">
                <a16:creationId xmlns:a16="http://schemas.microsoft.com/office/drawing/2014/main" id="{0E038D7A-DFE3-4D5D-8F23-38B462CB2B4A}"/>
              </a:ext>
            </a:extLst>
          </p:cNvPr>
          <p:cNvSpPr/>
          <p:nvPr/>
        </p:nvSpPr>
        <p:spPr>
          <a:xfrm>
            <a:off x="248941" y="7694579"/>
            <a:ext cx="906653" cy="244465"/>
          </a:xfrm>
          <a:prstGeom prst="rect">
            <a:avLst/>
          </a:prstGeom>
          <a:solidFill>
            <a:schemeClr val="lt1"/>
          </a:solidFill>
          <a:ln w="12700">
            <a:solidFill>
              <a:schemeClr val="accent4"/>
            </a:solidFill>
          </a:ln>
        </p:spPr>
        <p:style>
          <a:lnRef idx="2">
            <a:schemeClr val="accent4"/>
          </a:lnRef>
          <a:fillRef idx="1">
            <a:schemeClr val="lt1"/>
          </a:fillRef>
          <a:effectRef idx="0">
            <a:schemeClr val="accent4"/>
          </a:effectRef>
          <a:fontRef idx="minor">
            <a:schemeClr val="dk1"/>
          </a:fontRef>
        </p:style>
        <p:txBody>
          <a:bodyPr rtlCol="0" anchor="t" anchorCtr="0"/>
          <a:lstStyle/>
          <a:p>
            <a:pPr>
              <a:lnSpc>
                <a:spcPts val="1300"/>
              </a:lnSpc>
            </a:pP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アンケート内容</a:t>
            </a: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9" name="正方形/長方形 108">
            <a:extLst>
              <a:ext uri="{FF2B5EF4-FFF2-40B4-BE49-F238E27FC236}">
                <a16:creationId xmlns:a16="http://schemas.microsoft.com/office/drawing/2014/main" id="{F1D81F0C-7EB6-4796-968D-07652A9BC833}"/>
              </a:ext>
            </a:extLst>
          </p:cNvPr>
          <p:cNvSpPr/>
          <p:nvPr/>
        </p:nvSpPr>
        <p:spPr>
          <a:xfrm>
            <a:off x="1228764" y="7556353"/>
            <a:ext cx="3065616" cy="637884"/>
          </a:xfrm>
          <a:prstGeom prst="rect">
            <a:avLst/>
          </a:prstGeom>
          <a:solidFill>
            <a:schemeClr val="lt1"/>
          </a:solidFill>
          <a:ln w="12700">
            <a:solidFill>
              <a:schemeClr val="accent4"/>
            </a:solidFill>
          </a:ln>
        </p:spPr>
        <p:style>
          <a:lnRef idx="2">
            <a:schemeClr val="accent4"/>
          </a:lnRef>
          <a:fillRef idx="1">
            <a:schemeClr val="lt1"/>
          </a:fillRef>
          <a:effectRef idx="0">
            <a:schemeClr val="accent4"/>
          </a:effectRef>
          <a:fontRef idx="minor">
            <a:schemeClr val="dk1"/>
          </a:fontRef>
        </p:style>
        <p:txBody>
          <a:bodyPr rtlCol="0" anchor="t" anchorCtr="0"/>
          <a:lstStyle/>
          <a:p>
            <a:pPr>
              <a:lnSpc>
                <a:spcPts val="1000"/>
              </a:lnSpc>
            </a:pPr>
            <a:r>
              <a:rPr lang="ja-JP" altLang="ja-JP" sz="1000" b="1" kern="100" dirty="0">
                <a:effectLst/>
                <a:latin typeface="Century" panose="02040604050505020304" pitchFamily="18" charset="0"/>
                <a:ea typeface="HGPｺﾞｼｯｸM" panose="020B0600000000000000" pitchFamily="50" charset="-128"/>
                <a:cs typeface="Times New Roman" panose="02020603050405020304" pitchFamily="18" charset="0"/>
              </a:rPr>
              <a:t>１　支援対象者の基本情報</a:t>
            </a:r>
            <a:endParaRPr lang="en-US" altLang="ja-JP" sz="1000" b="1" kern="100" dirty="0">
              <a:effectLst/>
              <a:latin typeface="Century" panose="02040604050505020304" pitchFamily="18" charset="0"/>
              <a:ea typeface="HGPｺﾞｼｯｸM" panose="020B0600000000000000" pitchFamily="50" charset="-128"/>
              <a:cs typeface="Times New Roman" panose="02020603050405020304" pitchFamily="18" charset="0"/>
            </a:endParaRPr>
          </a:p>
          <a:p>
            <a:pPr>
              <a:lnSpc>
                <a:spcPts val="1000"/>
              </a:lnSpc>
            </a:pPr>
            <a:r>
              <a:rPr lang="ja-JP" altLang="ja-JP" sz="1000" b="1" kern="100" dirty="0">
                <a:effectLst/>
                <a:latin typeface="Century" panose="02040604050505020304" pitchFamily="18" charset="0"/>
                <a:ea typeface="HGPｺﾞｼｯｸM" panose="020B0600000000000000" pitchFamily="50" charset="-128"/>
                <a:cs typeface="Times New Roman" panose="02020603050405020304" pitchFamily="18" charset="0"/>
              </a:rPr>
              <a:t>２　カウンセリングについて</a:t>
            </a:r>
            <a:endParaRPr lang="ja-JP" altLang="ja-JP" sz="1000" kern="100" dirty="0">
              <a:effectLst/>
              <a:latin typeface="Century" panose="02040604050505020304" pitchFamily="18" charset="0"/>
              <a:ea typeface="HGPｺﾞｼｯｸM" panose="020B0600000000000000" pitchFamily="50" charset="-128"/>
              <a:cs typeface="Times New Roman" panose="02020603050405020304" pitchFamily="18" charset="0"/>
            </a:endParaRPr>
          </a:p>
          <a:p>
            <a:pPr>
              <a:lnSpc>
                <a:spcPts val="1000"/>
              </a:lnSpc>
            </a:pPr>
            <a:r>
              <a:rPr lang="ja-JP" altLang="ja-JP" sz="1000" b="1" kern="100" dirty="0">
                <a:effectLst/>
                <a:latin typeface="Century" panose="02040604050505020304" pitchFamily="18" charset="0"/>
                <a:ea typeface="HGPｺﾞｼｯｸM" panose="020B0600000000000000" pitchFamily="50" charset="-128"/>
                <a:cs typeface="Times New Roman" panose="02020603050405020304" pitchFamily="18" charset="0"/>
              </a:rPr>
              <a:t>３　中断した方におたずねします</a:t>
            </a:r>
            <a:endParaRPr lang="ja-JP" altLang="ja-JP" sz="1000" kern="100" dirty="0">
              <a:effectLst/>
              <a:latin typeface="Century" panose="02040604050505020304" pitchFamily="18" charset="0"/>
              <a:ea typeface="HGPｺﾞｼｯｸM" panose="020B0600000000000000" pitchFamily="50" charset="-128"/>
              <a:cs typeface="Times New Roman" panose="02020603050405020304" pitchFamily="18" charset="0"/>
            </a:endParaRPr>
          </a:p>
          <a:p>
            <a:pPr>
              <a:lnSpc>
                <a:spcPts val="1000"/>
              </a:lnSpc>
            </a:pPr>
            <a:r>
              <a:rPr lang="ja-JP" altLang="ja-JP" sz="1000" b="1" kern="100" dirty="0">
                <a:effectLst/>
                <a:latin typeface="Century" panose="02040604050505020304" pitchFamily="18" charset="0"/>
                <a:ea typeface="HGPｺﾞｼｯｸM" panose="020B0600000000000000" pitchFamily="50" charset="-128"/>
                <a:cs typeface="Times New Roman" panose="02020603050405020304" pitchFamily="18" charset="0"/>
              </a:rPr>
              <a:t>４　今後よりよい支援をするために、お聞かせください</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0" name="正方形/長方形 109">
            <a:extLst>
              <a:ext uri="{FF2B5EF4-FFF2-40B4-BE49-F238E27FC236}">
                <a16:creationId xmlns:a16="http://schemas.microsoft.com/office/drawing/2014/main" id="{1446C46C-D80D-4B56-B09E-DEF460EAA0C3}"/>
              </a:ext>
            </a:extLst>
          </p:cNvPr>
          <p:cNvSpPr/>
          <p:nvPr/>
        </p:nvSpPr>
        <p:spPr>
          <a:xfrm>
            <a:off x="240332" y="8643059"/>
            <a:ext cx="897936" cy="510352"/>
          </a:xfrm>
          <a:prstGeom prst="rect">
            <a:avLst/>
          </a:prstGeom>
          <a:solidFill>
            <a:schemeClr val="lt1"/>
          </a:solidFill>
          <a:ln w="12700">
            <a:solidFill>
              <a:schemeClr val="accent4"/>
            </a:solidFill>
          </a:ln>
        </p:spPr>
        <p:style>
          <a:lnRef idx="2">
            <a:schemeClr val="accent4"/>
          </a:lnRef>
          <a:fillRef idx="1">
            <a:schemeClr val="lt1"/>
          </a:fillRef>
          <a:effectRef idx="0">
            <a:schemeClr val="accent4"/>
          </a:effectRef>
          <a:fontRef idx="minor">
            <a:schemeClr val="dk1"/>
          </a:fontRef>
        </p:style>
        <p:txBody>
          <a:bodyPr rtlCol="0" anchor="t" anchorCtr="0"/>
          <a:lstStyle/>
          <a:p>
            <a:pPr>
              <a:lnSpc>
                <a:spcPts val="1300"/>
              </a:lnSpc>
            </a:pPr>
            <a:r>
              <a:rPr lang="ja-JP" altLang="ja-JP" sz="900" kern="100" dirty="0">
                <a:effectLst/>
                <a:latin typeface="Century" panose="02040604050505020304" pitchFamily="18" charset="0"/>
                <a:ea typeface="HGPｺﾞｼｯｸM" panose="020B0600000000000000" pitchFamily="50" charset="-128"/>
                <a:cs typeface="Times New Roman" panose="02020603050405020304" pitchFamily="18" charset="0"/>
              </a:rPr>
              <a:t>アンケート調査結果</a:t>
            </a:r>
            <a:r>
              <a:rPr lang="ja-JP" altLang="en-US" sz="900" kern="100" dirty="0">
                <a:effectLst/>
                <a:latin typeface="Century" panose="02040604050505020304" pitchFamily="18" charset="0"/>
                <a:ea typeface="HGPｺﾞｼｯｸM" panose="020B0600000000000000" pitchFamily="50" charset="-128"/>
                <a:cs typeface="Times New Roman" panose="02020603050405020304" pitchFamily="18" charset="0"/>
              </a:rPr>
              <a:t>の</a:t>
            </a:r>
            <a:r>
              <a:rPr lang="ja-JP" altLang="ja-JP" sz="900" kern="100" dirty="0">
                <a:effectLst/>
                <a:latin typeface="Century" panose="02040604050505020304" pitchFamily="18" charset="0"/>
                <a:ea typeface="HGPｺﾞｼｯｸM" panose="020B0600000000000000" pitchFamily="50" charset="-128"/>
                <a:cs typeface="Times New Roman" panose="02020603050405020304" pitchFamily="18" charset="0"/>
              </a:rPr>
              <a:t>概括</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1" name="正方形/長方形 110">
            <a:extLst>
              <a:ext uri="{FF2B5EF4-FFF2-40B4-BE49-F238E27FC236}">
                <a16:creationId xmlns:a16="http://schemas.microsoft.com/office/drawing/2014/main" id="{DCA628CC-A610-4190-8649-3284CC0C2AD9}"/>
              </a:ext>
            </a:extLst>
          </p:cNvPr>
          <p:cNvSpPr/>
          <p:nvPr/>
        </p:nvSpPr>
        <p:spPr>
          <a:xfrm>
            <a:off x="1193351" y="8337930"/>
            <a:ext cx="4627134" cy="1061225"/>
          </a:xfrm>
          <a:prstGeom prst="rect">
            <a:avLst/>
          </a:prstGeom>
          <a:solidFill>
            <a:schemeClr val="lt1"/>
          </a:solidFill>
          <a:ln w="12700">
            <a:solidFill>
              <a:schemeClr val="accent4"/>
            </a:solidFill>
          </a:ln>
        </p:spPr>
        <p:style>
          <a:lnRef idx="2">
            <a:schemeClr val="accent4"/>
          </a:lnRef>
          <a:fillRef idx="1">
            <a:schemeClr val="lt1"/>
          </a:fillRef>
          <a:effectRef idx="0">
            <a:schemeClr val="accent4"/>
          </a:effectRef>
          <a:fontRef idx="minor">
            <a:schemeClr val="dk1"/>
          </a:fontRef>
        </p:style>
        <p:txBody>
          <a:bodyPr rtlCol="0" anchor="t" anchorCtr="0"/>
          <a:lstStyle/>
          <a:p>
            <a:pPr algn="just">
              <a:lnSpc>
                <a:spcPts val="960"/>
              </a:lnSpc>
            </a:pPr>
            <a:r>
              <a:rPr lang="ja-JP" altLang="ja-JP" sz="1000" b="1" kern="100" dirty="0">
                <a:effectLst/>
                <a:latin typeface="Century" panose="02040604050505020304" pitchFamily="18" charset="0"/>
                <a:ea typeface="HGPｺﾞｼｯｸM" panose="020B0600000000000000" pitchFamily="50" charset="-128"/>
                <a:cs typeface="Times New Roman" panose="02020603050405020304" pitchFamily="18" charset="0"/>
              </a:rPr>
              <a:t>【概括のポイント】</a:t>
            </a:r>
            <a:endParaRPr lang="ja-JP" altLang="ja-JP" sz="1000" kern="100" dirty="0">
              <a:effectLst/>
              <a:latin typeface="Century" panose="02040604050505020304" pitchFamily="18" charset="0"/>
              <a:ea typeface="HGPｺﾞｼｯｸM" panose="020B0600000000000000" pitchFamily="50" charset="-128"/>
              <a:cs typeface="Times New Roman" panose="02020603050405020304" pitchFamily="18" charset="0"/>
            </a:endParaRPr>
          </a:p>
          <a:p>
            <a:pPr marL="177800" indent="-177800" algn="just">
              <a:lnSpc>
                <a:spcPts val="960"/>
              </a:lnSpc>
            </a:pPr>
            <a:r>
              <a:rPr lang="ja-JP" altLang="ja-JP" sz="1000" b="1" kern="100" dirty="0">
                <a:effectLst/>
                <a:latin typeface="Century" panose="02040604050505020304" pitchFamily="18" charset="0"/>
                <a:ea typeface="HGPｺﾞｼｯｸM" panose="020B0600000000000000" pitchFamily="50" charset="-128"/>
                <a:cs typeface="Times New Roman" panose="02020603050405020304" pitchFamily="18" charset="0"/>
              </a:rPr>
              <a:t>〇　出所後、実際のカウンセリング相談では、「自分の性格や生き方」について相談する人が最も多かった。</a:t>
            </a:r>
            <a:endParaRPr lang="ja-JP" altLang="ja-JP" sz="1000" kern="100" dirty="0">
              <a:effectLst/>
              <a:latin typeface="Century" panose="02040604050505020304" pitchFamily="18" charset="0"/>
              <a:ea typeface="HGPｺﾞｼｯｸM" panose="020B0600000000000000" pitchFamily="50" charset="-128"/>
              <a:cs typeface="Times New Roman" panose="02020603050405020304" pitchFamily="18" charset="0"/>
            </a:endParaRPr>
          </a:p>
          <a:p>
            <a:pPr marL="177800" indent="-177800" algn="just">
              <a:lnSpc>
                <a:spcPts val="960"/>
              </a:lnSpc>
            </a:pPr>
            <a:r>
              <a:rPr lang="ja-JP" altLang="ja-JP" sz="1000" b="1" kern="100" dirty="0">
                <a:effectLst/>
                <a:latin typeface="Century" panose="02040604050505020304" pitchFamily="18" charset="0"/>
                <a:ea typeface="HGPｺﾞｼｯｸM" panose="020B0600000000000000" pitchFamily="50" charset="-128"/>
                <a:cs typeface="Times New Roman" panose="02020603050405020304" pitchFamily="18" charset="0"/>
              </a:rPr>
              <a:t>〇　大阪府社会復帰支援を受けたことで、性犯罪への不安を感じた時の対処法が、「相談する」・「学んだ</a:t>
            </a:r>
            <a:r>
              <a:rPr lang="ja-JP" altLang="en-US" sz="1000" b="1" kern="100" dirty="0">
                <a:latin typeface="Century" panose="02040604050505020304" pitchFamily="18" charset="0"/>
                <a:ea typeface="HGPｺﾞｼｯｸM" panose="020B0600000000000000" pitchFamily="50" charset="-128"/>
                <a:cs typeface="Times New Roman" panose="02020603050405020304" pitchFamily="18" charset="0"/>
              </a:rPr>
              <a:t>対</a:t>
            </a:r>
            <a:r>
              <a:rPr lang="ja-JP" altLang="ja-JP" sz="1000" b="1" kern="100" dirty="0">
                <a:effectLst/>
                <a:latin typeface="Century" panose="02040604050505020304" pitchFamily="18" charset="0"/>
                <a:ea typeface="HGPｺﾞｼｯｸM" panose="020B0600000000000000" pitchFamily="50" charset="-128"/>
                <a:cs typeface="Times New Roman" panose="02020603050405020304" pitchFamily="18" charset="0"/>
              </a:rPr>
              <a:t>処法を実行する」に変化した人が多数存在した。</a:t>
            </a:r>
            <a:endParaRPr lang="ja-JP" altLang="ja-JP" sz="1000" kern="100" dirty="0">
              <a:effectLst/>
              <a:latin typeface="Century" panose="02040604050505020304" pitchFamily="18" charset="0"/>
              <a:ea typeface="HGPｺﾞｼｯｸM" panose="020B0600000000000000" pitchFamily="50" charset="-128"/>
              <a:cs typeface="Times New Roman" panose="02020603050405020304" pitchFamily="18" charset="0"/>
            </a:endParaRPr>
          </a:p>
          <a:p>
            <a:pPr marL="177800" indent="-177800">
              <a:lnSpc>
                <a:spcPts val="960"/>
              </a:lnSpc>
            </a:pPr>
            <a:r>
              <a:rPr lang="ja-JP" altLang="ja-JP" sz="1000" b="1" kern="100" dirty="0">
                <a:effectLst/>
                <a:latin typeface="Century" panose="02040604050505020304" pitchFamily="18" charset="0"/>
                <a:ea typeface="HGPｺﾞｼｯｸM" panose="020B0600000000000000" pitchFamily="50" charset="-128"/>
                <a:cs typeface="Times New Roman" panose="02020603050405020304" pitchFamily="18" charset="0"/>
              </a:rPr>
              <a:t>〇　「刑務所等で行うグループディスカッションと大阪府が行う１対１のカウンセリングで、それぞれの良さ」があることが示された。したがって、性犯罪加害者支援は、施設内処遇と社会内支援の両輪で行っていくことが重要になると考えられる。</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2" name="正方形/長方形 111">
            <a:extLst>
              <a:ext uri="{FF2B5EF4-FFF2-40B4-BE49-F238E27FC236}">
                <a16:creationId xmlns:a16="http://schemas.microsoft.com/office/drawing/2014/main" id="{642EE2B9-45CA-4160-A790-81949E6C6016}"/>
              </a:ext>
            </a:extLst>
          </p:cNvPr>
          <p:cNvSpPr/>
          <p:nvPr/>
        </p:nvSpPr>
        <p:spPr>
          <a:xfrm>
            <a:off x="143737" y="907598"/>
            <a:ext cx="5795469" cy="603083"/>
          </a:xfrm>
          <a:prstGeom prst="rect">
            <a:avLst/>
          </a:prstGeom>
          <a:solidFill>
            <a:schemeClr val="lt1"/>
          </a:solidFill>
          <a:ln w="12700">
            <a:solidFill>
              <a:schemeClr val="accent4"/>
            </a:solidFill>
          </a:ln>
        </p:spPr>
        <p:style>
          <a:lnRef idx="2">
            <a:schemeClr val="accent4"/>
          </a:lnRef>
          <a:fillRef idx="1">
            <a:schemeClr val="lt1"/>
          </a:fillRef>
          <a:effectRef idx="0">
            <a:schemeClr val="accent4"/>
          </a:effectRef>
          <a:fontRef idx="minor">
            <a:schemeClr val="dk1"/>
          </a:fontRef>
        </p:style>
        <p:txBody>
          <a:bodyPr rtlCol="0" anchor="t" anchorCtr="0"/>
          <a:lstStyle/>
          <a:p>
            <a:pPr>
              <a:lnSpc>
                <a:spcPts val="1300"/>
              </a:lnSpc>
            </a:pPr>
            <a:r>
              <a:rPr lang="ja-JP" altLang="en-US" sz="1600" kern="100" dirty="0">
                <a:effectLst/>
                <a:latin typeface="Century" panose="02040604050505020304" pitchFamily="18" charset="0"/>
                <a:ea typeface="HGPｺﾞｼｯｸM" panose="020B0600000000000000" pitchFamily="50" charset="-128"/>
                <a:cs typeface="Times New Roman" panose="02020603050405020304" pitchFamily="18" charset="0"/>
              </a:rPr>
              <a:t>　</a:t>
            </a:r>
            <a:r>
              <a:rPr lang="ja-JP" altLang="ja-JP" sz="1200" kern="100" dirty="0">
                <a:effectLst/>
                <a:latin typeface="Century" panose="02040604050505020304" pitchFamily="18" charset="0"/>
                <a:ea typeface="HGPｺﾞｼｯｸM" panose="020B0600000000000000" pitchFamily="50" charset="-128"/>
                <a:cs typeface="Times New Roman" panose="02020603050405020304" pitchFamily="18" charset="0"/>
              </a:rPr>
              <a:t>支援を受けた対象者に「支援対象者の基本情報」のほか、「カウンセリングについて」「今後より良い支援にするためにはどうしたらよいか」などのアンケート調査を行い、その結果から、社会復帰支援の効果について明らかにすることとした。</a:t>
            </a:r>
          </a:p>
          <a:p>
            <a:pPr>
              <a:lnSpc>
                <a:spcPts val="1300"/>
              </a:lnSpc>
            </a:pP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3" name="角丸四角形 7">
            <a:extLst>
              <a:ext uri="{FF2B5EF4-FFF2-40B4-BE49-F238E27FC236}">
                <a16:creationId xmlns:a16="http://schemas.microsoft.com/office/drawing/2014/main" id="{436CCA15-76AD-44AD-936E-57353BDC06C3}"/>
              </a:ext>
            </a:extLst>
          </p:cNvPr>
          <p:cNvSpPr/>
          <p:nvPr/>
        </p:nvSpPr>
        <p:spPr>
          <a:xfrm>
            <a:off x="6166571" y="2898511"/>
            <a:ext cx="6453868" cy="1798566"/>
          </a:xfrm>
          <a:prstGeom prst="roundRect">
            <a:avLst>
              <a:gd name="adj" fmla="val 10016"/>
            </a:avLst>
          </a:prstGeom>
          <a:ln w="12700"/>
        </p:spPr>
        <p:style>
          <a:lnRef idx="2">
            <a:schemeClr val="accent4"/>
          </a:lnRef>
          <a:fillRef idx="1">
            <a:schemeClr val="lt1"/>
          </a:fillRef>
          <a:effectRef idx="0">
            <a:schemeClr val="accent4"/>
          </a:effectRef>
          <a:fontRef idx="minor">
            <a:schemeClr val="dk1"/>
          </a:fontRef>
        </p:style>
        <p:txBody>
          <a:bodyPr lIns="0" tIns="36000" rIns="0" bIns="36000" rtlCol="0" anchor="t" anchorCtr="0"/>
          <a:lstStyle/>
          <a:p>
            <a:pPr>
              <a:lnSpc>
                <a:spcPts val="1600"/>
              </a:lnSpc>
            </a:pP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100" kern="100" dirty="0">
                <a:effectLst/>
                <a:ea typeface="HGPｺﾞｼｯｸM" panose="020B0600000000000000" pitchFamily="50" charset="-128"/>
                <a:cs typeface="Times New Roman" panose="02020603050405020304" pitchFamily="18" charset="0"/>
              </a:rPr>
              <a:t>訪問時に聞き取りした内容</a:t>
            </a:r>
            <a:endParaRPr lang="en-US" altLang="ja-JP" sz="1100" kern="100" dirty="0">
              <a:effectLst/>
              <a:ea typeface="HGPｺﾞｼｯｸM" panose="020B0600000000000000" pitchFamily="50" charset="-128"/>
              <a:cs typeface="Times New Roman" panose="02020603050405020304" pitchFamily="18" charset="0"/>
            </a:endParaRPr>
          </a:p>
          <a:p>
            <a:pPr marL="342900" lvl="0" indent="-342900" algn="just">
              <a:lnSpc>
                <a:spcPts val="1400"/>
              </a:lnSpc>
              <a:buFont typeface="Wingdings" panose="05000000000000000000" pitchFamily="2" charset="2"/>
              <a:buChar char=""/>
            </a:pPr>
            <a:r>
              <a:rPr lang="ja-JP" altLang="ja-JP" sz="1050" i="1" kern="100" dirty="0">
                <a:solidFill>
                  <a:srgbClr val="404040"/>
                </a:solidFill>
                <a:effectLst/>
                <a:latin typeface="Century" panose="02040604050505020304" pitchFamily="18" charset="0"/>
                <a:ea typeface="HGPｺﾞｼｯｸM" panose="020B0600000000000000" pitchFamily="50" charset="-128"/>
                <a:cs typeface="Times New Roman" panose="02020603050405020304" pitchFamily="18" charset="0"/>
              </a:rPr>
              <a:t>「もう大丈夫」「絶対再犯しないから支援は要らない」</a:t>
            </a:r>
            <a:r>
              <a:rPr lang="ja-JP" altLang="en-US" sz="1050" i="1" kern="100" dirty="0">
                <a:solidFill>
                  <a:srgbClr val="404040"/>
                </a:solidFill>
                <a:effectLst/>
                <a:latin typeface="Century" panose="02040604050505020304" pitchFamily="18" charset="0"/>
                <a:ea typeface="HGPｺﾞｼｯｸM" panose="020B0600000000000000" pitchFamily="50" charset="-128"/>
                <a:cs typeface="Times New Roman" panose="02020603050405020304" pitchFamily="18" charset="0"/>
              </a:rPr>
              <a:t>「今悩みはない」</a:t>
            </a:r>
            <a:r>
              <a:rPr lang="ja-JP" altLang="ja-JP" sz="1050" i="1" kern="100" dirty="0">
                <a:solidFill>
                  <a:srgbClr val="404040"/>
                </a:solidFill>
                <a:effectLst/>
                <a:latin typeface="Century" panose="02040604050505020304" pitchFamily="18" charset="0"/>
                <a:ea typeface="HGPｺﾞｼｯｸM" panose="020B0600000000000000" pitchFamily="50" charset="-128"/>
                <a:cs typeface="Times New Roman" panose="02020603050405020304" pitchFamily="18" charset="0"/>
              </a:rPr>
              <a:t> 「もう馬鹿なことはしないんで大丈夫」 「生活が充実しているから大丈夫」</a:t>
            </a:r>
            <a:endParaRPr lang="en-US" altLang="ja-JP" sz="1050" i="1" kern="100" dirty="0">
              <a:solidFill>
                <a:srgbClr val="404040"/>
              </a:solidFill>
              <a:effectLst/>
              <a:latin typeface="Century" panose="02040604050505020304" pitchFamily="18" charset="0"/>
              <a:ea typeface="HGPｺﾞｼｯｸM" panose="020B0600000000000000" pitchFamily="50" charset="-128"/>
              <a:cs typeface="Times New Roman" panose="02020603050405020304" pitchFamily="18" charset="0"/>
            </a:endParaRPr>
          </a:p>
          <a:p>
            <a:pPr marL="342900" lvl="0" indent="-342900" algn="just">
              <a:lnSpc>
                <a:spcPts val="1400"/>
              </a:lnSpc>
              <a:buFont typeface="Wingdings" panose="05000000000000000000" pitchFamily="2" charset="2"/>
              <a:buChar char=""/>
            </a:pPr>
            <a:r>
              <a:rPr lang="ja-JP" altLang="ja-JP" sz="1050" i="1" kern="100" dirty="0">
                <a:solidFill>
                  <a:srgbClr val="404040"/>
                </a:solidFill>
                <a:effectLst/>
                <a:latin typeface="Century" panose="02040604050505020304" pitchFamily="18" charset="0"/>
                <a:ea typeface="HGPｺﾞｼｯｸM" panose="020B0600000000000000" pitchFamily="50" charset="-128"/>
                <a:cs typeface="Times New Roman" panose="02020603050405020304" pitchFamily="18" charset="0"/>
              </a:rPr>
              <a:t>「相談相手がいるから必要ない」「もう清算したからかかわりたくない」</a:t>
            </a:r>
            <a:endParaRPr lang="ja-JP" altLang="ja-JP" sz="1050" kern="100" dirty="0">
              <a:effectLst/>
              <a:latin typeface="Century" panose="02040604050505020304" pitchFamily="18" charset="0"/>
              <a:ea typeface="HGPｺﾞｼｯｸM" panose="020B0600000000000000" pitchFamily="50" charset="-128"/>
              <a:cs typeface="Times New Roman" panose="02020603050405020304" pitchFamily="18" charset="0"/>
            </a:endParaRPr>
          </a:p>
          <a:p>
            <a:pPr marL="342900" lvl="0" indent="-342900" algn="just">
              <a:lnSpc>
                <a:spcPts val="1400"/>
              </a:lnSpc>
              <a:buFont typeface="Wingdings" panose="05000000000000000000" pitchFamily="2" charset="2"/>
              <a:buChar char=""/>
            </a:pPr>
            <a:r>
              <a:rPr lang="ja-JP" altLang="ja-JP" sz="1050" i="1" kern="100" dirty="0">
                <a:solidFill>
                  <a:srgbClr val="404040"/>
                </a:solidFill>
                <a:effectLst/>
                <a:latin typeface="Century" panose="02040604050505020304" pitchFamily="18" charset="0"/>
                <a:ea typeface="HGPｺﾞｼｯｸM" panose="020B0600000000000000" pitchFamily="50" charset="-128"/>
                <a:cs typeface="Times New Roman" panose="02020603050405020304" pitchFamily="18" charset="0"/>
              </a:rPr>
              <a:t>「仕事で忙しい」「仕事を優先したい」 「仕事が忙しいので再犯する暇がない」 「両親の介護で忙しい」</a:t>
            </a:r>
            <a:endParaRPr lang="en-US" altLang="ja-JP" sz="1050" i="1" kern="100" dirty="0">
              <a:solidFill>
                <a:srgbClr val="404040"/>
              </a:solidFill>
              <a:effectLst/>
              <a:latin typeface="Century" panose="02040604050505020304" pitchFamily="18" charset="0"/>
              <a:ea typeface="HGPｺﾞｼｯｸM" panose="020B0600000000000000" pitchFamily="50" charset="-128"/>
              <a:cs typeface="Times New Roman" panose="02020603050405020304" pitchFamily="18" charset="0"/>
            </a:endParaRPr>
          </a:p>
          <a:p>
            <a:pPr marL="342900" indent="-342900" algn="just">
              <a:lnSpc>
                <a:spcPts val="1400"/>
              </a:lnSpc>
              <a:buFont typeface="Wingdings" panose="05000000000000000000" pitchFamily="2" charset="2"/>
              <a:buChar char=""/>
            </a:pPr>
            <a:r>
              <a:rPr lang="ja-JP" altLang="ja-JP" sz="1050" i="1" kern="100" dirty="0">
                <a:solidFill>
                  <a:srgbClr val="404040"/>
                </a:solidFill>
                <a:effectLst/>
                <a:latin typeface="Century" panose="02040604050505020304" pitchFamily="18" charset="0"/>
                <a:ea typeface="HGPｺﾞｼｯｸM" panose="020B0600000000000000" pitchFamily="50" charset="-128"/>
                <a:cs typeface="Times New Roman" panose="02020603050405020304" pitchFamily="18" charset="0"/>
              </a:rPr>
              <a:t>「冤罪だった」「そもそも性犯罪していない」</a:t>
            </a:r>
            <a:endParaRPr lang="en-US" altLang="ja-JP" sz="1050" i="1" kern="100" dirty="0">
              <a:solidFill>
                <a:srgbClr val="404040"/>
              </a:solidFill>
              <a:effectLst/>
              <a:latin typeface="Century" panose="02040604050505020304" pitchFamily="18" charset="0"/>
              <a:ea typeface="HGPｺﾞｼｯｸM" panose="020B0600000000000000" pitchFamily="50" charset="-128"/>
              <a:cs typeface="Times New Roman" panose="02020603050405020304" pitchFamily="18" charset="0"/>
            </a:endParaRPr>
          </a:p>
          <a:p>
            <a:pPr marL="342900" lvl="0" indent="-342900" algn="just">
              <a:lnSpc>
                <a:spcPts val="1400"/>
              </a:lnSpc>
              <a:buFont typeface="Wingdings" panose="05000000000000000000" pitchFamily="2" charset="2"/>
              <a:buChar char=""/>
            </a:pPr>
            <a:r>
              <a:rPr lang="ja-JP" altLang="ja-JP" sz="1050" i="1" kern="100" dirty="0">
                <a:solidFill>
                  <a:srgbClr val="404040"/>
                </a:solidFill>
                <a:effectLst/>
                <a:latin typeface="Century" panose="02040604050505020304" pitchFamily="18" charset="0"/>
                <a:ea typeface="HGPｺﾞｼｯｸM" panose="020B0600000000000000" pitchFamily="50" charset="-128"/>
                <a:cs typeface="Times New Roman" panose="02020603050405020304" pitchFamily="18" charset="0"/>
              </a:rPr>
              <a:t>「海外へ行く」</a:t>
            </a:r>
            <a:endParaRPr lang="en-US" altLang="ja-JP" sz="1050" i="1" kern="100" dirty="0">
              <a:solidFill>
                <a:srgbClr val="404040"/>
              </a:solidFill>
              <a:effectLst/>
              <a:latin typeface="Century" panose="02040604050505020304" pitchFamily="18" charset="0"/>
              <a:ea typeface="HGPｺﾞｼｯｸM" panose="020B0600000000000000" pitchFamily="50" charset="-128"/>
              <a:cs typeface="Times New Roman" panose="02020603050405020304" pitchFamily="18" charset="0"/>
            </a:endParaRPr>
          </a:p>
          <a:p>
            <a:pPr marL="342900" lvl="0" indent="-342900" algn="just">
              <a:lnSpc>
                <a:spcPts val="1400"/>
              </a:lnSpc>
              <a:buFont typeface="Wingdings" panose="05000000000000000000" pitchFamily="2" charset="2"/>
              <a:buChar char=""/>
            </a:pPr>
            <a:r>
              <a:rPr lang="ja-JP" altLang="ja-JP" sz="1050" i="1" kern="100" dirty="0">
                <a:solidFill>
                  <a:srgbClr val="404040"/>
                </a:solidFill>
                <a:effectLst/>
                <a:latin typeface="Century" panose="02040604050505020304" pitchFamily="18" charset="0"/>
                <a:ea typeface="HGPｺﾞｼｯｸM" panose="020B0600000000000000" pitchFamily="50" charset="-128"/>
                <a:cs typeface="Times New Roman" panose="02020603050405020304" pitchFamily="18" charset="0"/>
              </a:rPr>
              <a:t>「躁うつ病の治療に専念したい」 「借金返済でいっぱいいっぱい、カウンセリングに行く余裕がない」</a:t>
            </a:r>
            <a:endParaRPr lang="ja-JP" altLang="ja-JP" sz="1050" kern="100" dirty="0">
              <a:effectLst/>
              <a:latin typeface="Century" panose="02040604050505020304" pitchFamily="18" charset="0"/>
              <a:ea typeface="HGPｺﾞｼｯｸM" panose="020B0600000000000000" pitchFamily="50" charset="-128"/>
              <a:cs typeface="Times New Roman" panose="02020603050405020304" pitchFamily="18" charset="0"/>
            </a:endParaRPr>
          </a:p>
          <a:p>
            <a:pPr marL="342900" lvl="0" indent="-342900" algn="just">
              <a:lnSpc>
                <a:spcPts val="1400"/>
              </a:lnSpc>
              <a:buFont typeface="Wingdings" panose="05000000000000000000" pitchFamily="2" charset="2"/>
              <a:buChar char=""/>
            </a:pPr>
            <a:r>
              <a:rPr lang="ja-JP" altLang="ja-JP" sz="1050" i="1" kern="100" dirty="0">
                <a:solidFill>
                  <a:srgbClr val="404040"/>
                </a:solidFill>
                <a:effectLst/>
                <a:latin typeface="Century" panose="02040604050505020304" pitchFamily="18" charset="0"/>
                <a:ea typeface="HGPｺﾞｼｯｸM" panose="020B0600000000000000" pitchFamily="50" charset="-128"/>
                <a:cs typeface="Times New Roman" panose="02020603050405020304" pitchFamily="18" charset="0"/>
              </a:rPr>
              <a:t>「カウンセリングで性的嗜好は変わらない」「行っても無駄」「結局自分次第でカウンセリングは要らない」</a:t>
            </a:r>
            <a:r>
              <a:rPr lang="en-US" altLang="ja-JP" sz="1050" i="1" kern="100" dirty="0">
                <a:solidFill>
                  <a:srgbClr val="404040"/>
                </a:solidFill>
                <a:effectLst/>
                <a:latin typeface="Century" panose="02040604050505020304" pitchFamily="18" charset="0"/>
                <a:ea typeface="HGPｺﾞｼｯｸM" panose="020B0600000000000000" pitchFamily="50" charset="-128"/>
                <a:cs typeface="Times New Roman" panose="02020603050405020304" pitchFamily="18" charset="0"/>
              </a:rPr>
              <a:t>   </a:t>
            </a:r>
            <a:r>
              <a:rPr lang="ja-JP" altLang="ja-JP" sz="1050" i="1" kern="100" dirty="0">
                <a:solidFill>
                  <a:srgbClr val="404040"/>
                </a:solidFill>
                <a:effectLst/>
                <a:latin typeface="Century" panose="02040604050505020304" pitchFamily="18" charset="0"/>
                <a:ea typeface="HGPｺﾞｼｯｸM" panose="020B0600000000000000" pitchFamily="50" charset="-128"/>
                <a:cs typeface="Times New Roman" panose="02020603050405020304" pitchFamily="18" charset="0"/>
              </a:rPr>
              <a:t>など。</a:t>
            </a:r>
            <a:endParaRPr lang="ja-JP" altLang="ja-JP" sz="1050" kern="100" dirty="0">
              <a:effectLst/>
              <a:latin typeface="Century" panose="02040604050505020304" pitchFamily="18" charset="0"/>
              <a:ea typeface="HGPｺﾞｼｯｸM" panose="020B0600000000000000" pitchFamily="50" charset="-128"/>
              <a:cs typeface="Times New Roman" panose="02020603050405020304" pitchFamily="18" charset="0"/>
            </a:endParaRPr>
          </a:p>
          <a:p>
            <a:pPr>
              <a:lnSpc>
                <a:spcPts val="1600"/>
              </a:lnSpc>
            </a:pP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Rectangle 14">
            <a:extLst>
              <a:ext uri="{FF2B5EF4-FFF2-40B4-BE49-F238E27FC236}">
                <a16:creationId xmlns:a16="http://schemas.microsoft.com/office/drawing/2014/main" id="{23B47078-7E56-48DC-B478-6964CDE5B04A}"/>
              </a:ext>
            </a:extLst>
          </p:cNvPr>
          <p:cNvSpPr>
            <a:spLocks noChangeArrowheads="1"/>
          </p:cNvSpPr>
          <p:nvPr/>
        </p:nvSpPr>
        <p:spPr bwMode="auto">
          <a:xfrm>
            <a:off x="4408488" y="342900"/>
            <a:ext cx="1280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5" name="吹き出し: 四角形 4">
            <a:extLst>
              <a:ext uri="{FF2B5EF4-FFF2-40B4-BE49-F238E27FC236}">
                <a16:creationId xmlns:a16="http://schemas.microsoft.com/office/drawing/2014/main" id="{CB74DA61-0F29-4664-A47E-C6538E212660}"/>
              </a:ext>
            </a:extLst>
          </p:cNvPr>
          <p:cNvSpPr/>
          <p:nvPr/>
        </p:nvSpPr>
        <p:spPr>
          <a:xfrm>
            <a:off x="3306942" y="3409291"/>
            <a:ext cx="2503624" cy="590093"/>
          </a:xfrm>
          <a:prstGeom prst="wedgeRectCallout">
            <a:avLst>
              <a:gd name="adj1" fmla="val -55129"/>
              <a:gd name="adj2" fmla="val -25758"/>
            </a:avLst>
          </a:prstGeom>
          <a:ln w="12700"/>
        </p:spPr>
        <p:style>
          <a:lnRef idx="2">
            <a:schemeClr val="accent4"/>
          </a:lnRef>
          <a:fillRef idx="1">
            <a:schemeClr val="lt1"/>
          </a:fillRef>
          <a:effectRef idx="0">
            <a:schemeClr val="accent4"/>
          </a:effectRef>
          <a:fontRef idx="minor">
            <a:schemeClr val="dk1"/>
          </a:fontRef>
        </p:style>
        <p:txBody>
          <a:bodyPr rtlCol="0" anchor="t" anchorCtr="0"/>
          <a:lstStyle/>
          <a:p>
            <a:pPr>
              <a:lnSpc>
                <a:spcPts val="1300"/>
              </a:lnSpc>
            </a:pPr>
            <a:r>
              <a:rPr lang="ja-JP" altLang="ja-JP" sz="1000" b="1" kern="100" dirty="0">
                <a:effectLst/>
                <a:latin typeface="Century" panose="02040604050505020304" pitchFamily="18" charset="0"/>
                <a:ea typeface="HGPｺﾞｼｯｸM" panose="020B0600000000000000" pitchFamily="50" charset="-128"/>
                <a:cs typeface="Times New Roman" panose="02020603050405020304" pitchFamily="18" charset="0"/>
              </a:rPr>
              <a:t>満期・仮釈放に関して、利用者と非利用者の間に有意差は認められなかった</a:t>
            </a:r>
            <a:endParaRPr lang="en-US" altLang="ja-JP" sz="1000" b="1" kern="100" dirty="0">
              <a:effectLst/>
              <a:latin typeface="Century" panose="02040604050505020304" pitchFamily="18" charset="0"/>
              <a:ea typeface="HGPｺﾞｼｯｸM" panose="020B0600000000000000" pitchFamily="50" charset="-128"/>
              <a:cs typeface="Times New Roman" panose="02020603050405020304" pitchFamily="18" charset="0"/>
            </a:endParaRPr>
          </a:p>
          <a:p>
            <a:pPr>
              <a:lnSpc>
                <a:spcPts val="1300"/>
              </a:lnSpc>
            </a:pPr>
            <a:r>
              <a:rPr lang="ja-JP" altLang="ja-JP" sz="1000" b="1" kern="100" dirty="0">
                <a:effectLst/>
                <a:latin typeface="Century" panose="02040604050505020304" pitchFamily="18" charset="0"/>
                <a:ea typeface="HGPｺﾞｼｯｸM" panose="020B0600000000000000" pitchFamily="50" charset="-128"/>
                <a:cs typeface="Times New Roman" panose="02020603050405020304" pitchFamily="18" charset="0"/>
              </a:rPr>
              <a:t>（χ</a:t>
            </a:r>
            <a:r>
              <a:rPr lang="en-US" altLang="ja-JP" sz="1000" b="1" kern="100" baseline="30000" dirty="0">
                <a:effectLst/>
                <a:latin typeface="Century" panose="02040604050505020304" pitchFamily="18" charset="0"/>
                <a:ea typeface="HGPｺﾞｼｯｸM" panose="020B0600000000000000" pitchFamily="50" charset="-128"/>
                <a:cs typeface="Times New Roman" panose="02020603050405020304" pitchFamily="18" charset="0"/>
              </a:rPr>
              <a:t>2</a:t>
            </a:r>
            <a:r>
              <a:rPr lang="en-US" altLang="ja-JP" sz="1000" b="1" kern="100" dirty="0">
                <a:effectLst/>
                <a:latin typeface="Century" panose="02040604050505020304" pitchFamily="18" charset="0"/>
                <a:ea typeface="HGPｺﾞｼｯｸM" panose="020B0600000000000000" pitchFamily="50" charset="-128"/>
                <a:cs typeface="Times New Roman" panose="02020603050405020304" pitchFamily="18" charset="0"/>
              </a:rPr>
              <a:t>(1)=0.46, p&gt;.05</a:t>
            </a:r>
            <a:r>
              <a:rPr lang="ja-JP" altLang="ja-JP" sz="1000" b="1" kern="100" dirty="0">
                <a:effectLst/>
                <a:latin typeface="Century" panose="02040604050505020304" pitchFamily="18" charset="0"/>
                <a:ea typeface="HGPｺﾞｼｯｸM" panose="020B0600000000000000" pitchFamily="50" charset="-128"/>
                <a:cs typeface="Times New Roman" panose="02020603050405020304" pitchFamily="18" charset="0"/>
              </a:rPr>
              <a:t>）。</a:t>
            </a:r>
            <a:endParaRPr lang="ja-JP" altLang="ja-JP" sz="1000" kern="100" dirty="0">
              <a:effectLst/>
              <a:latin typeface="Century" panose="02040604050505020304" pitchFamily="18" charset="0"/>
              <a:ea typeface="HGPｺﾞｼｯｸM" panose="020B0600000000000000" pitchFamily="50" charset="-128"/>
              <a:cs typeface="Times New Roman" panose="02020603050405020304" pitchFamily="18" charset="0"/>
            </a:endParaRPr>
          </a:p>
          <a:p>
            <a:pPr algn="ctr">
              <a:lnSpc>
                <a:spcPts val="1300"/>
              </a:lnSpc>
            </a:pP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吹き出し: 四角形 43">
            <a:extLst>
              <a:ext uri="{FF2B5EF4-FFF2-40B4-BE49-F238E27FC236}">
                <a16:creationId xmlns:a16="http://schemas.microsoft.com/office/drawing/2014/main" id="{ABB076A7-A1B9-4E4A-A0AB-9E3A22F7639E}"/>
              </a:ext>
            </a:extLst>
          </p:cNvPr>
          <p:cNvSpPr/>
          <p:nvPr/>
        </p:nvSpPr>
        <p:spPr>
          <a:xfrm>
            <a:off x="3205131" y="4641618"/>
            <a:ext cx="2707246" cy="586817"/>
          </a:xfrm>
          <a:prstGeom prst="wedgeRectCallout">
            <a:avLst>
              <a:gd name="adj1" fmla="val -55129"/>
              <a:gd name="adj2" fmla="val -25758"/>
            </a:avLst>
          </a:prstGeom>
          <a:ln w="12700"/>
        </p:spPr>
        <p:style>
          <a:lnRef idx="2">
            <a:schemeClr val="accent4"/>
          </a:lnRef>
          <a:fillRef idx="1">
            <a:schemeClr val="lt1"/>
          </a:fillRef>
          <a:effectRef idx="0">
            <a:schemeClr val="accent4"/>
          </a:effectRef>
          <a:fontRef idx="minor">
            <a:schemeClr val="dk1"/>
          </a:fontRef>
        </p:style>
        <p:txBody>
          <a:bodyPr rtlCol="0" anchor="t" anchorCtr="0"/>
          <a:lstStyle/>
          <a:p>
            <a:pPr>
              <a:lnSpc>
                <a:spcPts val="1300"/>
              </a:lnSpc>
            </a:pPr>
            <a:r>
              <a:rPr lang="en-US" altLang="ja-JP" sz="1000" b="1" kern="100" dirty="0">
                <a:latin typeface="HGPｺﾞｼｯｸM" panose="020B0600000000000000" pitchFamily="50" charset="-128"/>
                <a:ea typeface="HGPｺﾞｼｯｸM" panose="020B0600000000000000" pitchFamily="50" charset="-128"/>
                <a:cs typeface="Times New Roman" panose="02020603050405020304" pitchFamily="18" charset="0"/>
              </a:rPr>
              <a:t>A</a:t>
            </a:r>
            <a:r>
              <a:rPr lang="ja-JP" altLang="en-US" sz="1000" b="1" kern="100" dirty="0">
                <a:latin typeface="HGPｺﾞｼｯｸM" panose="020B0600000000000000" pitchFamily="50" charset="-128"/>
                <a:ea typeface="HGPｺﾞｼｯｸM" panose="020B0600000000000000" pitchFamily="50" charset="-128"/>
                <a:cs typeface="Times New Roman" panose="02020603050405020304" pitchFamily="18" charset="0"/>
              </a:rPr>
              <a:t>・</a:t>
            </a:r>
            <a:r>
              <a:rPr lang="en-US" altLang="ja-JP" sz="1000" b="1" kern="100" dirty="0">
                <a:latin typeface="HGPｺﾞｼｯｸM" panose="020B0600000000000000" pitchFamily="50" charset="-128"/>
                <a:ea typeface="HGPｺﾞｼｯｸM" panose="020B0600000000000000" pitchFamily="50" charset="-128"/>
                <a:cs typeface="Times New Roman" panose="02020603050405020304" pitchFamily="18" charset="0"/>
              </a:rPr>
              <a:t>B</a:t>
            </a:r>
            <a:r>
              <a:rPr lang="ja-JP" altLang="ja-JP" sz="1000" b="1" kern="100" dirty="0">
                <a:effectLst/>
                <a:ea typeface="HGPｺﾞｼｯｸM" panose="020B0600000000000000" pitchFamily="50" charset="-128"/>
                <a:cs typeface="Times New Roman" panose="02020603050405020304" pitchFamily="18" charset="0"/>
              </a:rPr>
              <a:t>指標に関して、非利用者に比べ、利用者は</a:t>
            </a:r>
            <a:endParaRPr lang="en-US" altLang="ja-JP" sz="1000" b="1" kern="100" dirty="0">
              <a:effectLst/>
              <a:ea typeface="HGPｺﾞｼｯｸM" panose="020B0600000000000000" pitchFamily="50" charset="-128"/>
              <a:cs typeface="Times New Roman" panose="02020603050405020304" pitchFamily="18" charset="0"/>
            </a:endParaRPr>
          </a:p>
          <a:p>
            <a:pPr>
              <a:lnSpc>
                <a:spcPts val="1300"/>
              </a:lnSpc>
            </a:pPr>
            <a:r>
              <a:rPr lang="en-US" altLang="ja-JP" sz="1000" b="1" kern="100" dirty="0">
                <a:effectLst/>
                <a:ea typeface="HGPｺﾞｼｯｸM" panose="020B0600000000000000" pitchFamily="50" charset="-128"/>
                <a:cs typeface="Times New Roman" panose="02020603050405020304" pitchFamily="18" charset="0"/>
              </a:rPr>
              <a:t>B</a:t>
            </a:r>
            <a:r>
              <a:rPr lang="ja-JP" altLang="ja-JP" sz="1000" b="1" kern="100" dirty="0">
                <a:effectLst/>
                <a:ea typeface="HGPｺﾞｼｯｸM" panose="020B0600000000000000" pitchFamily="50" charset="-128"/>
                <a:cs typeface="Times New Roman" panose="02020603050405020304" pitchFamily="18" charset="0"/>
              </a:rPr>
              <a:t>指標刑務所出所者が有意に多かった</a:t>
            </a:r>
            <a:endParaRPr lang="en-US" altLang="ja-JP" sz="1000" b="1" kern="100" dirty="0">
              <a:effectLst/>
              <a:ea typeface="HGPｺﾞｼｯｸM" panose="020B0600000000000000" pitchFamily="50" charset="-128"/>
              <a:cs typeface="Times New Roman" panose="02020603050405020304" pitchFamily="18" charset="0"/>
            </a:endParaRPr>
          </a:p>
          <a:p>
            <a:pPr>
              <a:lnSpc>
                <a:spcPts val="1300"/>
              </a:lnSpc>
            </a:pPr>
            <a:r>
              <a:rPr lang="ja-JP" altLang="ja-JP" sz="900" b="1" kern="100" dirty="0">
                <a:effectLst/>
                <a:ea typeface="HGPｺﾞｼｯｸM" panose="020B0600000000000000" pitchFamily="50" charset="-128"/>
                <a:cs typeface="Times New Roman" panose="02020603050405020304" pitchFamily="18" charset="0"/>
              </a:rPr>
              <a:t>（χ</a:t>
            </a:r>
            <a:r>
              <a:rPr lang="en-US" altLang="ja-JP" sz="900" b="1" kern="100" baseline="30000" dirty="0">
                <a:effectLst/>
                <a:ea typeface="HGPｺﾞｼｯｸM" panose="020B0600000000000000" pitchFamily="50" charset="-128"/>
                <a:cs typeface="Times New Roman" panose="02020603050405020304" pitchFamily="18" charset="0"/>
              </a:rPr>
              <a:t>2</a:t>
            </a:r>
            <a:r>
              <a:rPr lang="en-US" altLang="ja-JP" sz="900" b="1" kern="100" dirty="0">
                <a:effectLst/>
                <a:ea typeface="HGPｺﾞｼｯｸM" panose="020B0600000000000000" pitchFamily="50" charset="-128"/>
                <a:cs typeface="Times New Roman" panose="02020603050405020304" pitchFamily="18" charset="0"/>
              </a:rPr>
              <a:t>(1)=7.12, p&lt;.0</a:t>
            </a:r>
            <a:r>
              <a:rPr lang="ja-JP" altLang="ja-JP" sz="900" b="1" kern="100" dirty="0">
                <a:effectLst/>
                <a:ea typeface="HGPｺﾞｼｯｸM" panose="020B0600000000000000" pitchFamily="50" charset="-128"/>
                <a:cs typeface="Times New Roman" panose="02020603050405020304" pitchFamily="18" charset="0"/>
              </a:rPr>
              <a:t>１）。</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吹き出し: 四角形 44">
            <a:extLst>
              <a:ext uri="{FF2B5EF4-FFF2-40B4-BE49-F238E27FC236}">
                <a16:creationId xmlns:a16="http://schemas.microsoft.com/office/drawing/2014/main" id="{663683FB-C7CE-4318-8F92-83C1F22E3C21}"/>
              </a:ext>
            </a:extLst>
          </p:cNvPr>
          <p:cNvSpPr/>
          <p:nvPr/>
        </p:nvSpPr>
        <p:spPr>
          <a:xfrm>
            <a:off x="1057974" y="6896653"/>
            <a:ext cx="4799325" cy="245087"/>
          </a:xfrm>
          <a:prstGeom prst="wedgeRectCallout">
            <a:avLst>
              <a:gd name="adj1" fmla="val -56888"/>
              <a:gd name="adj2" fmla="val -42512"/>
            </a:avLst>
          </a:prstGeom>
          <a:ln w="12700"/>
        </p:spPr>
        <p:style>
          <a:lnRef idx="2">
            <a:schemeClr val="accent4"/>
          </a:lnRef>
          <a:fillRef idx="1">
            <a:schemeClr val="lt1"/>
          </a:fillRef>
          <a:effectRef idx="0">
            <a:schemeClr val="accent4"/>
          </a:effectRef>
          <a:fontRef idx="minor">
            <a:schemeClr val="dk1"/>
          </a:fontRef>
        </p:style>
        <p:txBody>
          <a:bodyPr rtlCol="0" anchor="t" anchorCtr="0"/>
          <a:lstStyle/>
          <a:p>
            <a:pPr>
              <a:lnSpc>
                <a:spcPts val="1300"/>
              </a:lnSpc>
            </a:pPr>
            <a:r>
              <a:rPr lang="ja-JP" altLang="ja-JP" sz="1000" b="1" kern="100" dirty="0">
                <a:effectLst/>
                <a:ea typeface="HGPｺﾞｼｯｸM" panose="020B0600000000000000" pitchFamily="50" charset="-128"/>
                <a:cs typeface="Times New Roman" panose="02020603050405020304" pitchFamily="18" charset="0"/>
              </a:rPr>
              <a:t>罪名に関して、利用者と非利用者の間に有意差は認められなかった（χ</a:t>
            </a:r>
            <a:r>
              <a:rPr lang="en-US" altLang="ja-JP" sz="1000" b="1" kern="100" baseline="30000" dirty="0">
                <a:effectLst/>
                <a:ea typeface="HGPｺﾞｼｯｸM" panose="020B0600000000000000" pitchFamily="50" charset="-128"/>
                <a:cs typeface="Times New Roman" panose="02020603050405020304" pitchFamily="18" charset="0"/>
              </a:rPr>
              <a:t>2</a:t>
            </a:r>
            <a:r>
              <a:rPr lang="en-US" altLang="ja-JP" sz="1000" b="1" kern="100" dirty="0">
                <a:effectLst/>
                <a:ea typeface="HGPｺﾞｼｯｸM" panose="020B0600000000000000" pitchFamily="50" charset="-128"/>
                <a:cs typeface="Times New Roman" panose="02020603050405020304" pitchFamily="18" charset="0"/>
              </a:rPr>
              <a:t>(3)=1.10 p&gt;.05</a:t>
            </a:r>
            <a:r>
              <a:rPr lang="ja-JP" altLang="ja-JP" sz="1000" b="1" kern="100" dirty="0">
                <a:effectLst/>
                <a:ea typeface="HGPｺﾞｼｯｸM" panose="020B0600000000000000" pitchFamily="50" charset="-128"/>
                <a:cs typeface="Times New Roman" panose="02020603050405020304" pitchFamily="18" charset="0"/>
              </a:rPr>
              <a:t>）。</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01243108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12700"/>
      </a:spPr>
      <a:bodyPr rtlCol="0" anchor="t" anchorCtr="0"/>
      <a:lstStyle>
        <a:defPPr algn="ctr">
          <a:lnSpc>
            <a:spcPts val="1300"/>
          </a:lnSpc>
          <a:defRPr kumimoji="1"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2">
          <a:schemeClr val="accent4"/>
        </a:lnRef>
        <a:fillRef idx="1">
          <a:schemeClr val="lt1"/>
        </a:fillRef>
        <a:effectRef idx="0">
          <a:schemeClr val="accent4"/>
        </a:effectRef>
        <a:fontRef idx="minor">
          <a:schemeClr val="dk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2677</Words>
  <Application>Microsoft Office PowerPoint</Application>
  <PresentationFormat>A3 297x420 mm</PresentationFormat>
  <Paragraphs>452</Paragraphs>
  <Slides>2</Slides>
  <Notes>1</Notes>
  <HiddenSlides>0</HiddenSlides>
  <MMClips>0</MMClips>
  <ScaleCrop>false</ScaleCrop>
  <HeadingPairs>
    <vt:vector size="8" baseType="variant">
      <vt:variant>
        <vt:lpstr>使用されているフォント</vt:lpstr>
      </vt:variant>
      <vt:variant>
        <vt:i4>8</vt:i4>
      </vt:variant>
      <vt:variant>
        <vt:lpstr>テーマ</vt:lpstr>
      </vt:variant>
      <vt:variant>
        <vt:i4>1</vt:i4>
      </vt:variant>
      <vt:variant>
        <vt:lpstr>埋め込まれた OLE サーバー</vt:lpstr>
      </vt:variant>
      <vt:variant>
        <vt:i4>1</vt:i4>
      </vt:variant>
      <vt:variant>
        <vt:lpstr>スライド タイトル</vt:lpstr>
      </vt:variant>
      <vt:variant>
        <vt:i4>2</vt:i4>
      </vt:variant>
    </vt:vector>
  </HeadingPairs>
  <TitlesOfParts>
    <vt:vector size="12" baseType="lpstr">
      <vt:lpstr>HGPｺﾞｼｯｸM</vt:lpstr>
      <vt:lpstr>HG丸ｺﾞｼｯｸM-PRO</vt:lpstr>
      <vt:lpstr>Meiryo UI</vt:lpstr>
      <vt:lpstr>ＭＳ Ｐゴシック</vt:lpstr>
      <vt:lpstr>Arial</vt:lpstr>
      <vt:lpstr>Calibri</vt:lpstr>
      <vt:lpstr>Century</vt:lpstr>
      <vt:lpstr>Wingdings</vt:lpstr>
      <vt:lpstr>Office ​​テーマ</vt:lpstr>
      <vt:lpstr>Worksheet</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2019-01-16T07:26:08Z</dcterms:created>
  <dcterms:modified xsi:type="dcterms:W3CDTF">2024-07-01T01:31:47Z</dcterms:modified>
  <cp:contentStatus/>
</cp:coreProperties>
</file>