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1"/>
  </p:sldMasterIdLst>
  <p:notesMasterIdLst>
    <p:notesMasterId r:id="rId26"/>
  </p:notesMasterIdLst>
  <p:sldIdLst>
    <p:sldId id="256" r:id="rId2"/>
    <p:sldId id="315" r:id="rId3"/>
    <p:sldId id="262" r:id="rId4"/>
    <p:sldId id="286" r:id="rId5"/>
    <p:sldId id="287" r:id="rId6"/>
    <p:sldId id="324" r:id="rId7"/>
    <p:sldId id="325" r:id="rId8"/>
    <p:sldId id="326" r:id="rId9"/>
    <p:sldId id="318" r:id="rId10"/>
    <p:sldId id="290" r:id="rId11"/>
    <p:sldId id="335" r:id="rId12"/>
    <p:sldId id="336" r:id="rId13"/>
    <p:sldId id="298" r:id="rId14"/>
    <p:sldId id="332" r:id="rId15"/>
    <p:sldId id="333" r:id="rId16"/>
    <p:sldId id="329" r:id="rId17"/>
    <p:sldId id="330" r:id="rId18"/>
    <p:sldId id="331" r:id="rId19"/>
    <p:sldId id="297" r:id="rId20"/>
    <p:sldId id="337" r:id="rId21"/>
    <p:sldId id="328" r:id="rId22"/>
    <p:sldId id="282" r:id="rId23"/>
    <p:sldId id="312" r:id="rId24"/>
    <p:sldId id="323" r:id="rId2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CCFFCC"/>
    <a:srgbClr val="CCCCFF"/>
    <a:srgbClr val="CC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4" autoAdjust="0"/>
    <p:restoredTop sz="66872" autoAdjust="0"/>
  </p:normalViewPr>
  <p:slideViewPr>
    <p:cSldViewPr snapToGrid="0">
      <p:cViewPr varScale="1">
        <p:scale>
          <a:sx n="50" d="100"/>
          <a:sy n="50" d="100"/>
        </p:scale>
        <p:origin x="1512" y="36"/>
      </p:cViewPr>
      <p:guideLst/>
    </p:cSldViewPr>
  </p:slideViewPr>
  <p:notesTextViewPr>
    <p:cViewPr>
      <p:scale>
        <a:sx n="1" d="1"/>
        <a:sy n="1" d="1"/>
      </p:scale>
      <p:origin x="0" y="0"/>
    </p:cViewPr>
  </p:notesTextViewPr>
  <p:notesViewPr>
    <p:cSldViewPr snapToGrid="0">
      <p:cViewPr varScale="1">
        <p:scale>
          <a:sx n="57" d="100"/>
          <a:sy n="57" d="100"/>
        </p:scale>
        <p:origin x="1973"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AD6EE27-0291-478F-8464-76A533614410}"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68E1F0A-E00B-441C-9410-4D995839A9D0}" type="slidenum">
              <a:rPr kumimoji="1" lang="ja-JP" altLang="en-US" smtClean="0"/>
              <a:t>‹#›</a:t>
            </a:fld>
            <a:endParaRPr kumimoji="1" lang="ja-JP" altLang="en-US"/>
          </a:p>
        </p:txBody>
      </p:sp>
    </p:spTree>
    <p:extLst>
      <p:ext uri="{BB962C8B-B14F-4D97-AF65-F5344CB8AC3E}">
        <p14:creationId xmlns:p14="http://schemas.microsoft.com/office/powerpoint/2010/main" val="2470783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dirty="0" smtClean="0">
                <a:latin typeface="+mn-ea"/>
                <a:ea typeface="+mn-ea"/>
              </a:rPr>
              <a:t>次のスライドをお願いいたします。</a:t>
            </a:r>
            <a:endParaRPr kumimoji="1" lang="ja-JP" altLang="en-US" dirty="0"/>
          </a:p>
        </p:txBody>
      </p:sp>
      <p:sp>
        <p:nvSpPr>
          <p:cNvPr id="4" name="スライド番号プレースホルダー 3"/>
          <p:cNvSpPr>
            <a:spLocks noGrp="1"/>
          </p:cNvSpPr>
          <p:nvPr>
            <p:ph type="sldNum" sz="quarter" idx="10"/>
          </p:nvPr>
        </p:nvSpPr>
        <p:spPr/>
        <p:txBody>
          <a:bodyPr/>
          <a:lstStyle/>
          <a:p>
            <a:fld id="{268E1F0A-E00B-441C-9410-4D995839A9D0}" type="slidenum">
              <a:rPr kumimoji="1" lang="ja-JP" altLang="en-US" smtClean="0"/>
              <a:t>1</a:t>
            </a:fld>
            <a:endParaRPr kumimoji="1" lang="ja-JP" altLang="en-US"/>
          </a:p>
        </p:txBody>
      </p:sp>
    </p:spTree>
    <p:extLst>
      <p:ext uri="{BB962C8B-B14F-4D97-AF65-F5344CB8AC3E}">
        <p14:creationId xmlns:p14="http://schemas.microsoft.com/office/powerpoint/2010/main" val="810351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a:t>
            </a:r>
            <a:r>
              <a:rPr kumimoji="1" lang="ja-JP" altLang="en-US" dirty="0" smtClean="0"/>
              <a:t>計画書に盛り込む事項</a:t>
            </a:r>
            <a:endParaRPr kumimoji="1" lang="en-US" altLang="ja-JP" dirty="0" smtClean="0"/>
          </a:p>
          <a:p>
            <a:r>
              <a:rPr kumimoji="1" lang="ja-JP" altLang="en-US" dirty="0" smtClean="0"/>
              <a:t>左下には部会時に地域団体からもらった意見を記載しています。</a:t>
            </a:r>
            <a:endParaRPr kumimoji="1" lang="en-US" altLang="ja-JP" dirty="0" smtClean="0"/>
          </a:p>
          <a:p>
            <a:r>
              <a:rPr kumimoji="1" lang="ja-JP" altLang="en-US" dirty="0" smtClean="0"/>
              <a:t>また、右側の私の防災チェックリストは避難の備えである自助を促すツールとして、連携機関である危機管理課が作成中です。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次のスライドをお願いいたします。</a:t>
            </a:r>
            <a:endParaRPr kumimoji="1" lang="en-US" altLang="ja-JP" sz="1200" kern="1200" dirty="0" smtClean="0">
              <a:solidFill>
                <a:schemeClr val="tx1"/>
              </a:solidFill>
              <a:effectLst/>
              <a:latin typeface="+mn-lt"/>
              <a:ea typeface="+mn-ea"/>
              <a:cs typeface="+mn-cs"/>
            </a:endParaRP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268E1F0A-E00B-441C-9410-4D995839A9D0}" type="slidenum">
              <a:rPr kumimoji="1" lang="ja-JP" altLang="en-US" smtClean="0"/>
              <a:t>13</a:t>
            </a:fld>
            <a:endParaRPr kumimoji="1" lang="ja-JP" altLang="en-US"/>
          </a:p>
        </p:txBody>
      </p:sp>
    </p:spTree>
    <p:extLst>
      <p:ext uri="{BB962C8B-B14F-4D97-AF65-F5344CB8AC3E}">
        <p14:creationId xmlns:p14="http://schemas.microsoft.com/office/powerpoint/2010/main" val="1639880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(5)</a:t>
            </a:r>
            <a:r>
              <a:rPr kumimoji="1" lang="ja-JP" altLang="en-US" dirty="0" smtClean="0"/>
              <a:t> 作成の流れ。　真ん中のうすオレンジ色に記載のある</a:t>
            </a:r>
            <a:r>
              <a:rPr kumimoji="1" lang="en-US" altLang="ja-JP" dirty="0" smtClean="0"/>
              <a:t>『</a:t>
            </a:r>
            <a:r>
              <a:rPr kumimoji="1" lang="ja-JP" altLang="en-US" dirty="0" smtClean="0"/>
              <a:t>避難支援協力者を確保</a:t>
            </a:r>
            <a:r>
              <a:rPr kumimoji="1" lang="en-US" altLang="ja-JP" dirty="0" smtClean="0"/>
              <a:t>』</a:t>
            </a:r>
            <a:r>
              <a:rPr kumimoji="1" lang="ja-JP" altLang="en-US" dirty="0" smtClean="0"/>
              <a:t>については後ほどご説明いたします。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次のスライドをお願いいたします。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268E1F0A-E00B-441C-9410-4D995839A9D0}" type="slidenum">
              <a:rPr kumimoji="1" lang="ja-JP" altLang="en-US" smtClean="0"/>
              <a:t>19</a:t>
            </a:fld>
            <a:endParaRPr kumimoji="1" lang="ja-JP" altLang="en-US"/>
          </a:p>
        </p:txBody>
      </p:sp>
    </p:spTree>
    <p:extLst>
      <p:ext uri="{BB962C8B-B14F-4D97-AF65-F5344CB8AC3E}">
        <p14:creationId xmlns:p14="http://schemas.microsoft.com/office/powerpoint/2010/main" val="3354806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strike="noStrike" dirty="0" smtClean="0"/>
              <a:t>先ほどの</a:t>
            </a:r>
            <a:r>
              <a:rPr kumimoji="1" lang="ja-JP" altLang="en-US" b="1" dirty="0" smtClean="0"/>
              <a:t>部会についてです。</a:t>
            </a:r>
            <a:endParaRPr kumimoji="1" lang="en-US" altLang="ja-JP" b="1" dirty="0" smtClean="0"/>
          </a:p>
          <a:p>
            <a:r>
              <a:rPr kumimoji="1" lang="ja-JP" altLang="en-US" dirty="0" smtClean="0"/>
              <a:t>右側の赤字記載のあるとおり、</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次のスライドをお願いいたします。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268E1F0A-E00B-441C-9410-4D995839A9D0}" type="slidenum">
              <a:rPr kumimoji="1" lang="ja-JP" altLang="en-US" smtClean="0"/>
              <a:t>22</a:t>
            </a:fld>
            <a:endParaRPr kumimoji="1" lang="ja-JP" altLang="en-US"/>
          </a:p>
        </p:txBody>
      </p:sp>
    </p:spTree>
    <p:extLst>
      <p:ext uri="{BB962C8B-B14F-4D97-AF65-F5344CB8AC3E}">
        <p14:creationId xmlns:p14="http://schemas.microsoft.com/office/powerpoint/2010/main" val="2060607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■本人と関係者が集まって、話し合う会を「囲む会」と名付けてみた。</a:t>
            </a:r>
            <a:endParaRPr kumimoji="1" lang="en-US" altLang="ja-JP" dirty="0" smtClean="0"/>
          </a:p>
          <a:p>
            <a:r>
              <a:rPr kumimoji="1" lang="ja-JP" altLang="en-US" dirty="0" smtClean="0"/>
              <a:t>・一番下の赤字のとおり、計画書を作ることが目標ではなく、実際に「避難支援」ができるようになることが目標だと思っています。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次のスライドをお願いいたします。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268E1F0A-E00B-441C-9410-4D995839A9D0}" type="slidenum">
              <a:rPr kumimoji="1" lang="ja-JP" altLang="en-US" smtClean="0"/>
              <a:t>23</a:t>
            </a:fld>
            <a:endParaRPr kumimoji="1" lang="ja-JP" altLang="en-US"/>
          </a:p>
        </p:txBody>
      </p:sp>
    </p:spTree>
    <p:extLst>
      <p:ext uri="{BB962C8B-B14F-4D97-AF65-F5344CB8AC3E}">
        <p14:creationId xmlns:p14="http://schemas.microsoft.com/office/powerpoint/2010/main" val="3364463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68E1F0A-E00B-441C-9410-4D995839A9D0}" type="slidenum">
              <a:rPr kumimoji="1" lang="ja-JP" altLang="en-US" smtClean="0"/>
              <a:t>24</a:t>
            </a:fld>
            <a:endParaRPr kumimoji="1" lang="ja-JP" altLang="en-US"/>
          </a:p>
        </p:txBody>
      </p:sp>
    </p:spTree>
    <p:extLst>
      <p:ext uri="{BB962C8B-B14F-4D97-AF65-F5344CB8AC3E}">
        <p14:creationId xmlns:p14="http://schemas.microsoft.com/office/powerpoint/2010/main" val="3932469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trike="sngStrike" dirty="0" smtClean="0"/>
          </a:p>
          <a:p>
            <a:endParaRPr kumimoji="1" lang="en-US" altLang="ja-JP" strike="sngStrik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次のスライドをお願いいたします。</a:t>
            </a:r>
            <a:endParaRPr kumimoji="1" lang="en-US" altLang="ja-JP" sz="1200" kern="1200" dirty="0" smtClean="0">
              <a:solidFill>
                <a:schemeClr val="tx1"/>
              </a:solidFill>
              <a:effectLst/>
              <a:latin typeface="+mn-lt"/>
              <a:ea typeface="+mn-ea"/>
              <a:cs typeface="+mn-cs"/>
            </a:endParaRP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68E1F0A-E00B-441C-9410-4D995839A9D0}" type="slidenum">
              <a:rPr kumimoji="1" lang="ja-JP" altLang="en-US" smtClean="0"/>
              <a:t>2</a:t>
            </a:fld>
            <a:endParaRPr kumimoji="1" lang="ja-JP" altLang="en-US"/>
          </a:p>
        </p:txBody>
      </p:sp>
    </p:spTree>
    <p:extLst>
      <p:ext uri="{BB962C8B-B14F-4D97-AF65-F5344CB8AC3E}">
        <p14:creationId xmlns:p14="http://schemas.microsoft.com/office/powerpoint/2010/main" val="2004623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モデル事業の詳細について</a:t>
            </a:r>
          </a:p>
          <a:p>
            <a:r>
              <a:rPr kumimoji="1" lang="ja-JP" altLang="en-US" dirty="0" smtClean="0"/>
              <a:t>青数字①のとおり、モデル事例を４例、北丘校区と野田校区で実施いたします。</a:t>
            </a:r>
          </a:p>
          <a:p>
            <a:r>
              <a:rPr kumimoji="1" lang="ja-JP" altLang="en-US" dirty="0" smtClean="0"/>
              <a:t>②ケアマネジャー・相談支援専門員、地域団体への研修会（❷）</a:t>
            </a:r>
          </a:p>
          <a:p>
            <a:r>
              <a:rPr kumimoji="1" lang="ja-JP" altLang="en-US" dirty="0" smtClean="0"/>
              <a:t>③計画作成から避難訓練まで行う（❸）</a:t>
            </a:r>
          </a:p>
          <a:p>
            <a:r>
              <a:rPr kumimoji="1" lang="ja-JP" altLang="en-US" dirty="0" smtClean="0"/>
              <a:t>・スケジュールは表のとおりです。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次のスライドをお願いいたします。</a:t>
            </a:r>
            <a:endParaRPr kumimoji="1" lang="en-US" altLang="ja-JP" dirty="0" smtClean="0"/>
          </a:p>
          <a:p>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68E1F0A-E00B-441C-9410-4D995839A9D0}" type="slidenum">
              <a:rPr kumimoji="1" lang="ja-JP" altLang="en-US" smtClean="0"/>
              <a:t>3</a:t>
            </a:fld>
            <a:endParaRPr kumimoji="1" lang="ja-JP" altLang="en-US"/>
          </a:p>
        </p:txBody>
      </p:sp>
    </p:spTree>
    <p:extLst>
      <p:ext uri="{BB962C8B-B14F-4D97-AF65-F5344CB8AC3E}">
        <p14:creationId xmlns:p14="http://schemas.microsoft.com/office/powerpoint/2010/main" val="204771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＜どういう人をモデルとして選定するか＞</a:t>
            </a:r>
            <a:endParaRPr kumimoji="1" lang="en-US" altLang="ja-JP" b="1" dirty="0" smtClean="0"/>
          </a:p>
          <a:p>
            <a:r>
              <a:rPr kumimoji="1" lang="ja-JP" altLang="en-US" dirty="0" smtClean="0"/>
              <a:t>・状態像は先ほど説明した豊中市の優先度とほぼ同じです。</a:t>
            </a:r>
            <a:endParaRPr kumimoji="1" lang="en-US" altLang="ja-JP" dirty="0" smtClean="0"/>
          </a:p>
          <a:p>
            <a:r>
              <a:rPr kumimoji="1" lang="ja-JP" altLang="en-US" dirty="0" smtClean="0"/>
              <a:t>・具体的には下部分英数字の４例を想定しています。</a:t>
            </a:r>
            <a:endParaRPr kumimoji="1" lang="en-US" altLang="ja-JP" dirty="0" smtClean="0"/>
          </a:p>
          <a:p>
            <a:r>
              <a:rPr kumimoji="1" lang="ja-JP" altLang="en-US" dirty="0" smtClean="0"/>
              <a:t>ポイントとしては、普段、近隣住民とあまり接点のない障害者の人もモデルにしたい。</a:t>
            </a:r>
            <a:endParaRPr kumimoji="1" lang="en-US" altLang="ja-JP" dirty="0" smtClean="0"/>
          </a:p>
          <a:p>
            <a:r>
              <a:rPr kumimoji="1" lang="ja-JP" altLang="en-US" dirty="0" smtClean="0"/>
              <a:t>それによって障害を持つ人と地域の人が交流し、障害への理解や支援について学べる機会になればと考えている。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次のスライドをお願いいたします。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68E1F0A-E00B-441C-9410-4D995839A9D0}" type="slidenum">
              <a:rPr kumimoji="1" lang="ja-JP" altLang="en-US" smtClean="0"/>
              <a:t>4</a:t>
            </a:fld>
            <a:endParaRPr kumimoji="1" lang="ja-JP" altLang="en-US"/>
          </a:p>
        </p:txBody>
      </p:sp>
    </p:spTree>
    <p:extLst>
      <p:ext uri="{BB962C8B-B14F-4D97-AF65-F5344CB8AC3E}">
        <p14:creationId xmlns:p14="http://schemas.microsoft.com/office/powerpoint/2010/main" val="2163447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これまで説明してきた研修会と計画作成から避難訓練までの図となっています。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次のスライドをお願いいたします。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68E1F0A-E00B-441C-9410-4D995839A9D0}" type="slidenum">
              <a:rPr kumimoji="1" lang="ja-JP" altLang="en-US" smtClean="0"/>
              <a:t>5</a:t>
            </a:fld>
            <a:endParaRPr kumimoji="1" lang="ja-JP" altLang="en-US"/>
          </a:p>
        </p:txBody>
      </p:sp>
    </p:spTree>
    <p:extLst>
      <p:ext uri="{BB962C8B-B14F-4D97-AF65-F5344CB8AC3E}">
        <p14:creationId xmlns:p14="http://schemas.microsoft.com/office/powerpoint/2010/main" val="590939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次はステップ❹令和５年度には全市展開に向けた準備を行います。</a:t>
            </a:r>
            <a:endParaRPr kumimoji="1" lang="en-US" altLang="ja-JP" dirty="0" smtClean="0"/>
          </a:p>
          <a:p>
            <a:r>
              <a:rPr kumimoji="1" lang="ja-JP" altLang="en-US" dirty="0" smtClean="0"/>
              <a:t>・計画作成のためのマニュアル作成</a:t>
            </a:r>
            <a:endParaRPr kumimoji="1" lang="en-US" altLang="ja-JP" dirty="0" smtClean="0"/>
          </a:p>
          <a:p>
            <a:r>
              <a:rPr kumimoji="1" lang="ja-JP" altLang="en-US" dirty="0" smtClean="0"/>
              <a:t>・また全市展開に向けた手法も検討</a:t>
            </a:r>
            <a:endParaRPr kumimoji="1" lang="en-US" altLang="ja-JP" dirty="0" smtClean="0"/>
          </a:p>
          <a:p>
            <a:r>
              <a:rPr kumimoji="1" lang="ja-JP" altLang="en-US" dirty="0" smtClean="0"/>
              <a:t>・あわせて、全市展開までに避難協力者を地域で確保するための土壌づくり（第</a:t>
            </a:r>
            <a:r>
              <a:rPr kumimoji="1" lang="en-US" altLang="ja-JP" dirty="0" smtClean="0"/>
              <a:t>1</a:t>
            </a:r>
            <a:r>
              <a:rPr kumimoji="1" lang="ja-JP" altLang="en-US" dirty="0" smtClean="0"/>
              <a:t>段階の住民啓発）も開始する。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次のスライドをお願いいたします。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68E1F0A-E00B-441C-9410-4D995839A9D0}" type="slidenum">
              <a:rPr kumimoji="1" lang="ja-JP" altLang="en-US" smtClean="0"/>
              <a:t>9</a:t>
            </a:fld>
            <a:endParaRPr kumimoji="1" lang="ja-JP" altLang="en-US"/>
          </a:p>
        </p:txBody>
      </p:sp>
    </p:spTree>
    <p:extLst>
      <p:ext uri="{BB962C8B-B14F-4D97-AF65-F5344CB8AC3E}">
        <p14:creationId xmlns:p14="http://schemas.microsoft.com/office/powerpoint/2010/main" val="3143795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・方針の全体像。</a:t>
            </a:r>
            <a:endParaRPr kumimoji="1" lang="en-US" altLang="ja-JP" dirty="0" smtClean="0"/>
          </a:p>
          <a:p>
            <a:r>
              <a:rPr kumimoji="1" lang="ja-JP" altLang="en-US" dirty="0" smtClean="0"/>
              <a:t>・まず推進にあたっての大きな方針</a:t>
            </a:r>
            <a:endParaRPr kumimoji="1" lang="en-US" altLang="ja-JP" dirty="0" smtClean="0"/>
          </a:p>
          <a:p>
            <a:r>
              <a:rPr kumimoji="1" lang="ja-JP" altLang="en-US" dirty="0" smtClean="0"/>
              <a:t>　❶点目</a:t>
            </a:r>
            <a:r>
              <a:rPr kumimoji="1" lang="en-US" altLang="ja-JP" dirty="0" smtClean="0"/>
              <a:t>…</a:t>
            </a:r>
            <a:r>
              <a:rPr kumimoji="1" lang="ja-JP" altLang="en-US" dirty="0" smtClean="0"/>
              <a:t>避難行動要支援名簿の</a:t>
            </a:r>
            <a:r>
              <a:rPr kumimoji="1" lang="en-US" altLang="ja-JP" dirty="0" smtClean="0"/>
              <a:t>15000</a:t>
            </a:r>
            <a:r>
              <a:rPr kumimoji="1" lang="ja-JP" altLang="en-US" dirty="0" smtClean="0"/>
              <a:t>人全員を同時に進めていくのは現実的に難しい。優先度の高い人から計画作成を進める。</a:t>
            </a:r>
            <a:endParaRPr kumimoji="1" lang="en-US" altLang="ja-JP" dirty="0" smtClean="0"/>
          </a:p>
          <a:p>
            <a:r>
              <a:rPr kumimoji="1" lang="ja-JP" altLang="en-US" dirty="0" smtClean="0"/>
              <a:t>　❷点目</a:t>
            </a:r>
            <a:r>
              <a:rPr kumimoji="1" lang="en-US" altLang="ja-JP" dirty="0" smtClean="0"/>
              <a:t>…</a:t>
            </a:r>
            <a:r>
              <a:rPr kumimoji="1" lang="ja-JP" altLang="en-US" dirty="0" smtClean="0"/>
              <a:t>まずは地震対応を前提にする。これは先ほどご説明した震度</a:t>
            </a:r>
            <a:r>
              <a:rPr kumimoji="1" lang="en-US" altLang="ja-JP" dirty="0" smtClean="0"/>
              <a:t>6</a:t>
            </a:r>
            <a:r>
              <a:rPr kumimoji="1" lang="ja-JP" altLang="en-US" dirty="0" smtClean="0"/>
              <a:t>弱以上のときに、地域の協力団体が</a:t>
            </a:r>
            <a:endParaRPr kumimoji="1" lang="en-US" altLang="ja-JP" dirty="0" smtClean="0"/>
          </a:p>
          <a:p>
            <a:r>
              <a:rPr kumimoji="1" lang="ja-JP" altLang="en-US" dirty="0" smtClean="0"/>
              <a:t>　　　　　　　自主的に安否確認等を開始してもらうという仕組みが出来上がっているためです。</a:t>
            </a:r>
            <a:endParaRPr kumimoji="1" lang="en-US" altLang="ja-JP" strike="sngStrike" dirty="0" smtClean="0"/>
          </a:p>
          <a:p>
            <a:r>
              <a:rPr kumimoji="1" lang="ja-JP" altLang="en-US" dirty="0" smtClean="0"/>
              <a:t>・下の各取組みの考え方は時間の関係上赤字部分を中心にご説明します。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次のスライドをお願いいたします。</a:t>
            </a:r>
            <a:endParaRPr kumimoji="1" lang="en-US" altLang="ja-JP" sz="1200" kern="1200" dirty="0" smtClean="0">
              <a:solidFill>
                <a:schemeClr val="tx1"/>
              </a:solidFill>
              <a:effectLst/>
              <a:latin typeface="+mn-lt"/>
              <a:ea typeface="+mn-ea"/>
              <a:cs typeface="+mn-cs"/>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68E1F0A-E00B-441C-9410-4D995839A9D0}" type="slidenum">
              <a:rPr kumimoji="1" lang="ja-JP" altLang="en-US" smtClean="0"/>
              <a:t>10</a:t>
            </a:fld>
            <a:endParaRPr kumimoji="1" lang="ja-JP" altLang="en-US"/>
          </a:p>
        </p:txBody>
      </p:sp>
    </p:spTree>
    <p:extLst>
      <p:ext uri="{BB962C8B-B14F-4D97-AF65-F5344CB8AC3E}">
        <p14:creationId xmlns:p14="http://schemas.microsoft.com/office/powerpoint/2010/main" val="1141450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8E1F0A-E00B-441C-9410-4D995839A9D0}" type="slidenum">
              <a:rPr kumimoji="1" lang="ja-JP" altLang="en-US" smtClean="0"/>
              <a:t>11</a:t>
            </a:fld>
            <a:endParaRPr kumimoji="1" lang="ja-JP" altLang="en-US"/>
          </a:p>
        </p:txBody>
      </p:sp>
    </p:spTree>
    <p:extLst>
      <p:ext uri="{BB962C8B-B14F-4D97-AF65-F5344CB8AC3E}">
        <p14:creationId xmlns:p14="http://schemas.microsoft.com/office/powerpoint/2010/main" val="1315016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8E1F0A-E00B-441C-9410-4D995839A9D0}" type="slidenum">
              <a:rPr kumimoji="1" lang="ja-JP" altLang="en-US" smtClean="0"/>
              <a:t>12</a:t>
            </a:fld>
            <a:endParaRPr kumimoji="1" lang="ja-JP" altLang="en-US"/>
          </a:p>
        </p:txBody>
      </p:sp>
    </p:spTree>
    <p:extLst>
      <p:ext uri="{BB962C8B-B14F-4D97-AF65-F5344CB8AC3E}">
        <p14:creationId xmlns:p14="http://schemas.microsoft.com/office/powerpoint/2010/main" val="296926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364D49A-B6FC-44CD-9CFD-6B79C1CFCB6A}" type="datetime1">
              <a:rPr kumimoji="1" lang="ja-JP" altLang="en-US" smtClean="0"/>
              <a:t>2023/3/24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EE1E8A-F59B-4774-AC14-A4AA4B898B7D}" type="slidenum">
              <a:rPr kumimoji="1" lang="ja-JP" altLang="en-US" smtClean="0"/>
              <a:t>‹#›</a:t>
            </a:fld>
            <a:endParaRPr kumimoji="1" lang="ja-JP" altLang="en-US"/>
          </a:p>
        </p:txBody>
      </p:sp>
    </p:spTree>
    <p:extLst>
      <p:ext uri="{BB962C8B-B14F-4D97-AF65-F5344CB8AC3E}">
        <p14:creationId xmlns:p14="http://schemas.microsoft.com/office/powerpoint/2010/main" val="241612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49D2ED9-8652-4D24-ACF6-CB097539C07F}" type="datetime1">
              <a:rPr kumimoji="1" lang="ja-JP" altLang="en-US" smtClean="0"/>
              <a:t>2023/3/24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EE1E8A-F59B-4774-AC14-A4AA4B898B7D}" type="slidenum">
              <a:rPr kumimoji="1" lang="ja-JP" altLang="en-US" smtClean="0"/>
              <a:t>‹#›</a:t>
            </a:fld>
            <a:endParaRPr kumimoji="1" lang="ja-JP" altLang="en-US"/>
          </a:p>
        </p:txBody>
      </p:sp>
    </p:spTree>
    <p:extLst>
      <p:ext uri="{BB962C8B-B14F-4D97-AF65-F5344CB8AC3E}">
        <p14:creationId xmlns:p14="http://schemas.microsoft.com/office/powerpoint/2010/main" val="2237966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491B3A-CF23-4443-AEBF-9F1A2170BD32}" type="datetime1">
              <a:rPr kumimoji="1" lang="ja-JP" altLang="en-US" smtClean="0"/>
              <a:t>2023/3/24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EE1E8A-F59B-4774-AC14-A4AA4B898B7D}" type="slidenum">
              <a:rPr kumimoji="1" lang="ja-JP" altLang="en-US" smtClean="0"/>
              <a:t>‹#›</a:t>
            </a:fld>
            <a:endParaRPr kumimoji="1" lang="ja-JP" altLang="en-US"/>
          </a:p>
        </p:txBody>
      </p:sp>
    </p:spTree>
    <p:extLst>
      <p:ext uri="{BB962C8B-B14F-4D97-AF65-F5344CB8AC3E}">
        <p14:creationId xmlns:p14="http://schemas.microsoft.com/office/powerpoint/2010/main" val="91325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4B28E45-3723-4121-9708-4952AA17B68D}" type="datetime1">
              <a:rPr kumimoji="1" lang="ja-JP" altLang="en-US" smtClean="0"/>
              <a:t>2023/3/24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EE1E8A-F59B-4774-AC14-A4AA4B898B7D}" type="slidenum">
              <a:rPr kumimoji="1" lang="ja-JP" altLang="en-US" smtClean="0"/>
              <a:t>‹#›</a:t>
            </a:fld>
            <a:endParaRPr kumimoji="1" lang="ja-JP" altLang="en-US"/>
          </a:p>
        </p:txBody>
      </p:sp>
    </p:spTree>
    <p:extLst>
      <p:ext uri="{BB962C8B-B14F-4D97-AF65-F5344CB8AC3E}">
        <p14:creationId xmlns:p14="http://schemas.microsoft.com/office/powerpoint/2010/main" val="7993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7A228BF-0018-44FE-B7F0-BE33C13F0721}" type="datetime1">
              <a:rPr kumimoji="1" lang="ja-JP" altLang="en-US" smtClean="0"/>
              <a:t>2023/3/24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EE1E8A-F59B-4774-AC14-A4AA4B898B7D}" type="slidenum">
              <a:rPr kumimoji="1" lang="ja-JP" altLang="en-US" smtClean="0"/>
              <a:t>‹#›</a:t>
            </a:fld>
            <a:endParaRPr kumimoji="1" lang="ja-JP" altLang="en-US"/>
          </a:p>
        </p:txBody>
      </p:sp>
    </p:spTree>
    <p:extLst>
      <p:ext uri="{BB962C8B-B14F-4D97-AF65-F5344CB8AC3E}">
        <p14:creationId xmlns:p14="http://schemas.microsoft.com/office/powerpoint/2010/main" val="15961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0E8311D-F903-4156-83FB-2271271F44CD}" type="datetime1">
              <a:rPr kumimoji="1" lang="ja-JP" altLang="en-US" smtClean="0"/>
              <a:t>2023/3/24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DEE1E8A-F59B-4774-AC14-A4AA4B898B7D}" type="slidenum">
              <a:rPr kumimoji="1" lang="ja-JP" altLang="en-US" smtClean="0"/>
              <a:t>‹#›</a:t>
            </a:fld>
            <a:endParaRPr kumimoji="1" lang="ja-JP" altLang="en-US"/>
          </a:p>
        </p:txBody>
      </p:sp>
    </p:spTree>
    <p:extLst>
      <p:ext uri="{BB962C8B-B14F-4D97-AF65-F5344CB8AC3E}">
        <p14:creationId xmlns:p14="http://schemas.microsoft.com/office/powerpoint/2010/main" val="2738715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D5D0729-E423-44BB-A945-74ADBE5F7116}" type="datetime1">
              <a:rPr kumimoji="1" lang="ja-JP" altLang="en-US" smtClean="0"/>
              <a:t>2023/3/24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DEE1E8A-F59B-4774-AC14-A4AA4B898B7D}" type="slidenum">
              <a:rPr kumimoji="1" lang="ja-JP" altLang="en-US" smtClean="0"/>
              <a:t>‹#›</a:t>
            </a:fld>
            <a:endParaRPr kumimoji="1" lang="ja-JP" altLang="en-US"/>
          </a:p>
        </p:txBody>
      </p:sp>
    </p:spTree>
    <p:extLst>
      <p:ext uri="{BB962C8B-B14F-4D97-AF65-F5344CB8AC3E}">
        <p14:creationId xmlns:p14="http://schemas.microsoft.com/office/powerpoint/2010/main" val="310563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A9C184C-18C9-4570-8BD1-2220059DC81F}" type="datetime1">
              <a:rPr kumimoji="1" lang="ja-JP" altLang="en-US" smtClean="0"/>
              <a:t>2023/3/24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DEE1E8A-F59B-4774-AC14-A4AA4B898B7D}" type="slidenum">
              <a:rPr kumimoji="1" lang="ja-JP" altLang="en-US" smtClean="0"/>
              <a:t>‹#›</a:t>
            </a:fld>
            <a:endParaRPr kumimoji="1" lang="ja-JP" altLang="en-US"/>
          </a:p>
        </p:txBody>
      </p:sp>
    </p:spTree>
    <p:extLst>
      <p:ext uri="{BB962C8B-B14F-4D97-AF65-F5344CB8AC3E}">
        <p14:creationId xmlns:p14="http://schemas.microsoft.com/office/powerpoint/2010/main" val="319986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08000E-59E7-4F58-906D-22EE44B80B07}" type="datetime1">
              <a:rPr kumimoji="1" lang="ja-JP" altLang="en-US" smtClean="0"/>
              <a:t>2023/3/24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DEE1E8A-F59B-4774-AC14-A4AA4B898B7D}" type="slidenum">
              <a:rPr kumimoji="1" lang="ja-JP" altLang="en-US" smtClean="0"/>
              <a:t>‹#›</a:t>
            </a:fld>
            <a:endParaRPr kumimoji="1" lang="ja-JP" altLang="en-US"/>
          </a:p>
        </p:txBody>
      </p:sp>
    </p:spTree>
    <p:extLst>
      <p:ext uri="{BB962C8B-B14F-4D97-AF65-F5344CB8AC3E}">
        <p14:creationId xmlns:p14="http://schemas.microsoft.com/office/powerpoint/2010/main" val="407389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8BC2C6B-0588-4736-B5B7-899ACBC048D0}" type="datetime1">
              <a:rPr kumimoji="1" lang="ja-JP" altLang="en-US" smtClean="0"/>
              <a:t>2023/3/24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DEE1E8A-F59B-4774-AC14-A4AA4B898B7D}" type="slidenum">
              <a:rPr kumimoji="1" lang="ja-JP" altLang="en-US" smtClean="0"/>
              <a:t>‹#›</a:t>
            </a:fld>
            <a:endParaRPr kumimoji="1" lang="ja-JP" altLang="en-US"/>
          </a:p>
        </p:txBody>
      </p:sp>
    </p:spTree>
    <p:extLst>
      <p:ext uri="{BB962C8B-B14F-4D97-AF65-F5344CB8AC3E}">
        <p14:creationId xmlns:p14="http://schemas.microsoft.com/office/powerpoint/2010/main" val="147760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56B1F6B-67F6-4E35-B05F-C6616DC390AC}" type="datetime1">
              <a:rPr kumimoji="1" lang="ja-JP" altLang="en-US" smtClean="0"/>
              <a:t>2023/3/24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DEE1E8A-F59B-4774-AC14-A4AA4B898B7D}" type="slidenum">
              <a:rPr kumimoji="1" lang="ja-JP" altLang="en-US" smtClean="0"/>
              <a:t>‹#›</a:t>
            </a:fld>
            <a:endParaRPr kumimoji="1" lang="ja-JP" altLang="en-US"/>
          </a:p>
        </p:txBody>
      </p:sp>
    </p:spTree>
    <p:extLst>
      <p:ext uri="{BB962C8B-B14F-4D97-AF65-F5344CB8AC3E}">
        <p14:creationId xmlns:p14="http://schemas.microsoft.com/office/powerpoint/2010/main" val="205197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77509-987D-43BB-AC66-1E0491F88F74}" type="datetime1">
              <a:rPr kumimoji="1" lang="ja-JP" altLang="en-US" smtClean="0"/>
              <a:t>2023/3/24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E1E8A-F59B-4774-AC14-A4AA4B898B7D}" type="slidenum">
              <a:rPr kumimoji="1" lang="ja-JP" altLang="en-US" smtClean="0"/>
              <a:t>‹#›</a:t>
            </a:fld>
            <a:endParaRPr kumimoji="1" lang="ja-JP" altLang="en-US"/>
          </a:p>
        </p:txBody>
      </p:sp>
    </p:spTree>
    <p:extLst>
      <p:ext uri="{BB962C8B-B14F-4D97-AF65-F5344CB8AC3E}">
        <p14:creationId xmlns:p14="http://schemas.microsoft.com/office/powerpoint/2010/main" val="119124176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54000">
              <a:schemeClr val="bg1"/>
            </a:gs>
            <a:gs pos="100000">
              <a:schemeClr val="accent1">
                <a:lumMod val="20000"/>
                <a:lumOff val="80000"/>
              </a:schemeClr>
            </a:gs>
          </a:gsLst>
          <a:lin ang="27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06303" y="1230885"/>
            <a:ext cx="9898676" cy="1661081"/>
          </a:xfrm>
        </p:spPr>
        <p:txBody>
          <a:bodyPr>
            <a:normAutofit/>
          </a:bodyPr>
          <a:lstStyle/>
          <a:p>
            <a:r>
              <a:rPr kumimoji="1" lang="ja-JP" altLang="en-US" sz="4400" b="1" dirty="0" smtClean="0">
                <a:latin typeface="+mn-ea"/>
                <a:ea typeface="+mn-ea"/>
              </a:rPr>
              <a:t>災害時個別避難計画推進事業</a:t>
            </a:r>
            <a:r>
              <a:rPr kumimoji="1" lang="en-US" altLang="ja-JP" sz="4400" b="1" dirty="0" smtClean="0">
                <a:latin typeface="+mn-ea"/>
                <a:ea typeface="+mn-ea"/>
              </a:rPr>
              <a:t/>
            </a:r>
            <a:br>
              <a:rPr kumimoji="1" lang="en-US" altLang="ja-JP" sz="4400" b="1" dirty="0" smtClean="0">
                <a:latin typeface="+mn-ea"/>
                <a:ea typeface="+mn-ea"/>
              </a:rPr>
            </a:br>
            <a:r>
              <a:rPr kumimoji="1" lang="ja-JP" altLang="en-US" sz="4400" b="1" dirty="0" smtClean="0">
                <a:latin typeface="+mn-ea"/>
                <a:ea typeface="+mn-ea"/>
              </a:rPr>
              <a:t>の</a:t>
            </a:r>
            <a:r>
              <a:rPr lang="ja-JP" altLang="en-US" sz="4400" b="1" dirty="0" smtClean="0">
                <a:latin typeface="+mn-ea"/>
                <a:ea typeface="+mn-ea"/>
              </a:rPr>
              <a:t>取組みについて</a:t>
            </a:r>
            <a:endParaRPr kumimoji="1" lang="ja-JP" altLang="en-US" sz="4400" b="1" dirty="0">
              <a:latin typeface="+mn-ea"/>
              <a:ea typeface="+mn-ea"/>
            </a:endParaRPr>
          </a:p>
        </p:txBody>
      </p:sp>
      <p:sp>
        <p:nvSpPr>
          <p:cNvPr id="3" name="サブタイトル 2"/>
          <p:cNvSpPr>
            <a:spLocks noGrp="1"/>
          </p:cNvSpPr>
          <p:nvPr>
            <p:ph type="subTitle" idx="1"/>
          </p:nvPr>
        </p:nvSpPr>
        <p:spPr>
          <a:xfrm>
            <a:off x="6769553" y="5335831"/>
            <a:ext cx="4422530" cy="879231"/>
          </a:xfrm>
        </p:spPr>
        <p:txBody>
          <a:bodyPr>
            <a:noAutofit/>
          </a:bodyPr>
          <a:lstStyle/>
          <a:p>
            <a:pPr algn="l"/>
            <a:r>
              <a:rPr kumimoji="1" lang="ja-JP" altLang="en-US" sz="2800" b="1" dirty="0" smtClean="0"/>
              <a:t>豊中市福祉部地域共生課</a:t>
            </a:r>
            <a:endParaRPr kumimoji="1" lang="ja-JP" altLang="en-US" sz="2800" b="1"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153" y="468026"/>
            <a:ext cx="1647918" cy="762859"/>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825" y="3779958"/>
            <a:ext cx="1162258" cy="1381125"/>
          </a:xfrm>
          <a:prstGeom prst="rect">
            <a:avLst/>
          </a:prstGeom>
          <a:noFill/>
        </p:spPr>
      </p:pic>
      <p:sp>
        <p:nvSpPr>
          <p:cNvPr id="6" name="タイトル 1"/>
          <p:cNvSpPr txBox="1">
            <a:spLocks/>
          </p:cNvSpPr>
          <p:nvPr/>
        </p:nvSpPr>
        <p:spPr>
          <a:xfrm>
            <a:off x="1120603" y="2719776"/>
            <a:ext cx="9898676" cy="9232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600" b="1" dirty="0" smtClean="0">
                <a:latin typeface="+mn-ea"/>
                <a:ea typeface="+mn-ea"/>
              </a:rPr>
              <a:t>（モデル事業報告と今後の全市展開）</a:t>
            </a:r>
            <a:endParaRPr lang="ja-JP" altLang="en-US" sz="3600" b="1" dirty="0">
              <a:latin typeface="+mn-ea"/>
              <a:ea typeface="+mn-ea"/>
            </a:endParaRPr>
          </a:p>
        </p:txBody>
      </p:sp>
    </p:spTree>
    <p:extLst>
      <p:ext uri="{BB962C8B-B14F-4D97-AF65-F5344CB8AC3E}">
        <p14:creationId xmlns:p14="http://schemas.microsoft.com/office/powerpoint/2010/main" val="960014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457200" y="352425"/>
            <a:ext cx="11391900" cy="1066800"/>
            <a:chOff x="457200" y="352425"/>
            <a:chExt cx="11391900" cy="1066800"/>
          </a:xfrm>
        </p:grpSpPr>
        <p:grpSp>
          <p:nvGrpSpPr>
            <p:cNvPr id="10" name="グループ化 9"/>
            <p:cNvGrpSpPr/>
            <p:nvPr/>
          </p:nvGrpSpPr>
          <p:grpSpPr>
            <a:xfrm>
              <a:off x="457200" y="352425"/>
              <a:ext cx="11391900" cy="1066800"/>
              <a:chOff x="457200" y="352425"/>
              <a:chExt cx="11391900" cy="1066800"/>
            </a:xfrm>
          </p:grpSpPr>
          <p:sp>
            <p:nvSpPr>
              <p:cNvPr id="2" name="正方形/長方形 1"/>
              <p:cNvSpPr/>
              <p:nvPr/>
            </p:nvSpPr>
            <p:spPr>
              <a:xfrm>
                <a:off x="457200" y="352425"/>
                <a:ext cx="11391900" cy="106680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dirty="0" smtClean="0"/>
                  <a:t>今後の課題①（優先対象者の基準）</a:t>
                </a:r>
                <a:endParaRPr lang="ja-JP" altLang="en-US" sz="2800" b="1"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5637" y="408351"/>
                <a:ext cx="909638" cy="953724"/>
              </a:xfrm>
              <a:prstGeom prst="rect">
                <a:avLst/>
              </a:prstGeom>
            </p:spPr>
          </p:pic>
        </p:gr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839" y="454525"/>
              <a:ext cx="692171" cy="907550"/>
            </a:xfrm>
            <a:prstGeom prst="rect">
              <a:avLst/>
            </a:prstGeom>
          </p:spPr>
        </p:pic>
      </p:grpSp>
      <p:sp>
        <p:nvSpPr>
          <p:cNvPr id="13" name="正方形/長方形 12"/>
          <p:cNvSpPr/>
          <p:nvPr/>
        </p:nvSpPr>
        <p:spPr>
          <a:xfrm>
            <a:off x="1220848" y="1876332"/>
            <a:ext cx="10049608" cy="100965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nchorCtr="0"/>
          <a:lstStyle/>
          <a:p>
            <a:r>
              <a:rPr kumimoji="1" lang="ja-JP" altLang="en-US" sz="2000" b="1" dirty="0" smtClean="0">
                <a:solidFill>
                  <a:schemeClr val="tx2"/>
                </a:solidFill>
              </a:rPr>
              <a:t>≪推進にあたっての方針≫</a:t>
            </a:r>
            <a:endParaRPr kumimoji="1" lang="en-US" altLang="ja-JP" sz="2000" b="1" dirty="0" smtClean="0">
              <a:solidFill>
                <a:schemeClr val="tx2"/>
              </a:solidFill>
            </a:endParaRPr>
          </a:p>
          <a:p>
            <a:r>
              <a:rPr lang="ja-JP" altLang="en-US" dirty="0" smtClean="0"/>
              <a:t>　■ 心身や社会的孤立の状況を踏まえて </a:t>
            </a:r>
            <a:r>
              <a:rPr lang="ja-JP" altLang="en-US" b="1" dirty="0" smtClean="0">
                <a:solidFill>
                  <a:srgbClr val="FF0000"/>
                </a:solidFill>
              </a:rPr>
              <a:t>“優先すべき人” </a:t>
            </a:r>
            <a:r>
              <a:rPr lang="ja-JP" altLang="en-US" dirty="0" smtClean="0"/>
              <a:t>から計画作成を進める</a:t>
            </a:r>
            <a:endParaRPr lang="en-US" altLang="ja-JP" dirty="0" smtClean="0"/>
          </a:p>
          <a:p>
            <a:r>
              <a:rPr kumimoji="1" lang="ja-JP" altLang="en-US" dirty="0" smtClean="0"/>
              <a:t>　■ </a:t>
            </a:r>
            <a:r>
              <a:rPr kumimoji="1" lang="ja-JP" altLang="en-US" b="1" dirty="0" smtClean="0">
                <a:solidFill>
                  <a:srgbClr val="FF0000"/>
                </a:solidFill>
              </a:rPr>
              <a:t>地震に対応</a:t>
            </a:r>
            <a:r>
              <a:rPr kumimoji="1" lang="ja-JP" altLang="en-US" dirty="0" smtClean="0"/>
              <a:t>できる体制づくりから進める</a:t>
            </a:r>
            <a:endParaRPr kumimoji="1" lang="ja-JP" altLang="en-US" dirty="0"/>
          </a:p>
        </p:txBody>
      </p:sp>
      <p:sp>
        <p:nvSpPr>
          <p:cNvPr id="3" name="スライド番号プレースホルダー 2"/>
          <p:cNvSpPr>
            <a:spLocks noGrp="1"/>
          </p:cNvSpPr>
          <p:nvPr>
            <p:ph type="sldNum" sz="quarter" idx="12"/>
          </p:nvPr>
        </p:nvSpPr>
        <p:spPr/>
        <p:txBody>
          <a:bodyPr/>
          <a:lstStyle/>
          <a:p>
            <a:fld id="{0DEE1E8A-F59B-4774-AC14-A4AA4B898B7D}" type="slidenum">
              <a:rPr kumimoji="1" lang="ja-JP" altLang="en-US" smtClean="0"/>
              <a:t>10</a:t>
            </a:fld>
            <a:endParaRPr kumimoji="1" lang="ja-JP" altLang="en-US" dirty="0"/>
          </a:p>
        </p:txBody>
      </p:sp>
      <p:grpSp>
        <p:nvGrpSpPr>
          <p:cNvPr id="14" name="グループ化 13"/>
          <p:cNvGrpSpPr/>
          <p:nvPr/>
        </p:nvGrpSpPr>
        <p:grpSpPr>
          <a:xfrm>
            <a:off x="0" y="7859"/>
            <a:ext cx="12192000" cy="380885"/>
            <a:chOff x="-12900" y="9672"/>
            <a:chExt cx="9906000" cy="380885"/>
          </a:xfrm>
        </p:grpSpPr>
        <p:sp>
          <p:nvSpPr>
            <p:cNvPr id="15" name="正方形/長方形 14"/>
            <p:cNvSpPr/>
            <p:nvPr/>
          </p:nvSpPr>
          <p:spPr>
            <a:xfrm>
              <a:off x="-12900" y="9672"/>
              <a:ext cx="9906000" cy="380885"/>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258522" y="52003"/>
              <a:ext cx="3363161" cy="338554"/>
            </a:xfrm>
            <a:prstGeom prst="rect">
              <a:avLst/>
            </a:prstGeom>
            <a:noFill/>
          </p:spPr>
          <p:txBody>
            <a:bodyPr wrap="none" rtlCol="0">
              <a:spAutoFit/>
            </a:bodyPr>
            <a:lstStyle/>
            <a:p>
              <a:pPr lvl="0" algn="ctr"/>
              <a:r>
                <a:rPr lang="ja-JP" altLang="en-US" sz="1600" b="1" dirty="0">
                  <a:solidFill>
                    <a:prstClr val="white"/>
                  </a:solidFill>
                </a:rPr>
                <a:t>個別避難計画作成のプロセス（</a:t>
              </a:r>
              <a:r>
                <a:rPr lang="en-US" altLang="ja-JP" sz="1600" b="1" dirty="0">
                  <a:solidFill>
                    <a:prstClr val="white"/>
                  </a:solidFill>
                </a:rPr>
                <a:t>R5</a:t>
              </a:r>
              <a:r>
                <a:rPr lang="ja-JP" altLang="en-US" sz="1600" b="1" dirty="0">
                  <a:solidFill>
                    <a:prstClr val="white"/>
                  </a:solidFill>
                </a:rPr>
                <a:t>年度～）</a:t>
              </a:r>
            </a:p>
          </p:txBody>
        </p:sp>
        <p:sp>
          <p:nvSpPr>
            <p:cNvPr id="18" name="テキスト ボックス 17"/>
            <p:cNvSpPr txBox="1"/>
            <p:nvPr/>
          </p:nvSpPr>
          <p:spPr>
            <a:xfrm>
              <a:off x="112295" y="52003"/>
              <a:ext cx="2090821" cy="307777"/>
            </a:xfrm>
            <a:prstGeom prst="rect">
              <a:avLst/>
            </a:prstGeom>
            <a:solidFill>
              <a:schemeClr val="bg1"/>
            </a:solidFill>
            <a:ln>
              <a:solidFill>
                <a:schemeClr val="tx1"/>
              </a:solidFill>
            </a:ln>
          </p:spPr>
          <p:txBody>
            <a:bodyPr wrap="square" rtlCol="0">
              <a:spAutoFit/>
            </a:bodyPr>
            <a:lstStyle/>
            <a:p>
              <a:pPr algn="ctr"/>
              <a:r>
                <a:rPr lang="ja-JP" altLang="en-US" sz="1400" dirty="0" smtClean="0">
                  <a:latin typeface="ＭＳ ゴシック" panose="020B0609070205080204" pitchFamily="49" charset="-128"/>
                  <a:ea typeface="ＭＳ ゴシック" panose="020B0609070205080204" pitchFamily="49" charset="-128"/>
                </a:rPr>
                <a:t>大阪府　豊中市</a:t>
              </a:r>
              <a:endParaRPr kumimoji="1" lang="en-US" altLang="ja-JP" sz="1400" dirty="0" smtClean="0">
                <a:latin typeface="ＭＳ ゴシック" panose="020B0609070205080204" pitchFamily="49" charset="-128"/>
                <a:ea typeface="ＭＳ ゴシック" panose="020B0609070205080204" pitchFamily="49" charset="-128"/>
              </a:endParaRPr>
            </a:p>
          </p:txBody>
        </p:sp>
      </p:grpSp>
      <p:sp>
        <p:nvSpPr>
          <p:cNvPr id="20" name="正方形/長方形 19"/>
          <p:cNvSpPr/>
          <p:nvPr/>
        </p:nvSpPr>
        <p:spPr>
          <a:xfrm>
            <a:off x="1220847" y="3632044"/>
            <a:ext cx="10049609" cy="2201862"/>
          </a:xfrm>
          <a:prstGeom prst="rect">
            <a:avLst/>
          </a:prstGeom>
          <a:solidFill>
            <a:schemeClr val="accent1">
              <a:lumMod val="20000"/>
              <a:lumOff val="80000"/>
            </a:schemeClr>
          </a:solidFill>
          <a:ln w="6350">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lstStyle/>
          <a:p>
            <a:r>
              <a:rPr kumimoji="1" lang="en-US" altLang="ja-JP" b="1" dirty="0" smtClean="0"/>
              <a:t>【</a:t>
            </a:r>
            <a:r>
              <a:rPr lang="ja-JP" altLang="en-US" b="1" dirty="0"/>
              <a:t>豊中市</a:t>
            </a:r>
            <a:r>
              <a:rPr kumimoji="1" lang="en-US" altLang="ja-JP" b="1" dirty="0" smtClean="0"/>
              <a:t>】</a:t>
            </a:r>
            <a:r>
              <a:rPr kumimoji="1" lang="ja-JP" altLang="en-US" b="1" dirty="0" smtClean="0"/>
              <a:t>現時点（モデル事業実施時）での考え方</a:t>
            </a:r>
            <a:endParaRPr kumimoji="1" lang="en-US" altLang="ja-JP" b="1" dirty="0" smtClean="0"/>
          </a:p>
          <a:p>
            <a:pPr>
              <a:lnSpc>
                <a:spcPts val="1000"/>
              </a:lnSpc>
            </a:pPr>
            <a:endParaRPr kumimoji="1" lang="en-US" altLang="ja-JP" dirty="0" smtClean="0"/>
          </a:p>
          <a:p>
            <a:r>
              <a:rPr kumimoji="1" lang="ja-JP" altLang="en-US" sz="1600" b="1" dirty="0" smtClean="0"/>
              <a:t>　＜優先して計画作成を進める対象者＞</a:t>
            </a:r>
            <a:endParaRPr kumimoji="1" lang="ja-JP" altLang="en-US" sz="1600" b="1" dirty="0"/>
          </a:p>
          <a:p>
            <a:r>
              <a:rPr kumimoji="1" lang="ja-JP" altLang="en-US" sz="1600" dirty="0" smtClean="0"/>
              <a:t>　</a:t>
            </a:r>
            <a:endParaRPr kumimoji="1" lang="en-US" altLang="ja-JP" sz="1600" dirty="0" smtClean="0"/>
          </a:p>
          <a:p>
            <a:endParaRPr kumimoji="1" lang="en-US" altLang="ja-JP" sz="1600" dirty="0" smtClean="0"/>
          </a:p>
          <a:p>
            <a:r>
              <a:rPr kumimoji="1" lang="ja-JP" altLang="en-US" sz="1600" dirty="0" smtClean="0"/>
              <a:t>　</a:t>
            </a:r>
            <a:endParaRPr kumimoji="1" lang="en-US" altLang="ja-JP" sz="1600" dirty="0" smtClean="0"/>
          </a:p>
          <a:p>
            <a:endParaRPr lang="en-US" altLang="ja-JP" sz="1600" dirty="0"/>
          </a:p>
          <a:p>
            <a:endParaRPr kumimoji="1" lang="en-US" altLang="ja-JP" sz="1600" dirty="0" smtClean="0"/>
          </a:p>
        </p:txBody>
      </p:sp>
      <p:graphicFrame>
        <p:nvGraphicFramePr>
          <p:cNvPr id="21" name="表 20"/>
          <p:cNvGraphicFramePr>
            <a:graphicFrameLocks noGrp="1"/>
          </p:cNvGraphicFramePr>
          <p:nvPr>
            <p:extLst>
              <p:ext uri="{D42A27DB-BD31-4B8C-83A1-F6EECF244321}">
                <p14:modId xmlns:p14="http://schemas.microsoft.com/office/powerpoint/2010/main" val="1508481916"/>
              </p:ext>
            </p:extLst>
          </p:nvPr>
        </p:nvGraphicFramePr>
        <p:xfrm>
          <a:off x="1849022" y="4542541"/>
          <a:ext cx="8128000" cy="1112520"/>
        </p:xfrm>
        <a:graphic>
          <a:graphicData uri="http://schemas.openxmlformats.org/drawingml/2006/table">
            <a:tbl>
              <a:tblPr firstRow="1" bandRow="1">
                <a:tableStyleId>{69CF1AB2-1976-4502-BF36-3FF5EA218861}</a:tableStyleId>
              </a:tblPr>
              <a:tblGrid>
                <a:gridCol w="3194050">
                  <a:extLst>
                    <a:ext uri="{9D8B030D-6E8A-4147-A177-3AD203B41FA5}">
                      <a16:colId xmlns:a16="http://schemas.microsoft.com/office/drawing/2014/main" val="3560244736"/>
                    </a:ext>
                  </a:extLst>
                </a:gridCol>
                <a:gridCol w="4933950">
                  <a:extLst>
                    <a:ext uri="{9D8B030D-6E8A-4147-A177-3AD203B41FA5}">
                      <a16:colId xmlns:a16="http://schemas.microsoft.com/office/drawing/2014/main" val="43757074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t>介護・福祉サービスの利用状況</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t>☑ 利用あり（</a:t>
                      </a:r>
                      <a:r>
                        <a:rPr kumimoji="1" lang="en-US" altLang="ja-JP" sz="1600" b="0" dirty="0" smtClean="0"/>
                        <a:t>=</a:t>
                      </a:r>
                      <a:r>
                        <a:rPr kumimoji="1" lang="ja-JP" altLang="en-US" sz="1600" b="0" dirty="0" smtClean="0"/>
                        <a:t>自力・家族での日常生活が困難）</a:t>
                      </a:r>
                      <a:endParaRPr kumimoji="1" lang="ja-JP" altLang="en-US" sz="1600" b="0" dirty="0"/>
                    </a:p>
                  </a:txBody>
                  <a:tcPr>
                    <a:solidFill>
                      <a:schemeClr val="accent6">
                        <a:lumMod val="40000"/>
                        <a:lumOff val="60000"/>
                      </a:schemeClr>
                    </a:solidFill>
                  </a:tcPr>
                </a:tc>
                <a:extLst>
                  <a:ext uri="{0D108BD9-81ED-4DB2-BD59-A6C34878D82A}">
                    <a16:rowId xmlns:a16="http://schemas.microsoft.com/office/drawing/2014/main" val="21020155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t>社会的孤立の状況</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t>☑ 独居･高齢世帯　または　☑ 家族の支援がない</a:t>
                      </a:r>
                      <a:endParaRPr kumimoji="1" lang="en-US" altLang="ja-JP" sz="1600" b="0" dirty="0" smtClean="0"/>
                    </a:p>
                  </a:txBody>
                  <a:tcPr>
                    <a:solidFill>
                      <a:schemeClr val="accent6">
                        <a:lumMod val="20000"/>
                        <a:lumOff val="80000"/>
                      </a:schemeClr>
                    </a:solidFill>
                  </a:tcPr>
                </a:tc>
                <a:extLst>
                  <a:ext uri="{0D108BD9-81ED-4DB2-BD59-A6C34878D82A}">
                    <a16:rowId xmlns:a16="http://schemas.microsoft.com/office/drawing/2014/main" val="33736182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t>心身の状況</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t>☑ 自力･家族での避難や避難判断が困難</a:t>
                      </a:r>
                      <a:endParaRPr kumimoji="1" lang="en-US" altLang="ja-JP" sz="1600" b="0" dirty="0" smtClean="0"/>
                    </a:p>
                  </a:txBody>
                  <a:tcPr>
                    <a:solidFill>
                      <a:schemeClr val="accent6">
                        <a:lumMod val="40000"/>
                        <a:lumOff val="60000"/>
                      </a:schemeClr>
                    </a:solidFill>
                  </a:tcPr>
                </a:tc>
                <a:extLst>
                  <a:ext uri="{0D108BD9-81ED-4DB2-BD59-A6C34878D82A}">
                    <a16:rowId xmlns:a16="http://schemas.microsoft.com/office/drawing/2014/main" val="2846139733"/>
                  </a:ext>
                </a:extLst>
              </a:tr>
            </a:tbl>
          </a:graphicData>
        </a:graphic>
      </p:graphicFrame>
      <p:sp>
        <p:nvSpPr>
          <p:cNvPr id="22" name="下矢印 21"/>
          <p:cNvSpPr/>
          <p:nvPr/>
        </p:nvSpPr>
        <p:spPr>
          <a:xfrm>
            <a:off x="5386387" y="3070792"/>
            <a:ext cx="1419225" cy="350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吹き出し 23"/>
          <p:cNvSpPr/>
          <p:nvPr/>
        </p:nvSpPr>
        <p:spPr>
          <a:xfrm>
            <a:off x="2935357" y="5634449"/>
            <a:ext cx="2741662" cy="1144273"/>
          </a:xfrm>
          <a:prstGeom prst="wedgeRoundRectCallout">
            <a:avLst>
              <a:gd name="adj1" fmla="val -42231"/>
              <a:gd name="adj2" fmla="val -64181"/>
              <a:gd name="adj3" fmla="val 16667"/>
            </a:avLst>
          </a:prstGeom>
          <a:solidFill>
            <a:srgbClr val="FFFF99"/>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ja-JP" altLang="en-US" sz="1400" dirty="0" smtClean="0">
                <a:solidFill>
                  <a:prstClr val="black"/>
                </a:solidFill>
              </a:rPr>
              <a:t>・地域</a:t>
            </a:r>
            <a:r>
              <a:rPr lang="ja-JP" altLang="en-US" sz="1400" dirty="0">
                <a:solidFill>
                  <a:prstClr val="black"/>
                </a:solidFill>
              </a:rPr>
              <a:t>の住民による支援で</a:t>
            </a:r>
            <a:endParaRPr lang="en-US" altLang="ja-JP" sz="1400" dirty="0">
              <a:solidFill>
                <a:prstClr val="black"/>
              </a:solidFill>
            </a:endParaRPr>
          </a:p>
          <a:p>
            <a:pPr lvl="0"/>
            <a:r>
              <a:rPr lang="ja-JP" altLang="en-US" sz="1400" dirty="0">
                <a:solidFill>
                  <a:prstClr val="black"/>
                </a:solidFill>
              </a:rPr>
              <a:t>　一般避難所に避難可能な人</a:t>
            </a:r>
            <a:endParaRPr lang="en-US" altLang="ja-JP" sz="1400" dirty="0">
              <a:solidFill>
                <a:prstClr val="black"/>
              </a:solidFill>
            </a:endParaRPr>
          </a:p>
          <a:p>
            <a:pPr lvl="0"/>
            <a:r>
              <a:rPr lang="ja-JP" altLang="en-US" sz="1400" dirty="0" smtClean="0">
                <a:solidFill>
                  <a:prstClr val="black"/>
                </a:solidFill>
              </a:rPr>
              <a:t>・一般</a:t>
            </a:r>
            <a:r>
              <a:rPr lang="ja-JP" altLang="en-US" sz="1400" dirty="0">
                <a:solidFill>
                  <a:prstClr val="black"/>
                </a:solidFill>
              </a:rPr>
              <a:t>避難所で一時的に</a:t>
            </a:r>
            <a:endParaRPr lang="en-US" altLang="ja-JP" sz="1400" dirty="0">
              <a:solidFill>
                <a:prstClr val="black"/>
              </a:solidFill>
            </a:endParaRPr>
          </a:p>
          <a:p>
            <a:pPr lvl="0"/>
            <a:r>
              <a:rPr lang="ja-JP" altLang="en-US" sz="1400" dirty="0">
                <a:solidFill>
                  <a:prstClr val="black"/>
                </a:solidFill>
              </a:rPr>
              <a:t>　生活が可能な人</a:t>
            </a:r>
            <a:endParaRPr lang="en-US" altLang="ja-JP" sz="1400" dirty="0">
              <a:solidFill>
                <a:prstClr val="black"/>
              </a:solidFill>
            </a:endParaRPr>
          </a:p>
        </p:txBody>
      </p:sp>
    </p:spTree>
    <p:extLst>
      <p:ext uri="{BB962C8B-B14F-4D97-AF65-F5344CB8AC3E}">
        <p14:creationId xmlns:p14="http://schemas.microsoft.com/office/powerpoint/2010/main" val="1643368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5"/>
            <a:ext cx="10515600" cy="775835"/>
          </a:xfrm>
        </p:spPr>
        <p:txBody>
          <a:bodyPr>
            <a:normAutofit/>
          </a:bodyPr>
          <a:lstStyle/>
          <a:p>
            <a:pPr algn="ctr"/>
            <a:r>
              <a:rPr lang="ja-JP" altLang="en-US" sz="3600" b="1" dirty="0" smtClean="0"/>
              <a:t>計画作成対象者数（案）</a:t>
            </a:r>
            <a:endParaRPr kumimoji="1" lang="ja-JP" altLang="en-US" sz="3600" b="1" dirty="0"/>
          </a:p>
        </p:txBody>
      </p:sp>
      <p:sp>
        <p:nvSpPr>
          <p:cNvPr id="2" name="スライド番号プレースホルダー 1"/>
          <p:cNvSpPr>
            <a:spLocks noGrp="1"/>
          </p:cNvSpPr>
          <p:nvPr>
            <p:ph type="sldNum" sz="quarter" idx="12"/>
          </p:nvPr>
        </p:nvSpPr>
        <p:spPr/>
        <p:txBody>
          <a:bodyPr/>
          <a:lstStyle/>
          <a:p>
            <a:fld id="{0DEE1E8A-F59B-4774-AC14-A4AA4B898B7D}" type="slidenum">
              <a:rPr kumimoji="1" lang="ja-JP" altLang="en-US" smtClean="0"/>
              <a:t>11</a:t>
            </a:fld>
            <a:endParaRPr kumimoji="1" lang="ja-JP" altLang="en-US" dirty="0"/>
          </a:p>
        </p:txBody>
      </p:sp>
      <p:pic>
        <p:nvPicPr>
          <p:cNvPr id="10" name="図 9"/>
          <p:cNvPicPr>
            <a:picLocks noChangeAspect="1"/>
          </p:cNvPicPr>
          <p:nvPr/>
        </p:nvPicPr>
        <p:blipFill>
          <a:blip r:embed="rId3"/>
          <a:stretch>
            <a:fillRect/>
          </a:stretch>
        </p:blipFill>
        <p:spPr>
          <a:xfrm>
            <a:off x="469900" y="1331460"/>
            <a:ext cx="11377686" cy="4664076"/>
          </a:xfrm>
          <a:prstGeom prst="rect">
            <a:avLst/>
          </a:prstGeom>
        </p:spPr>
      </p:pic>
      <p:sp>
        <p:nvSpPr>
          <p:cNvPr id="7" name="角丸四角形吹き出し 6"/>
          <p:cNvSpPr/>
          <p:nvPr/>
        </p:nvSpPr>
        <p:spPr>
          <a:xfrm>
            <a:off x="6579704" y="5577202"/>
            <a:ext cx="2741662" cy="889859"/>
          </a:xfrm>
          <a:prstGeom prst="wedgeRoundRectCallout">
            <a:avLst>
              <a:gd name="adj1" fmla="val -3562"/>
              <a:gd name="adj2" fmla="val -118611"/>
              <a:gd name="adj3" fmla="val 16667"/>
            </a:avLst>
          </a:prstGeom>
          <a:solidFill>
            <a:srgbClr val="FFFF99"/>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ja-JP" altLang="en-US" sz="1400" b="1" dirty="0">
                <a:solidFill>
                  <a:prstClr val="black"/>
                </a:solidFill>
                <a:latin typeface="+mn-ea"/>
              </a:rPr>
              <a:t>〇</a:t>
            </a:r>
            <a:r>
              <a:rPr lang="en-US" altLang="ja-JP" sz="1400" b="1" dirty="0" smtClean="0">
                <a:solidFill>
                  <a:prstClr val="black"/>
                </a:solidFill>
                <a:latin typeface="+mn-ea"/>
              </a:rPr>
              <a:t>3,312</a:t>
            </a:r>
            <a:r>
              <a:rPr lang="ja-JP" altLang="en-US" sz="1400" b="1" dirty="0" smtClean="0">
                <a:solidFill>
                  <a:prstClr val="black"/>
                </a:solidFill>
                <a:latin typeface="+mn-ea"/>
              </a:rPr>
              <a:t>人からの絞り込みについては、</a:t>
            </a:r>
            <a:r>
              <a:rPr lang="ja-JP" altLang="en-US" sz="1400" b="1" u="sng" dirty="0" smtClean="0">
                <a:solidFill>
                  <a:srgbClr val="FF0000"/>
                </a:solidFill>
                <a:latin typeface="+mn-ea"/>
              </a:rPr>
              <a:t>スライド</a:t>
            </a:r>
            <a:r>
              <a:rPr lang="en-US" altLang="ja-JP" sz="1400" b="1" u="sng" dirty="0" smtClean="0">
                <a:solidFill>
                  <a:srgbClr val="FF0000"/>
                </a:solidFill>
                <a:latin typeface="+mn-ea"/>
              </a:rPr>
              <a:t>20</a:t>
            </a:r>
            <a:r>
              <a:rPr lang="ja-JP" altLang="en-US" sz="1400" b="1" u="sng" dirty="0" smtClean="0">
                <a:solidFill>
                  <a:srgbClr val="FF0000"/>
                </a:solidFill>
                <a:latin typeface="+mn-ea"/>
              </a:rPr>
              <a:t>で説明します</a:t>
            </a:r>
            <a:r>
              <a:rPr lang="ja-JP" altLang="en-US" sz="1400" dirty="0" smtClean="0">
                <a:solidFill>
                  <a:prstClr val="black"/>
                </a:solidFill>
              </a:rPr>
              <a:t>。</a:t>
            </a:r>
            <a:endParaRPr lang="en-US" altLang="ja-JP" sz="1400" dirty="0">
              <a:solidFill>
                <a:prstClr val="black"/>
              </a:solidFill>
            </a:endParaRPr>
          </a:p>
        </p:txBody>
      </p:sp>
    </p:spTree>
    <p:extLst>
      <p:ext uri="{BB962C8B-B14F-4D97-AF65-F5344CB8AC3E}">
        <p14:creationId xmlns:p14="http://schemas.microsoft.com/office/powerpoint/2010/main" val="23206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DEE1E8A-F59B-4774-AC14-A4AA4B898B7D}" type="slidenum">
              <a:rPr kumimoji="1" lang="ja-JP" altLang="en-US" smtClean="0"/>
              <a:t>12</a:t>
            </a:fld>
            <a:endParaRPr kumimoji="1" lang="ja-JP" altLang="en-US"/>
          </a:p>
        </p:txBody>
      </p:sp>
      <p:sp>
        <p:nvSpPr>
          <p:cNvPr id="3" name="タイトル 3"/>
          <p:cNvSpPr txBox="1">
            <a:spLocks/>
          </p:cNvSpPr>
          <p:nvPr/>
        </p:nvSpPr>
        <p:spPr>
          <a:xfrm>
            <a:off x="838199" y="512172"/>
            <a:ext cx="10515600" cy="628788"/>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smtClean="0"/>
              <a:t>福祉専門職からのご意見</a:t>
            </a:r>
            <a:endParaRPr lang="ja-JP" altLang="en-US" sz="3600" b="1" dirty="0"/>
          </a:p>
        </p:txBody>
      </p:sp>
      <p:sp>
        <p:nvSpPr>
          <p:cNvPr id="4" name="正方形/長方形 3"/>
          <p:cNvSpPr/>
          <p:nvPr/>
        </p:nvSpPr>
        <p:spPr>
          <a:xfrm>
            <a:off x="542975" y="1346968"/>
            <a:ext cx="10810825" cy="2562423"/>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t" anchorCtr="0"/>
          <a:lstStyle/>
          <a:p>
            <a:pPr algn="just">
              <a:spcAft>
                <a:spcPts val="0"/>
              </a:spcAft>
            </a:pPr>
            <a:r>
              <a:rPr lang="en-US" altLang="ja-JP" b="1" dirty="0" smtClean="0">
                <a:solidFill>
                  <a:prstClr val="black"/>
                </a:solidFill>
              </a:rPr>
              <a:t>【</a:t>
            </a:r>
            <a:r>
              <a:rPr lang="ja-JP" altLang="ja-JP" b="1" kern="100" dirty="0">
                <a:latin typeface="游ゴシック" panose="020B0400000000000000" pitchFamily="50" charset="-128"/>
                <a:ea typeface="游ゴシック" panose="020B0400000000000000" pitchFamily="50" charset="-128"/>
                <a:cs typeface="Times New Roman" panose="02020603050405020304" pitchFamily="18" charset="0"/>
              </a:rPr>
              <a:t>介護保険事業者</a:t>
            </a:r>
            <a:r>
              <a:rPr lang="ja-JP" altLang="ja-JP" b="1" kern="100" dirty="0" smtClean="0">
                <a:latin typeface="游ゴシック" panose="020B0400000000000000" pitchFamily="50" charset="-128"/>
                <a:ea typeface="游ゴシック" panose="020B0400000000000000" pitchFamily="50" charset="-128"/>
                <a:cs typeface="Times New Roman" panose="02020603050405020304" pitchFamily="18" charset="0"/>
              </a:rPr>
              <a:t>連絡会</a:t>
            </a:r>
            <a:r>
              <a:rPr lang="ja-JP" altLang="en-US" b="1"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b="1" dirty="0" smtClean="0">
                <a:latin typeface="游ゴシック" panose="020B0400000000000000" pitchFamily="50" charset="-128"/>
                <a:ea typeface="游ゴシック" panose="020B0400000000000000" pitchFamily="50" charset="-128"/>
                <a:cs typeface="Times New Roman" panose="02020603050405020304" pitchFamily="18" charset="0"/>
              </a:rPr>
              <a:t>居宅</a:t>
            </a:r>
            <a:r>
              <a:rPr lang="ja-JP" altLang="ja-JP" b="1" dirty="0">
                <a:latin typeface="游ゴシック" panose="020B0400000000000000" pitchFamily="50" charset="-128"/>
                <a:ea typeface="游ゴシック" panose="020B0400000000000000" pitchFamily="50" charset="-128"/>
                <a:cs typeface="Times New Roman" panose="02020603050405020304" pitchFamily="18" charset="0"/>
              </a:rPr>
              <a:t>支援部会</a:t>
            </a:r>
            <a:r>
              <a:rPr lang="en-US" altLang="ja-JP" b="1" dirty="0" smtClean="0">
                <a:solidFill>
                  <a:prstClr val="black"/>
                </a:solidFill>
              </a:rPr>
              <a:t>】</a:t>
            </a:r>
            <a:endParaRPr lang="en-US" altLang="ja-JP" b="1" dirty="0">
              <a:solidFill>
                <a:prstClr val="black"/>
              </a:solidFill>
            </a:endParaRPr>
          </a:p>
          <a:p>
            <a:pPr algn="just">
              <a:spcAft>
                <a:spcPts val="0"/>
              </a:spcAft>
            </a:pPr>
            <a:r>
              <a:rPr lang="ja-JP" altLang="ja-JP" kern="100" dirty="0">
                <a:latin typeface="+mn-ea"/>
                <a:cs typeface="Times New Roman" panose="02020603050405020304" pitchFamily="18" charset="0"/>
              </a:rPr>
              <a:t>〇</a:t>
            </a:r>
            <a:r>
              <a:rPr lang="ja-JP" altLang="ja-JP" b="1" u="sng" kern="100" dirty="0">
                <a:solidFill>
                  <a:srgbClr val="FF0000"/>
                </a:solidFill>
                <a:latin typeface="+mn-ea"/>
                <a:cs typeface="Times New Roman" panose="02020603050405020304" pitchFamily="18" charset="0"/>
              </a:rPr>
              <a:t>対象者は絞った方がよい。</a:t>
            </a:r>
            <a:r>
              <a:rPr lang="ja-JP" altLang="ja-JP" kern="100" dirty="0">
                <a:latin typeface="+mn-ea"/>
                <a:cs typeface="Times New Roman" panose="02020603050405020304" pitchFamily="18" charset="0"/>
              </a:rPr>
              <a:t>自分が所属している事業所は、災害時に動けそうなケアマネは３人し</a:t>
            </a:r>
            <a:r>
              <a:rPr lang="ja-JP" altLang="ja-JP" kern="100" dirty="0" smtClean="0">
                <a:latin typeface="+mn-ea"/>
                <a:cs typeface="Times New Roman" panose="02020603050405020304" pitchFamily="18" charset="0"/>
              </a:rPr>
              <a:t>かい</a:t>
            </a:r>
            <a:endParaRPr lang="en-US" altLang="ja-JP" kern="100" dirty="0" smtClean="0">
              <a:latin typeface="+mn-ea"/>
              <a:cs typeface="Times New Roman" panose="02020603050405020304" pitchFamily="18" charset="0"/>
            </a:endParaRPr>
          </a:p>
          <a:p>
            <a:pPr algn="just">
              <a:spcAft>
                <a:spcPts val="0"/>
              </a:spcAft>
            </a:pPr>
            <a:r>
              <a:rPr lang="ja-JP" altLang="en-US" kern="100" dirty="0">
                <a:latin typeface="+mn-ea"/>
                <a:cs typeface="Times New Roman" panose="02020603050405020304" pitchFamily="18" charset="0"/>
              </a:rPr>
              <a:t>　</a:t>
            </a:r>
            <a:r>
              <a:rPr lang="ja-JP" altLang="ja-JP" kern="100" dirty="0" smtClean="0">
                <a:latin typeface="+mn-ea"/>
                <a:cs typeface="Times New Roman" panose="02020603050405020304" pitchFamily="18" charset="0"/>
              </a:rPr>
              <a:t>ない</a:t>
            </a:r>
            <a:r>
              <a:rPr lang="ja-JP" altLang="ja-JP" kern="100" dirty="0">
                <a:latin typeface="+mn-ea"/>
                <a:cs typeface="Times New Roman" panose="02020603050405020304" pitchFamily="18" charset="0"/>
              </a:rPr>
              <a:t>。支援対象者数を絞らなければ、支援の段階で２次被害が出る可能性もある</a:t>
            </a:r>
            <a:r>
              <a:rPr lang="ja-JP" altLang="ja-JP" kern="100" dirty="0" smtClean="0">
                <a:latin typeface="+mn-ea"/>
                <a:cs typeface="Times New Roman" panose="02020603050405020304" pitchFamily="18" charset="0"/>
              </a:rPr>
              <a:t>。</a:t>
            </a:r>
            <a:r>
              <a:rPr lang="ja-JP" altLang="ja-JP" b="1" u="sng" kern="100" dirty="0" smtClean="0">
                <a:solidFill>
                  <a:srgbClr val="FF0000"/>
                </a:solidFill>
                <a:latin typeface="+mn-ea"/>
                <a:cs typeface="Times New Roman" panose="02020603050405020304" pitchFamily="18" charset="0"/>
              </a:rPr>
              <a:t>「</a:t>
            </a:r>
            <a:r>
              <a:rPr lang="ja-JP" altLang="ja-JP" b="1" u="sng" kern="100" dirty="0">
                <a:solidFill>
                  <a:srgbClr val="FF0000"/>
                </a:solidFill>
                <a:latin typeface="+mn-ea"/>
                <a:cs typeface="Times New Roman" panose="02020603050405020304" pitchFamily="18" charset="0"/>
              </a:rPr>
              <a:t>支援できる人</a:t>
            </a:r>
            <a:r>
              <a:rPr lang="ja-JP" altLang="ja-JP" b="1" u="sng" kern="100" dirty="0" smtClean="0">
                <a:solidFill>
                  <a:srgbClr val="FF0000"/>
                </a:solidFill>
                <a:latin typeface="+mn-ea"/>
                <a:cs typeface="Times New Roman" panose="02020603050405020304" pitchFamily="18" charset="0"/>
              </a:rPr>
              <a:t>は</a:t>
            </a:r>
            <a:endParaRPr lang="en-US" altLang="ja-JP" b="1" u="sng" kern="100" dirty="0" smtClean="0">
              <a:solidFill>
                <a:srgbClr val="FF0000"/>
              </a:solidFill>
              <a:latin typeface="+mn-ea"/>
              <a:cs typeface="Times New Roman" panose="02020603050405020304" pitchFamily="18" charset="0"/>
            </a:endParaRPr>
          </a:p>
          <a:p>
            <a:pPr algn="just">
              <a:spcAft>
                <a:spcPts val="0"/>
              </a:spcAft>
            </a:pPr>
            <a:r>
              <a:rPr lang="ja-JP" altLang="en-US" b="1" kern="100" dirty="0">
                <a:solidFill>
                  <a:srgbClr val="FF0000"/>
                </a:solidFill>
                <a:latin typeface="+mn-ea"/>
                <a:cs typeface="Times New Roman" panose="02020603050405020304" pitchFamily="18" charset="0"/>
              </a:rPr>
              <a:t>　</a:t>
            </a:r>
            <a:r>
              <a:rPr lang="ja-JP" altLang="ja-JP" b="1" u="sng" kern="100" dirty="0" smtClean="0">
                <a:solidFill>
                  <a:srgbClr val="FF0000"/>
                </a:solidFill>
                <a:latin typeface="+mn-ea"/>
                <a:cs typeface="Times New Roman" panose="02020603050405020304" pitchFamily="18" charset="0"/>
              </a:rPr>
              <a:t>支援</a:t>
            </a:r>
            <a:r>
              <a:rPr lang="ja-JP" altLang="ja-JP" b="1" u="sng" kern="100" dirty="0">
                <a:solidFill>
                  <a:srgbClr val="FF0000"/>
                </a:solidFill>
                <a:latin typeface="+mn-ea"/>
                <a:cs typeface="Times New Roman" panose="02020603050405020304" pitchFamily="18" charset="0"/>
              </a:rPr>
              <a:t>する」のスタンスでいかないと立ち行かない。</a:t>
            </a:r>
            <a:r>
              <a:rPr lang="ja-JP" altLang="ja-JP" kern="100" dirty="0">
                <a:latin typeface="+mn-ea"/>
                <a:cs typeface="Times New Roman" panose="02020603050405020304" pitchFamily="18" charset="0"/>
              </a:rPr>
              <a:t>冷たい言い方になるが、自助努力で、ある程度</a:t>
            </a:r>
            <a:r>
              <a:rPr lang="ja-JP" altLang="ja-JP" kern="100" dirty="0" smtClean="0">
                <a:latin typeface="+mn-ea"/>
                <a:cs typeface="Times New Roman" panose="02020603050405020304" pitchFamily="18" charset="0"/>
              </a:rPr>
              <a:t>カ</a:t>
            </a:r>
            <a:endParaRPr lang="en-US" altLang="ja-JP" kern="100" dirty="0" smtClean="0">
              <a:latin typeface="+mn-ea"/>
              <a:cs typeface="Times New Roman" panose="02020603050405020304" pitchFamily="18" charset="0"/>
            </a:endParaRPr>
          </a:p>
          <a:p>
            <a:pPr algn="just">
              <a:spcAft>
                <a:spcPts val="0"/>
              </a:spcAft>
            </a:pPr>
            <a:r>
              <a:rPr lang="ja-JP" altLang="en-US" kern="100" dirty="0">
                <a:latin typeface="+mn-ea"/>
                <a:cs typeface="Times New Roman" panose="02020603050405020304" pitchFamily="18" charset="0"/>
              </a:rPr>
              <a:t>　</a:t>
            </a:r>
            <a:r>
              <a:rPr lang="ja-JP" altLang="ja-JP" kern="100" dirty="0" smtClean="0">
                <a:latin typeface="+mn-ea"/>
                <a:cs typeface="Times New Roman" panose="02020603050405020304" pitchFamily="18" charset="0"/>
              </a:rPr>
              <a:t>バー</a:t>
            </a:r>
            <a:r>
              <a:rPr lang="ja-JP" altLang="ja-JP" kern="100" dirty="0">
                <a:latin typeface="+mn-ea"/>
                <a:cs typeface="Times New Roman" panose="02020603050405020304" pitchFamily="18" charset="0"/>
              </a:rPr>
              <a:t>してもらわないと仕方がない。</a:t>
            </a:r>
            <a:r>
              <a:rPr lang="ja-JP" altLang="ja-JP" b="1" u="sng" kern="100" dirty="0">
                <a:solidFill>
                  <a:srgbClr val="FF0000"/>
                </a:solidFill>
                <a:latin typeface="+mn-ea"/>
                <a:cs typeface="Times New Roman" panose="02020603050405020304" pitchFamily="18" charset="0"/>
              </a:rPr>
              <a:t>東大阪市が</a:t>
            </a:r>
            <a:r>
              <a:rPr lang="en-US" altLang="ja-JP" b="1" u="sng" kern="100" dirty="0" smtClean="0">
                <a:solidFill>
                  <a:srgbClr val="FF0000"/>
                </a:solidFill>
                <a:latin typeface="+mn-ea"/>
                <a:cs typeface="Times New Roman" panose="02020603050405020304" pitchFamily="18" charset="0"/>
              </a:rPr>
              <a:t>363</a:t>
            </a:r>
            <a:r>
              <a:rPr lang="ja-JP" altLang="ja-JP" b="1" u="sng" kern="100" dirty="0" smtClean="0">
                <a:solidFill>
                  <a:srgbClr val="FF0000"/>
                </a:solidFill>
                <a:latin typeface="+mn-ea"/>
                <a:cs typeface="Times New Roman" panose="02020603050405020304" pitchFamily="18" charset="0"/>
              </a:rPr>
              <a:t>人</a:t>
            </a:r>
            <a:r>
              <a:rPr lang="ja-JP" altLang="ja-JP" b="1" u="sng" kern="100" dirty="0">
                <a:solidFill>
                  <a:srgbClr val="FF0000"/>
                </a:solidFill>
                <a:latin typeface="+mn-ea"/>
                <a:cs typeface="Times New Roman" panose="02020603050405020304" pitchFamily="18" charset="0"/>
              </a:rPr>
              <a:t>に絞ったならば、豊中市は</a:t>
            </a:r>
            <a:r>
              <a:rPr lang="en-US" altLang="ja-JP" b="1" u="sng" kern="100" dirty="0">
                <a:solidFill>
                  <a:srgbClr val="FF0000"/>
                </a:solidFill>
                <a:latin typeface="+mn-ea"/>
                <a:cs typeface="Times New Roman" panose="02020603050405020304" pitchFamily="18" charset="0"/>
              </a:rPr>
              <a:t>300</a:t>
            </a:r>
            <a:r>
              <a:rPr lang="ja-JP" altLang="ja-JP" b="1" u="sng" kern="100" dirty="0">
                <a:solidFill>
                  <a:srgbClr val="FF0000"/>
                </a:solidFill>
                <a:latin typeface="+mn-ea"/>
                <a:cs typeface="Times New Roman" panose="02020603050405020304" pitchFamily="18" charset="0"/>
              </a:rPr>
              <a:t>人以下にした</a:t>
            </a:r>
            <a:r>
              <a:rPr lang="ja-JP" altLang="ja-JP" b="1" u="sng" kern="100" dirty="0" smtClean="0">
                <a:solidFill>
                  <a:srgbClr val="FF0000"/>
                </a:solidFill>
                <a:latin typeface="+mn-ea"/>
                <a:cs typeface="Times New Roman" panose="02020603050405020304" pitchFamily="18" charset="0"/>
              </a:rPr>
              <a:t>方</a:t>
            </a:r>
            <a:endParaRPr lang="en-US" altLang="ja-JP" b="1" u="sng" kern="100" dirty="0" smtClean="0">
              <a:solidFill>
                <a:srgbClr val="FF0000"/>
              </a:solidFill>
              <a:latin typeface="+mn-ea"/>
              <a:cs typeface="Times New Roman" panose="02020603050405020304" pitchFamily="18" charset="0"/>
            </a:endParaRPr>
          </a:p>
          <a:p>
            <a:pPr algn="just">
              <a:spcAft>
                <a:spcPts val="0"/>
              </a:spcAft>
            </a:pPr>
            <a:r>
              <a:rPr lang="ja-JP" altLang="en-US" b="1" kern="100" dirty="0">
                <a:solidFill>
                  <a:srgbClr val="FF0000"/>
                </a:solidFill>
                <a:latin typeface="+mn-ea"/>
                <a:cs typeface="Times New Roman" panose="02020603050405020304" pitchFamily="18" charset="0"/>
              </a:rPr>
              <a:t>　</a:t>
            </a:r>
            <a:r>
              <a:rPr lang="ja-JP" altLang="ja-JP" b="1" u="sng" kern="100" dirty="0" smtClean="0">
                <a:solidFill>
                  <a:srgbClr val="FF0000"/>
                </a:solidFill>
                <a:latin typeface="+mn-ea"/>
                <a:cs typeface="Times New Roman" panose="02020603050405020304" pitchFamily="18" charset="0"/>
              </a:rPr>
              <a:t>がよい</a:t>
            </a:r>
            <a:r>
              <a:rPr lang="ja-JP" altLang="ja-JP" b="1" u="sng" kern="100" dirty="0">
                <a:solidFill>
                  <a:srgbClr val="FF0000"/>
                </a:solidFill>
                <a:latin typeface="+mn-ea"/>
                <a:cs typeface="Times New Roman" panose="02020603050405020304" pitchFamily="18" charset="0"/>
              </a:rPr>
              <a:t>。</a:t>
            </a:r>
          </a:p>
          <a:p>
            <a:endParaRPr lang="en-US" altLang="ja-JP" u="sng" dirty="0"/>
          </a:p>
          <a:p>
            <a:r>
              <a:rPr lang="ja-JP" altLang="ja-JP" dirty="0" smtClean="0"/>
              <a:t>〇</a:t>
            </a:r>
            <a:r>
              <a:rPr lang="ja-JP" altLang="ja-JP" dirty="0"/>
              <a:t>福祉避難所の受け入れ人数がわからないと、対象者数は絞れない。</a:t>
            </a:r>
            <a:endParaRPr lang="ja-JP" altLang="ja-JP" u="sng" dirty="0"/>
          </a:p>
          <a:p>
            <a:r>
              <a:rPr lang="ja-JP" altLang="ja-JP" dirty="0"/>
              <a:t>　　　　</a:t>
            </a:r>
          </a:p>
          <a:p>
            <a:endParaRPr lang="ja-JP" altLang="ja-JP" dirty="0"/>
          </a:p>
          <a:p>
            <a:r>
              <a:rPr lang="ja-JP" altLang="ja-JP" dirty="0"/>
              <a:t>　　　</a:t>
            </a:r>
          </a:p>
        </p:txBody>
      </p:sp>
      <p:sp>
        <p:nvSpPr>
          <p:cNvPr id="5" name="正方形/長方形 4"/>
          <p:cNvSpPr/>
          <p:nvPr/>
        </p:nvSpPr>
        <p:spPr>
          <a:xfrm>
            <a:off x="542974" y="4115399"/>
            <a:ext cx="10810825" cy="2562423"/>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t" anchorCtr="0"/>
          <a:lstStyle/>
          <a:p>
            <a:pPr algn="just">
              <a:spcAft>
                <a:spcPts val="0"/>
              </a:spcAft>
            </a:pPr>
            <a:r>
              <a:rPr lang="en-US" altLang="ja-JP" b="1" dirty="0" smtClean="0">
                <a:solidFill>
                  <a:prstClr val="black"/>
                </a:solidFill>
              </a:rPr>
              <a:t>【</a:t>
            </a:r>
            <a:r>
              <a:rPr lang="ja-JP" altLang="en-US" b="1" dirty="0">
                <a:solidFill>
                  <a:schemeClr val="tx1"/>
                </a:solidFill>
              </a:rPr>
              <a:t>障害相談支援ネットワーク えん</a:t>
            </a:r>
            <a:r>
              <a:rPr lang="en-US" altLang="ja-JP" b="1" dirty="0" smtClean="0">
                <a:solidFill>
                  <a:prstClr val="black"/>
                </a:solidFill>
              </a:rPr>
              <a:t>】</a:t>
            </a:r>
            <a:endParaRPr lang="en-US" altLang="ja-JP" b="1" dirty="0">
              <a:solidFill>
                <a:prstClr val="black"/>
              </a:solidFill>
            </a:endParaRPr>
          </a:p>
          <a:p>
            <a:r>
              <a:rPr lang="ja-JP" altLang="ja-JP" dirty="0"/>
              <a:t>〇</a:t>
            </a:r>
            <a:r>
              <a:rPr lang="ja-JP" altLang="ja-JP" b="1" u="sng" dirty="0">
                <a:solidFill>
                  <a:srgbClr val="FF0000"/>
                </a:solidFill>
              </a:rPr>
              <a:t>優先度の高い人に対象者は絞った方がよい。ただし、一般避難所に避難できるという条件がある</a:t>
            </a:r>
            <a:r>
              <a:rPr lang="ja-JP" altLang="ja-JP" b="1" u="sng" dirty="0" smtClean="0">
                <a:solidFill>
                  <a:srgbClr val="FF0000"/>
                </a:solidFill>
              </a:rPr>
              <a:t>ので</a:t>
            </a:r>
            <a:endParaRPr lang="en-US" altLang="ja-JP" b="1" u="sng" dirty="0" smtClean="0">
              <a:solidFill>
                <a:srgbClr val="FF0000"/>
              </a:solidFill>
            </a:endParaRPr>
          </a:p>
          <a:p>
            <a:r>
              <a:rPr lang="ja-JP" altLang="en-US" b="1" dirty="0">
                <a:solidFill>
                  <a:srgbClr val="FF0000"/>
                </a:solidFill>
              </a:rPr>
              <a:t>　</a:t>
            </a:r>
            <a:r>
              <a:rPr lang="ja-JP" altLang="ja-JP" b="1" u="sng" dirty="0" smtClean="0">
                <a:solidFill>
                  <a:srgbClr val="FF0000"/>
                </a:solidFill>
              </a:rPr>
              <a:t>あれば</a:t>
            </a:r>
            <a:r>
              <a:rPr lang="ja-JP" altLang="ja-JP" b="1" u="sng" dirty="0">
                <a:solidFill>
                  <a:srgbClr val="FF0000"/>
                </a:solidFill>
              </a:rPr>
              <a:t>、絞りすぎるのは良くない。</a:t>
            </a:r>
            <a:r>
              <a:rPr lang="ja-JP" altLang="ja-JP" dirty="0"/>
              <a:t>障害の度合いが高いと優先度も高いけど、施設に入っていたり</a:t>
            </a:r>
            <a:r>
              <a:rPr lang="ja-JP" altLang="ja-JP" dirty="0" smtClean="0"/>
              <a:t>し</a:t>
            </a:r>
            <a:endParaRPr lang="en-US" altLang="ja-JP" dirty="0" smtClean="0"/>
          </a:p>
          <a:p>
            <a:r>
              <a:rPr lang="ja-JP" altLang="en-US" dirty="0"/>
              <a:t>　</a:t>
            </a:r>
            <a:r>
              <a:rPr lang="ja-JP" altLang="ja-JP" dirty="0" smtClean="0"/>
              <a:t>て</a:t>
            </a:r>
            <a:r>
              <a:rPr lang="ja-JP" altLang="ja-JP" dirty="0"/>
              <a:t>、一般避難所に行けない人も多く出てくる。</a:t>
            </a:r>
            <a:r>
              <a:rPr lang="ja-JP" altLang="ja-JP" b="1" u="sng" dirty="0">
                <a:solidFill>
                  <a:srgbClr val="FF0000"/>
                </a:solidFill>
              </a:rPr>
              <a:t>対象は広めにしておき、優先度の高い順番から、</a:t>
            </a:r>
            <a:r>
              <a:rPr lang="ja-JP" altLang="ja-JP" b="1" u="sng" dirty="0" smtClean="0">
                <a:solidFill>
                  <a:srgbClr val="FF0000"/>
                </a:solidFill>
              </a:rPr>
              <a:t>一般</a:t>
            </a:r>
            <a:endParaRPr lang="en-US" altLang="ja-JP" b="1" u="sng" dirty="0" smtClean="0">
              <a:solidFill>
                <a:srgbClr val="FF0000"/>
              </a:solidFill>
            </a:endParaRPr>
          </a:p>
          <a:p>
            <a:r>
              <a:rPr lang="ja-JP" altLang="en-US" b="1" dirty="0" smtClean="0">
                <a:solidFill>
                  <a:srgbClr val="FF0000"/>
                </a:solidFill>
              </a:rPr>
              <a:t>　</a:t>
            </a:r>
            <a:r>
              <a:rPr lang="ja-JP" altLang="ja-JP" b="1" u="sng" dirty="0" smtClean="0">
                <a:solidFill>
                  <a:srgbClr val="FF0000"/>
                </a:solidFill>
              </a:rPr>
              <a:t>避難所</a:t>
            </a:r>
            <a:r>
              <a:rPr lang="ja-JP" altLang="ja-JP" b="1" u="sng" dirty="0">
                <a:solidFill>
                  <a:srgbClr val="FF0000"/>
                </a:solidFill>
              </a:rPr>
              <a:t>に避難できる人を福祉専門職が推薦する方法が現実的である。</a:t>
            </a:r>
          </a:p>
          <a:p>
            <a:r>
              <a:rPr lang="en-US" altLang="ja-JP" dirty="0"/>
              <a:t> </a:t>
            </a:r>
            <a:endParaRPr lang="ja-JP" altLang="ja-JP" dirty="0"/>
          </a:p>
          <a:p>
            <a:r>
              <a:rPr lang="ja-JP" altLang="ja-JP" dirty="0"/>
              <a:t>〇相談員だけでは、避難支援はムリ。（対象となる支援者が多いため）</a:t>
            </a:r>
            <a:r>
              <a:rPr lang="ja-JP" altLang="ja-JP" b="1" u="sng" dirty="0">
                <a:solidFill>
                  <a:srgbClr val="FF0000"/>
                </a:solidFill>
              </a:rPr>
              <a:t>障害者は地域との</a:t>
            </a:r>
            <a:r>
              <a:rPr lang="ja-JP" altLang="ja-JP" b="1" u="sng" dirty="0" err="1">
                <a:solidFill>
                  <a:srgbClr val="FF0000"/>
                </a:solidFill>
              </a:rPr>
              <a:t>つながりが</a:t>
            </a:r>
            <a:r>
              <a:rPr lang="ja-JP" altLang="ja-JP" b="1" u="sng" dirty="0" err="1" smtClean="0">
                <a:solidFill>
                  <a:srgbClr val="FF0000"/>
                </a:solidFill>
              </a:rPr>
              <a:t>あ</a:t>
            </a:r>
            <a:endParaRPr lang="en-US" altLang="ja-JP" b="1" u="sng" dirty="0" smtClean="0">
              <a:solidFill>
                <a:srgbClr val="FF0000"/>
              </a:solidFill>
            </a:endParaRPr>
          </a:p>
          <a:p>
            <a:r>
              <a:rPr lang="ja-JP" altLang="en-US" b="1" dirty="0">
                <a:solidFill>
                  <a:srgbClr val="FF0000"/>
                </a:solidFill>
              </a:rPr>
              <a:t>　</a:t>
            </a:r>
            <a:r>
              <a:rPr lang="ja-JP" altLang="ja-JP" b="1" u="sng" dirty="0" smtClean="0">
                <a:solidFill>
                  <a:srgbClr val="FF0000"/>
                </a:solidFill>
              </a:rPr>
              <a:t>まりない</a:t>
            </a:r>
            <a:r>
              <a:rPr lang="ja-JP" altLang="en-US" b="1" u="sng" dirty="0" smtClean="0">
                <a:solidFill>
                  <a:srgbClr val="FF0000"/>
                </a:solidFill>
              </a:rPr>
              <a:t>ため</a:t>
            </a:r>
            <a:r>
              <a:rPr lang="ja-JP" altLang="ja-JP" b="1" u="sng" dirty="0" smtClean="0">
                <a:solidFill>
                  <a:srgbClr val="FF0000"/>
                </a:solidFill>
              </a:rPr>
              <a:t>、</a:t>
            </a:r>
            <a:r>
              <a:rPr lang="ja-JP" altLang="ja-JP" b="1" u="sng" dirty="0">
                <a:solidFill>
                  <a:srgbClr val="FF0000"/>
                </a:solidFill>
              </a:rPr>
              <a:t>個別避難計画を作ることで、地域との</a:t>
            </a:r>
            <a:r>
              <a:rPr lang="ja-JP" altLang="ja-JP" b="1" u="sng" dirty="0" smtClean="0">
                <a:solidFill>
                  <a:srgbClr val="FF0000"/>
                </a:solidFill>
              </a:rPr>
              <a:t>つながり</a:t>
            </a:r>
            <a:r>
              <a:rPr lang="ja-JP" altLang="en-US" b="1" u="sng" dirty="0" smtClean="0">
                <a:solidFill>
                  <a:srgbClr val="FF0000"/>
                </a:solidFill>
              </a:rPr>
              <a:t>が</a:t>
            </a:r>
            <a:r>
              <a:rPr lang="ja-JP" altLang="ja-JP" b="1" u="sng" dirty="0" smtClean="0">
                <a:solidFill>
                  <a:srgbClr val="FF0000"/>
                </a:solidFill>
              </a:rPr>
              <a:t>できる</a:t>
            </a:r>
            <a:r>
              <a:rPr lang="ja-JP" altLang="ja-JP" b="1" u="sng" dirty="0">
                <a:solidFill>
                  <a:srgbClr val="FF0000"/>
                </a:solidFill>
              </a:rPr>
              <a:t>ことはよいことである</a:t>
            </a:r>
            <a:r>
              <a:rPr lang="ja-JP" altLang="ja-JP" b="1" dirty="0">
                <a:solidFill>
                  <a:srgbClr val="FF0000"/>
                </a:solidFill>
              </a:rPr>
              <a:t>。</a:t>
            </a:r>
          </a:p>
          <a:p>
            <a:endParaRPr lang="ja-JP" altLang="ja-JP" dirty="0"/>
          </a:p>
          <a:p>
            <a:r>
              <a:rPr lang="ja-JP" altLang="ja-JP" dirty="0"/>
              <a:t>　　　</a:t>
            </a:r>
          </a:p>
        </p:txBody>
      </p:sp>
    </p:spTree>
    <p:extLst>
      <p:ext uri="{BB962C8B-B14F-4D97-AF65-F5344CB8AC3E}">
        <p14:creationId xmlns:p14="http://schemas.microsoft.com/office/powerpoint/2010/main" val="206849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457200" y="352425"/>
            <a:ext cx="11391900" cy="1066800"/>
            <a:chOff x="457200" y="352425"/>
            <a:chExt cx="11391900" cy="1066800"/>
          </a:xfrm>
        </p:grpSpPr>
        <p:grpSp>
          <p:nvGrpSpPr>
            <p:cNvPr id="10" name="グループ化 9"/>
            <p:cNvGrpSpPr/>
            <p:nvPr/>
          </p:nvGrpSpPr>
          <p:grpSpPr>
            <a:xfrm>
              <a:off x="457200" y="352425"/>
              <a:ext cx="11391900" cy="1066800"/>
              <a:chOff x="457200" y="352425"/>
              <a:chExt cx="11391900" cy="1066800"/>
            </a:xfrm>
          </p:grpSpPr>
          <p:sp>
            <p:nvSpPr>
              <p:cNvPr id="2" name="正方形/長方形 1"/>
              <p:cNvSpPr/>
              <p:nvPr/>
            </p:nvSpPr>
            <p:spPr>
              <a:xfrm>
                <a:off x="457200" y="352425"/>
                <a:ext cx="11391900" cy="106680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b="1" dirty="0" smtClean="0"/>
                  <a:t>今後の課題②（様式の変更）</a:t>
                </a:r>
                <a:endParaRPr lang="ja-JP" altLang="en-US" sz="2800" b="1"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5637" y="408351"/>
                <a:ext cx="909638" cy="953724"/>
              </a:xfrm>
              <a:prstGeom prst="rect">
                <a:avLst/>
              </a:prstGeom>
            </p:spPr>
          </p:pic>
        </p:gr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839" y="454525"/>
              <a:ext cx="692171" cy="907550"/>
            </a:xfrm>
            <a:prstGeom prst="rect">
              <a:avLst/>
            </a:prstGeom>
          </p:spPr>
        </p:pic>
      </p:grpSp>
      <p:sp>
        <p:nvSpPr>
          <p:cNvPr id="3" name="スライド番号プレースホルダー 2"/>
          <p:cNvSpPr>
            <a:spLocks noGrp="1"/>
          </p:cNvSpPr>
          <p:nvPr>
            <p:ph type="sldNum" sz="quarter" idx="12"/>
          </p:nvPr>
        </p:nvSpPr>
        <p:spPr/>
        <p:txBody>
          <a:bodyPr/>
          <a:lstStyle/>
          <a:p>
            <a:fld id="{0DEE1E8A-F59B-4774-AC14-A4AA4B898B7D}" type="slidenum">
              <a:rPr kumimoji="1" lang="ja-JP" altLang="en-US" smtClean="0"/>
              <a:t>13</a:t>
            </a:fld>
            <a:endParaRPr kumimoji="1" lang="ja-JP" altLang="en-US" dirty="0"/>
          </a:p>
        </p:txBody>
      </p:sp>
      <p:sp>
        <p:nvSpPr>
          <p:cNvPr id="14" name="正方形/長方形 13"/>
          <p:cNvSpPr/>
          <p:nvPr/>
        </p:nvSpPr>
        <p:spPr>
          <a:xfrm>
            <a:off x="788504" y="1629853"/>
            <a:ext cx="7112000" cy="51046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2700"/>
              </a:lnSpc>
            </a:pPr>
            <a:r>
              <a:rPr lang="ja-JP" altLang="en-US" sz="2400" b="1" dirty="0" smtClean="0"/>
              <a:t>計画書</a:t>
            </a:r>
            <a:r>
              <a:rPr lang="ja-JP" altLang="en-US" sz="2400" b="1" dirty="0"/>
              <a:t>に盛り込む事項（計画書様式）</a:t>
            </a:r>
            <a:endParaRPr lang="en-US" altLang="ja-JP" sz="2400" b="1" dirty="0"/>
          </a:p>
          <a:p>
            <a:pPr>
              <a:lnSpc>
                <a:spcPts val="2700"/>
              </a:lnSpc>
            </a:pPr>
            <a:endParaRPr kumimoji="1" lang="en-US" altLang="ja-JP" sz="2400" b="1" dirty="0" smtClean="0"/>
          </a:p>
          <a:p>
            <a:pPr>
              <a:lnSpc>
                <a:spcPts val="2700"/>
              </a:lnSpc>
            </a:pPr>
            <a:endParaRPr kumimoji="1" lang="ja-JP" altLang="en-US" sz="2400" b="1" dirty="0"/>
          </a:p>
          <a:p>
            <a:pPr>
              <a:lnSpc>
                <a:spcPts val="2700"/>
              </a:lnSpc>
            </a:pPr>
            <a:endParaRPr kumimoji="1" lang="ja-JP" altLang="en-US" b="1" dirty="0"/>
          </a:p>
        </p:txBody>
      </p:sp>
      <p:sp>
        <p:nvSpPr>
          <p:cNvPr id="15" name="正方形/長方形 14"/>
          <p:cNvSpPr/>
          <p:nvPr/>
        </p:nvSpPr>
        <p:spPr>
          <a:xfrm>
            <a:off x="1152524" y="2119787"/>
            <a:ext cx="5372101" cy="3565396"/>
          </a:xfrm>
          <a:prstGeom prst="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t>≪個別避難</a:t>
            </a:r>
            <a:r>
              <a:rPr kumimoji="1" lang="ja-JP" altLang="en-US" b="1" dirty="0" smtClean="0"/>
              <a:t>計画</a:t>
            </a:r>
            <a:r>
              <a:rPr kumimoji="1" lang="ja-JP" altLang="en-US" b="1" dirty="0" smtClean="0">
                <a:solidFill>
                  <a:srgbClr val="FF0000"/>
                </a:solidFill>
              </a:rPr>
              <a:t>（</a:t>
            </a:r>
            <a:r>
              <a:rPr kumimoji="1" lang="en-US" altLang="ja-JP" b="1" dirty="0" smtClean="0">
                <a:solidFill>
                  <a:srgbClr val="FF0000"/>
                </a:solidFill>
              </a:rPr>
              <a:t>※</a:t>
            </a:r>
            <a:r>
              <a:rPr kumimoji="1" lang="ja-JP" altLang="en-US" b="1" dirty="0" smtClean="0">
                <a:solidFill>
                  <a:srgbClr val="FF0000"/>
                </a:solidFill>
              </a:rPr>
              <a:t>モデル事業実施時）</a:t>
            </a:r>
            <a:r>
              <a:rPr kumimoji="1" lang="ja-JP" altLang="en-US" b="1" dirty="0" smtClean="0"/>
              <a:t>≫</a:t>
            </a:r>
            <a:endParaRPr kumimoji="1" lang="en-US" altLang="ja-JP" b="1" dirty="0" smtClean="0"/>
          </a:p>
          <a:p>
            <a:pPr>
              <a:lnSpc>
                <a:spcPts val="500"/>
              </a:lnSpc>
            </a:pPr>
            <a:r>
              <a:rPr kumimoji="1" lang="ja-JP" altLang="en-US" sz="1600" dirty="0"/>
              <a:t>　</a:t>
            </a:r>
          </a:p>
          <a:p>
            <a:r>
              <a:rPr kumimoji="1" lang="ja-JP" altLang="en-US" sz="1600" dirty="0" smtClean="0"/>
              <a:t>　 ☑  基本</a:t>
            </a:r>
            <a:r>
              <a:rPr kumimoji="1" lang="ja-JP" altLang="en-US" sz="1600" dirty="0"/>
              <a:t>情報（氏名･住所･生年</a:t>
            </a:r>
            <a:r>
              <a:rPr kumimoji="1" lang="ja-JP" altLang="en-US" sz="1600" dirty="0" smtClean="0"/>
              <a:t>月日など）</a:t>
            </a:r>
            <a:endParaRPr kumimoji="1" lang="en-US" altLang="ja-JP" sz="1600" dirty="0" smtClean="0"/>
          </a:p>
          <a:p>
            <a:r>
              <a:rPr lang="ja-JP" altLang="en-US" sz="1600" dirty="0"/>
              <a:t> </a:t>
            </a:r>
            <a:r>
              <a:rPr lang="ja-JP" altLang="en-US" sz="1600" dirty="0" smtClean="0"/>
              <a:t>　☑  家族構成・同居情報・</a:t>
            </a:r>
            <a:r>
              <a:rPr lang="ja-JP" altLang="en-US" sz="1600" dirty="0" smtClean="0">
                <a:solidFill>
                  <a:srgbClr val="FF0000"/>
                </a:solidFill>
              </a:rPr>
              <a:t>ペット情報</a:t>
            </a:r>
            <a:endParaRPr lang="en-US" altLang="ja-JP" sz="1600" dirty="0" smtClean="0">
              <a:solidFill>
                <a:srgbClr val="FF0000"/>
              </a:solidFill>
            </a:endParaRPr>
          </a:p>
          <a:p>
            <a:r>
              <a:rPr lang="ja-JP" altLang="en-US" sz="1600" dirty="0" smtClean="0"/>
              <a:t>　 ☑  </a:t>
            </a:r>
            <a:r>
              <a:rPr lang="ja-JP" altLang="en-US" sz="1600" dirty="0" smtClean="0">
                <a:solidFill>
                  <a:srgbClr val="FF0000"/>
                </a:solidFill>
              </a:rPr>
              <a:t>家の様子</a:t>
            </a:r>
            <a:endParaRPr lang="en-US" altLang="ja-JP" sz="1600" dirty="0" smtClean="0">
              <a:solidFill>
                <a:srgbClr val="FF0000"/>
              </a:solidFill>
            </a:endParaRPr>
          </a:p>
          <a:p>
            <a:pPr lvl="0"/>
            <a:r>
              <a:rPr lang="ja-JP" altLang="en-US" sz="1600" dirty="0"/>
              <a:t>　</a:t>
            </a:r>
            <a:r>
              <a:rPr lang="ja-JP" altLang="en-US" sz="1600" dirty="0" smtClean="0"/>
              <a:t> </a:t>
            </a:r>
            <a:r>
              <a:rPr lang="ja-JP" altLang="en-US" sz="1600" dirty="0" smtClean="0">
                <a:solidFill>
                  <a:prstClr val="black"/>
                </a:solidFill>
              </a:rPr>
              <a:t>☑  </a:t>
            </a:r>
            <a:r>
              <a:rPr lang="ja-JP" altLang="en-US" sz="1600" dirty="0" smtClean="0">
                <a:solidFill>
                  <a:srgbClr val="FF0000"/>
                </a:solidFill>
              </a:rPr>
              <a:t>無事ですシート・車イスの有無</a:t>
            </a:r>
            <a:endParaRPr lang="en-US" altLang="ja-JP" sz="1600" dirty="0" smtClean="0">
              <a:solidFill>
                <a:srgbClr val="FF0000"/>
              </a:solidFill>
            </a:endParaRPr>
          </a:p>
          <a:p>
            <a:r>
              <a:rPr lang="ja-JP" altLang="en-US" sz="1600" dirty="0"/>
              <a:t>　 </a:t>
            </a:r>
            <a:r>
              <a:rPr lang="ja-JP" altLang="en-US" sz="1600" dirty="0" smtClean="0">
                <a:solidFill>
                  <a:schemeClr val="tx1"/>
                </a:solidFill>
              </a:rPr>
              <a:t>☑  緊急</a:t>
            </a:r>
            <a:r>
              <a:rPr lang="ja-JP" altLang="en-US" sz="1600" dirty="0">
                <a:solidFill>
                  <a:schemeClr val="tx1"/>
                </a:solidFill>
              </a:rPr>
              <a:t>連絡先</a:t>
            </a:r>
            <a:endParaRPr kumimoji="1" lang="ja-JP" altLang="en-US" sz="1600" dirty="0">
              <a:solidFill>
                <a:schemeClr val="tx1"/>
              </a:solidFill>
            </a:endParaRPr>
          </a:p>
          <a:p>
            <a:r>
              <a:rPr kumimoji="1" lang="ja-JP" altLang="en-US" sz="1600" dirty="0" smtClean="0">
                <a:solidFill>
                  <a:schemeClr val="tx1"/>
                </a:solidFill>
              </a:rPr>
              <a:t>　</a:t>
            </a:r>
            <a:r>
              <a:rPr kumimoji="1" lang="ja-JP" altLang="en-US" sz="1600" dirty="0">
                <a:solidFill>
                  <a:schemeClr val="tx1"/>
                </a:solidFill>
              </a:rPr>
              <a:t> ☑ </a:t>
            </a:r>
            <a:r>
              <a:rPr kumimoji="1" lang="ja-JP" altLang="en-US" sz="1600" dirty="0" smtClean="0">
                <a:solidFill>
                  <a:schemeClr val="tx1"/>
                </a:solidFill>
              </a:rPr>
              <a:t> 身体状況（要介護度や障害手帳の等級など）</a:t>
            </a:r>
            <a:endParaRPr kumimoji="1" lang="en-US" altLang="ja-JP" sz="1600" dirty="0" smtClean="0">
              <a:solidFill>
                <a:schemeClr val="tx1"/>
              </a:solidFill>
            </a:endParaRPr>
          </a:p>
          <a:p>
            <a:r>
              <a:rPr kumimoji="1" lang="ja-JP" altLang="en-US" sz="1600" dirty="0" smtClean="0">
                <a:solidFill>
                  <a:schemeClr val="tx1"/>
                </a:solidFill>
              </a:rPr>
              <a:t>　</a:t>
            </a:r>
            <a:r>
              <a:rPr kumimoji="1" lang="ja-JP" altLang="en-US" sz="1600" dirty="0">
                <a:solidFill>
                  <a:schemeClr val="tx1"/>
                </a:solidFill>
              </a:rPr>
              <a:t> ☑ </a:t>
            </a:r>
            <a:r>
              <a:rPr kumimoji="1" lang="ja-JP" altLang="en-US" sz="1600" dirty="0" smtClean="0">
                <a:solidFill>
                  <a:schemeClr val="tx1"/>
                </a:solidFill>
              </a:rPr>
              <a:t> 利用</a:t>
            </a:r>
            <a:r>
              <a:rPr kumimoji="1" lang="ja-JP" altLang="en-US" sz="1600" dirty="0">
                <a:solidFill>
                  <a:schemeClr val="tx1"/>
                </a:solidFill>
              </a:rPr>
              <a:t>サービス（医療･介護等</a:t>
            </a:r>
            <a:r>
              <a:rPr kumimoji="1" lang="ja-JP" altLang="en-US" sz="1600" dirty="0" smtClean="0">
                <a:solidFill>
                  <a:schemeClr val="tx1"/>
                </a:solidFill>
              </a:rPr>
              <a:t>）</a:t>
            </a:r>
            <a:endParaRPr kumimoji="1" lang="en-US" altLang="ja-JP" sz="1600" dirty="0" smtClean="0">
              <a:solidFill>
                <a:schemeClr val="tx1"/>
              </a:solidFill>
            </a:endParaRPr>
          </a:p>
          <a:p>
            <a:r>
              <a:rPr kumimoji="1" lang="ja-JP" altLang="en-US" sz="1600" dirty="0" smtClean="0"/>
              <a:t>　 </a:t>
            </a:r>
            <a:r>
              <a:rPr kumimoji="1" lang="ja-JP" altLang="en-US" sz="1600" dirty="0"/>
              <a:t>☑ </a:t>
            </a:r>
            <a:r>
              <a:rPr kumimoji="1" lang="ja-JP" altLang="en-US" sz="1600" dirty="0" smtClean="0"/>
              <a:t> 避難先や避難</a:t>
            </a:r>
            <a:r>
              <a:rPr kumimoji="1" lang="ja-JP" altLang="en-US" sz="1600" dirty="0"/>
              <a:t>経路</a:t>
            </a:r>
          </a:p>
          <a:p>
            <a:r>
              <a:rPr kumimoji="1" lang="ja-JP" altLang="en-US" sz="1600" dirty="0" smtClean="0"/>
              <a:t>　</a:t>
            </a:r>
            <a:r>
              <a:rPr kumimoji="1" lang="ja-JP" altLang="en-US" sz="1600" dirty="0"/>
              <a:t> ☑ </a:t>
            </a:r>
            <a:r>
              <a:rPr kumimoji="1" lang="ja-JP" altLang="en-US" sz="1600" dirty="0" smtClean="0"/>
              <a:t> 避難時の携行品</a:t>
            </a:r>
            <a:r>
              <a:rPr kumimoji="1" lang="en-US" altLang="ja-JP" sz="1600" dirty="0" smtClean="0"/>
              <a:t>(</a:t>
            </a:r>
            <a:r>
              <a:rPr kumimoji="1" lang="ja-JP" altLang="en-US" sz="1600" dirty="0"/>
              <a:t>薬等</a:t>
            </a:r>
            <a:r>
              <a:rPr kumimoji="1" lang="en-US" altLang="ja-JP" sz="1600" dirty="0"/>
              <a:t>)</a:t>
            </a:r>
            <a:r>
              <a:rPr kumimoji="1" lang="ja-JP" altLang="en-US" sz="1600" dirty="0"/>
              <a:t>　</a:t>
            </a:r>
            <a:endParaRPr kumimoji="1" lang="en-US" altLang="ja-JP" sz="1600" dirty="0" smtClean="0"/>
          </a:p>
          <a:p>
            <a:r>
              <a:rPr kumimoji="1" lang="ja-JP" altLang="en-US" sz="1600" dirty="0" smtClean="0"/>
              <a:t>　</a:t>
            </a:r>
            <a:r>
              <a:rPr kumimoji="1" lang="ja-JP" altLang="en-US" sz="1600" dirty="0"/>
              <a:t> </a:t>
            </a:r>
            <a:r>
              <a:rPr kumimoji="1" lang="ja-JP" altLang="en-US" sz="1600" dirty="0" smtClean="0"/>
              <a:t>☑  避難誘導時、</a:t>
            </a:r>
            <a:r>
              <a:rPr kumimoji="1" lang="ja-JP" altLang="en-US" sz="1600" dirty="0" smtClean="0">
                <a:solidFill>
                  <a:srgbClr val="FF0000"/>
                </a:solidFill>
              </a:rPr>
              <a:t>避難先で</a:t>
            </a:r>
            <a:r>
              <a:rPr lang="ja-JP" altLang="en-US" sz="1600" dirty="0" smtClean="0">
                <a:solidFill>
                  <a:srgbClr val="FF0000"/>
                </a:solidFill>
              </a:rPr>
              <a:t>の</a:t>
            </a:r>
            <a:r>
              <a:rPr kumimoji="1" lang="ja-JP" altLang="en-US" sz="1600" dirty="0" smtClean="0">
                <a:solidFill>
                  <a:srgbClr val="FF0000"/>
                </a:solidFill>
              </a:rPr>
              <a:t>留意</a:t>
            </a:r>
            <a:r>
              <a:rPr kumimoji="1" lang="ja-JP" altLang="en-US" sz="1600" dirty="0">
                <a:solidFill>
                  <a:srgbClr val="FF0000"/>
                </a:solidFill>
              </a:rPr>
              <a:t>事項</a:t>
            </a:r>
            <a:r>
              <a:rPr kumimoji="1" lang="ja-JP" altLang="en-US" sz="1600" dirty="0"/>
              <a:t>　</a:t>
            </a:r>
            <a:endParaRPr kumimoji="1" lang="en-US" altLang="ja-JP" sz="1600" dirty="0" smtClean="0"/>
          </a:p>
          <a:p>
            <a:r>
              <a:rPr kumimoji="1" lang="ja-JP" altLang="en-US" sz="1600" dirty="0" smtClean="0"/>
              <a:t>　</a:t>
            </a:r>
            <a:r>
              <a:rPr kumimoji="1" lang="ja-JP" altLang="en-US" sz="1600" dirty="0"/>
              <a:t> ☑ </a:t>
            </a:r>
            <a:r>
              <a:rPr kumimoji="1" lang="ja-JP" altLang="en-US" sz="1600" dirty="0" smtClean="0"/>
              <a:t> 避難協力者</a:t>
            </a:r>
            <a:r>
              <a:rPr kumimoji="1" lang="ja-JP" altLang="en-US" sz="1600" smtClean="0"/>
              <a:t>･連絡先</a:t>
            </a:r>
            <a:endParaRPr kumimoji="1" lang="ja-JP" altLang="en-US" sz="1600" dirty="0">
              <a:solidFill>
                <a:srgbClr val="FF0000"/>
              </a:solidFill>
            </a:endParaRPr>
          </a:p>
          <a:p>
            <a:r>
              <a:rPr kumimoji="1" lang="ja-JP" altLang="en-US" sz="1600" dirty="0" smtClean="0"/>
              <a:t>　</a:t>
            </a:r>
            <a:r>
              <a:rPr kumimoji="1" lang="ja-JP" altLang="en-US" sz="1600" dirty="0"/>
              <a:t> </a:t>
            </a:r>
            <a:r>
              <a:rPr kumimoji="1" lang="ja-JP" altLang="en-US" sz="1600" dirty="0" smtClean="0"/>
              <a:t>☑  計画を平常時に関係者へ提供することの同意欄</a:t>
            </a:r>
            <a:r>
              <a:rPr kumimoji="1" lang="ja-JP" altLang="en-US" sz="1600" dirty="0"/>
              <a:t>　</a:t>
            </a:r>
          </a:p>
        </p:txBody>
      </p:sp>
      <p:sp>
        <p:nvSpPr>
          <p:cNvPr id="4" name="正方形/長方形 3"/>
          <p:cNvSpPr/>
          <p:nvPr/>
        </p:nvSpPr>
        <p:spPr>
          <a:xfrm>
            <a:off x="6943723" y="2119786"/>
            <a:ext cx="4781551" cy="3976213"/>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ja-JP" altLang="en-US" b="1" dirty="0" smtClean="0"/>
              <a:t>≪地震・風水害防災チェックリスト≫</a:t>
            </a:r>
            <a:endParaRPr kumimoji="1" lang="en-US" altLang="ja-JP" b="1" dirty="0" smtClean="0"/>
          </a:p>
          <a:p>
            <a:pPr>
              <a:lnSpc>
                <a:spcPts val="1000"/>
              </a:lnSpc>
            </a:pPr>
            <a:endParaRPr kumimoji="1" lang="en-US" altLang="ja-JP" sz="1600" b="1" dirty="0" smtClean="0"/>
          </a:p>
          <a:p>
            <a:r>
              <a:rPr lang="en-US" altLang="ja-JP" sz="1600" b="1" dirty="0" smtClean="0"/>
              <a:t>【</a:t>
            </a:r>
            <a:r>
              <a:rPr lang="ja-JP" altLang="en-US" sz="1600" b="1" dirty="0" smtClean="0"/>
              <a:t>目的</a:t>
            </a:r>
            <a:r>
              <a:rPr lang="en-US" altLang="ja-JP" sz="1600" b="1" dirty="0" smtClean="0"/>
              <a:t>】</a:t>
            </a:r>
          </a:p>
          <a:p>
            <a:r>
              <a:rPr lang="ja-JP" altLang="en-US" sz="1600" dirty="0"/>
              <a:t>　</a:t>
            </a:r>
            <a:r>
              <a:rPr lang="ja-JP" altLang="en-US" sz="1600" dirty="0" smtClean="0"/>
              <a:t>・</a:t>
            </a:r>
            <a:r>
              <a:rPr lang="ja-JP" altLang="en-US" sz="1600" dirty="0" smtClean="0">
                <a:solidFill>
                  <a:schemeClr val="tx1"/>
                </a:solidFill>
              </a:rPr>
              <a:t>避難準備（自助）を促すツール</a:t>
            </a:r>
            <a:r>
              <a:rPr lang="ja-JP" altLang="en-US" sz="1600" dirty="0" smtClean="0"/>
              <a:t>として作成</a:t>
            </a:r>
            <a:endParaRPr lang="en-US" altLang="ja-JP" sz="1600" dirty="0" smtClean="0"/>
          </a:p>
          <a:p>
            <a:r>
              <a:rPr lang="ja-JP" altLang="en-US" sz="1600" dirty="0"/>
              <a:t>　</a:t>
            </a:r>
            <a:r>
              <a:rPr lang="ja-JP" altLang="en-US" sz="1600" dirty="0" smtClean="0"/>
              <a:t>・計画</a:t>
            </a:r>
            <a:r>
              <a:rPr lang="ja-JP" altLang="en-US" sz="1600" dirty="0" smtClean="0">
                <a:solidFill>
                  <a:schemeClr val="tx1"/>
                </a:solidFill>
              </a:rPr>
              <a:t>作成と並行して</a:t>
            </a:r>
            <a:r>
              <a:rPr lang="ja-JP" altLang="en-US" sz="1600" dirty="0" smtClean="0"/>
              <a:t>チェックを促す</a:t>
            </a:r>
            <a:endParaRPr lang="en-US" altLang="ja-JP" sz="1600" dirty="0" smtClean="0"/>
          </a:p>
          <a:p>
            <a:pPr>
              <a:lnSpc>
                <a:spcPts val="700"/>
              </a:lnSpc>
            </a:pPr>
            <a:endParaRPr lang="en-US" altLang="ja-JP" sz="1600" dirty="0" smtClean="0"/>
          </a:p>
          <a:p>
            <a:r>
              <a:rPr kumimoji="1" lang="en-US" altLang="ja-JP" sz="1600" b="1" dirty="0" smtClean="0"/>
              <a:t>【</a:t>
            </a:r>
            <a:r>
              <a:rPr kumimoji="1" lang="ja-JP" altLang="en-US" sz="1600" b="1" dirty="0" smtClean="0"/>
              <a:t>内容</a:t>
            </a:r>
            <a:r>
              <a:rPr kumimoji="1" lang="en-US" altLang="ja-JP" sz="1600" b="1" dirty="0" smtClean="0"/>
              <a:t>】</a:t>
            </a:r>
          </a:p>
          <a:p>
            <a:r>
              <a:rPr lang="ja-JP" altLang="en-US" sz="1600" dirty="0" smtClean="0"/>
              <a:t>　</a:t>
            </a:r>
            <a:r>
              <a:rPr lang="ja-JP" altLang="en-US" sz="1600" dirty="0"/>
              <a:t>☑  </a:t>
            </a:r>
            <a:r>
              <a:rPr lang="ja-JP" altLang="en-US" sz="1600" dirty="0" smtClean="0"/>
              <a:t>避難場所・避難所の確認</a:t>
            </a:r>
            <a:endParaRPr lang="en-US" altLang="ja-JP" sz="1600" dirty="0" smtClean="0"/>
          </a:p>
          <a:p>
            <a:r>
              <a:rPr lang="ja-JP" altLang="en-US" sz="1600" dirty="0"/>
              <a:t>　</a:t>
            </a:r>
            <a:r>
              <a:rPr lang="ja-JP" altLang="en-US" sz="1600" dirty="0" smtClean="0"/>
              <a:t>☑  非常持出品の準備</a:t>
            </a:r>
            <a:endParaRPr lang="en-US" altLang="ja-JP" sz="1600" dirty="0"/>
          </a:p>
          <a:p>
            <a:pPr lvl="0"/>
            <a:r>
              <a:rPr lang="ja-JP" altLang="en-US" sz="1600" dirty="0" smtClean="0">
                <a:solidFill>
                  <a:prstClr val="black"/>
                </a:solidFill>
              </a:rPr>
              <a:t>   ☑  耐震性能の確認</a:t>
            </a:r>
            <a:endParaRPr lang="en-US" altLang="ja-JP" sz="1600" dirty="0" smtClean="0">
              <a:solidFill>
                <a:prstClr val="black"/>
              </a:solidFill>
            </a:endParaRPr>
          </a:p>
          <a:p>
            <a:pPr lvl="0"/>
            <a:r>
              <a:rPr lang="ja-JP" altLang="en-US" sz="1600" dirty="0" smtClean="0">
                <a:solidFill>
                  <a:prstClr val="black"/>
                </a:solidFill>
              </a:rPr>
              <a:t>　☑  家の中・外周りの確認</a:t>
            </a:r>
            <a:endParaRPr lang="en-US" altLang="ja-JP" sz="1600" dirty="0" smtClean="0">
              <a:solidFill>
                <a:prstClr val="black"/>
              </a:solidFill>
            </a:endParaRPr>
          </a:p>
          <a:p>
            <a:pPr lvl="0"/>
            <a:r>
              <a:rPr lang="ja-JP" altLang="en-US" sz="1600" dirty="0">
                <a:solidFill>
                  <a:prstClr val="black"/>
                </a:solidFill>
              </a:rPr>
              <a:t>　</a:t>
            </a:r>
            <a:r>
              <a:rPr lang="ja-JP" altLang="en-US" sz="1600" dirty="0" smtClean="0">
                <a:solidFill>
                  <a:prstClr val="black"/>
                </a:solidFill>
              </a:rPr>
              <a:t>　（落下防止・家具の転倒防止等）</a:t>
            </a:r>
            <a:endParaRPr lang="en-US" altLang="ja-JP" sz="1600" dirty="0" smtClean="0">
              <a:solidFill>
                <a:prstClr val="black"/>
              </a:solidFill>
            </a:endParaRPr>
          </a:p>
          <a:p>
            <a:pPr lvl="0"/>
            <a:r>
              <a:rPr lang="ja-JP" altLang="en-US" sz="1600" dirty="0" smtClean="0">
                <a:solidFill>
                  <a:prstClr val="black"/>
                </a:solidFill>
              </a:rPr>
              <a:t>　☑  ペットの避難についての確認</a:t>
            </a:r>
            <a:endParaRPr lang="en-US" altLang="ja-JP" sz="1600" dirty="0">
              <a:solidFill>
                <a:prstClr val="black"/>
              </a:solidFill>
            </a:endParaRPr>
          </a:p>
          <a:p>
            <a:pPr lvl="0"/>
            <a:r>
              <a:rPr lang="ja-JP" altLang="en-US" sz="1600" dirty="0" smtClean="0">
                <a:solidFill>
                  <a:prstClr val="black"/>
                </a:solidFill>
              </a:rPr>
              <a:t>　☑  連絡先の確認</a:t>
            </a:r>
            <a:endParaRPr lang="en-US" altLang="ja-JP" sz="1600" dirty="0">
              <a:solidFill>
                <a:prstClr val="black"/>
              </a:solidFill>
            </a:endParaRPr>
          </a:p>
          <a:p>
            <a:pPr lvl="0"/>
            <a:r>
              <a:rPr lang="ja-JP" altLang="en-US" sz="1600" dirty="0" smtClean="0">
                <a:solidFill>
                  <a:prstClr val="black"/>
                </a:solidFill>
              </a:rPr>
              <a:t>　☑  </a:t>
            </a:r>
            <a:r>
              <a:rPr lang="ja-JP" altLang="en-US" sz="1600" dirty="0" smtClean="0"/>
              <a:t>心身状況の整理</a:t>
            </a:r>
            <a:endParaRPr lang="en-US" altLang="ja-JP" sz="1600" dirty="0" smtClean="0"/>
          </a:p>
          <a:p>
            <a:r>
              <a:rPr lang="ja-JP" altLang="en-US" sz="1600" dirty="0"/>
              <a:t>　</a:t>
            </a:r>
            <a:r>
              <a:rPr lang="ja-JP" altLang="en-US" sz="1600" dirty="0" smtClean="0"/>
              <a:t>　</a:t>
            </a:r>
            <a:r>
              <a:rPr lang="en-US" altLang="ja-JP" sz="1600" dirty="0" smtClean="0"/>
              <a:t>(</a:t>
            </a:r>
            <a:r>
              <a:rPr lang="ja-JP" altLang="en-US" sz="1600" dirty="0" smtClean="0"/>
              <a:t>歩行･視力･聴力･排泄･認知等）  </a:t>
            </a:r>
            <a:endParaRPr lang="en-US" altLang="ja-JP" sz="1600" dirty="0" smtClean="0"/>
          </a:p>
          <a:p>
            <a:r>
              <a:rPr lang="ja-JP" altLang="en-US" sz="1600" dirty="0"/>
              <a:t>　</a:t>
            </a:r>
            <a:r>
              <a:rPr lang="ja-JP" altLang="en-US" sz="1600" dirty="0" smtClean="0"/>
              <a:t>☑  生活環境の確認</a:t>
            </a:r>
            <a:endParaRPr lang="en-US" altLang="ja-JP" sz="1600" dirty="0" smtClean="0"/>
          </a:p>
          <a:p>
            <a:r>
              <a:rPr lang="ja-JP" altLang="en-US" sz="1600" dirty="0"/>
              <a:t>　</a:t>
            </a:r>
            <a:r>
              <a:rPr lang="ja-JP" altLang="en-US" sz="1600" dirty="0" smtClean="0"/>
              <a:t>　</a:t>
            </a:r>
            <a:r>
              <a:rPr lang="en-US" altLang="ja-JP" sz="1600" dirty="0" smtClean="0"/>
              <a:t>(</a:t>
            </a:r>
            <a:r>
              <a:rPr lang="ja-JP" altLang="en-US" sz="1600" dirty="0" smtClean="0"/>
              <a:t>建物の構造・築年数･</a:t>
            </a:r>
            <a:r>
              <a:rPr lang="en-US" altLang="ja-JP" sz="1600" dirty="0" smtClean="0"/>
              <a:t>EV</a:t>
            </a:r>
            <a:r>
              <a:rPr lang="ja-JP" altLang="en-US" sz="1600" dirty="0" smtClean="0"/>
              <a:t>有無等</a:t>
            </a:r>
            <a:r>
              <a:rPr lang="en-US" altLang="ja-JP" sz="1600" dirty="0" smtClean="0"/>
              <a:t>)</a:t>
            </a:r>
          </a:p>
          <a:p>
            <a:r>
              <a:rPr lang="ja-JP" altLang="en-US" sz="1600" dirty="0"/>
              <a:t>　</a:t>
            </a:r>
            <a:endParaRPr lang="en-US" altLang="ja-JP" sz="1600" dirty="0" smtClean="0"/>
          </a:p>
          <a:p>
            <a:r>
              <a:rPr lang="ja-JP" altLang="en-US" sz="1600" dirty="0" smtClean="0"/>
              <a:t>　</a:t>
            </a:r>
            <a:endParaRPr kumimoji="1" lang="en-US" altLang="ja-JP" dirty="0" smtClean="0"/>
          </a:p>
        </p:txBody>
      </p:sp>
      <p:sp>
        <p:nvSpPr>
          <p:cNvPr id="7" name="十字形 6"/>
          <p:cNvSpPr/>
          <p:nvPr/>
        </p:nvSpPr>
        <p:spPr>
          <a:xfrm>
            <a:off x="6401887" y="3114675"/>
            <a:ext cx="638175" cy="590550"/>
          </a:xfrm>
          <a:prstGeom prst="plus">
            <a:avLst>
              <a:gd name="adj" fmla="val 411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0" y="7859"/>
            <a:ext cx="12192000" cy="627106"/>
            <a:chOff x="-12900" y="9672"/>
            <a:chExt cx="9906000" cy="627106"/>
          </a:xfrm>
        </p:grpSpPr>
        <p:sp>
          <p:nvSpPr>
            <p:cNvPr id="16" name="正方形/長方形 15"/>
            <p:cNvSpPr/>
            <p:nvPr/>
          </p:nvSpPr>
          <p:spPr>
            <a:xfrm>
              <a:off x="-12900" y="9672"/>
              <a:ext cx="9906000" cy="380885"/>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258519" y="52003"/>
              <a:ext cx="3363161" cy="584775"/>
            </a:xfrm>
            <a:prstGeom prst="rect">
              <a:avLst/>
            </a:prstGeom>
            <a:noFill/>
          </p:spPr>
          <p:txBody>
            <a:bodyPr wrap="none" rtlCol="0">
              <a:spAutoFit/>
            </a:bodyPr>
            <a:lstStyle/>
            <a:p>
              <a:pPr lvl="0" algn="ctr"/>
              <a:r>
                <a:rPr lang="ja-JP" altLang="en-US" sz="1600" b="1" dirty="0">
                  <a:solidFill>
                    <a:prstClr val="white"/>
                  </a:solidFill>
                </a:rPr>
                <a:t>個別避難計画作成のプロセス（</a:t>
              </a:r>
              <a:r>
                <a:rPr lang="en-US" altLang="ja-JP" sz="1600" b="1" dirty="0">
                  <a:solidFill>
                    <a:prstClr val="white"/>
                  </a:solidFill>
                </a:rPr>
                <a:t>R5</a:t>
              </a:r>
              <a:r>
                <a:rPr lang="ja-JP" altLang="en-US" sz="1600" b="1" dirty="0">
                  <a:solidFill>
                    <a:prstClr val="white"/>
                  </a:solidFill>
                </a:rPr>
                <a:t>年度～）</a:t>
              </a:r>
            </a:p>
            <a:p>
              <a:pPr algn="ctr"/>
              <a:endParaRPr kumimoji="1" lang="ja-JP" altLang="en-US" sz="1600" b="1" dirty="0">
                <a:solidFill>
                  <a:schemeClr val="bg1"/>
                </a:solidFill>
              </a:endParaRPr>
            </a:p>
          </p:txBody>
        </p:sp>
        <p:sp>
          <p:nvSpPr>
            <p:cNvPr id="19" name="テキスト ボックス 18"/>
            <p:cNvSpPr txBox="1"/>
            <p:nvPr/>
          </p:nvSpPr>
          <p:spPr>
            <a:xfrm>
              <a:off x="112295" y="52003"/>
              <a:ext cx="2090821" cy="307777"/>
            </a:xfrm>
            <a:prstGeom prst="rect">
              <a:avLst/>
            </a:prstGeom>
            <a:solidFill>
              <a:schemeClr val="bg1"/>
            </a:solidFill>
            <a:ln>
              <a:solidFill>
                <a:schemeClr val="tx1"/>
              </a:solidFill>
            </a:ln>
          </p:spPr>
          <p:txBody>
            <a:bodyPr wrap="square" rtlCol="0">
              <a:spAutoFit/>
            </a:bodyPr>
            <a:lstStyle/>
            <a:p>
              <a:pPr algn="ctr"/>
              <a:r>
                <a:rPr lang="ja-JP" altLang="en-US" sz="1400" dirty="0" smtClean="0">
                  <a:latin typeface="ＭＳ ゴシック" panose="020B0609070205080204" pitchFamily="49" charset="-128"/>
                  <a:ea typeface="ＭＳ ゴシック" panose="020B0609070205080204" pitchFamily="49" charset="-128"/>
                </a:rPr>
                <a:t>大阪府　豊中市</a:t>
              </a:r>
              <a:endParaRPr kumimoji="1" lang="en-US" altLang="ja-JP" sz="1400" dirty="0" smtClean="0">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2396412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DEE1E8A-F59B-4774-AC14-A4AA4B898B7D}" type="slidenum">
              <a:rPr kumimoji="1" lang="ja-JP" altLang="en-US" smtClean="0"/>
              <a:t>14</a:t>
            </a:fld>
            <a:endParaRPr kumimoji="1" lang="ja-JP" altLang="en-US"/>
          </a:p>
        </p:txBody>
      </p:sp>
      <p:pic>
        <p:nvPicPr>
          <p:cNvPr id="3" name="図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3018"/>
          <a:stretch/>
        </p:blipFill>
        <p:spPr>
          <a:xfrm rot="16200000">
            <a:off x="198265" y="1091747"/>
            <a:ext cx="6143422" cy="4750907"/>
          </a:xfrm>
          <a:prstGeom prst="rect">
            <a:avLst/>
          </a:prstGeom>
          <a:ln>
            <a:solidFill>
              <a:schemeClr val="tx1"/>
            </a:solidFill>
          </a:ln>
        </p:spPr>
      </p:pic>
      <p:sp>
        <p:nvSpPr>
          <p:cNvPr id="6" name="角丸四角形吹き出し 5"/>
          <p:cNvSpPr/>
          <p:nvPr/>
        </p:nvSpPr>
        <p:spPr>
          <a:xfrm>
            <a:off x="5915569" y="4884178"/>
            <a:ext cx="5574066" cy="1402974"/>
          </a:xfrm>
          <a:prstGeom prst="wedgeRoundRectCallout">
            <a:avLst>
              <a:gd name="adj1" fmla="val -55106"/>
              <a:gd name="adj2" fmla="val -71477"/>
              <a:gd name="adj3" fmla="val 16667"/>
            </a:avLst>
          </a:prstGeom>
          <a:solidFill>
            <a:srgbClr val="FFFF99"/>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ja-JP" altLang="en-US" sz="2000" dirty="0" smtClean="0">
                <a:solidFill>
                  <a:schemeClr val="tx1"/>
                </a:solidFill>
              </a:rPr>
              <a:t>●</a:t>
            </a:r>
            <a:r>
              <a:rPr lang="ja-JP" altLang="en-US" sz="2000" b="1" dirty="0" smtClean="0">
                <a:solidFill>
                  <a:schemeClr val="tx1"/>
                </a:solidFill>
              </a:rPr>
              <a:t>モデル事業における要望（今後に反映予定）</a:t>
            </a:r>
            <a:endParaRPr lang="en-US" altLang="ja-JP" sz="2000" b="1" dirty="0" smtClean="0">
              <a:solidFill>
                <a:schemeClr val="tx1"/>
              </a:solidFill>
            </a:endParaRPr>
          </a:p>
          <a:p>
            <a:pPr lvl="0"/>
            <a:r>
              <a:rPr lang="ja-JP" altLang="en-US" sz="2000" dirty="0" smtClean="0">
                <a:solidFill>
                  <a:srgbClr val="FF0000"/>
                </a:solidFill>
              </a:rPr>
              <a:t>・</a:t>
            </a:r>
            <a:r>
              <a:rPr lang="ja-JP" altLang="en-US" sz="2000" b="1" u="sng" dirty="0" smtClean="0">
                <a:solidFill>
                  <a:srgbClr val="FF0000"/>
                </a:solidFill>
              </a:rPr>
              <a:t>支援者にとって必要な情報順に記載</a:t>
            </a:r>
            <a:endParaRPr lang="en-US" altLang="ja-JP" sz="2000" b="1" u="sng" dirty="0">
              <a:solidFill>
                <a:srgbClr val="FF0000"/>
              </a:solidFill>
            </a:endParaRPr>
          </a:p>
          <a:p>
            <a:pPr lvl="0"/>
            <a:r>
              <a:rPr lang="ja-JP" altLang="en-US" sz="2000" dirty="0" smtClean="0">
                <a:solidFill>
                  <a:srgbClr val="FF0000"/>
                </a:solidFill>
              </a:rPr>
              <a:t>・</a:t>
            </a:r>
            <a:r>
              <a:rPr lang="ja-JP" altLang="en-US" sz="2000" b="1" u="sng" dirty="0" smtClean="0">
                <a:solidFill>
                  <a:srgbClr val="FF0000"/>
                </a:solidFill>
              </a:rPr>
              <a:t>「家にいない時間」「変更履歴」欄の追加</a:t>
            </a:r>
            <a:endParaRPr lang="en-US" altLang="ja-JP" sz="2000" b="1" u="sng" dirty="0" smtClean="0">
              <a:solidFill>
                <a:srgbClr val="FF0000"/>
              </a:solidFill>
            </a:endParaRPr>
          </a:p>
          <a:p>
            <a:pPr lvl="0"/>
            <a:r>
              <a:rPr lang="ja-JP" altLang="en-US" sz="2000" dirty="0" smtClean="0">
                <a:solidFill>
                  <a:srgbClr val="FF0000"/>
                </a:solidFill>
              </a:rPr>
              <a:t>・</a:t>
            </a:r>
            <a:r>
              <a:rPr lang="ja-JP" altLang="en-US" sz="2000" b="1" u="sng" dirty="0" smtClean="0">
                <a:solidFill>
                  <a:srgbClr val="FF0000"/>
                </a:solidFill>
              </a:rPr>
              <a:t>マンション（建物）名の記載</a:t>
            </a:r>
            <a:endParaRPr lang="en-US" altLang="ja-JP" sz="2000" b="1" u="sng" dirty="0" smtClean="0">
              <a:solidFill>
                <a:srgbClr val="FF0000"/>
              </a:solidFill>
            </a:endParaRPr>
          </a:p>
        </p:txBody>
      </p:sp>
      <p:sp>
        <p:nvSpPr>
          <p:cNvPr id="7" name="正方形/長方形 6"/>
          <p:cNvSpPr/>
          <p:nvPr/>
        </p:nvSpPr>
        <p:spPr>
          <a:xfrm>
            <a:off x="5796884" y="451328"/>
            <a:ext cx="4566316" cy="51046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2700"/>
              </a:lnSpc>
            </a:pPr>
            <a:r>
              <a:rPr lang="ja-JP" altLang="en-US" sz="2400" b="1" dirty="0" smtClean="0"/>
              <a:t>個別避難計画（様式）の変更</a:t>
            </a:r>
            <a:endParaRPr lang="ja-JP" altLang="en-US" sz="2400" b="1" dirty="0"/>
          </a:p>
          <a:p>
            <a:pPr>
              <a:lnSpc>
                <a:spcPts val="2700"/>
              </a:lnSpc>
            </a:pPr>
            <a:endParaRPr kumimoji="1" lang="en-US" altLang="ja-JP" sz="2400" b="1" dirty="0" smtClean="0"/>
          </a:p>
          <a:p>
            <a:pPr>
              <a:lnSpc>
                <a:spcPts val="2700"/>
              </a:lnSpc>
            </a:pPr>
            <a:endParaRPr kumimoji="1" lang="ja-JP" altLang="en-US" sz="2400" dirty="0"/>
          </a:p>
          <a:p>
            <a:pPr>
              <a:lnSpc>
                <a:spcPts val="2700"/>
              </a:lnSpc>
            </a:pPr>
            <a:endParaRPr kumimoji="1" lang="ja-JP" altLang="en-US" dirty="0"/>
          </a:p>
        </p:txBody>
      </p:sp>
      <p:sp>
        <p:nvSpPr>
          <p:cNvPr id="8" name="角丸四角形吹き出し 7"/>
          <p:cNvSpPr/>
          <p:nvPr/>
        </p:nvSpPr>
        <p:spPr>
          <a:xfrm>
            <a:off x="5915569" y="2267878"/>
            <a:ext cx="5574066" cy="1310210"/>
          </a:xfrm>
          <a:prstGeom prst="wedgeRoundRectCallout">
            <a:avLst>
              <a:gd name="adj1" fmla="val -65377"/>
              <a:gd name="adj2" fmla="val -30818"/>
              <a:gd name="adj3" fmla="val 16667"/>
            </a:avLst>
          </a:prstGeom>
          <a:solidFill>
            <a:srgbClr val="FFFF99"/>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r>
              <a:rPr lang="en-US" altLang="ja-JP" sz="2000" dirty="0" smtClean="0"/>
              <a:t>【</a:t>
            </a:r>
            <a:r>
              <a:rPr lang="ja-JP" altLang="ja-JP" sz="2000" b="1" dirty="0"/>
              <a:t>介護保険事業者</a:t>
            </a:r>
            <a:r>
              <a:rPr lang="ja-JP" altLang="ja-JP" sz="2000" b="1" dirty="0" smtClean="0"/>
              <a:t>連絡会</a:t>
            </a:r>
            <a:r>
              <a:rPr lang="en-US" altLang="ja-JP" sz="2000" b="1" dirty="0" smtClean="0"/>
              <a:t> </a:t>
            </a:r>
            <a:r>
              <a:rPr lang="ja-JP" altLang="ja-JP" sz="2000" b="1" dirty="0" smtClean="0"/>
              <a:t>居宅</a:t>
            </a:r>
            <a:r>
              <a:rPr lang="ja-JP" altLang="ja-JP" sz="2000" b="1" dirty="0"/>
              <a:t>支援部会</a:t>
            </a:r>
            <a:r>
              <a:rPr lang="en-US" altLang="ja-JP" sz="2000" dirty="0" smtClean="0"/>
              <a:t>】 </a:t>
            </a:r>
          </a:p>
          <a:p>
            <a:r>
              <a:rPr lang="ja-JP" altLang="en-US" sz="2000" dirty="0"/>
              <a:t>〇</a:t>
            </a:r>
            <a:r>
              <a:rPr lang="ja-JP" altLang="ja-JP" sz="2000" b="1" u="sng" dirty="0" smtClean="0">
                <a:solidFill>
                  <a:srgbClr val="FF0000"/>
                </a:solidFill>
              </a:rPr>
              <a:t>様式</a:t>
            </a:r>
            <a:r>
              <a:rPr lang="ja-JP" altLang="ja-JP" sz="2000" b="1" u="sng" dirty="0">
                <a:solidFill>
                  <a:srgbClr val="FF0000"/>
                </a:solidFill>
              </a:rPr>
              <a:t>の内容は、これぐらいでよい。</a:t>
            </a:r>
            <a:r>
              <a:rPr lang="ja-JP" altLang="ja-JP" sz="2000" dirty="0" smtClean="0"/>
              <a:t>個別避難</a:t>
            </a:r>
            <a:endParaRPr lang="en-US" altLang="ja-JP" sz="2000" dirty="0" smtClean="0"/>
          </a:p>
          <a:p>
            <a:r>
              <a:rPr lang="ja-JP" altLang="en-US" sz="2000" dirty="0"/>
              <a:t>　</a:t>
            </a:r>
            <a:r>
              <a:rPr lang="ja-JP" altLang="ja-JP" sz="2000" dirty="0" smtClean="0"/>
              <a:t>計画</a:t>
            </a:r>
            <a:r>
              <a:rPr lang="ja-JP" altLang="ja-JP" sz="2000" dirty="0"/>
              <a:t>は自助努力＋α。</a:t>
            </a:r>
            <a:r>
              <a:rPr lang="ja-JP" altLang="ja-JP" sz="2000" b="1" u="sng" dirty="0">
                <a:solidFill>
                  <a:srgbClr val="FF0000"/>
                </a:solidFill>
              </a:rPr>
              <a:t>支援に必要な部分</a:t>
            </a:r>
            <a:r>
              <a:rPr lang="ja-JP" altLang="ja-JP" sz="2000" b="1" u="sng" dirty="0" smtClean="0">
                <a:solidFill>
                  <a:srgbClr val="FF0000"/>
                </a:solidFill>
              </a:rPr>
              <a:t>のみ</a:t>
            </a:r>
            <a:endParaRPr lang="en-US" altLang="ja-JP" sz="2000" b="1" u="sng" dirty="0" smtClean="0">
              <a:solidFill>
                <a:srgbClr val="FF0000"/>
              </a:solidFill>
            </a:endParaRPr>
          </a:p>
          <a:p>
            <a:r>
              <a:rPr lang="ja-JP" altLang="en-US" sz="2000" b="1" dirty="0">
                <a:solidFill>
                  <a:srgbClr val="FF0000"/>
                </a:solidFill>
              </a:rPr>
              <a:t>　</a:t>
            </a:r>
            <a:r>
              <a:rPr lang="ja-JP" altLang="ja-JP" sz="2000" b="1" u="sng" dirty="0" smtClean="0">
                <a:solidFill>
                  <a:srgbClr val="FF0000"/>
                </a:solidFill>
              </a:rPr>
              <a:t>で</a:t>
            </a:r>
            <a:r>
              <a:rPr lang="ja-JP" altLang="ja-JP" sz="2000" b="1" u="sng" dirty="0">
                <a:solidFill>
                  <a:srgbClr val="FF0000"/>
                </a:solidFill>
              </a:rPr>
              <a:t>よい。</a:t>
            </a:r>
          </a:p>
        </p:txBody>
      </p:sp>
    </p:spTree>
    <p:extLst>
      <p:ext uri="{BB962C8B-B14F-4D97-AF65-F5344CB8AC3E}">
        <p14:creationId xmlns:p14="http://schemas.microsoft.com/office/powerpoint/2010/main" val="514549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DEE1E8A-F59B-4774-AC14-A4AA4B898B7D}" type="slidenum">
              <a:rPr kumimoji="1" lang="ja-JP" altLang="en-US" smtClean="0"/>
              <a:t>15</a:t>
            </a:fld>
            <a:endParaRPr kumimoji="1" lang="ja-JP" altLang="en-US"/>
          </a:p>
        </p:txBody>
      </p:sp>
      <p:pic>
        <p:nvPicPr>
          <p:cNvPr id="3" name="図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836" t="4661" r="1303" b="4265"/>
          <a:stretch/>
        </p:blipFill>
        <p:spPr>
          <a:xfrm rot="16200000">
            <a:off x="-37041" y="1418791"/>
            <a:ext cx="6005309" cy="4234934"/>
          </a:xfrm>
          <a:prstGeom prst="rect">
            <a:avLst/>
          </a:prstGeom>
          <a:ln>
            <a:solidFill>
              <a:schemeClr val="tx1"/>
            </a:solidFill>
          </a:ln>
        </p:spPr>
      </p:pic>
      <p:sp>
        <p:nvSpPr>
          <p:cNvPr id="4" name="角丸四角形吹き出し 3"/>
          <p:cNvSpPr/>
          <p:nvPr/>
        </p:nvSpPr>
        <p:spPr>
          <a:xfrm>
            <a:off x="6152582" y="2267878"/>
            <a:ext cx="3799802" cy="1310210"/>
          </a:xfrm>
          <a:prstGeom prst="wedgeRoundRectCallout">
            <a:avLst>
              <a:gd name="adj1" fmla="val -91630"/>
              <a:gd name="adj2" fmla="val -93528"/>
              <a:gd name="adj3" fmla="val 16667"/>
            </a:avLst>
          </a:prstGeom>
          <a:solidFill>
            <a:srgbClr val="FFFF99"/>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ja-JP" altLang="en-US" sz="2000" dirty="0" smtClean="0">
                <a:solidFill>
                  <a:prstClr val="black"/>
                </a:solidFill>
              </a:rPr>
              <a:t>●研修時からの変更</a:t>
            </a:r>
            <a:endParaRPr lang="en-US" altLang="ja-JP" sz="2000" dirty="0" smtClean="0">
              <a:solidFill>
                <a:prstClr val="black"/>
              </a:solidFill>
            </a:endParaRPr>
          </a:p>
          <a:p>
            <a:pPr lvl="0"/>
            <a:r>
              <a:rPr lang="ja-JP" altLang="en-US" sz="2000" dirty="0" smtClean="0">
                <a:solidFill>
                  <a:prstClr val="black"/>
                </a:solidFill>
              </a:rPr>
              <a:t>・避難先での留意事項が追加</a:t>
            </a:r>
            <a:endParaRPr lang="en-US" altLang="ja-JP" sz="2000" dirty="0" smtClean="0">
              <a:solidFill>
                <a:prstClr val="black"/>
              </a:solidFill>
            </a:endParaRPr>
          </a:p>
        </p:txBody>
      </p:sp>
      <p:sp>
        <p:nvSpPr>
          <p:cNvPr id="5" name="角丸四角形吹き出し 4"/>
          <p:cNvSpPr/>
          <p:nvPr/>
        </p:nvSpPr>
        <p:spPr>
          <a:xfrm>
            <a:off x="6152582" y="4590410"/>
            <a:ext cx="3799802" cy="1638112"/>
          </a:xfrm>
          <a:prstGeom prst="wedgeRoundRectCallout">
            <a:avLst>
              <a:gd name="adj1" fmla="val -93722"/>
              <a:gd name="adj2" fmla="val -154770"/>
              <a:gd name="adj3" fmla="val 16667"/>
            </a:avLst>
          </a:prstGeom>
          <a:solidFill>
            <a:srgbClr val="FFFF99"/>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ja-JP" altLang="en-US" sz="2000" b="1" dirty="0">
                <a:solidFill>
                  <a:srgbClr val="FF0000"/>
                </a:solidFill>
              </a:rPr>
              <a:t>〇</a:t>
            </a:r>
            <a:r>
              <a:rPr lang="ja-JP" altLang="en-US" sz="2000" b="1" u="sng" dirty="0" smtClean="0">
                <a:solidFill>
                  <a:srgbClr val="FF0000"/>
                </a:solidFill>
              </a:rPr>
              <a:t>耐震基準が新基準なら、「自宅待機」も選択肢の一つなので、「安否確認後、自宅待機」という欄も作成する。</a:t>
            </a:r>
            <a:endParaRPr lang="en-US" altLang="ja-JP" sz="2000" b="1" u="sng" dirty="0" smtClean="0">
              <a:solidFill>
                <a:srgbClr val="FF0000"/>
              </a:solidFill>
            </a:endParaRPr>
          </a:p>
        </p:txBody>
      </p:sp>
    </p:spTree>
    <p:extLst>
      <p:ext uri="{BB962C8B-B14F-4D97-AF65-F5344CB8AC3E}">
        <p14:creationId xmlns:p14="http://schemas.microsoft.com/office/powerpoint/2010/main" val="1341165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DEE1E8A-F59B-4774-AC14-A4AA4B898B7D}" type="slidenum">
              <a:rPr kumimoji="1" lang="ja-JP" altLang="en-US" smtClean="0"/>
              <a:t>16</a:t>
            </a:fld>
            <a:endParaRPr kumimoji="1" lang="ja-JP" altLang="en-US"/>
          </a:p>
        </p:txBody>
      </p:sp>
      <p:pic>
        <p:nvPicPr>
          <p:cNvPr id="3" name="図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9292" t="3479" r="3881" b="2416"/>
          <a:stretch/>
        </p:blipFill>
        <p:spPr>
          <a:xfrm>
            <a:off x="689115" y="1438551"/>
            <a:ext cx="3655740" cy="5282924"/>
          </a:xfrm>
          <a:prstGeom prst="rect">
            <a:avLst/>
          </a:prstGeom>
          <a:ln>
            <a:solidFill>
              <a:schemeClr val="tx1"/>
            </a:solidFill>
          </a:ln>
        </p:spPr>
      </p:pic>
      <p:sp>
        <p:nvSpPr>
          <p:cNvPr id="4" name="正方形/長方形 3"/>
          <p:cNvSpPr/>
          <p:nvPr/>
        </p:nvSpPr>
        <p:spPr>
          <a:xfrm>
            <a:off x="575527" y="695645"/>
            <a:ext cx="5295186" cy="51046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2700"/>
              </a:lnSpc>
            </a:pPr>
            <a:r>
              <a:rPr lang="ja-JP" altLang="en-US" sz="2400" b="1" dirty="0" smtClean="0"/>
              <a:t>災害を想定すると、自助努力も大事</a:t>
            </a:r>
            <a:endParaRPr lang="ja-JP" altLang="en-US" sz="2400" b="1" dirty="0"/>
          </a:p>
          <a:p>
            <a:pPr>
              <a:lnSpc>
                <a:spcPts val="2700"/>
              </a:lnSpc>
            </a:pPr>
            <a:endParaRPr kumimoji="1" lang="en-US" altLang="ja-JP" sz="2400" b="1" dirty="0" smtClean="0"/>
          </a:p>
          <a:p>
            <a:pPr>
              <a:lnSpc>
                <a:spcPts val="2700"/>
              </a:lnSpc>
            </a:pPr>
            <a:endParaRPr kumimoji="1" lang="ja-JP" altLang="en-US" sz="2400" dirty="0"/>
          </a:p>
          <a:p>
            <a:pPr>
              <a:lnSpc>
                <a:spcPts val="2700"/>
              </a:lnSpc>
            </a:pPr>
            <a:endParaRPr kumimoji="1" lang="ja-JP" altLang="en-US" dirty="0"/>
          </a:p>
        </p:txBody>
      </p:sp>
      <p:sp>
        <p:nvSpPr>
          <p:cNvPr id="5" name="角丸四角形 4"/>
          <p:cNvSpPr/>
          <p:nvPr/>
        </p:nvSpPr>
        <p:spPr>
          <a:xfrm>
            <a:off x="689115" y="2213113"/>
            <a:ext cx="3655740" cy="8746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5770457" y="1970735"/>
            <a:ext cx="4075908" cy="1359399"/>
          </a:xfrm>
          <a:prstGeom prst="wedgeRoundRectCallout">
            <a:avLst>
              <a:gd name="adj1" fmla="val -90993"/>
              <a:gd name="adj2" fmla="val -11998"/>
              <a:gd name="adj3" fmla="val 16667"/>
            </a:avLst>
          </a:prstGeom>
          <a:solidFill>
            <a:srgbClr val="FFFF99"/>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ja-JP" altLang="en-US" sz="2000" dirty="0" smtClean="0">
                <a:solidFill>
                  <a:prstClr val="black"/>
                </a:solidFill>
              </a:rPr>
              <a:t>●避難場所はどこ？</a:t>
            </a:r>
            <a:endParaRPr lang="en-US" altLang="ja-JP" sz="2000" dirty="0" smtClean="0">
              <a:solidFill>
                <a:prstClr val="black"/>
              </a:solidFill>
            </a:endParaRPr>
          </a:p>
          <a:p>
            <a:pPr lvl="0"/>
            <a:r>
              <a:rPr lang="ja-JP" altLang="en-US" sz="2000" dirty="0" smtClean="0">
                <a:solidFill>
                  <a:prstClr val="black"/>
                </a:solidFill>
              </a:rPr>
              <a:t>●何分かかる？</a:t>
            </a:r>
            <a:endParaRPr lang="en-US" altLang="ja-JP" sz="2000" dirty="0" smtClean="0">
              <a:solidFill>
                <a:prstClr val="black"/>
              </a:solidFill>
            </a:endParaRPr>
          </a:p>
          <a:p>
            <a:pPr lvl="0"/>
            <a:r>
              <a:rPr lang="ja-JP" altLang="en-US" sz="2000" dirty="0" smtClean="0">
                <a:solidFill>
                  <a:prstClr val="black"/>
                </a:solidFill>
              </a:rPr>
              <a:t>●避難経路は？車イスは通れる？</a:t>
            </a:r>
            <a:endParaRPr lang="en-US" altLang="ja-JP" sz="2000" dirty="0">
              <a:solidFill>
                <a:prstClr val="black"/>
              </a:solidFill>
            </a:endParaRPr>
          </a:p>
        </p:txBody>
      </p:sp>
      <p:sp>
        <p:nvSpPr>
          <p:cNvPr id="7" name="角丸四角形吹き出し 6"/>
          <p:cNvSpPr/>
          <p:nvPr/>
        </p:nvSpPr>
        <p:spPr>
          <a:xfrm>
            <a:off x="5750577" y="3552622"/>
            <a:ext cx="4075908" cy="979622"/>
          </a:xfrm>
          <a:prstGeom prst="wedgeRoundRectCallout">
            <a:avLst>
              <a:gd name="adj1" fmla="val -92618"/>
              <a:gd name="adj2" fmla="val -20772"/>
              <a:gd name="adj3" fmla="val 16667"/>
            </a:avLst>
          </a:prstGeom>
          <a:solidFill>
            <a:srgbClr val="FFFF99"/>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ja-JP" altLang="en-US" sz="2000" dirty="0" smtClean="0">
                <a:solidFill>
                  <a:prstClr val="black"/>
                </a:solidFill>
              </a:rPr>
              <a:t>●持出品は準備できていますか（貴重品・薬・お薬手帳）？</a:t>
            </a:r>
            <a:endParaRPr lang="en-US" altLang="ja-JP" sz="2000" dirty="0">
              <a:solidFill>
                <a:prstClr val="black"/>
              </a:solidFill>
            </a:endParaRPr>
          </a:p>
        </p:txBody>
      </p:sp>
      <p:sp>
        <p:nvSpPr>
          <p:cNvPr id="8" name="角丸四角形吹き出し 7"/>
          <p:cNvSpPr/>
          <p:nvPr/>
        </p:nvSpPr>
        <p:spPr>
          <a:xfrm>
            <a:off x="5750577" y="4736786"/>
            <a:ext cx="4075908" cy="979622"/>
          </a:xfrm>
          <a:prstGeom prst="wedgeRoundRectCallout">
            <a:avLst>
              <a:gd name="adj1" fmla="val -94243"/>
              <a:gd name="adj2" fmla="val -53239"/>
              <a:gd name="adj3" fmla="val 16667"/>
            </a:avLst>
          </a:prstGeom>
          <a:solidFill>
            <a:srgbClr val="FFFF99"/>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ja-JP" altLang="en-US" sz="2000" dirty="0" smtClean="0">
                <a:solidFill>
                  <a:prstClr val="black"/>
                </a:solidFill>
              </a:rPr>
              <a:t>●ヘルパーさんや訪問看護師さんが来れない場合、飲料水・食料品はありますか？</a:t>
            </a:r>
            <a:endParaRPr lang="en-US" altLang="ja-JP" sz="2000" dirty="0">
              <a:solidFill>
                <a:prstClr val="black"/>
              </a:solidFill>
            </a:endParaRPr>
          </a:p>
        </p:txBody>
      </p:sp>
      <p:sp>
        <p:nvSpPr>
          <p:cNvPr id="9" name="角丸四角形 8"/>
          <p:cNvSpPr/>
          <p:nvPr/>
        </p:nvSpPr>
        <p:spPr>
          <a:xfrm>
            <a:off x="689115" y="3756990"/>
            <a:ext cx="3655740" cy="21534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0106" y="4967435"/>
            <a:ext cx="909638" cy="953724"/>
          </a:xfrm>
          <a:prstGeom prst="rect">
            <a:avLst/>
          </a:prstGeom>
        </p:spPr>
      </p:pic>
      <p:sp>
        <p:nvSpPr>
          <p:cNvPr id="12" name="円形吹き出し 11"/>
          <p:cNvSpPr/>
          <p:nvPr/>
        </p:nvSpPr>
        <p:spPr>
          <a:xfrm>
            <a:off x="9965637" y="3432313"/>
            <a:ext cx="2014328" cy="1304473"/>
          </a:xfrm>
          <a:prstGeom prst="wedgeEllipseCallout">
            <a:avLst>
              <a:gd name="adj1" fmla="val 1153"/>
              <a:gd name="adj2" fmla="val 6148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0058401" y="3626753"/>
            <a:ext cx="1895060" cy="923330"/>
          </a:xfrm>
          <a:prstGeom prst="rect">
            <a:avLst/>
          </a:prstGeom>
          <a:noFill/>
        </p:spPr>
        <p:txBody>
          <a:bodyPr wrap="square" rtlCol="0">
            <a:spAutoFit/>
          </a:bodyPr>
          <a:lstStyle/>
          <a:p>
            <a:r>
              <a:rPr kumimoji="1" lang="ja-JP" altLang="en-US" dirty="0" smtClean="0"/>
              <a:t>大人１人、１日</a:t>
            </a:r>
            <a:r>
              <a:rPr kumimoji="1" lang="en-US" altLang="ja-JP" dirty="0" smtClean="0"/>
              <a:t>3</a:t>
            </a:r>
            <a:r>
              <a:rPr kumimoji="1" lang="ja-JP" altLang="en-US" dirty="0" smtClean="0"/>
              <a:t>リットルの飲み水が必要です。</a:t>
            </a:r>
            <a:endParaRPr kumimoji="1" lang="ja-JP" altLang="en-US" dirty="0"/>
          </a:p>
        </p:txBody>
      </p:sp>
    </p:spTree>
    <p:extLst>
      <p:ext uri="{BB962C8B-B14F-4D97-AF65-F5344CB8AC3E}">
        <p14:creationId xmlns:p14="http://schemas.microsoft.com/office/powerpoint/2010/main" val="4277349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DEE1E8A-F59B-4774-AC14-A4AA4B898B7D}" type="slidenum">
              <a:rPr kumimoji="1" lang="ja-JP" altLang="en-US" smtClean="0"/>
              <a:t>17</a:t>
            </a:fld>
            <a:endParaRPr kumimoji="1" lang="ja-JP" altLang="en-US"/>
          </a:p>
        </p:txBody>
      </p:sp>
      <p:pic>
        <p:nvPicPr>
          <p:cNvPr id="3" name="図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630" t="4203" r="2499" b="3622"/>
          <a:stretch/>
        </p:blipFill>
        <p:spPr>
          <a:xfrm rot="16200000">
            <a:off x="-3759" y="1223998"/>
            <a:ext cx="5937867" cy="4326836"/>
          </a:xfrm>
          <a:prstGeom prst="rect">
            <a:avLst/>
          </a:prstGeom>
          <a:ln>
            <a:solidFill>
              <a:schemeClr val="tx1"/>
            </a:solidFill>
          </a:ln>
        </p:spPr>
      </p:pic>
      <p:sp>
        <p:nvSpPr>
          <p:cNvPr id="7" name="角丸四角形 6"/>
          <p:cNvSpPr/>
          <p:nvPr/>
        </p:nvSpPr>
        <p:spPr>
          <a:xfrm>
            <a:off x="991530" y="1478668"/>
            <a:ext cx="3898522" cy="9768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6247535" y="1096092"/>
            <a:ext cx="4950552" cy="1359399"/>
          </a:xfrm>
          <a:prstGeom prst="wedgeRoundRectCallout">
            <a:avLst>
              <a:gd name="adj1" fmla="val -90993"/>
              <a:gd name="adj2" fmla="val -11998"/>
              <a:gd name="adj3" fmla="val 16667"/>
            </a:avLst>
          </a:prstGeom>
          <a:solidFill>
            <a:srgbClr val="FFFF99"/>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ja-JP" altLang="en-US" sz="2000" dirty="0" smtClean="0">
                <a:solidFill>
                  <a:prstClr val="black"/>
                </a:solidFill>
              </a:rPr>
              <a:t>●寝室に大きな家具はないか、あれば、</a:t>
            </a:r>
            <a:endParaRPr lang="en-US" altLang="ja-JP" sz="2000" dirty="0" smtClean="0">
              <a:solidFill>
                <a:prstClr val="black"/>
              </a:solidFill>
            </a:endParaRPr>
          </a:p>
          <a:p>
            <a:pPr lvl="0"/>
            <a:r>
              <a:rPr lang="ja-JP" altLang="en-US" sz="2000" dirty="0" smtClean="0">
                <a:solidFill>
                  <a:prstClr val="black"/>
                </a:solidFill>
              </a:rPr>
              <a:t>　転倒防止ができているか？</a:t>
            </a:r>
            <a:endParaRPr lang="en-US" altLang="ja-JP" sz="2000" dirty="0" smtClean="0">
              <a:solidFill>
                <a:prstClr val="black"/>
              </a:solidFill>
            </a:endParaRPr>
          </a:p>
          <a:p>
            <a:pPr lvl="0"/>
            <a:r>
              <a:rPr lang="ja-JP" altLang="en-US" sz="2000" dirty="0" smtClean="0">
                <a:solidFill>
                  <a:prstClr val="black"/>
                </a:solidFill>
              </a:rPr>
              <a:t>●出入口や通路に物を置いてないか？</a:t>
            </a:r>
            <a:endParaRPr lang="en-US" altLang="ja-JP" sz="2000" dirty="0" smtClean="0">
              <a:solidFill>
                <a:prstClr val="black"/>
              </a:solidFill>
            </a:endParaRPr>
          </a:p>
          <a:p>
            <a:pPr lvl="0"/>
            <a:r>
              <a:rPr lang="ja-JP" altLang="en-US" sz="2000" dirty="0" smtClean="0">
                <a:solidFill>
                  <a:prstClr val="black"/>
                </a:solidFill>
              </a:rPr>
              <a:t>●ガラスには飛散防止ができているか？</a:t>
            </a:r>
            <a:endParaRPr lang="en-US" altLang="ja-JP" sz="2000" dirty="0">
              <a:solidFill>
                <a:prstClr val="black"/>
              </a:solidFill>
            </a:endParaRPr>
          </a:p>
        </p:txBody>
      </p:sp>
      <p:sp>
        <p:nvSpPr>
          <p:cNvPr id="10" name="角丸四角形 9"/>
          <p:cNvSpPr/>
          <p:nvPr/>
        </p:nvSpPr>
        <p:spPr>
          <a:xfrm>
            <a:off x="991530" y="2538854"/>
            <a:ext cx="3898522" cy="9768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吹き出し 4"/>
          <p:cNvSpPr/>
          <p:nvPr/>
        </p:nvSpPr>
        <p:spPr>
          <a:xfrm>
            <a:off x="6240909" y="2812250"/>
            <a:ext cx="4950552" cy="818846"/>
          </a:xfrm>
          <a:prstGeom prst="wedgeRoundRectCallout">
            <a:avLst>
              <a:gd name="adj1" fmla="val -90993"/>
              <a:gd name="adj2" fmla="val -11998"/>
              <a:gd name="adj3" fmla="val 16667"/>
            </a:avLst>
          </a:prstGeom>
          <a:solidFill>
            <a:srgbClr val="FFFF99"/>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ja-JP" altLang="en-US" sz="2000" dirty="0" smtClean="0">
                <a:solidFill>
                  <a:prstClr val="black"/>
                </a:solidFill>
              </a:rPr>
              <a:t>●「無事ですシート」を持っているか？</a:t>
            </a:r>
            <a:endParaRPr lang="en-US" altLang="ja-JP" sz="2000" dirty="0">
              <a:solidFill>
                <a:prstClr val="black"/>
              </a:solidFill>
            </a:endParaRPr>
          </a:p>
        </p:txBody>
      </p:sp>
      <p:sp>
        <p:nvSpPr>
          <p:cNvPr id="11" name="角丸四角形 10"/>
          <p:cNvSpPr/>
          <p:nvPr/>
        </p:nvSpPr>
        <p:spPr>
          <a:xfrm>
            <a:off x="991530" y="4447602"/>
            <a:ext cx="3898522" cy="14761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6247535" y="4612295"/>
            <a:ext cx="4950552" cy="924864"/>
          </a:xfrm>
          <a:prstGeom prst="wedgeRoundRectCallout">
            <a:avLst>
              <a:gd name="adj1" fmla="val -90993"/>
              <a:gd name="adj2" fmla="val -11998"/>
              <a:gd name="adj3" fmla="val 16667"/>
            </a:avLst>
          </a:prstGeom>
          <a:solidFill>
            <a:srgbClr val="FFFF99"/>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ja-JP" altLang="en-US" sz="2000" dirty="0" smtClean="0">
                <a:solidFill>
                  <a:prstClr val="black"/>
                </a:solidFill>
              </a:rPr>
              <a:t>●ペットは飼っている</a:t>
            </a:r>
            <a:r>
              <a:rPr lang="ja-JP" altLang="en-US" sz="2000" dirty="0">
                <a:solidFill>
                  <a:prstClr val="black"/>
                </a:solidFill>
              </a:rPr>
              <a:t>か</a:t>
            </a:r>
            <a:r>
              <a:rPr lang="ja-JP" altLang="en-US" sz="2000" dirty="0" smtClean="0">
                <a:solidFill>
                  <a:prstClr val="black"/>
                </a:solidFill>
              </a:rPr>
              <a:t>？</a:t>
            </a:r>
            <a:endParaRPr lang="en-US" altLang="ja-JP" sz="2000" dirty="0" smtClean="0">
              <a:solidFill>
                <a:prstClr val="black"/>
              </a:solidFill>
            </a:endParaRPr>
          </a:p>
          <a:p>
            <a:pPr lvl="0"/>
            <a:r>
              <a:rPr lang="ja-JP" altLang="en-US" sz="2000" dirty="0" smtClean="0">
                <a:solidFill>
                  <a:prstClr val="black"/>
                </a:solidFill>
              </a:rPr>
              <a:t>●エサ・リード等は準備できているか？</a:t>
            </a:r>
            <a:endParaRPr lang="en-US" altLang="ja-JP" sz="2000" dirty="0">
              <a:solidFill>
                <a:prstClr val="black"/>
              </a:solidFill>
            </a:endParaRPr>
          </a:p>
        </p:txBody>
      </p:sp>
    </p:spTree>
    <p:extLst>
      <p:ext uri="{BB962C8B-B14F-4D97-AF65-F5344CB8AC3E}">
        <p14:creationId xmlns:p14="http://schemas.microsoft.com/office/powerpoint/2010/main" val="3228574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DEE1E8A-F59B-4774-AC14-A4AA4B898B7D}" type="slidenum">
              <a:rPr kumimoji="1" lang="ja-JP" altLang="en-US" smtClean="0"/>
              <a:t>18</a:t>
            </a:fld>
            <a:endParaRPr kumimoji="1" lang="ja-JP" altLang="en-US"/>
          </a:p>
        </p:txBody>
      </p:sp>
      <p:pic>
        <p:nvPicPr>
          <p:cNvPr id="3" name="図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r="968"/>
          <a:stretch/>
        </p:blipFill>
        <p:spPr>
          <a:xfrm rot="16200000">
            <a:off x="161374" y="1167158"/>
            <a:ext cx="5905774" cy="4472609"/>
          </a:xfrm>
          <a:prstGeom prst="rect">
            <a:avLst/>
          </a:prstGeom>
          <a:ln>
            <a:solidFill>
              <a:schemeClr val="tx1"/>
            </a:solidFill>
          </a:ln>
        </p:spPr>
      </p:pic>
      <p:sp>
        <p:nvSpPr>
          <p:cNvPr id="4" name="角丸四角形 3"/>
          <p:cNvSpPr/>
          <p:nvPr/>
        </p:nvSpPr>
        <p:spPr>
          <a:xfrm>
            <a:off x="1005974" y="4999499"/>
            <a:ext cx="4216574" cy="125552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吹き出し 4"/>
          <p:cNvSpPr/>
          <p:nvPr/>
        </p:nvSpPr>
        <p:spPr>
          <a:xfrm>
            <a:off x="6135324" y="3747401"/>
            <a:ext cx="4950552" cy="1255527"/>
          </a:xfrm>
          <a:prstGeom prst="wedgeRoundRectCallout">
            <a:avLst>
              <a:gd name="adj1" fmla="val -80553"/>
              <a:gd name="adj2" fmla="val 89331"/>
              <a:gd name="adj3" fmla="val 16667"/>
            </a:avLst>
          </a:prstGeom>
          <a:solidFill>
            <a:srgbClr val="FFFF99"/>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ja-JP" altLang="en-US" sz="2000" dirty="0" smtClean="0">
                <a:solidFill>
                  <a:prstClr val="black"/>
                </a:solidFill>
              </a:rPr>
              <a:t>●</a:t>
            </a:r>
            <a:r>
              <a:rPr lang="en-US" altLang="ja-JP" sz="2000" dirty="0" smtClean="0">
                <a:solidFill>
                  <a:prstClr val="black"/>
                </a:solidFill>
              </a:rPr>
              <a:t>1981</a:t>
            </a:r>
            <a:r>
              <a:rPr lang="ja-JP" altLang="en-US" sz="2000" dirty="0" smtClean="0">
                <a:solidFill>
                  <a:prstClr val="black"/>
                </a:solidFill>
              </a:rPr>
              <a:t>年（昭和</a:t>
            </a:r>
            <a:r>
              <a:rPr lang="en-US" altLang="ja-JP" sz="2000" dirty="0" smtClean="0">
                <a:solidFill>
                  <a:prstClr val="black"/>
                </a:solidFill>
              </a:rPr>
              <a:t>56</a:t>
            </a:r>
            <a:r>
              <a:rPr lang="ja-JP" altLang="en-US" sz="2000" dirty="0" smtClean="0">
                <a:solidFill>
                  <a:prstClr val="black"/>
                </a:solidFill>
              </a:rPr>
              <a:t>年）以前に建てられた建物は、耐震基準が現在の基準と違いますので、耐震診断も必要かもしれません。</a:t>
            </a:r>
            <a:endParaRPr lang="en-US" altLang="ja-JP" sz="2000" dirty="0">
              <a:solidFill>
                <a:prstClr val="black"/>
              </a:solidFill>
            </a:endParaRPr>
          </a:p>
        </p:txBody>
      </p:sp>
      <p:sp>
        <p:nvSpPr>
          <p:cNvPr id="6" name="正方形/長方形 5"/>
          <p:cNvSpPr/>
          <p:nvPr/>
        </p:nvSpPr>
        <p:spPr>
          <a:xfrm>
            <a:off x="5963007" y="2233609"/>
            <a:ext cx="6014116" cy="102713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2700"/>
              </a:lnSpc>
            </a:pPr>
            <a:r>
              <a:rPr lang="en-US" altLang="ja-JP" sz="2400" b="1" dirty="0" smtClean="0"/>
              <a:t>※</a:t>
            </a:r>
            <a:r>
              <a:rPr lang="ja-JP" altLang="en-US" sz="2400" b="1" dirty="0" smtClean="0"/>
              <a:t>阪神・淡路大震災（震度５弱から６弱）</a:t>
            </a:r>
            <a:endParaRPr lang="en-US" altLang="ja-JP" sz="2400" b="1" dirty="0" smtClean="0"/>
          </a:p>
          <a:p>
            <a:pPr>
              <a:lnSpc>
                <a:spcPts val="2700"/>
              </a:lnSpc>
            </a:pPr>
            <a:r>
              <a:rPr lang="ja-JP" altLang="en-US" sz="2400" b="1" dirty="0"/>
              <a:t>　</a:t>
            </a:r>
            <a:r>
              <a:rPr lang="ja-JP" altLang="en-US" sz="2400" b="1" dirty="0" smtClean="0"/>
              <a:t>大阪府北部地震（震度５強）</a:t>
            </a:r>
            <a:endParaRPr kumimoji="1" lang="en-US" altLang="ja-JP" sz="2400" b="1" dirty="0" smtClean="0"/>
          </a:p>
          <a:p>
            <a:pPr>
              <a:lnSpc>
                <a:spcPts val="2700"/>
              </a:lnSpc>
            </a:pPr>
            <a:endParaRPr kumimoji="1" lang="ja-JP" altLang="en-US" sz="2400" dirty="0"/>
          </a:p>
          <a:p>
            <a:pPr>
              <a:lnSpc>
                <a:spcPts val="2700"/>
              </a:lnSpc>
            </a:pPr>
            <a:endParaRPr kumimoji="1" lang="ja-JP" altLang="en-US" dirty="0"/>
          </a:p>
        </p:txBody>
      </p:sp>
      <p:sp>
        <p:nvSpPr>
          <p:cNvPr id="7" name="正方形/長方形 6"/>
          <p:cNvSpPr/>
          <p:nvPr/>
        </p:nvSpPr>
        <p:spPr>
          <a:xfrm>
            <a:off x="5963007" y="719818"/>
            <a:ext cx="5295186" cy="102713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2700"/>
              </a:lnSpc>
            </a:pPr>
            <a:r>
              <a:rPr lang="ja-JP" altLang="en-US" sz="2400" b="1" dirty="0"/>
              <a:t>●</a:t>
            </a:r>
            <a:r>
              <a:rPr lang="ja-JP" altLang="en-US" sz="2400" b="1" dirty="0" smtClean="0"/>
              <a:t>新基準では、震度</a:t>
            </a:r>
            <a:r>
              <a:rPr lang="en-US" altLang="ja-JP" sz="2400" b="1" dirty="0" smtClean="0"/>
              <a:t>5</a:t>
            </a:r>
            <a:r>
              <a:rPr lang="ja-JP" altLang="en-US" sz="2400" b="1" dirty="0" smtClean="0"/>
              <a:t>では建物に損傷は起こらず、震度６強から震度７でも建物は崩壊しないとされています。</a:t>
            </a:r>
            <a:endParaRPr lang="ja-JP" altLang="en-US" sz="2400" b="1" dirty="0"/>
          </a:p>
          <a:p>
            <a:pPr>
              <a:lnSpc>
                <a:spcPts val="2700"/>
              </a:lnSpc>
            </a:pPr>
            <a:endParaRPr kumimoji="1" lang="en-US" altLang="ja-JP" sz="2400" b="1" dirty="0" smtClean="0"/>
          </a:p>
          <a:p>
            <a:pPr>
              <a:lnSpc>
                <a:spcPts val="2700"/>
              </a:lnSpc>
            </a:pPr>
            <a:endParaRPr kumimoji="1" lang="ja-JP" altLang="en-US" sz="2400" dirty="0"/>
          </a:p>
          <a:p>
            <a:pPr>
              <a:lnSpc>
                <a:spcPts val="2700"/>
              </a:lnSpc>
            </a:pPr>
            <a:r>
              <a:rPr kumimoji="1" lang="ja-JP" altLang="en-US" dirty="0" smtClean="0"/>
              <a:t>　</a:t>
            </a:r>
            <a:endParaRPr kumimoji="1" lang="en-US" altLang="ja-JP" dirty="0" smtClean="0"/>
          </a:p>
          <a:p>
            <a:pPr>
              <a:lnSpc>
                <a:spcPts val="2700"/>
              </a:lnSpc>
            </a:pPr>
            <a:endParaRPr kumimoji="1" lang="ja-JP" altLang="en-US" dirty="0"/>
          </a:p>
        </p:txBody>
      </p:sp>
    </p:spTree>
    <p:extLst>
      <p:ext uri="{BB962C8B-B14F-4D97-AF65-F5344CB8AC3E}">
        <p14:creationId xmlns:p14="http://schemas.microsoft.com/office/powerpoint/2010/main" val="3167458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457200" y="352425"/>
            <a:ext cx="11391900" cy="1066800"/>
            <a:chOff x="457200" y="352425"/>
            <a:chExt cx="11391900" cy="1066800"/>
          </a:xfrm>
        </p:grpSpPr>
        <p:grpSp>
          <p:nvGrpSpPr>
            <p:cNvPr id="10" name="グループ化 9"/>
            <p:cNvGrpSpPr/>
            <p:nvPr/>
          </p:nvGrpSpPr>
          <p:grpSpPr>
            <a:xfrm>
              <a:off x="457200" y="352425"/>
              <a:ext cx="11391900" cy="1066800"/>
              <a:chOff x="457200" y="352425"/>
              <a:chExt cx="11391900" cy="1066800"/>
            </a:xfrm>
          </p:grpSpPr>
          <p:sp>
            <p:nvSpPr>
              <p:cNvPr id="2" name="正方形/長方形 1"/>
              <p:cNvSpPr/>
              <p:nvPr/>
            </p:nvSpPr>
            <p:spPr>
              <a:xfrm>
                <a:off x="457200" y="352425"/>
                <a:ext cx="11391900" cy="106680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b="1" dirty="0" smtClean="0"/>
                  <a:t>今後の課題③（計画作成の流れ）</a:t>
                </a:r>
                <a:endParaRPr lang="ja-JP" altLang="en-US" sz="2800" b="1"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5637" y="408351"/>
                <a:ext cx="909638" cy="953724"/>
              </a:xfrm>
              <a:prstGeom prst="rect">
                <a:avLst/>
              </a:prstGeom>
            </p:spPr>
          </p:pic>
        </p:gr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839" y="454525"/>
              <a:ext cx="692171" cy="907550"/>
            </a:xfrm>
            <a:prstGeom prst="rect">
              <a:avLst/>
            </a:prstGeom>
          </p:spPr>
        </p:pic>
      </p:grpSp>
      <p:sp>
        <p:nvSpPr>
          <p:cNvPr id="3" name="スライド番号プレースホルダー 2"/>
          <p:cNvSpPr>
            <a:spLocks noGrp="1"/>
          </p:cNvSpPr>
          <p:nvPr>
            <p:ph type="sldNum" sz="quarter" idx="12"/>
          </p:nvPr>
        </p:nvSpPr>
        <p:spPr/>
        <p:txBody>
          <a:bodyPr/>
          <a:lstStyle/>
          <a:p>
            <a:fld id="{0DEE1E8A-F59B-4774-AC14-A4AA4B898B7D}" type="slidenum">
              <a:rPr kumimoji="1" lang="ja-JP" altLang="en-US" smtClean="0"/>
              <a:t>19</a:t>
            </a:fld>
            <a:endParaRPr kumimoji="1" lang="ja-JP" altLang="en-US"/>
          </a:p>
        </p:txBody>
      </p:sp>
      <p:sp>
        <p:nvSpPr>
          <p:cNvPr id="14" name="正方形/長方形 13"/>
          <p:cNvSpPr/>
          <p:nvPr/>
        </p:nvSpPr>
        <p:spPr>
          <a:xfrm>
            <a:off x="562273" y="1665152"/>
            <a:ext cx="10105727" cy="51046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2700"/>
              </a:lnSpc>
            </a:pPr>
            <a:r>
              <a:rPr lang="ja-JP" altLang="en-US" sz="2400" b="1" dirty="0" smtClean="0"/>
              <a:t>計画</a:t>
            </a:r>
            <a:r>
              <a:rPr lang="ja-JP" altLang="en-US" sz="2400" b="1" dirty="0"/>
              <a:t>作成に関する手順や</a:t>
            </a:r>
            <a:r>
              <a:rPr lang="ja-JP" altLang="en-US" sz="2400" b="1" dirty="0" smtClean="0"/>
              <a:t>流れ（①～⑤を福祉専門職にお願いしたい。）</a:t>
            </a:r>
            <a:endParaRPr lang="ja-JP" altLang="en-US" sz="2400" b="1" dirty="0"/>
          </a:p>
          <a:p>
            <a:pPr>
              <a:lnSpc>
                <a:spcPts val="2700"/>
              </a:lnSpc>
            </a:pPr>
            <a:endParaRPr kumimoji="1" lang="en-US" altLang="ja-JP" sz="2400" b="1" dirty="0" smtClean="0"/>
          </a:p>
          <a:p>
            <a:pPr>
              <a:lnSpc>
                <a:spcPts val="2700"/>
              </a:lnSpc>
            </a:pPr>
            <a:endParaRPr kumimoji="1" lang="ja-JP" altLang="en-US" sz="2400" dirty="0"/>
          </a:p>
          <a:p>
            <a:pPr>
              <a:lnSpc>
                <a:spcPts val="2700"/>
              </a:lnSpc>
            </a:pPr>
            <a:endParaRPr kumimoji="1" lang="ja-JP" altLang="en-US" dirty="0"/>
          </a:p>
        </p:txBody>
      </p:sp>
      <p:graphicFrame>
        <p:nvGraphicFramePr>
          <p:cNvPr id="18" name="表 17"/>
          <p:cNvGraphicFramePr>
            <a:graphicFrameLocks noGrp="1"/>
          </p:cNvGraphicFramePr>
          <p:nvPr>
            <p:extLst>
              <p:ext uri="{D42A27DB-BD31-4B8C-83A1-F6EECF244321}">
                <p14:modId xmlns:p14="http://schemas.microsoft.com/office/powerpoint/2010/main" val="2142175446"/>
              </p:ext>
            </p:extLst>
          </p:nvPr>
        </p:nvGraphicFramePr>
        <p:xfrm>
          <a:off x="8616949" y="2301398"/>
          <a:ext cx="593725" cy="3287122"/>
        </p:xfrm>
        <a:graphic>
          <a:graphicData uri="http://schemas.openxmlformats.org/drawingml/2006/table">
            <a:tbl>
              <a:tblPr firstRow="1" bandRow="1">
                <a:tableStyleId>{69CF1AB2-1976-4502-BF36-3FF5EA218861}</a:tableStyleId>
              </a:tblPr>
              <a:tblGrid>
                <a:gridCol w="593725">
                  <a:extLst>
                    <a:ext uri="{9D8B030D-6E8A-4147-A177-3AD203B41FA5}">
                      <a16:colId xmlns:a16="http://schemas.microsoft.com/office/drawing/2014/main" val="2679853523"/>
                    </a:ext>
                  </a:extLst>
                </a:gridCol>
              </a:tblGrid>
              <a:tr h="3287122">
                <a:tc>
                  <a:txBody>
                    <a:bodyPr/>
                    <a:lstStyle/>
                    <a:p>
                      <a:pPr algn="ctr"/>
                      <a:r>
                        <a:rPr kumimoji="1" lang="ja-JP" altLang="en-US" dirty="0" smtClean="0"/>
                        <a:t>⑤個別避難計画書の完成</a:t>
                      </a:r>
                      <a:endParaRPr kumimoji="1" lang="ja-JP" altLang="en-US" dirty="0"/>
                    </a:p>
                  </a:txBody>
                  <a:tcPr vert="eaVert" anchor="ctr">
                    <a:solidFill>
                      <a:schemeClr val="accent2">
                        <a:lumMod val="40000"/>
                        <a:lumOff val="60000"/>
                      </a:schemeClr>
                    </a:solidFill>
                  </a:tcPr>
                </a:tc>
                <a:extLst>
                  <a:ext uri="{0D108BD9-81ED-4DB2-BD59-A6C34878D82A}">
                    <a16:rowId xmlns:a16="http://schemas.microsoft.com/office/drawing/2014/main" val="96442020"/>
                  </a:ext>
                </a:extLst>
              </a:tr>
            </a:tbl>
          </a:graphicData>
        </a:graphic>
      </p:graphicFrame>
      <p:sp>
        <p:nvSpPr>
          <p:cNvPr id="7" name="右矢印 6"/>
          <p:cNvSpPr/>
          <p:nvPr/>
        </p:nvSpPr>
        <p:spPr>
          <a:xfrm>
            <a:off x="5994798" y="2290389"/>
            <a:ext cx="466724" cy="2136715"/>
          </a:xfrm>
          <a:prstGeom prst="rightArrow">
            <a:avLst>
              <a:gd name="adj1" fmla="val 50000"/>
              <a:gd name="adj2" fmla="val 638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7917377" y="3047572"/>
            <a:ext cx="385723" cy="2136715"/>
          </a:xfrm>
          <a:prstGeom prst="rightArrow">
            <a:avLst>
              <a:gd name="adj1" fmla="val 50000"/>
              <a:gd name="adj2" fmla="val 638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a:off x="2552818" y="3151779"/>
            <a:ext cx="2201991" cy="704552"/>
          </a:xfrm>
          <a:prstGeom prst="rightArrow">
            <a:avLst>
              <a:gd name="adj1" fmla="val 50000"/>
              <a:gd name="adj2" fmla="val 638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7" name="表 26"/>
          <p:cNvGraphicFramePr>
            <a:graphicFrameLocks noGrp="1"/>
          </p:cNvGraphicFramePr>
          <p:nvPr>
            <p:extLst>
              <p:ext uri="{D42A27DB-BD31-4B8C-83A1-F6EECF244321}">
                <p14:modId xmlns:p14="http://schemas.microsoft.com/office/powerpoint/2010/main" val="2344682175"/>
              </p:ext>
            </p:extLst>
          </p:nvPr>
        </p:nvGraphicFramePr>
        <p:xfrm>
          <a:off x="9648044" y="2299392"/>
          <a:ext cx="2018061" cy="659013"/>
        </p:xfrm>
        <a:graphic>
          <a:graphicData uri="http://schemas.openxmlformats.org/drawingml/2006/table">
            <a:tbl>
              <a:tblPr firstRow="1" bandRow="1">
                <a:tableStyleId>{69CF1AB2-1976-4502-BF36-3FF5EA218861}</a:tableStyleId>
              </a:tblPr>
              <a:tblGrid>
                <a:gridCol w="2018061">
                  <a:extLst>
                    <a:ext uri="{9D8B030D-6E8A-4147-A177-3AD203B41FA5}">
                      <a16:colId xmlns:a16="http://schemas.microsoft.com/office/drawing/2014/main" val="2679853523"/>
                    </a:ext>
                  </a:extLst>
                </a:gridCol>
              </a:tblGrid>
              <a:tr h="659013">
                <a:tc>
                  <a:txBody>
                    <a:bodyPr/>
                    <a:lstStyle/>
                    <a:p>
                      <a:pPr algn="ctr"/>
                      <a:r>
                        <a:rPr kumimoji="1" lang="ja-JP" altLang="en-US" dirty="0" smtClean="0"/>
                        <a:t>計画書を市に提出</a:t>
                      </a:r>
                      <a:endParaRPr kumimoji="1" lang="en-US" altLang="ja-JP" dirty="0" smtClean="0"/>
                    </a:p>
                    <a:p>
                      <a:pPr algn="ctr"/>
                      <a:r>
                        <a:rPr kumimoji="1" lang="ja-JP" altLang="en-US" sz="1200" b="0" dirty="0" smtClean="0"/>
                        <a:t>（</a:t>
                      </a:r>
                      <a:r>
                        <a:rPr kumimoji="1" lang="en-US" altLang="ja-JP" sz="1200" b="0" dirty="0" smtClean="0"/>
                        <a:t>※</a:t>
                      </a:r>
                      <a:r>
                        <a:rPr kumimoji="1" lang="ja-JP" altLang="en-US" sz="1200" b="0" dirty="0" smtClean="0"/>
                        <a:t>変更時も提出）</a:t>
                      </a:r>
                      <a:endParaRPr kumimoji="1" lang="ja-JP" altLang="en-US" sz="1200" b="0" dirty="0"/>
                    </a:p>
                  </a:txBody>
                  <a:tcPr anchor="ctr">
                    <a:solidFill>
                      <a:schemeClr val="accent6">
                        <a:lumMod val="40000"/>
                        <a:lumOff val="60000"/>
                      </a:schemeClr>
                    </a:solidFill>
                  </a:tcPr>
                </a:tc>
                <a:extLst>
                  <a:ext uri="{0D108BD9-81ED-4DB2-BD59-A6C34878D82A}">
                    <a16:rowId xmlns:a16="http://schemas.microsoft.com/office/drawing/2014/main" val="96442020"/>
                  </a:ext>
                </a:extLst>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685021575"/>
              </p:ext>
            </p:extLst>
          </p:nvPr>
        </p:nvGraphicFramePr>
        <p:xfrm>
          <a:off x="9648044" y="3345155"/>
          <a:ext cx="2018061" cy="1350700"/>
        </p:xfrm>
        <a:graphic>
          <a:graphicData uri="http://schemas.openxmlformats.org/drawingml/2006/table">
            <a:tbl>
              <a:tblPr firstRow="1" bandRow="1">
                <a:tableStyleId>{69CF1AB2-1976-4502-BF36-3FF5EA218861}</a:tableStyleId>
              </a:tblPr>
              <a:tblGrid>
                <a:gridCol w="2018061">
                  <a:extLst>
                    <a:ext uri="{9D8B030D-6E8A-4147-A177-3AD203B41FA5}">
                      <a16:colId xmlns:a16="http://schemas.microsoft.com/office/drawing/2014/main" val="2679853523"/>
                    </a:ext>
                  </a:extLst>
                </a:gridCol>
              </a:tblGrid>
              <a:tr h="1350700">
                <a:tc>
                  <a:txBody>
                    <a:bodyPr/>
                    <a:lstStyle/>
                    <a:p>
                      <a:pPr algn="l"/>
                      <a:r>
                        <a:rPr kumimoji="1" lang="ja-JP" altLang="en-US" dirty="0" smtClean="0"/>
                        <a:t>市</a:t>
                      </a:r>
                      <a:r>
                        <a:rPr kumimoji="1" lang="ja-JP" altLang="en-US" b="0" dirty="0" smtClean="0"/>
                        <a:t>が</a:t>
                      </a:r>
                      <a:r>
                        <a:rPr kumimoji="1" lang="ja-JP" altLang="en-US" dirty="0" smtClean="0"/>
                        <a:t>協定締結団体に</a:t>
                      </a:r>
                      <a:r>
                        <a:rPr kumimoji="1" lang="ja-JP" altLang="en-US" b="0" dirty="0" smtClean="0"/>
                        <a:t>避難行動要支援者名簿と</a:t>
                      </a:r>
                      <a:r>
                        <a:rPr kumimoji="1" lang="ja-JP" altLang="en-US" dirty="0" smtClean="0"/>
                        <a:t>計画書を提供</a:t>
                      </a:r>
                      <a:r>
                        <a:rPr kumimoji="1" lang="ja-JP" altLang="en-US" sz="1200" b="0" dirty="0" smtClean="0"/>
                        <a:t>（</a:t>
                      </a:r>
                      <a:r>
                        <a:rPr kumimoji="1" lang="en-US" altLang="ja-JP" sz="1200" b="0" dirty="0" smtClean="0"/>
                        <a:t>※</a:t>
                      </a:r>
                      <a:r>
                        <a:rPr kumimoji="1" lang="ja-JP" altLang="en-US" sz="1200" b="0" dirty="0" smtClean="0"/>
                        <a:t>年</a:t>
                      </a:r>
                      <a:r>
                        <a:rPr kumimoji="1" lang="en-US" altLang="ja-JP" sz="1200" b="0" dirty="0" smtClean="0"/>
                        <a:t>1</a:t>
                      </a:r>
                      <a:r>
                        <a:rPr kumimoji="1" lang="ja-JP" altLang="en-US" sz="1200" b="0" dirty="0" smtClean="0"/>
                        <a:t>回を想定</a:t>
                      </a:r>
                      <a:r>
                        <a:rPr kumimoji="1" lang="en-US" altLang="ja-JP" sz="1200" b="0" dirty="0" smtClean="0"/>
                        <a:t>)</a:t>
                      </a:r>
                      <a:endParaRPr kumimoji="1" lang="ja-JP" altLang="en-US" sz="1200" b="0" dirty="0" smtClean="0"/>
                    </a:p>
                  </a:txBody>
                  <a:tcPr anchor="ctr">
                    <a:solidFill>
                      <a:schemeClr val="accent6">
                        <a:lumMod val="40000"/>
                        <a:lumOff val="60000"/>
                      </a:schemeClr>
                    </a:solidFill>
                  </a:tcPr>
                </a:tc>
                <a:extLst>
                  <a:ext uri="{0D108BD9-81ED-4DB2-BD59-A6C34878D82A}">
                    <a16:rowId xmlns:a16="http://schemas.microsoft.com/office/drawing/2014/main" val="96442020"/>
                  </a:ext>
                </a:extLst>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3029762940"/>
              </p:ext>
            </p:extLst>
          </p:nvPr>
        </p:nvGraphicFramePr>
        <p:xfrm>
          <a:off x="9648045" y="5059909"/>
          <a:ext cx="2018061" cy="1169632"/>
        </p:xfrm>
        <a:graphic>
          <a:graphicData uri="http://schemas.openxmlformats.org/drawingml/2006/table">
            <a:tbl>
              <a:tblPr firstRow="1" bandRow="1">
                <a:tableStyleId>{69CF1AB2-1976-4502-BF36-3FF5EA218861}</a:tableStyleId>
              </a:tblPr>
              <a:tblGrid>
                <a:gridCol w="2018061">
                  <a:extLst>
                    <a:ext uri="{9D8B030D-6E8A-4147-A177-3AD203B41FA5}">
                      <a16:colId xmlns:a16="http://schemas.microsoft.com/office/drawing/2014/main" val="2679853523"/>
                    </a:ext>
                  </a:extLst>
                </a:gridCol>
              </a:tblGrid>
              <a:tr h="1169632">
                <a:tc>
                  <a:txBody>
                    <a:bodyPr/>
                    <a:lstStyle/>
                    <a:p>
                      <a:pPr algn="ctr"/>
                      <a:r>
                        <a:rPr kumimoji="1" lang="ja-JP" altLang="en-US" sz="1800" b="1" dirty="0" smtClean="0"/>
                        <a:t>地域</a:t>
                      </a:r>
                      <a:r>
                        <a:rPr kumimoji="1" lang="ja-JP" altLang="en-US" sz="1800" b="0" dirty="0" smtClean="0"/>
                        <a:t>での</a:t>
                      </a:r>
                      <a:endParaRPr kumimoji="1" lang="en-US" altLang="ja-JP" sz="1800" b="0" dirty="0" smtClean="0"/>
                    </a:p>
                    <a:p>
                      <a:pPr algn="ctr"/>
                      <a:r>
                        <a:rPr kumimoji="1" lang="ja-JP" altLang="en-US" sz="1800" b="1" dirty="0" smtClean="0"/>
                        <a:t>安否確認訓練</a:t>
                      </a:r>
                      <a:r>
                        <a:rPr kumimoji="1" lang="ja-JP" altLang="en-US" sz="1800" b="0" dirty="0" smtClean="0"/>
                        <a:t>や</a:t>
                      </a:r>
                      <a:endParaRPr kumimoji="1" lang="en-US" altLang="ja-JP" sz="1800" b="0" dirty="0" smtClean="0"/>
                    </a:p>
                    <a:p>
                      <a:pPr algn="ctr"/>
                      <a:r>
                        <a:rPr kumimoji="1" lang="ja-JP" altLang="en-US" sz="1800" b="1" dirty="0" smtClean="0"/>
                        <a:t>避難訓練</a:t>
                      </a:r>
                      <a:r>
                        <a:rPr kumimoji="1" lang="ja-JP" altLang="en-US" sz="1800" b="0" dirty="0" smtClean="0"/>
                        <a:t>で</a:t>
                      </a:r>
                      <a:r>
                        <a:rPr kumimoji="1" lang="ja-JP" altLang="en-US" sz="1800" b="1" dirty="0" smtClean="0"/>
                        <a:t>活用</a:t>
                      </a:r>
                    </a:p>
                  </a:txBody>
                  <a:tcPr anchor="ctr">
                    <a:solidFill>
                      <a:schemeClr val="accent6">
                        <a:lumMod val="40000"/>
                        <a:lumOff val="60000"/>
                      </a:schemeClr>
                    </a:solidFill>
                  </a:tcPr>
                </a:tc>
                <a:extLst>
                  <a:ext uri="{0D108BD9-81ED-4DB2-BD59-A6C34878D82A}">
                    <a16:rowId xmlns:a16="http://schemas.microsoft.com/office/drawing/2014/main" val="96442020"/>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2789864179"/>
              </p:ext>
            </p:extLst>
          </p:nvPr>
        </p:nvGraphicFramePr>
        <p:xfrm>
          <a:off x="6821768" y="2277188"/>
          <a:ext cx="781760" cy="3952353"/>
        </p:xfrm>
        <a:graphic>
          <a:graphicData uri="http://schemas.openxmlformats.org/drawingml/2006/table">
            <a:tbl>
              <a:tblPr firstRow="1" bandRow="1">
                <a:tableStyleId>{69CF1AB2-1976-4502-BF36-3FF5EA218861}</a:tableStyleId>
              </a:tblPr>
              <a:tblGrid>
                <a:gridCol w="781760">
                  <a:extLst>
                    <a:ext uri="{9D8B030D-6E8A-4147-A177-3AD203B41FA5}">
                      <a16:colId xmlns:a16="http://schemas.microsoft.com/office/drawing/2014/main" val="2679853523"/>
                    </a:ext>
                  </a:extLst>
                </a:gridCol>
              </a:tblGrid>
              <a:tr h="3952353">
                <a:tc>
                  <a:txBody>
                    <a:bodyPr/>
                    <a:lstStyle/>
                    <a:p>
                      <a:pPr algn="l"/>
                      <a:r>
                        <a:rPr kumimoji="1" lang="ja-JP" altLang="en-US" dirty="0" smtClean="0"/>
                        <a:t> 　④囲む会の実施</a:t>
                      </a:r>
                      <a:endParaRPr kumimoji="1" lang="en-US" altLang="ja-JP" dirty="0" smtClean="0"/>
                    </a:p>
                    <a:p>
                      <a:pPr algn="ctr"/>
                      <a:r>
                        <a:rPr kumimoji="1" lang="ja-JP" altLang="en-US" sz="1400" b="0" dirty="0" smtClean="0"/>
                        <a:t>本人と関係者による話合い・情報共有の場</a:t>
                      </a:r>
                      <a:endParaRPr kumimoji="1" lang="ja-JP" altLang="en-US" sz="1400" b="0" dirty="0"/>
                    </a:p>
                  </a:txBody>
                  <a:tcPr vert="eaVert" anchor="ctr">
                    <a:solidFill>
                      <a:schemeClr val="accent2">
                        <a:lumMod val="40000"/>
                        <a:lumOff val="60000"/>
                      </a:schemeClr>
                    </a:solidFill>
                  </a:tcPr>
                </a:tc>
                <a:extLst>
                  <a:ext uri="{0D108BD9-81ED-4DB2-BD59-A6C34878D82A}">
                    <a16:rowId xmlns:a16="http://schemas.microsoft.com/office/drawing/2014/main" val="96442020"/>
                  </a:ext>
                </a:extLst>
              </a:tr>
            </a:tbl>
          </a:graphicData>
        </a:graphic>
      </p:graphicFrame>
      <p:sp>
        <p:nvSpPr>
          <p:cNvPr id="31" name="下矢印 30"/>
          <p:cNvSpPr/>
          <p:nvPr/>
        </p:nvSpPr>
        <p:spPr>
          <a:xfrm>
            <a:off x="10321905" y="2994117"/>
            <a:ext cx="575937" cy="315325"/>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下矢印 31"/>
          <p:cNvSpPr/>
          <p:nvPr/>
        </p:nvSpPr>
        <p:spPr>
          <a:xfrm>
            <a:off x="10321904" y="4727812"/>
            <a:ext cx="575937" cy="315325"/>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a:off x="9228239" y="2383179"/>
            <a:ext cx="437370" cy="464796"/>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p:cNvGrpSpPr/>
          <p:nvPr/>
        </p:nvGrpSpPr>
        <p:grpSpPr>
          <a:xfrm>
            <a:off x="0" y="7859"/>
            <a:ext cx="12192000" cy="873328"/>
            <a:chOff x="-12900" y="9672"/>
            <a:chExt cx="9906000" cy="873328"/>
          </a:xfrm>
        </p:grpSpPr>
        <p:sp>
          <p:nvSpPr>
            <p:cNvPr id="35" name="正方形/長方形 34"/>
            <p:cNvSpPr/>
            <p:nvPr/>
          </p:nvSpPr>
          <p:spPr>
            <a:xfrm>
              <a:off x="-12900" y="9672"/>
              <a:ext cx="9906000" cy="380885"/>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3258518" y="52003"/>
              <a:ext cx="3363161" cy="830997"/>
            </a:xfrm>
            <a:prstGeom prst="rect">
              <a:avLst/>
            </a:prstGeom>
            <a:noFill/>
          </p:spPr>
          <p:txBody>
            <a:bodyPr wrap="none" rtlCol="0">
              <a:spAutoFit/>
            </a:bodyPr>
            <a:lstStyle/>
            <a:p>
              <a:pPr lvl="0" algn="ctr"/>
              <a:r>
                <a:rPr lang="ja-JP" altLang="en-US" sz="1600" b="1" dirty="0">
                  <a:solidFill>
                    <a:prstClr val="white"/>
                  </a:solidFill>
                </a:rPr>
                <a:t>個別避難計画作成のプロセス（</a:t>
              </a:r>
              <a:r>
                <a:rPr lang="en-US" altLang="ja-JP" sz="1600" b="1" dirty="0">
                  <a:solidFill>
                    <a:prstClr val="white"/>
                  </a:solidFill>
                </a:rPr>
                <a:t>R5</a:t>
              </a:r>
              <a:r>
                <a:rPr lang="ja-JP" altLang="en-US" sz="1600" b="1" dirty="0">
                  <a:solidFill>
                    <a:prstClr val="white"/>
                  </a:solidFill>
                </a:rPr>
                <a:t>年度～）</a:t>
              </a:r>
            </a:p>
            <a:p>
              <a:pPr lvl="0" algn="ctr"/>
              <a:endParaRPr lang="ja-JP" altLang="en-US" sz="1600" b="1" dirty="0">
                <a:solidFill>
                  <a:prstClr val="white"/>
                </a:solidFill>
              </a:endParaRPr>
            </a:p>
            <a:p>
              <a:pPr algn="ctr"/>
              <a:endParaRPr kumimoji="1" lang="ja-JP" altLang="en-US" sz="1600" b="1" dirty="0">
                <a:solidFill>
                  <a:schemeClr val="bg1"/>
                </a:solidFill>
              </a:endParaRPr>
            </a:p>
          </p:txBody>
        </p:sp>
        <p:sp>
          <p:nvSpPr>
            <p:cNvPr id="38" name="テキスト ボックス 37"/>
            <p:cNvSpPr txBox="1"/>
            <p:nvPr/>
          </p:nvSpPr>
          <p:spPr>
            <a:xfrm>
              <a:off x="112295" y="52003"/>
              <a:ext cx="2090821" cy="307777"/>
            </a:xfrm>
            <a:prstGeom prst="rect">
              <a:avLst/>
            </a:prstGeom>
            <a:solidFill>
              <a:schemeClr val="bg1"/>
            </a:solidFill>
            <a:ln>
              <a:solidFill>
                <a:schemeClr val="tx1"/>
              </a:solidFill>
            </a:ln>
          </p:spPr>
          <p:txBody>
            <a:bodyPr wrap="square" rtlCol="0">
              <a:spAutoFit/>
            </a:bodyPr>
            <a:lstStyle/>
            <a:p>
              <a:pPr algn="ctr"/>
              <a:r>
                <a:rPr lang="ja-JP" altLang="en-US" sz="1400" dirty="0" smtClean="0">
                  <a:latin typeface="ＭＳ ゴシック" panose="020B0609070205080204" pitchFamily="49" charset="-128"/>
                  <a:ea typeface="ＭＳ ゴシック" panose="020B0609070205080204" pitchFamily="49" charset="-128"/>
                </a:rPr>
                <a:t>大阪府　豊中市</a:t>
              </a:r>
              <a:endParaRPr kumimoji="1" lang="en-US" altLang="ja-JP" sz="1400" dirty="0" smtClean="0">
                <a:latin typeface="ＭＳ ゴシック" panose="020B0609070205080204" pitchFamily="49" charset="-128"/>
                <a:ea typeface="ＭＳ ゴシック" panose="020B0609070205080204" pitchFamily="49" charset="-128"/>
              </a:endParaRPr>
            </a:p>
          </p:txBody>
        </p:sp>
      </p:grpSp>
      <p:graphicFrame>
        <p:nvGraphicFramePr>
          <p:cNvPr id="39" name="表 38"/>
          <p:cNvGraphicFramePr>
            <a:graphicFrameLocks noGrp="1"/>
          </p:cNvGraphicFramePr>
          <p:nvPr>
            <p:extLst>
              <p:ext uri="{D42A27DB-BD31-4B8C-83A1-F6EECF244321}">
                <p14:modId xmlns:p14="http://schemas.microsoft.com/office/powerpoint/2010/main" val="3891593051"/>
              </p:ext>
            </p:extLst>
          </p:nvPr>
        </p:nvGraphicFramePr>
        <p:xfrm>
          <a:off x="1478782" y="2266788"/>
          <a:ext cx="781760" cy="3140095"/>
        </p:xfrm>
        <a:graphic>
          <a:graphicData uri="http://schemas.openxmlformats.org/drawingml/2006/table">
            <a:tbl>
              <a:tblPr firstRow="1" bandRow="1">
                <a:tableStyleId>{69CF1AB2-1976-4502-BF36-3FF5EA218861}</a:tableStyleId>
              </a:tblPr>
              <a:tblGrid>
                <a:gridCol w="781760">
                  <a:extLst>
                    <a:ext uri="{9D8B030D-6E8A-4147-A177-3AD203B41FA5}">
                      <a16:colId xmlns:a16="http://schemas.microsoft.com/office/drawing/2014/main" val="2679853523"/>
                    </a:ext>
                  </a:extLst>
                </a:gridCol>
              </a:tblGrid>
              <a:tr h="3140095">
                <a:tc>
                  <a:txBody>
                    <a:bodyPr/>
                    <a:lstStyle/>
                    <a:p>
                      <a:pPr algn="l"/>
                      <a:r>
                        <a:rPr kumimoji="1" lang="ja-JP" altLang="en-US" dirty="0" smtClean="0"/>
                        <a:t> ①対象者への計画の説明・</a:t>
                      </a:r>
                      <a:endParaRPr kumimoji="1" lang="en-US" altLang="ja-JP" dirty="0" smtClean="0"/>
                    </a:p>
                    <a:p>
                      <a:pPr algn="l"/>
                      <a:r>
                        <a:rPr kumimoji="1" lang="ja-JP" altLang="en-US" dirty="0" smtClean="0"/>
                        <a:t>作成意向の確認支援</a:t>
                      </a:r>
                      <a:endParaRPr kumimoji="1" lang="ja-JP" altLang="en-US" sz="1400" b="0" dirty="0"/>
                    </a:p>
                  </a:txBody>
                  <a:tcPr vert="eaVert" anchor="ctr">
                    <a:solidFill>
                      <a:schemeClr val="accent2">
                        <a:lumMod val="40000"/>
                        <a:lumOff val="60000"/>
                      </a:schemeClr>
                    </a:solidFill>
                  </a:tcPr>
                </a:tc>
                <a:extLst>
                  <a:ext uri="{0D108BD9-81ED-4DB2-BD59-A6C34878D82A}">
                    <a16:rowId xmlns:a16="http://schemas.microsoft.com/office/drawing/2014/main" val="9644202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4288042262"/>
              </p:ext>
            </p:extLst>
          </p:nvPr>
        </p:nvGraphicFramePr>
        <p:xfrm>
          <a:off x="4939690" y="2175612"/>
          <a:ext cx="781760" cy="2078336"/>
        </p:xfrm>
        <a:graphic>
          <a:graphicData uri="http://schemas.openxmlformats.org/drawingml/2006/table">
            <a:tbl>
              <a:tblPr firstRow="1" bandRow="1">
                <a:tableStyleId>{69CF1AB2-1976-4502-BF36-3FF5EA218861}</a:tableStyleId>
              </a:tblPr>
              <a:tblGrid>
                <a:gridCol w="781760">
                  <a:extLst>
                    <a:ext uri="{9D8B030D-6E8A-4147-A177-3AD203B41FA5}">
                      <a16:colId xmlns:a16="http://schemas.microsoft.com/office/drawing/2014/main" val="2679853523"/>
                    </a:ext>
                  </a:extLst>
                </a:gridCol>
              </a:tblGrid>
              <a:tr h="2078336">
                <a:tc>
                  <a:txBody>
                    <a:bodyPr/>
                    <a:lstStyle/>
                    <a:p>
                      <a:pPr algn="l"/>
                      <a:r>
                        <a:rPr kumimoji="1" lang="ja-JP" altLang="en-US" dirty="0" smtClean="0"/>
                        <a:t> ②計画書案の作成</a:t>
                      </a:r>
                      <a:endParaRPr kumimoji="1" lang="ja-JP" altLang="en-US" sz="1400" b="0" dirty="0"/>
                    </a:p>
                  </a:txBody>
                  <a:tcPr vert="eaVert" anchor="ctr">
                    <a:solidFill>
                      <a:schemeClr val="accent2">
                        <a:lumMod val="40000"/>
                        <a:lumOff val="60000"/>
                      </a:schemeClr>
                    </a:solidFill>
                  </a:tcPr>
                </a:tc>
                <a:extLst>
                  <a:ext uri="{0D108BD9-81ED-4DB2-BD59-A6C34878D82A}">
                    <a16:rowId xmlns:a16="http://schemas.microsoft.com/office/drawing/2014/main" val="96442020"/>
                  </a:ext>
                </a:extLst>
              </a:tr>
            </a:tbl>
          </a:graphicData>
        </a:graphic>
      </p:graphicFrame>
      <p:sp>
        <p:nvSpPr>
          <p:cNvPr id="41" name="角丸四角形吹き出し 40"/>
          <p:cNvSpPr/>
          <p:nvPr/>
        </p:nvSpPr>
        <p:spPr>
          <a:xfrm>
            <a:off x="457200" y="5588519"/>
            <a:ext cx="2741662" cy="1024316"/>
          </a:xfrm>
          <a:prstGeom prst="wedgeRoundRectCallout">
            <a:avLst>
              <a:gd name="adj1" fmla="val -178"/>
              <a:gd name="adj2" fmla="val -92393"/>
              <a:gd name="adj3" fmla="val 16667"/>
            </a:avLst>
          </a:prstGeom>
          <a:solidFill>
            <a:srgbClr val="FFFF99"/>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ja-JP" altLang="en-US" sz="1400" b="1" u="sng" dirty="0" smtClean="0">
                <a:solidFill>
                  <a:srgbClr val="FF0000"/>
                </a:solidFill>
              </a:rPr>
              <a:t>・個人情報保護の観点から、対象者には、計画説明パンフと同意確認書を郵送する予定である。</a:t>
            </a:r>
            <a:endParaRPr lang="en-US" altLang="ja-JP" sz="1400" b="1" u="sng" dirty="0">
              <a:solidFill>
                <a:srgbClr val="FF0000"/>
              </a:solidFill>
            </a:endParaRPr>
          </a:p>
        </p:txBody>
      </p:sp>
      <p:sp>
        <p:nvSpPr>
          <p:cNvPr id="42" name="右矢印 41"/>
          <p:cNvSpPr/>
          <p:nvPr/>
        </p:nvSpPr>
        <p:spPr>
          <a:xfrm rot="1420144">
            <a:off x="2510506" y="4852137"/>
            <a:ext cx="2201991" cy="704552"/>
          </a:xfrm>
          <a:prstGeom prst="rightArrow">
            <a:avLst>
              <a:gd name="adj1" fmla="val 50000"/>
              <a:gd name="adj2" fmla="val 638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3" name="表 42"/>
          <p:cNvGraphicFramePr>
            <a:graphicFrameLocks noGrp="1"/>
          </p:cNvGraphicFramePr>
          <p:nvPr>
            <p:extLst>
              <p:ext uri="{D42A27DB-BD31-4B8C-83A1-F6EECF244321}">
                <p14:modId xmlns:p14="http://schemas.microsoft.com/office/powerpoint/2010/main" val="3226572438"/>
              </p:ext>
            </p:extLst>
          </p:nvPr>
        </p:nvGraphicFramePr>
        <p:xfrm>
          <a:off x="4910658" y="4518537"/>
          <a:ext cx="781760" cy="1837814"/>
        </p:xfrm>
        <a:graphic>
          <a:graphicData uri="http://schemas.openxmlformats.org/drawingml/2006/table">
            <a:tbl>
              <a:tblPr firstRow="1" bandRow="1">
                <a:tableStyleId>{69CF1AB2-1976-4502-BF36-3FF5EA218861}</a:tableStyleId>
              </a:tblPr>
              <a:tblGrid>
                <a:gridCol w="781760">
                  <a:extLst>
                    <a:ext uri="{9D8B030D-6E8A-4147-A177-3AD203B41FA5}">
                      <a16:colId xmlns:a16="http://schemas.microsoft.com/office/drawing/2014/main" val="2679853523"/>
                    </a:ext>
                  </a:extLst>
                </a:gridCol>
              </a:tblGrid>
              <a:tr h="1837814">
                <a:tc>
                  <a:txBody>
                    <a:bodyPr/>
                    <a:lstStyle/>
                    <a:p>
                      <a:pPr algn="l"/>
                      <a:r>
                        <a:rPr kumimoji="1" lang="ja-JP" altLang="en-US" dirty="0" smtClean="0"/>
                        <a:t> ③意向確認書の提出支援</a:t>
                      </a:r>
                      <a:endParaRPr kumimoji="1" lang="ja-JP" altLang="en-US" sz="1400" b="0" dirty="0"/>
                    </a:p>
                  </a:txBody>
                  <a:tcPr vert="eaVert" anchor="ctr">
                    <a:solidFill>
                      <a:schemeClr val="accent2">
                        <a:lumMod val="40000"/>
                        <a:lumOff val="60000"/>
                      </a:schemeClr>
                    </a:solidFill>
                  </a:tcPr>
                </a:tc>
                <a:extLst>
                  <a:ext uri="{0D108BD9-81ED-4DB2-BD59-A6C34878D82A}">
                    <a16:rowId xmlns:a16="http://schemas.microsoft.com/office/drawing/2014/main" val="96442020"/>
                  </a:ext>
                </a:extLst>
              </a:tr>
            </a:tbl>
          </a:graphicData>
        </a:graphic>
      </p:graphicFrame>
      <p:sp>
        <p:nvSpPr>
          <p:cNvPr id="44" name="正方形/長方形 43"/>
          <p:cNvSpPr/>
          <p:nvPr/>
        </p:nvSpPr>
        <p:spPr>
          <a:xfrm>
            <a:off x="2517171" y="2641319"/>
            <a:ext cx="1985148" cy="51046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2700"/>
              </a:lnSpc>
            </a:pPr>
            <a:r>
              <a:rPr lang="ja-JP" altLang="en-US" sz="2000" b="1" dirty="0" smtClean="0"/>
              <a:t>（作成に同意）</a:t>
            </a:r>
            <a:endParaRPr lang="ja-JP" altLang="en-US" sz="2000" b="1" dirty="0"/>
          </a:p>
          <a:p>
            <a:pPr>
              <a:lnSpc>
                <a:spcPts val="2700"/>
              </a:lnSpc>
            </a:pPr>
            <a:endParaRPr kumimoji="1" lang="en-US" altLang="ja-JP" sz="2400" b="1" dirty="0" smtClean="0"/>
          </a:p>
          <a:p>
            <a:pPr>
              <a:lnSpc>
                <a:spcPts val="2700"/>
              </a:lnSpc>
            </a:pPr>
            <a:endParaRPr kumimoji="1" lang="ja-JP" altLang="en-US" sz="2400" dirty="0"/>
          </a:p>
          <a:p>
            <a:pPr>
              <a:lnSpc>
                <a:spcPts val="2700"/>
              </a:lnSpc>
            </a:pPr>
            <a:endParaRPr kumimoji="1" lang="ja-JP" altLang="en-US" dirty="0"/>
          </a:p>
        </p:txBody>
      </p:sp>
      <p:sp>
        <p:nvSpPr>
          <p:cNvPr id="45" name="正方形/長方形 44"/>
          <p:cNvSpPr/>
          <p:nvPr/>
        </p:nvSpPr>
        <p:spPr>
          <a:xfrm>
            <a:off x="2395799" y="4114919"/>
            <a:ext cx="2431404" cy="51046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2700"/>
              </a:lnSpc>
            </a:pPr>
            <a:r>
              <a:rPr lang="ja-JP" altLang="en-US" sz="2000" b="1" dirty="0" smtClean="0"/>
              <a:t>（作成に不同意）</a:t>
            </a:r>
            <a:endParaRPr lang="ja-JP" altLang="en-US" sz="2000" b="1" dirty="0"/>
          </a:p>
          <a:p>
            <a:pPr>
              <a:lnSpc>
                <a:spcPts val="2700"/>
              </a:lnSpc>
            </a:pPr>
            <a:endParaRPr kumimoji="1" lang="en-US" altLang="ja-JP" sz="2400" b="1" dirty="0" smtClean="0"/>
          </a:p>
          <a:p>
            <a:pPr>
              <a:lnSpc>
                <a:spcPts val="2700"/>
              </a:lnSpc>
            </a:pPr>
            <a:endParaRPr kumimoji="1" lang="ja-JP" altLang="en-US" sz="2400" dirty="0"/>
          </a:p>
          <a:p>
            <a:pPr>
              <a:lnSpc>
                <a:spcPts val="2700"/>
              </a:lnSpc>
            </a:pPr>
            <a:endParaRPr kumimoji="1" lang="ja-JP" altLang="en-US" dirty="0"/>
          </a:p>
        </p:txBody>
      </p:sp>
      <p:sp>
        <p:nvSpPr>
          <p:cNvPr id="46" name="角丸四角形吹き出し 45"/>
          <p:cNvSpPr/>
          <p:nvPr/>
        </p:nvSpPr>
        <p:spPr>
          <a:xfrm>
            <a:off x="7161936" y="5969054"/>
            <a:ext cx="2741662" cy="752421"/>
          </a:xfrm>
          <a:prstGeom prst="wedgeRoundRectCallout">
            <a:avLst>
              <a:gd name="adj1" fmla="val -43198"/>
              <a:gd name="adj2" fmla="val -72439"/>
              <a:gd name="adj3" fmla="val 16667"/>
            </a:avLst>
          </a:prstGeom>
          <a:solidFill>
            <a:srgbClr val="FFFF99"/>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ja-JP" altLang="en-US" sz="1400" dirty="0" smtClean="0">
                <a:solidFill>
                  <a:prstClr val="black"/>
                </a:solidFill>
              </a:rPr>
              <a:t>・地域団体との調整は、行政や関係機関も支援する。</a:t>
            </a:r>
            <a:endParaRPr lang="en-US" altLang="ja-JP" sz="1400" dirty="0">
              <a:solidFill>
                <a:prstClr val="black"/>
              </a:solidFill>
            </a:endParaRPr>
          </a:p>
        </p:txBody>
      </p:sp>
    </p:spTree>
    <p:extLst>
      <p:ext uri="{BB962C8B-B14F-4D97-AF65-F5344CB8AC3E}">
        <p14:creationId xmlns:p14="http://schemas.microsoft.com/office/powerpoint/2010/main" val="1409812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52954" y="1761152"/>
            <a:ext cx="2012452" cy="555067"/>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b="1" dirty="0" smtClean="0">
                <a:solidFill>
                  <a:srgbClr val="0070C0"/>
                </a:solidFill>
              </a:rPr>
              <a:t>STEP</a:t>
            </a:r>
            <a:r>
              <a:rPr kumimoji="1" lang="ja-JP" altLang="en-US" sz="1400" b="1" dirty="0" smtClean="0">
                <a:solidFill>
                  <a:srgbClr val="0070C0"/>
                </a:solidFill>
              </a:rPr>
              <a:t>❶</a:t>
            </a:r>
            <a:r>
              <a:rPr lang="ja-JP" altLang="en-US" sz="1400" b="1" dirty="0" smtClean="0">
                <a:solidFill>
                  <a:srgbClr val="0070C0"/>
                </a:solidFill>
              </a:rPr>
              <a:t> </a:t>
            </a:r>
            <a:endParaRPr lang="en-US" altLang="ja-JP" sz="1400" b="1" dirty="0" smtClean="0">
              <a:solidFill>
                <a:srgbClr val="0070C0"/>
              </a:solidFill>
            </a:endParaRPr>
          </a:p>
          <a:p>
            <a:r>
              <a:rPr lang="ja-JP" altLang="en-US" dirty="0" smtClean="0"/>
              <a:t> </a:t>
            </a:r>
            <a:r>
              <a:rPr lang="ja-JP" altLang="en-US" b="1" dirty="0" smtClean="0"/>
              <a:t>準　備</a:t>
            </a:r>
            <a:endParaRPr kumimoji="1" lang="en-US" altLang="ja-JP" b="1" dirty="0" smtClean="0"/>
          </a:p>
        </p:txBody>
      </p:sp>
      <p:grpSp>
        <p:nvGrpSpPr>
          <p:cNvPr id="12" name="グループ化 11"/>
          <p:cNvGrpSpPr/>
          <p:nvPr/>
        </p:nvGrpSpPr>
        <p:grpSpPr>
          <a:xfrm>
            <a:off x="457200" y="352425"/>
            <a:ext cx="11391900" cy="1066800"/>
            <a:chOff x="457200" y="352425"/>
            <a:chExt cx="11391900" cy="1066800"/>
          </a:xfrm>
        </p:grpSpPr>
        <p:grpSp>
          <p:nvGrpSpPr>
            <p:cNvPr id="10" name="グループ化 9"/>
            <p:cNvGrpSpPr/>
            <p:nvPr/>
          </p:nvGrpSpPr>
          <p:grpSpPr>
            <a:xfrm>
              <a:off x="457200" y="352425"/>
              <a:ext cx="11391900" cy="1066800"/>
              <a:chOff x="457200" y="352425"/>
              <a:chExt cx="11391900" cy="1066800"/>
            </a:xfrm>
          </p:grpSpPr>
          <p:sp>
            <p:nvSpPr>
              <p:cNvPr id="2" name="正方形/長方形 1"/>
              <p:cNvSpPr/>
              <p:nvPr/>
            </p:nvSpPr>
            <p:spPr>
              <a:xfrm>
                <a:off x="457200" y="352425"/>
                <a:ext cx="11391900" cy="106680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b="1" dirty="0" smtClean="0"/>
                  <a:t>豊中市</a:t>
                </a:r>
                <a:r>
                  <a:rPr lang="ja-JP" altLang="en-US" sz="2800" b="1" dirty="0"/>
                  <a:t>の</a:t>
                </a:r>
                <a:r>
                  <a:rPr lang="ja-JP" altLang="en-US" sz="2800" b="1" dirty="0" smtClean="0"/>
                  <a:t>取組み　～すべての</a:t>
                </a:r>
                <a:r>
                  <a:rPr lang="en-US" altLang="ja-JP" sz="2800" b="1" dirty="0" smtClean="0"/>
                  <a:t>STEP</a:t>
                </a:r>
                <a:r>
                  <a:rPr lang="ja-JP" altLang="en-US" sz="2800" b="1" dirty="0"/>
                  <a:t>～</a:t>
                </a: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5637" y="408351"/>
                <a:ext cx="909638" cy="953724"/>
              </a:xfrm>
              <a:prstGeom prst="rect">
                <a:avLst/>
              </a:prstGeom>
            </p:spPr>
          </p:pic>
        </p:gr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839" y="454525"/>
              <a:ext cx="692171" cy="907550"/>
            </a:xfrm>
            <a:prstGeom prst="rect">
              <a:avLst/>
            </a:prstGeom>
          </p:spPr>
        </p:pic>
      </p:grpSp>
      <p:sp>
        <p:nvSpPr>
          <p:cNvPr id="14" name="正方形/長方形 13"/>
          <p:cNvSpPr/>
          <p:nvPr/>
        </p:nvSpPr>
        <p:spPr>
          <a:xfrm>
            <a:off x="3777629" y="1814308"/>
            <a:ext cx="7799100" cy="55757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ja-JP" altLang="en-US" b="1" dirty="0" smtClean="0">
                <a:solidFill>
                  <a:schemeClr val="tx1"/>
                </a:solidFill>
              </a:rPr>
              <a:t>≪検討･推進体制の構築≫</a:t>
            </a:r>
            <a:endParaRPr lang="en-US" altLang="ja-JP" b="1" dirty="0" smtClean="0">
              <a:solidFill>
                <a:schemeClr val="tx1"/>
              </a:solidFill>
            </a:endParaRPr>
          </a:p>
          <a:p>
            <a:r>
              <a:rPr lang="ja-JP" altLang="en-US" sz="1400" dirty="0" smtClean="0">
                <a:solidFill>
                  <a:schemeClr val="tx1"/>
                </a:solidFill>
              </a:rPr>
              <a:t>　災害時個別避難計画推進部会の設置</a:t>
            </a:r>
            <a:endParaRPr kumimoji="1" lang="ja-JP" altLang="en-US" sz="1400" dirty="0">
              <a:solidFill>
                <a:schemeClr val="tx1"/>
              </a:solidFill>
            </a:endParaRPr>
          </a:p>
        </p:txBody>
      </p:sp>
      <p:sp>
        <p:nvSpPr>
          <p:cNvPr id="15" name="正方形/長方形 14"/>
          <p:cNvSpPr/>
          <p:nvPr/>
        </p:nvSpPr>
        <p:spPr>
          <a:xfrm>
            <a:off x="352954" y="2345450"/>
            <a:ext cx="2012452" cy="859639"/>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b="1" dirty="0" smtClean="0">
                <a:solidFill>
                  <a:srgbClr val="0070C0"/>
                </a:solidFill>
              </a:rPr>
              <a:t>STEP</a:t>
            </a:r>
            <a:r>
              <a:rPr lang="ja-JP" altLang="en-US" sz="1400" b="1" dirty="0" smtClean="0">
                <a:solidFill>
                  <a:srgbClr val="0070C0"/>
                </a:solidFill>
              </a:rPr>
              <a:t>❷</a:t>
            </a:r>
            <a:r>
              <a:rPr lang="ja-JP" altLang="en-US" sz="1400" b="1" dirty="0">
                <a:solidFill>
                  <a:srgbClr val="0070C0"/>
                </a:solidFill>
              </a:rPr>
              <a:t> </a:t>
            </a:r>
            <a:endParaRPr lang="en-US" altLang="ja-JP" sz="1400" b="1" dirty="0" smtClean="0">
              <a:solidFill>
                <a:srgbClr val="0070C0"/>
              </a:solidFill>
            </a:endParaRPr>
          </a:p>
          <a:p>
            <a:r>
              <a:rPr lang="ja-JP" altLang="en-US" dirty="0" smtClean="0"/>
              <a:t> </a:t>
            </a:r>
            <a:r>
              <a:rPr kumimoji="1" lang="ja-JP" altLang="en-US" b="1" dirty="0" smtClean="0"/>
              <a:t>骨格づくり</a:t>
            </a:r>
            <a:endParaRPr kumimoji="1" lang="en-US" altLang="ja-JP" b="1" dirty="0" smtClean="0"/>
          </a:p>
          <a:p>
            <a:endParaRPr kumimoji="1" lang="en-US" altLang="ja-JP" dirty="0" smtClean="0"/>
          </a:p>
        </p:txBody>
      </p:sp>
      <p:sp>
        <p:nvSpPr>
          <p:cNvPr id="16" name="正方形/長方形 15"/>
          <p:cNvSpPr/>
          <p:nvPr/>
        </p:nvSpPr>
        <p:spPr>
          <a:xfrm>
            <a:off x="352954" y="3244983"/>
            <a:ext cx="2012452" cy="552063"/>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b="1" dirty="0" smtClean="0">
                <a:solidFill>
                  <a:srgbClr val="0070C0"/>
                </a:solidFill>
              </a:rPr>
              <a:t>STEP</a:t>
            </a:r>
            <a:r>
              <a:rPr lang="ja-JP" altLang="en-US" sz="1400" b="1" dirty="0" smtClean="0">
                <a:solidFill>
                  <a:srgbClr val="0070C0"/>
                </a:solidFill>
              </a:rPr>
              <a:t>❸</a:t>
            </a:r>
            <a:r>
              <a:rPr lang="ja-JP" altLang="en-US" sz="1400" b="1" dirty="0">
                <a:solidFill>
                  <a:srgbClr val="0070C0"/>
                </a:solidFill>
              </a:rPr>
              <a:t> </a:t>
            </a:r>
            <a:endParaRPr lang="en-US" altLang="ja-JP" sz="1400" b="1" dirty="0" smtClean="0">
              <a:solidFill>
                <a:srgbClr val="0070C0"/>
              </a:solidFill>
            </a:endParaRPr>
          </a:p>
          <a:p>
            <a:r>
              <a:rPr lang="ja-JP" altLang="en-US" dirty="0" smtClean="0"/>
              <a:t> </a:t>
            </a:r>
            <a:r>
              <a:rPr kumimoji="1" lang="ja-JP" altLang="en-US" b="1" dirty="0" smtClean="0"/>
              <a:t>試行･検証</a:t>
            </a:r>
            <a:endParaRPr kumimoji="1" lang="en-US" altLang="ja-JP" b="1" dirty="0" smtClean="0"/>
          </a:p>
        </p:txBody>
      </p:sp>
      <p:sp>
        <p:nvSpPr>
          <p:cNvPr id="3" name="スライド番号プレースホルダー 2"/>
          <p:cNvSpPr>
            <a:spLocks noGrp="1"/>
          </p:cNvSpPr>
          <p:nvPr>
            <p:ph type="sldNum" sz="quarter" idx="12"/>
          </p:nvPr>
        </p:nvSpPr>
        <p:spPr/>
        <p:txBody>
          <a:bodyPr/>
          <a:lstStyle/>
          <a:p>
            <a:fld id="{0DEE1E8A-F59B-4774-AC14-A4AA4B898B7D}" type="slidenum">
              <a:rPr kumimoji="1" lang="ja-JP" altLang="en-US" smtClean="0"/>
              <a:t>2</a:t>
            </a:fld>
            <a:endParaRPr kumimoji="1" lang="ja-JP" altLang="en-US"/>
          </a:p>
        </p:txBody>
      </p:sp>
      <p:sp>
        <p:nvSpPr>
          <p:cNvPr id="24" name="正方形/長方形 23"/>
          <p:cNvSpPr/>
          <p:nvPr/>
        </p:nvSpPr>
        <p:spPr>
          <a:xfrm>
            <a:off x="2044194" y="1731308"/>
            <a:ext cx="1863968" cy="55232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en-US" altLang="ja-JP" b="1" dirty="0" smtClean="0">
                <a:solidFill>
                  <a:schemeClr val="tx1"/>
                </a:solidFill>
              </a:rPr>
              <a:t>【</a:t>
            </a:r>
            <a:r>
              <a:rPr kumimoji="1" lang="ja-JP" altLang="en-US" b="1" dirty="0" smtClean="0">
                <a:solidFill>
                  <a:schemeClr val="tx1"/>
                </a:solidFill>
              </a:rPr>
              <a:t>令和</a:t>
            </a:r>
            <a:r>
              <a:rPr kumimoji="1" lang="en-US" altLang="ja-JP" b="1" dirty="0" smtClean="0">
                <a:solidFill>
                  <a:schemeClr val="tx1"/>
                </a:solidFill>
              </a:rPr>
              <a:t>3</a:t>
            </a:r>
            <a:r>
              <a:rPr kumimoji="1" lang="ja-JP" altLang="en-US" b="1" dirty="0" smtClean="0">
                <a:solidFill>
                  <a:schemeClr val="tx1"/>
                </a:solidFill>
              </a:rPr>
              <a:t>年度</a:t>
            </a:r>
            <a:r>
              <a:rPr kumimoji="1" lang="en-US" altLang="ja-JP" b="1" dirty="0" smtClean="0">
                <a:solidFill>
                  <a:schemeClr val="tx1"/>
                </a:solidFill>
              </a:rPr>
              <a:t>】</a:t>
            </a:r>
            <a:r>
              <a:rPr kumimoji="1" lang="ja-JP" altLang="en-US" b="1" dirty="0" smtClean="0">
                <a:solidFill>
                  <a:schemeClr val="tx1"/>
                </a:solidFill>
              </a:rPr>
              <a:t>　</a:t>
            </a:r>
            <a:endParaRPr kumimoji="1" lang="ja-JP" altLang="en-US" b="1" dirty="0">
              <a:solidFill>
                <a:schemeClr val="tx1"/>
              </a:solidFill>
            </a:endParaRPr>
          </a:p>
        </p:txBody>
      </p:sp>
      <p:sp>
        <p:nvSpPr>
          <p:cNvPr id="25" name="正方形/長方形 24"/>
          <p:cNvSpPr/>
          <p:nvPr/>
        </p:nvSpPr>
        <p:spPr>
          <a:xfrm>
            <a:off x="3777629" y="2400291"/>
            <a:ext cx="7799100" cy="82396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ja-JP" altLang="en-US" b="1" dirty="0" smtClean="0">
                <a:solidFill>
                  <a:schemeClr val="tx1"/>
                </a:solidFill>
              </a:rPr>
              <a:t>≪災害時個別避難計画作成を推進するための基本的方針の検討≫</a:t>
            </a:r>
            <a:endParaRPr lang="en-US" altLang="ja-JP" b="1" dirty="0" smtClean="0">
              <a:solidFill>
                <a:schemeClr val="tx1"/>
              </a:solidFill>
            </a:endParaRPr>
          </a:p>
          <a:p>
            <a:r>
              <a:rPr kumimoji="1" lang="ja-JP" altLang="en-US" sz="1400" dirty="0">
                <a:solidFill>
                  <a:schemeClr val="tx1"/>
                </a:solidFill>
              </a:rPr>
              <a:t>　</a:t>
            </a:r>
            <a:r>
              <a:rPr kumimoji="1" lang="ja-JP" altLang="en-US" sz="1400" dirty="0" smtClean="0">
                <a:solidFill>
                  <a:schemeClr val="tx1"/>
                </a:solidFill>
              </a:rPr>
              <a:t>優先作成対象者の</a:t>
            </a:r>
            <a:r>
              <a:rPr lang="ja-JP" altLang="en-US" sz="1400" dirty="0" smtClean="0">
                <a:solidFill>
                  <a:schemeClr val="tx1"/>
                </a:solidFill>
              </a:rPr>
              <a:t>基準</a:t>
            </a:r>
            <a:r>
              <a:rPr lang="en-US" altLang="ja-JP" sz="1400" dirty="0" smtClean="0">
                <a:solidFill>
                  <a:schemeClr val="tx1"/>
                </a:solidFill>
              </a:rPr>
              <a:t>､</a:t>
            </a:r>
            <a:r>
              <a:rPr lang="ja-JP" altLang="en-US" sz="1400" dirty="0" smtClean="0">
                <a:solidFill>
                  <a:schemeClr val="tx1"/>
                </a:solidFill>
              </a:rPr>
              <a:t>作成までの手順</a:t>
            </a:r>
            <a:r>
              <a:rPr lang="en-US" altLang="ja-JP" sz="1400" dirty="0" smtClean="0">
                <a:solidFill>
                  <a:schemeClr val="tx1"/>
                </a:solidFill>
              </a:rPr>
              <a:t>､</a:t>
            </a:r>
            <a:r>
              <a:rPr lang="ja-JP" altLang="en-US" sz="1400" dirty="0" smtClean="0">
                <a:solidFill>
                  <a:schemeClr val="tx1"/>
                </a:solidFill>
              </a:rPr>
              <a:t>計画に盛込む事項</a:t>
            </a:r>
            <a:r>
              <a:rPr lang="en-US" altLang="ja-JP" sz="1400" dirty="0" smtClean="0">
                <a:solidFill>
                  <a:schemeClr val="tx1"/>
                </a:solidFill>
              </a:rPr>
              <a:t>､</a:t>
            </a:r>
            <a:r>
              <a:rPr lang="ja-JP" altLang="en-US" sz="1400" dirty="0" smtClean="0">
                <a:solidFill>
                  <a:schemeClr val="tx1"/>
                </a:solidFill>
              </a:rPr>
              <a:t>避難協力者確保のしくみなど</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基本的な考え方の検討</a:t>
            </a:r>
            <a:endParaRPr kumimoji="1" lang="en-US" altLang="ja-JP" sz="1400" dirty="0" smtClean="0">
              <a:solidFill>
                <a:schemeClr val="tx1"/>
              </a:solidFill>
            </a:endParaRPr>
          </a:p>
        </p:txBody>
      </p:sp>
      <p:sp>
        <p:nvSpPr>
          <p:cNvPr id="27" name="正方形/長方形 26"/>
          <p:cNvSpPr/>
          <p:nvPr/>
        </p:nvSpPr>
        <p:spPr>
          <a:xfrm>
            <a:off x="352954" y="3836940"/>
            <a:ext cx="2012452" cy="964268"/>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b="1" dirty="0" smtClean="0">
                <a:solidFill>
                  <a:srgbClr val="0070C0"/>
                </a:solidFill>
              </a:rPr>
              <a:t>STEP</a:t>
            </a:r>
            <a:r>
              <a:rPr kumimoji="1" lang="ja-JP" altLang="en-US" sz="1400" b="1" dirty="0" smtClean="0">
                <a:solidFill>
                  <a:srgbClr val="0070C0"/>
                </a:solidFill>
              </a:rPr>
              <a:t>❹</a:t>
            </a:r>
            <a:r>
              <a:rPr lang="ja-JP" altLang="en-US" sz="1400" b="1" dirty="0" smtClean="0">
                <a:solidFill>
                  <a:srgbClr val="0070C0"/>
                </a:solidFill>
              </a:rPr>
              <a:t> </a:t>
            </a:r>
            <a:endParaRPr lang="en-US" altLang="ja-JP" sz="1400" b="1" dirty="0" smtClean="0">
              <a:solidFill>
                <a:srgbClr val="0070C0"/>
              </a:solidFill>
            </a:endParaRPr>
          </a:p>
          <a:p>
            <a:r>
              <a:rPr lang="ja-JP" altLang="en-US" dirty="0" smtClean="0"/>
              <a:t> </a:t>
            </a:r>
            <a:r>
              <a:rPr kumimoji="1" lang="ja-JP" altLang="en-US" b="1" dirty="0" smtClean="0"/>
              <a:t>全市展開の準備</a:t>
            </a:r>
            <a:endParaRPr kumimoji="1" lang="en-US" altLang="ja-JP" b="1" dirty="0" smtClean="0"/>
          </a:p>
          <a:p>
            <a:endParaRPr kumimoji="1" lang="en-US" altLang="ja-JP" dirty="0" smtClean="0"/>
          </a:p>
        </p:txBody>
      </p:sp>
      <p:sp>
        <p:nvSpPr>
          <p:cNvPr id="28" name="正方形/長方形 27"/>
          <p:cNvSpPr/>
          <p:nvPr/>
        </p:nvSpPr>
        <p:spPr>
          <a:xfrm>
            <a:off x="352954" y="4845689"/>
            <a:ext cx="2012452" cy="81178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b="1" dirty="0" smtClean="0">
                <a:solidFill>
                  <a:srgbClr val="0070C0"/>
                </a:solidFill>
              </a:rPr>
              <a:t>STEP</a:t>
            </a:r>
            <a:r>
              <a:rPr kumimoji="1" lang="ja-JP" altLang="en-US" sz="1400" b="1" dirty="0" smtClean="0">
                <a:solidFill>
                  <a:srgbClr val="0070C0"/>
                </a:solidFill>
              </a:rPr>
              <a:t>❺</a:t>
            </a:r>
            <a:r>
              <a:rPr lang="ja-JP" altLang="en-US" sz="1400" b="1" dirty="0" smtClean="0">
                <a:solidFill>
                  <a:srgbClr val="0070C0"/>
                </a:solidFill>
              </a:rPr>
              <a:t> </a:t>
            </a:r>
            <a:endParaRPr lang="en-US" altLang="ja-JP" sz="1400" b="1" dirty="0" smtClean="0">
              <a:solidFill>
                <a:srgbClr val="0070C0"/>
              </a:solidFill>
            </a:endParaRPr>
          </a:p>
          <a:p>
            <a:r>
              <a:rPr lang="ja-JP" altLang="en-US" dirty="0" smtClean="0"/>
              <a:t> </a:t>
            </a:r>
            <a:r>
              <a:rPr lang="ja-JP" altLang="en-US" b="1" dirty="0" smtClean="0"/>
              <a:t>本格実施</a:t>
            </a:r>
            <a:r>
              <a:rPr lang="en-US" altLang="ja-JP" b="1" dirty="0" smtClean="0"/>
              <a:t>(1)</a:t>
            </a:r>
          </a:p>
          <a:p>
            <a:endParaRPr kumimoji="1" lang="en-US" altLang="ja-JP" dirty="0" smtClean="0"/>
          </a:p>
        </p:txBody>
      </p:sp>
      <p:sp>
        <p:nvSpPr>
          <p:cNvPr id="29" name="正方形/長方形 28"/>
          <p:cNvSpPr/>
          <p:nvPr/>
        </p:nvSpPr>
        <p:spPr>
          <a:xfrm>
            <a:off x="352954" y="5699608"/>
            <a:ext cx="2012452" cy="84129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b="1" dirty="0" smtClean="0">
                <a:solidFill>
                  <a:srgbClr val="0070C0"/>
                </a:solidFill>
              </a:rPr>
              <a:t>STEP</a:t>
            </a:r>
            <a:r>
              <a:rPr kumimoji="1" lang="ja-JP" altLang="en-US" sz="1400" b="1" dirty="0" smtClean="0">
                <a:solidFill>
                  <a:srgbClr val="0070C0"/>
                </a:solidFill>
              </a:rPr>
              <a:t>❻</a:t>
            </a:r>
            <a:r>
              <a:rPr lang="ja-JP" altLang="en-US" sz="1400" b="1" dirty="0" smtClean="0">
                <a:solidFill>
                  <a:srgbClr val="0070C0"/>
                </a:solidFill>
              </a:rPr>
              <a:t> </a:t>
            </a:r>
            <a:endParaRPr lang="en-US" altLang="ja-JP" sz="1400" b="1" dirty="0" smtClean="0">
              <a:solidFill>
                <a:srgbClr val="0070C0"/>
              </a:solidFill>
            </a:endParaRPr>
          </a:p>
          <a:p>
            <a:r>
              <a:rPr lang="ja-JP" altLang="en-US" dirty="0" smtClean="0"/>
              <a:t> </a:t>
            </a:r>
            <a:r>
              <a:rPr lang="ja-JP" altLang="en-US" b="1" dirty="0" smtClean="0"/>
              <a:t>本格実施</a:t>
            </a:r>
            <a:r>
              <a:rPr lang="en-US" altLang="ja-JP" b="1" dirty="0" smtClean="0"/>
              <a:t>(2)</a:t>
            </a:r>
            <a:endParaRPr kumimoji="1" lang="en-US" altLang="ja-JP" b="1" dirty="0" smtClean="0"/>
          </a:p>
        </p:txBody>
      </p:sp>
      <p:sp>
        <p:nvSpPr>
          <p:cNvPr id="30" name="正方形/長方形 29"/>
          <p:cNvSpPr/>
          <p:nvPr/>
        </p:nvSpPr>
        <p:spPr>
          <a:xfrm>
            <a:off x="3777629" y="1451356"/>
            <a:ext cx="5634404" cy="45128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dirty="0" smtClean="0">
                <a:solidFill>
                  <a:srgbClr val="FF0000"/>
                </a:solidFill>
              </a:rPr>
              <a:t>※</a:t>
            </a:r>
            <a:r>
              <a:rPr lang="ja-JP" altLang="en-US" sz="1600" dirty="0" smtClean="0">
                <a:solidFill>
                  <a:srgbClr val="FF0000"/>
                </a:solidFill>
              </a:rPr>
              <a:t> 災害時個別避難計画推進部会を中心に取り組みを進める</a:t>
            </a:r>
            <a:endParaRPr kumimoji="1" lang="en-US" altLang="ja-JP" sz="1600" dirty="0" smtClean="0">
              <a:solidFill>
                <a:srgbClr val="FF0000"/>
              </a:solidFill>
            </a:endParaRPr>
          </a:p>
        </p:txBody>
      </p:sp>
      <p:sp>
        <p:nvSpPr>
          <p:cNvPr id="31" name="正方形/長方形 30"/>
          <p:cNvSpPr/>
          <p:nvPr/>
        </p:nvSpPr>
        <p:spPr>
          <a:xfrm>
            <a:off x="3777629" y="3260183"/>
            <a:ext cx="7799100" cy="547003"/>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tIns="72000" rtlCol="0" anchor="ctr"/>
          <a:lstStyle/>
          <a:p>
            <a:pPr>
              <a:lnSpc>
                <a:spcPts val="1800"/>
              </a:lnSpc>
            </a:pPr>
            <a:r>
              <a:rPr lang="ja-JP" altLang="en-US" b="1" dirty="0" smtClean="0">
                <a:solidFill>
                  <a:srgbClr val="FF0000"/>
                </a:solidFill>
              </a:rPr>
              <a:t>≪モデル事業の実施≫</a:t>
            </a:r>
            <a:endParaRPr lang="en-US" altLang="ja-JP" b="1" dirty="0" smtClean="0">
              <a:solidFill>
                <a:srgbClr val="FF0000"/>
              </a:solidFill>
            </a:endParaRPr>
          </a:p>
          <a:p>
            <a:pPr>
              <a:lnSpc>
                <a:spcPts val="1800"/>
              </a:lnSpc>
            </a:pPr>
            <a:r>
              <a:rPr kumimoji="1" lang="ja-JP" altLang="en-US" b="1" dirty="0">
                <a:solidFill>
                  <a:srgbClr val="FF0000"/>
                </a:solidFill>
              </a:rPr>
              <a:t>　</a:t>
            </a:r>
            <a:r>
              <a:rPr lang="ja-JP" altLang="en-US" sz="1400" dirty="0">
                <a:solidFill>
                  <a:srgbClr val="FF0000"/>
                </a:solidFill>
              </a:rPr>
              <a:t>基本的</a:t>
            </a:r>
            <a:r>
              <a:rPr lang="ja-JP" altLang="en-US" sz="1400" dirty="0" smtClean="0">
                <a:solidFill>
                  <a:srgbClr val="FF0000"/>
                </a:solidFill>
              </a:rPr>
              <a:t>な考え方に基づきモデル事業を実施⇒考え方の検証・必要な軌道修正</a:t>
            </a:r>
            <a:endParaRPr kumimoji="1" lang="ja-JP" altLang="en-US" sz="1400" dirty="0">
              <a:solidFill>
                <a:srgbClr val="FF0000"/>
              </a:solidFill>
            </a:endParaRPr>
          </a:p>
        </p:txBody>
      </p:sp>
      <p:sp>
        <p:nvSpPr>
          <p:cNvPr id="32" name="正方形/長方形 31"/>
          <p:cNvSpPr/>
          <p:nvPr/>
        </p:nvSpPr>
        <p:spPr>
          <a:xfrm>
            <a:off x="3777629" y="3836940"/>
            <a:ext cx="7799100" cy="990037"/>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r>
              <a:rPr lang="ja-JP" altLang="en-US" b="1" dirty="0" smtClean="0"/>
              <a:t>≪個別避難計画作成開始に向けた準備≫</a:t>
            </a:r>
            <a:endParaRPr kumimoji="1" lang="en-US" altLang="ja-JP" b="1" dirty="0" smtClean="0">
              <a:solidFill>
                <a:srgbClr val="FF0000"/>
              </a:solidFill>
            </a:endParaRPr>
          </a:p>
          <a:p>
            <a:r>
              <a:rPr lang="ja-JP" altLang="en-US" sz="1400" dirty="0" smtClean="0">
                <a:solidFill>
                  <a:srgbClr val="FF0000"/>
                </a:solidFill>
              </a:rPr>
              <a:t>　</a:t>
            </a:r>
            <a:r>
              <a:rPr lang="ja-JP" altLang="en-US" sz="1400" dirty="0" smtClean="0">
                <a:solidFill>
                  <a:schemeClr val="tx1"/>
                </a:solidFill>
              </a:rPr>
              <a:t>・計画作成のためのマニュアル（手順や手法）づくり</a:t>
            </a:r>
            <a:endParaRPr lang="en-US" altLang="ja-JP" sz="1400" dirty="0" smtClean="0">
              <a:solidFill>
                <a:schemeClr val="tx1"/>
              </a:solidFill>
            </a:endParaRPr>
          </a:p>
          <a:p>
            <a:r>
              <a:rPr kumimoji="1" lang="ja-JP" altLang="en-US" sz="1400" dirty="0" smtClean="0">
                <a:solidFill>
                  <a:schemeClr val="tx1"/>
                </a:solidFill>
              </a:rPr>
              <a:t>　</a:t>
            </a:r>
            <a:r>
              <a:rPr lang="ja-JP" altLang="en-US" sz="1400" dirty="0" smtClean="0">
                <a:solidFill>
                  <a:schemeClr val="tx1"/>
                </a:solidFill>
              </a:rPr>
              <a:t>・全市展開（全対象者の作成）を進める手法</a:t>
            </a:r>
            <a:r>
              <a:rPr lang="ja-JP" altLang="en-US" sz="1400" dirty="0">
                <a:solidFill>
                  <a:schemeClr val="tx1"/>
                </a:solidFill>
              </a:rPr>
              <a:t>（</a:t>
            </a:r>
            <a:r>
              <a:rPr lang="ja-JP" altLang="en-US" sz="1400" dirty="0" smtClean="0">
                <a:solidFill>
                  <a:schemeClr val="tx1"/>
                </a:solidFill>
              </a:rPr>
              <a:t>モデル地区など段階的推進）の検討</a:t>
            </a:r>
            <a:endParaRPr lang="en-US" altLang="ja-JP" sz="1400" dirty="0" smtClean="0">
              <a:solidFill>
                <a:schemeClr val="tx1"/>
              </a:solidFill>
            </a:endParaRPr>
          </a:p>
          <a:p>
            <a:r>
              <a:rPr lang="ja-JP" altLang="en-US" sz="1400" dirty="0" smtClean="0">
                <a:solidFill>
                  <a:schemeClr val="tx1"/>
                </a:solidFill>
              </a:rPr>
              <a:t>　・</a:t>
            </a:r>
            <a:r>
              <a:rPr lang="ja-JP" altLang="en-US" sz="1400" dirty="0">
                <a:solidFill>
                  <a:schemeClr val="tx1"/>
                </a:solidFill>
              </a:rPr>
              <a:t>避難協力者確保に向けた事業展開（①住民啓発）</a:t>
            </a:r>
            <a:endParaRPr kumimoji="1" lang="ja-JP" altLang="en-US" sz="1400" dirty="0">
              <a:solidFill>
                <a:schemeClr val="tx1"/>
              </a:solidFill>
            </a:endParaRPr>
          </a:p>
        </p:txBody>
      </p:sp>
      <p:sp>
        <p:nvSpPr>
          <p:cNvPr id="33" name="正方形/長方形 32"/>
          <p:cNvSpPr/>
          <p:nvPr/>
        </p:nvSpPr>
        <p:spPr>
          <a:xfrm>
            <a:off x="3777629" y="4861215"/>
            <a:ext cx="7799100" cy="822726"/>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r>
              <a:rPr lang="ja-JP" altLang="en-US" b="1" dirty="0" smtClean="0"/>
              <a:t>≪優先対象者の個別避難計画の作成開始≫</a:t>
            </a:r>
            <a:endParaRPr lang="en-US" altLang="ja-JP" b="1" dirty="0" smtClean="0"/>
          </a:p>
          <a:p>
            <a:r>
              <a:rPr lang="ja-JP" altLang="en-US" sz="1400" dirty="0" smtClean="0"/>
              <a:t>　・</a:t>
            </a:r>
            <a:r>
              <a:rPr lang="ja-JP" altLang="en-US" sz="1400" dirty="0" smtClean="0">
                <a:solidFill>
                  <a:schemeClr val="tx1"/>
                </a:solidFill>
              </a:rPr>
              <a:t>福祉専門職への研修会（計画作成支援の手順など）</a:t>
            </a:r>
            <a:endParaRPr lang="en-US" altLang="ja-JP" sz="1400" dirty="0" smtClean="0">
              <a:solidFill>
                <a:schemeClr val="tx1"/>
              </a:solidFill>
            </a:endParaRPr>
          </a:p>
          <a:p>
            <a:r>
              <a:rPr kumimoji="1" lang="ja-JP" altLang="en-US" sz="1400" dirty="0" smtClean="0">
                <a:solidFill>
                  <a:schemeClr val="tx1"/>
                </a:solidFill>
              </a:rPr>
              <a:t>　・避難協力者確保に向けた事業展開（②協力者の募集･登録事業）</a:t>
            </a:r>
            <a:endParaRPr kumimoji="1" lang="ja-JP" altLang="en-US" sz="1400" dirty="0">
              <a:solidFill>
                <a:schemeClr val="tx1"/>
              </a:solidFill>
            </a:endParaRPr>
          </a:p>
        </p:txBody>
      </p:sp>
      <p:sp>
        <p:nvSpPr>
          <p:cNvPr id="34" name="正方形/長方形 33"/>
          <p:cNvSpPr/>
          <p:nvPr/>
        </p:nvSpPr>
        <p:spPr>
          <a:xfrm>
            <a:off x="3777629" y="5718179"/>
            <a:ext cx="7799100" cy="822726"/>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r>
              <a:rPr lang="ja-JP" altLang="en-US" b="1" dirty="0" smtClean="0"/>
              <a:t>≪優先対象者以外の個別避難計画の作成開始≫</a:t>
            </a:r>
            <a:endParaRPr kumimoji="1" lang="en-US" altLang="ja-JP" b="1" dirty="0" smtClean="0"/>
          </a:p>
          <a:p>
            <a:r>
              <a:rPr lang="ja-JP" altLang="en-US" sz="1400" dirty="0" smtClean="0"/>
              <a:t>　・</a:t>
            </a:r>
            <a:r>
              <a:rPr lang="ja-JP" altLang="en-US" sz="1400" dirty="0" smtClean="0">
                <a:solidFill>
                  <a:schemeClr val="tx1"/>
                </a:solidFill>
              </a:rPr>
              <a:t>住民啓発（自助：自力作成、共助：地域による作成支援）</a:t>
            </a:r>
            <a:endParaRPr kumimoji="1" lang="en-US" altLang="ja-JP" sz="1400" dirty="0" smtClean="0">
              <a:solidFill>
                <a:schemeClr val="tx1"/>
              </a:solidFill>
            </a:endParaRPr>
          </a:p>
          <a:p>
            <a:r>
              <a:rPr lang="ja-JP" altLang="en-US" sz="1400" dirty="0" smtClean="0">
                <a:solidFill>
                  <a:schemeClr val="tx1"/>
                </a:solidFill>
              </a:rPr>
              <a:t>　・作成を支援する体制づくり</a:t>
            </a:r>
            <a:endParaRPr kumimoji="1" lang="ja-JP" altLang="en-US" sz="1400" dirty="0">
              <a:solidFill>
                <a:schemeClr val="tx1"/>
              </a:solidFill>
            </a:endParaRPr>
          </a:p>
        </p:txBody>
      </p:sp>
      <p:sp>
        <p:nvSpPr>
          <p:cNvPr id="35" name="正方形/長方形 34"/>
          <p:cNvSpPr/>
          <p:nvPr/>
        </p:nvSpPr>
        <p:spPr>
          <a:xfrm>
            <a:off x="2044194" y="3143918"/>
            <a:ext cx="1863968" cy="55232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en-US" altLang="ja-JP" b="1" dirty="0" smtClean="0">
                <a:solidFill>
                  <a:srgbClr val="FF0000"/>
                </a:solidFill>
              </a:rPr>
              <a:t>【</a:t>
            </a:r>
            <a:r>
              <a:rPr kumimoji="1" lang="ja-JP" altLang="en-US" b="1" dirty="0" smtClean="0">
                <a:solidFill>
                  <a:srgbClr val="FF0000"/>
                </a:solidFill>
              </a:rPr>
              <a:t>令和</a:t>
            </a:r>
            <a:r>
              <a:rPr kumimoji="1" lang="en-US" altLang="ja-JP" b="1" dirty="0" smtClean="0">
                <a:solidFill>
                  <a:srgbClr val="FF0000"/>
                </a:solidFill>
              </a:rPr>
              <a:t>4</a:t>
            </a:r>
            <a:r>
              <a:rPr kumimoji="1" lang="ja-JP" altLang="en-US" b="1" dirty="0" smtClean="0">
                <a:solidFill>
                  <a:srgbClr val="FF0000"/>
                </a:solidFill>
              </a:rPr>
              <a:t>年度</a:t>
            </a:r>
            <a:r>
              <a:rPr kumimoji="1" lang="en-US" altLang="ja-JP" b="1" dirty="0" smtClean="0">
                <a:solidFill>
                  <a:srgbClr val="FF0000"/>
                </a:solidFill>
              </a:rPr>
              <a:t>】</a:t>
            </a:r>
            <a:r>
              <a:rPr kumimoji="1" lang="ja-JP" altLang="en-US" b="1" dirty="0" smtClean="0">
                <a:solidFill>
                  <a:srgbClr val="FF0000"/>
                </a:solidFill>
              </a:rPr>
              <a:t>　</a:t>
            </a:r>
            <a:endParaRPr kumimoji="1" lang="ja-JP" altLang="en-US" b="1" dirty="0">
              <a:solidFill>
                <a:srgbClr val="FF0000"/>
              </a:solidFill>
            </a:endParaRPr>
          </a:p>
        </p:txBody>
      </p:sp>
      <p:sp>
        <p:nvSpPr>
          <p:cNvPr id="36" name="正方形/長方形 35"/>
          <p:cNvSpPr/>
          <p:nvPr/>
        </p:nvSpPr>
        <p:spPr>
          <a:xfrm>
            <a:off x="2050038" y="3751228"/>
            <a:ext cx="1863968" cy="55232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en-US" altLang="ja-JP" b="1" dirty="0" smtClean="0"/>
              <a:t>【</a:t>
            </a:r>
            <a:r>
              <a:rPr kumimoji="1" lang="ja-JP" altLang="en-US" b="1" dirty="0" smtClean="0"/>
              <a:t>令和</a:t>
            </a:r>
            <a:r>
              <a:rPr kumimoji="1" lang="en-US" altLang="ja-JP" b="1" dirty="0" smtClean="0"/>
              <a:t>5</a:t>
            </a:r>
            <a:r>
              <a:rPr kumimoji="1" lang="ja-JP" altLang="en-US" b="1" dirty="0" smtClean="0"/>
              <a:t>年度</a:t>
            </a:r>
            <a:r>
              <a:rPr kumimoji="1" lang="en-US" altLang="ja-JP" b="1" dirty="0" smtClean="0"/>
              <a:t>】</a:t>
            </a:r>
            <a:r>
              <a:rPr kumimoji="1" lang="ja-JP" altLang="en-US" b="1" dirty="0" smtClean="0"/>
              <a:t>　</a:t>
            </a:r>
            <a:endParaRPr kumimoji="1" lang="ja-JP" altLang="en-US" b="1" dirty="0"/>
          </a:p>
        </p:txBody>
      </p:sp>
      <p:sp>
        <p:nvSpPr>
          <p:cNvPr id="26" name="正方形/長方形 25"/>
          <p:cNvSpPr/>
          <p:nvPr/>
        </p:nvSpPr>
        <p:spPr>
          <a:xfrm>
            <a:off x="2050824" y="4801208"/>
            <a:ext cx="1863968" cy="55232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en-US" altLang="ja-JP" b="1" dirty="0" smtClean="0"/>
              <a:t>【</a:t>
            </a:r>
            <a:r>
              <a:rPr kumimoji="1" lang="ja-JP" altLang="en-US" b="1" dirty="0" smtClean="0"/>
              <a:t>令和</a:t>
            </a:r>
            <a:r>
              <a:rPr kumimoji="1" lang="en-US" altLang="ja-JP" b="1" dirty="0" smtClean="0"/>
              <a:t>6</a:t>
            </a:r>
            <a:r>
              <a:rPr kumimoji="1" lang="ja-JP" altLang="en-US" b="1" dirty="0" smtClean="0"/>
              <a:t>年度</a:t>
            </a:r>
            <a:r>
              <a:rPr kumimoji="1" lang="en-US" altLang="ja-JP" b="1" dirty="0" smtClean="0"/>
              <a:t>】</a:t>
            </a:r>
            <a:r>
              <a:rPr kumimoji="1" lang="ja-JP" altLang="en-US" b="1" dirty="0" smtClean="0"/>
              <a:t>　</a:t>
            </a:r>
            <a:endParaRPr kumimoji="1" lang="ja-JP" altLang="en-US" b="1" dirty="0"/>
          </a:p>
        </p:txBody>
      </p:sp>
      <p:sp>
        <p:nvSpPr>
          <p:cNvPr id="37" name="正方形/長方形 36"/>
          <p:cNvSpPr/>
          <p:nvPr/>
        </p:nvSpPr>
        <p:spPr>
          <a:xfrm>
            <a:off x="2044194" y="5657476"/>
            <a:ext cx="1863968" cy="55232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en-US" altLang="ja-JP" b="1" dirty="0" smtClean="0"/>
              <a:t>【</a:t>
            </a:r>
            <a:r>
              <a:rPr kumimoji="1" lang="ja-JP" altLang="en-US" b="1" dirty="0" smtClean="0"/>
              <a:t>令和</a:t>
            </a:r>
            <a:r>
              <a:rPr kumimoji="1" lang="en-US" altLang="ja-JP" b="1" dirty="0" smtClean="0"/>
              <a:t>7</a:t>
            </a:r>
            <a:r>
              <a:rPr kumimoji="1" lang="ja-JP" altLang="en-US" b="1" dirty="0" smtClean="0"/>
              <a:t>年度</a:t>
            </a:r>
            <a:r>
              <a:rPr kumimoji="1" lang="en-US" altLang="ja-JP" b="1" dirty="0" smtClean="0"/>
              <a:t>】</a:t>
            </a:r>
            <a:r>
              <a:rPr kumimoji="1" lang="ja-JP" altLang="en-US" b="1" dirty="0" smtClean="0"/>
              <a:t>　</a:t>
            </a:r>
            <a:endParaRPr kumimoji="1" lang="ja-JP" altLang="en-US" b="1" dirty="0"/>
          </a:p>
        </p:txBody>
      </p:sp>
      <p:sp>
        <p:nvSpPr>
          <p:cNvPr id="38" name="下矢印 37"/>
          <p:cNvSpPr/>
          <p:nvPr/>
        </p:nvSpPr>
        <p:spPr>
          <a:xfrm>
            <a:off x="1698399" y="2225209"/>
            <a:ext cx="352425" cy="20143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下矢印 38"/>
          <p:cNvSpPr/>
          <p:nvPr/>
        </p:nvSpPr>
        <p:spPr>
          <a:xfrm>
            <a:off x="1717446" y="3124319"/>
            <a:ext cx="352425" cy="20143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下矢印 41"/>
          <p:cNvSpPr/>
          <p:nvPr/>
        </p:nvSpPr>
        <p:spPr>
          <a:xfrm>
            <a:off x="1698399" y="4721507"/>
            <a:ext cx="352425" cy="20143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下矢印 42"/>
          <p:cNvSpPr/>
          <p:nvPr/>
        </p:nvSpPr>
        <p:spPr>
          <a:xfrm>
            <a:off x="1691769" y="3721882"/>
            <a:ext cx="352425" cy="20143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下矢印 43"/>
          <p:cNvSpPr/>
          <p:nvPr/>
        </p:nvSpPr>
        <p:spPr>
          <a:xfrm>
            <a:off x="1698399" y="5606074"/>
            <a:ext cx="352425" cy="20143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p:cNvGrpSpPr/>
          <p:nvPr/>
        </p:nvGrpSpPr>
        <p:grpSpPr>
          <a:xfrm>
            <a:off x="1529719" y="2225209"/>
            <a:ext cx="692684" cy="3625979"/>
            <a:chOff x="1529719" y="2225209"/>
            <a:chExt cx="692684" cy="3625979"/>
          </a:xfrm>
        </p:grpSpPr>
        <p:sp>
          <p:nvSpPr>
            <p:cNvPr id="41" name="下矢印 40"/>
            <p:cNvSpPr/>
            <p:nvPr/>
          </p:nvSpPr>
          <p:spPr>
            <a:xfrm>
              <a:off x="1536349" y="2225209"/>
              <a:ext cx="667007" cy="24511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下矢印 44"/>
            <p:cNvSpPr/>
            <p:nvPr/>
          </p:nvSpPr>
          <p:spPr>
            <a:xfrm>
              <a:off x="1555396" y="3124319"/>
              <a:ext cx="667007" cy="24511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下矢印 45"/>
            <p:cNvSpPr/>
            <p:nvPr/>
          </p:nvSpPr>
          <p:spPr>
            <a:xfrm>
              <a:off x="1536349" y="4721507"/>
              <a:ext cx="667007" cy="24511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下矢印 46"/>
            <p:cNvSpPr/>
            <p:nvPr/>
          </p:nvSpPr>
          <p:spPr>
            <a:xfrm>
              <a:off x="1529719" y="3721882"/>
              <a:ext cx="667007" cy="24511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下矢印 47"/>
            <p:cNvSpPr/>
            <p:nvPr/>
          </p:nvSpPr>
          <p:spPr>
            <a:xfrm>
              <a:off x="1536349" y="5606074"/>
              <a:ext cx="667007" cy="24511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p:cNvGrpSpPr/>
          <p:nvPr/>
        </p:nvGrpSpPr>
        <p:grpSpPr>
          <a:xfrm>
            <a:off x="0" y="7859"/>
            <a:ext cx="12192000" cy="380885"/>
            <a:chOff x="-12900" y="9672"/>
            <a:chExt cx="9906000" cy="380885"/>
          </a:xfrm>
        </p:grpSpPr>
        <p:sp>
          <p:nvSpPr>
            <p:cNvPr id="50" name="正方形/長方形 49"/>
            <p:cNvSpPr/>
            <p:nvPr/>
          </p:nvSpPr>
          <p:spPr>
            <a:xfrm>
              <a:off x="-12900" y="9672"/>
              <a:ext cx="9906000" cy="380885"/>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3781451" y="52003"/>
              <a:ext cx="2317301" cy="338554"/>
            </a:xfrm>
            <a:prstGeom prst="rect">
              <a:avLst/>
            </a:prstGeom>
            <a:noFill/>
          </p:spPr>
          <p:txBody>
            <a:bodyPr wrap="none" rtlCol="0">
              <a:spAutoFit/>
            </a:bodyPr>
            <a:lstStyle/>
            <a:p>
              <a:pPr algn="ctr"/>
              <a:r>
                <a:rPr lang="ja-JP" altLang="en-US" sz="1600" b="1" dirty="0" smtClean="0">
                  <a:solidFill>
                    <a:schemeClr val="bg1"/>
                  </a:solidFill>
                </a:rPr>
                <a:t>個別避難計画作成のプロセス</a:t>
              </a:r>
              <a:endParaRPr kumimoji="1" lang="ja-JP" altLang="en-US" sz="1600" b="1" dirty="0">
                <a:solidFill>
                  <a:schemeClr val="bg1"/>
                </a:solidFill>
              </a:endParaRPr>
            </a:p>
          </p:txBody>
        </p:sp>
        <p:sp>
          <p:nvSpPr>
            <p:cNvPr id="53" name="テキスト ボックス 52"/>
            <p:cNvSpPr txBox="1"/>
            <p:nvPr/>
          </p:nvSpPr>
          <p:spPr>
            <a:xfrm>
              <a:off x="112295" y="52003"/>
              <a:ext cx="2090821" cy="307777"/>
            </a:xfrm>
            <a:prstGeom prst="rect">
              <a:avLst/>
            </a:prstGeom>
            <a:solidFill>
              <a:schemeClr val="bg1"/>
            </a:solidFill>
            <a:ln>
              <a:solidFill>
                <a:schemeClr val="tx1"/>
              </a:solidFill>
            </a:ln>
          </p:spPr>
          <p:txBody>
            <a:bodyPr wrap="square" rtlCol="0">
              <a:spAutoFit/>
            </a:bodyPr>
            <a:lstStyle/>
            <a:p>
              <a:pPr algn="ctr"/>
              <a:r>
                <a:rPr lang="ja-JP" altLang="en-US" sz="1400" dirty="0" smtClean="0">
                  <a:latin typeface="ＭＳ ゴシック" panose="020B0609070205080204" pitchFamily="49" charset="-128"/>
                  <a:ea typeface="ＭＳ ゴシック" panose="020B0609070205080204" pitchFamily="49" charset="-128"/>
                </a:rPr>
                <a:t>大阪府　豊中市</a:t>
              </a:r>
              <a:endParaRPr kumimoji="1" lang="en-US" altLang="ja-JP" sz="1400" dirty="0" smtClean="0">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3074141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DEE1E8A-F59B-4774-AC14-A4AA4B898B7D}" type="slidenum">
              <a:rPr kumimoji="1" lang="ja-JP" altLang="en-US" smtClean="0"/>
              <a:t>20</a:t>
            </a:fld>
            <a:endParaRPr kumimoji="1" lang="ja-JP" altLang="en-US"/>
          </a:p>
        </p:txBody>
      </p:sp>
      <p:sp>
        <p:nvSpPr>
          <p:cNvPr id="3" name="タイトル 3"/>
          <p:cNvSpPr txBox="1">
            <a:spLocks/>
          </p:cNvSpPr>
          <p:nvPr/>
        </p:nvSpPr>
        <p:spPr>
          <a:xfrm>
            <a:off x="838199" y="512172"/>
            <a:ext cx="10515600" cy="628788"/>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smtClean="0"/>
              <a:t>同意確認と優先対象者の絞り込み</a:t>
            </a:r>
            <a:endParaRPr lang="ja-JP" altLang="en-US" sz="3600" b="1" dirty="0"/>
          </a:p>
        </p:txBody>
      </p:sp>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l="14702" t="18164" r="35057" b="27729"/>
          <a:stretch/>
        </p:blipFill>
        <p:spPr>
          <a:xfrm>
            <a:off x="1378226" y="1245704"/>
            <a:ext cx="3559200" cy="5110646"/>
          </a:xfrm>
          <a:prstGeom prst="rect">
            <a:avLst/>
          </a:prstGeom>
        </p:spPr>
      </p:pic>
      <p:sp>
        <p:nvSpPr>
          <p:cNvPr id="6" name="角丸四角形 5"/>
          <p:cNvSpPr/>
          <p:nvPr/>
        </p:nvSpPr>
        <p:spPr>
          <a:xfrm>
            <a:off x="1773408" y="5017000"/>
            <a:ext cx="2957618" cy="4296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773408" y="5485105"/>
            <a:ext cx="2957618" cy="3060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6237596" y="1408355"/>
            <a:ext cx="4950552" cy="1255527"/>
          </a:xfrm>
          <a:prstGeom prst="wedgeRoundRectCallout">
            <a:avLst>
              <a:gd name="adj1" fmla="val -82962"/>
              <a:gd name="adj2" fmla="val 173772"/>
              <a:gd name="adj3" fmla="val 16667"/>
            </a:avLst>
          </a:prstGeom>
          <a:solidFill>
            <a:srgbClr val="FFFF99"/>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ja-JP" altLang="en-US" sz="2000" dirty="0" smtClean="0">
                <a:solidFill>
                  <a:prstClr val="black"/>
                </a:solidFill>
              </a:rPr>
              <a:t>①同意のある人に絞る。（避難行動要支援者が名簿記載情報を協定締結団体に提供してもよいと回答している割合（同意率）は約</a:t>
            </a:r>
            <a:r>
              <a:rPr lang="en-US" altLang="ja-JP" sz="2000" dirty="0" smtClean="0">
                <a:solidFill>
                  <a:prstClr val="black"/>
                </a:solidFill>
              </a:rPr>
              <a:t>50</a:t>
            </a:r>
            <a:r>
              <a:rPr lang="ja-JP" altLang="en-US" sz="2000" dirty="0" smtClean="0">
                <a:solidFill>
                  <a:prstClr val="black"/>
                </a:solidFill>
              </a:rPr>
              <a:t>％）</a:t>
            </a:r>
            <a:endParaRPr lang="en-US" altLang="ja-JP" sz="2000" dirty="0">
              <a:solidFill>
                <a:prstClr val="black"/>
              </a:solidFill>
            </a:endParaRPr>
          </a:p>
        </p:txBody>
      </p:sp>
      <p:sp>
        <p:nvSpPr>
          <p:cNvPr id="9" name="角丸四角形 8"/>
          <p:cNvSpPr/>
          <p:nvPr/>
        </p:nvSpPr>
        <p:spPr>
          <a:xfrm>
            <a:off x="1773408" y="4186806"/>
            <a:ext cx="2957618" cy="2650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吹き出し 9"/>
          <p:cNvSpPr/>
          <p:nvPr/>
        </p:nvSpPr>
        <p:spPr>
          <a:xfrm>
            <a:off x="6615282" y="4778242"/>
            <a:ext cx="4950552" cy="1012958"/>
          </a:xfrm>
          <a:prstGeom prst="wedgeRoundRectCallout">
            <a:avLst>
              <a:gd name="adj1" fmla="val -91528"/>
              <a:gd name="adj2" fmla="val 39315"/>
              <a:gd name="adj3" fmla="val 16667"/>
            </a:avLst>
          </a:prstGeom>
          <a:solidFill>
            <a:srgbClr val="FFFF99"/>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ja-JP" altLang="en-US" sz="2000" dirty="0" smtClean="0">
                <a:solidFill>
                  <a:prstClr val="black"/>
                </a:solidFill>
              </a:rPr>
              <a:t>②建物が新耐震基準かどうか、社会的に孤立しているかどうかで絞る。（例えば、新耐震基準</a:t>
            </a:r>
            <a:r>
              <a:rPr lang="en-US" altLang="ja-JP" sz="2000" dirty="0" smtClean="0">
                <a:solidFill>
                  <a:prstClr val="black"/>
                </a:solidFill>
              </a:rPr>
              <a:t>×</a:t>
            </a:r>
            <a:r>
              <a:rPr lang="ja-JP" altLang="en-US" sz="2000" dirty="0" err="1" smtClean="0">
                <a:solidFill>
                  <a:prstClr val="black"/>
                </a:solidFill>
              </a:rPr>
              <a:t>、</a:t>
            </a:r>
            <a:r>
              <a:rPr lang="ja-JP" altLang="en-US" sz="2000" dirty="0" smtClean="0">
                <a:solidFill>
                  <a:prstClr val="black"/>
                </a:solidFill>
              </a:rPr>
              <a:t>孤立〇は作成）</a:t>
            </a:r>
            <a:endParaRPr lang="en-US" altLang="ja-JP" sz="2000" dirty="0">
              <a:solidFill>
                <a:prstClr val="black"/>
              </a:solidFill>
            </a:endParaRPr>
          </a:p>
        </p:txBody>
      </p:sp>
      <p:sp>
        <p:nvSpPr>
          <p:cNvPr id="11" name="角丸四角形吹き出し 10"/>
          <p:cNvSpPr/>
          <p:nvPr/>
        </p:nvSpPr>
        <p:spPr>
          <a:xfrm>
            <a:off x="6959838" y="3294548"/>
            <a:ext cx="4950552" cy="1012958"/>
          </a:xfrm>
          <a:prstGeom prst="wedgeRoundRectCallout">
            <a:avLst>
              <a:gd name="adj1" fmla="val -100628"/>
              <a:gd name="adj2" fmla="val 133511"/>
              <a:gd name="adj3" fmla="val 16667"/>
            </a:avLst>
          </a:prstGeom>
          <a:solidFill>
            <a:srgbClr val="FFFF99"/>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ja-JP" altLang="en-US" sz="2000" dirty="0" smtClean="0">
                <a:solidFill>
                  <a:prstClr val="black"/>
                </a:solidFill>
              </a:rPr>
              <a:t>③同意があった場合には、記入いただいたケアマネ等に②の内容を確認してもらう。</a:t>
            </a:r>
            <a:endParaRPr lang="en-US" altLang="ja-JP" sz="2000" dirty="0">
              <a:solidFill>
                <a:prstClr val="black"/>
              </a:solidFill>
            </a:endParaRPr>
          </a:p>
        </p:txBody>
      </p:sp>
    </p:spTree>
    <p:extLst>
      <p:ext uri="{BB962C8B-B14F-4D97-AF65-F5344CB8AC3E}">
        <p14:creationId xmlns:p14="http://schemas.microsoft.com/office/powerpoint/2010/main" val="1822280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DEE1E8A-F59B-4774-AC14-A4AA4B898B7D}" type="slidenum">
              <a:rPr kumimoji="1" lang="ja-JP" altLang="en-US" smtClean="0"/>
              <a:t>21</a:t>
            </a:fld>
            <a:endParaRPr kumimoji="1" lang="ja-JP" altLang="en-US"/>
          </a:p>
        </p:txBody>
      </p:sp>
      <p:grpSp>
        <p:nvGrpSpPr>
          <p:cNvPr id="3" name="グループ化 2"/>
          <p:cNvGrpSpPr/>
          <p:nvPr/>
        </p:nvGrpSpPr>
        <p:grpSpPr>
          <a:xfrm>
            <a:off x="457200" y="352425"/>
            <a:ext cx="11391900" cy="1066800"/>
            <a:chOff x="457200" y="352425"/>
            <a:chExt cx="11391900" cy="1066800"/>
          </a:xfrm>
        </p:grpSpPr>
        <p:grpSp>
          <p:nvGrpSpPr>
            <p:cNvPr id="4" name="グループ化 3"/>
            <p:cNvGrpSpPr/>
            <p:nvPr/>
          </p:nvGrpSpPr>
          <p:grpSpPr>
            <a:xfrm>
              <a:off x="457200" y="352425"/>
              <a:ext cx="11391900" cy="1066800"/>
              <a:chOff x="457200" y="352425"/>
              <a:chExt cx="11391900" cy="1066800"/>
            </a:xfrm>
          </p:grpSpPr>
          <p:sp>
            <p:nvSpPr>
              <p:cNvPr id="6" name="正方形/長方形 5"/>
              <p:cNvSpPr/>
              <p:nvPr/>
            </p:nvSpPr>
            <p:spPr>
              <a:xfrm>
                <a:off x="457200" y="352425"/>
                <a:ext cx="11391900" cy="106680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b="1" dirty="0" smtClean="0"/>
                  <a:t>（参考）個別避難計画作成の背景</a:t>
                </a:r>
                <a:endParaRPr lang="ja-JP" altLang="en-US" sz="2800" b="1"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5637" y="408351"/>
                <a:ext cx="909638" cy="953724"/>
              </a:xfrm>
              <a:prstGeom prst="rect">
                <a:avLst/>
              </a:prstGeom>
            </p:spPr>
          </p:pic>
        </p:gr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39" y="454525"/>
              <a:ext cx="692171" cy="907550"/>
            </a:xfrm>
            <a:prstGeom prst="rect">
              <a:avLst/>
            </a:prstGeom>
          </p:spPr>
        </p:pic>
      </p:grpSp>
      <p:grpSp>
        <p:nvGrpSpPr>
          <p:cNvPr id="8" name="グループ化 7"/>
          <p:cNvGrpSpPr/>
          <p:nvPr/>
        </p:nvGrpSpPr>
        <p:grpSpPr>
          <a:xfrm>
            <a:off x="0" y="7859"/>
            <a:ext cx="12192000" cy="873328"/>
            <a:chOff x="-12900" y="9672"/>
            <a:chExt cx="9906000" cy="873328"/>
          </a:xfrm>
        </p:grpSpPr>
        <p:sp>
          <p:nvSpPr>
            <p:cNvPr id="9" name="正方形/長方形 8"/>
            <p:cNvSpPr/>
            <p:nvPr/>
          </p:nvSpPr>
          <p:spPr>
            <a:xfrm>
              <a:off x="-12900" y="9672"/>
              <a:ext cx="9906000" cy="380885"/>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031519" y="52003"/>
              <a:ext cx="1817164" cy="830997"/>
            </a:xfrm>
            <a:prstGeom prst="rect">
              <a:avLst/>
            </a:prstGeom>
            <a:noFill/>
          </p:spPr>
          <p:txBody>
            <a:bodyPr wrap="none" rtlCol="0">
              <a:spAutoFit/>
            </a:bodyPr>
            <a:lstStyle/>
            <a:p>
              <a:pPr lvl="0" algn="ctr"/>
              <a:r>
                <a:rPr lang="ja-JP" altLang="en-US" sz="1600" b="1" dirty="0" smtClean="0">
                  <a:solidFill>
                    <a:prstClr val="white"/>
                  </a:solidFill>
                </a:rPr>
                <a:t>福祉専門</a:t>
              </a:r>
              <a:r>
                <a:rPr lang="ja-JP" altLang="en-US" sz="1600" b="1" dirty="0">
                  <a:solidFill>
                    <a:prstClr val="white"/>
                  </a:solidFill>
                </a:rPr>
                <a:t>職</a:t>
              </a:r>
              <a:r>
                <a:rPr lang="ja-JP" altLang="en-US" sz="1600" b="1" dirty="0" smtClean="0">
                  <a:solidFill>
                    <a:prstClr val="white"/>
                  </a:solidFill>
                </a:rPr>
                <a:t>へのお願い</a:t>
              </a:r>
              <a:endParaRPr lang="ja-JP" altLang="en-US" sz="1600" b="1" dirty="0">
                <a:solidFill>
                  <a:prstClr val="white"/>
                </a:solidFill>
              </a:endParaRPr>
            </a:p>
            <a:p>
              <a:pPr lvl="0" algn="ctr"/>
              <a:endParaRPr lang="ja-JP" altLang="en-US" sz="1600" b="1" dirty="0">
                <a:solidFill>
                  <a:prstClr val="white"/>
                </a:solidFill>
              </a:endParaRPr>
            </a:p>
            <a:p>
              <a:pPr algn="ctr"/>
              <a:endParaRPr kumimoji="1" lang="ja-JP" altLang="en-US" sz="1600" b="1" dirty="0">
                <a:solidFill>
                  <a:schemeClr val="bg1"/>
                </a:solidFill>
              </a:endParaRPr>
            </a:p>
          </p:txBody>
        </p:sp>
        <p:sp>
          <p:nvSpPr>
            <p:cNvPr id="11" name="テキスト ボックス 10"/>
            <p:cNvSpPr txBox="1"/>
            <p:nvPr/>
          </p:nvSpPr>
          <p:spPr>
            <a:xfrm>
              <a:off x="112295" y="52003"/>
              <a:ext cx="2090821" cy="307777"/>
            </a:xfrm>
            <a:prstGeom prst="rect">
              <a:avLst/>
            </a:prstGeom>
            <a:solidFill>
              <a:schemeClr val="bg1"/>
            </a:solidFill>
            <a:ln>
              <a:solidFill>
                <a:schemeClr val="tx1"/>
              </a:solidFill>
            </a:ln>
          </p:spPr>
          <p:txBody>
            <a:bodyPr wrap="square" rtlCol="0">
              <a:spAutoFit/>
            </a:bodyPr>
            <a:lstStyle/>
            <a:p>
              <a:pPr algn="ctr"/>
              <a:r>
                <a:rPr lang="ja-JP" altLang="en-US" sz="1400" dirty="0" smtClean="0">
                  <a:latin typeface="ＭＳ ゴシック" panose="020B0609070205080204" pitchFamily="49" charset="-128"/>
                  <a:ea typeface="ＭＳ ゴシック" panose="020B0609070205080204" pitchFamily="49" charset="-128"/>
                </a:rPr>
                <a:t>大阪府　豊中市</a:t>
              </a:r>
              <a:endParaRPr kumimoji="1" lang="en-US" altLang="ja-JP" sz="1400" dirty="0" smtClean="0">
                <a:latin typeface="ＭＳ ゴシック" panose="020B0609070205080204" pitchFamily="49" charset="-128"/>
                <a:ea typeface="ＭＳ ゴシック" panose="020B0609070205080204" pitchFamily="49" charset="-128"/>
              </a:endParaRPr>
            </a:p>
          </p:txBody>
        </p:sp>
      </p:grpSp>
      <p:sp>
        <p:nvSpPr>
          <p:cNvPr id="12" name="正方形/長方形 11"/>
          <p:cNvSpPr/>
          <p:nvPr/>
        </p:nvSpPr>
        <p:spPr>
          <a:xfrm>
            <a:off x="1220848" y="1876332"/>
            <a:ext cx="3536682" cy="100965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nchorCtr="0"/>
          <a:lstStyle/>
          <a:p>
            <a:r>
              <a:rPr kumimoji="1" lang="ja-JP" altLang="en-US" dirty="0" smtClean="0"/>
              <a:t>個別避難計画を作成する対象</a:t>
            </a:r>
            <a:r>
              <a:rPr lang="ja-JP" altLang="en-US" dirty="0" smtClean="0"/>
              <a:t>者</a:t>
            </a:r>
            <a:endParaRPr lang="en-US" altLang="ja-JP" dirty="0" smtClean="0"/>
          </a:p>
          <a:p>
            <a:r>
              <a:rPr kumimoji="1" lang="ja-JP" altLang="en-US" sz="2400" b="1" dirty="0" smtClean="0">
                <a:solidFill>
                  <a:srgbClr val="FF0000"/>
                </a:solidFill>
              </a:rPr>
              <a:t>「避難行動要支援者」</a:t>
            </a:r>
            <a:endParaRPr kumimoji="1" lang="ja-JP" altLang="en-US" sz="2400" b="1" dirty="0">
              <a:solidFill>
                <a:srgbClr val="FF0000"/>
              </a:solidFill>
            </a:endParaRPr>
          </a:p>
        </p:txBody>
      </p:sp>
      <p:sp>
        <p:nvSpPr>
          <p:cNvPr id="13" name="右矢印 12"/>
          <p:cNvSpPr/>
          <p:nvPr/>
        </p:nvSpPr>
        <p:spPr>
          <a:xfrm>
            <a:off x="5386213" y="1876332"/>
            <a:ext cx="696536" cy="1267038"/>
          </a:xfrm>
          <a:prstGeom prst="rightArrow">
            <a:avLst>
              <a:gd name="adj1" fmla="val 50000"/>
              <a:gd name="adj2" fmla="val 638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表 13"/>
          <p:cNvGraphicFramePr>
            <a:graphicFrameLocks noGrp="1"/>
          </p:cNvGraphicFramePr>
          <p:nvPr>
            <p:extLst>
              <p:ext uri="{D42A27DB-BD31-4B8C-83A1-F6EECF244321}">
                <p14:modId xmlns:p14="http://schemas.microsoft.com/office/powerpoint/2010/main" val="284042209"/>
              </p:ext>
            </p:extLst>
          </p:nvPr>
        </p:nvGraphicFramePr>
        <p:xfrm>
          <a:off x="6711432" y="1861737"/>
          <a:ext cx="4261368" cy="1438054"/>
        </p:xfrm>
        <a:graphic>
          <a:graphicData uri="http://schemas.openxmlformats.org/drawingml/2006/table">
            <a:tbl>
              <a:tblPr firstRow="1" bandRow="1">
                <a:tableStyleId>{69CF1AB2-1976-4502-BF36-3FF5EA218861}</a:tableStyleId>
              </a:tblPr>
              <a:tblGrid>
                <a:gridCol w="4261368">
                  <a:extLst>
                    <a:ext uri="{9D8B030D-6E8A-4147-A177-3AD203B41FA5}">
                      <a16:colId xmlns:a16="http://schemas.microsoft.com/office/drawing/2014/main" val="2679853523"/>
                    </a:ext>
                  </a:extLst>
                </a:gridCol>
              </a:tblGrid>
              <a:tr h="1438054">
                <a:tc>
                  <a:txBody>
                    <a:bodyPr/>
                    <a:lstStyle/>
                    <a:p>
                      <a:pPr algn="l"/>
                      <a:r>
                        <a:rPr kumimoji="1" lang="ja-JP" altLang="en-US" sz="2400" b="1" dirty="0" smtClean="0">
                          <a:solidFill>
                            <a:schemeClr val="tx1"/>
                          </a:solidFill>
                        </a:rPr>
                        <a:t>災害の際に自力で避難することが難しい人</a:t>
                      </a:r>
                    </a:p>
                  </a:txBody>
                  <a:tcPr anchor="ctr">
                    <a:solidFill>
                      <a:schemeClr val="accent6">
                        <a:lumMod val="40000"/>
                        <a:lumOff val="60000"/>
                      </a:schemeClr>
                    </a:solidFill>
                  </a:tcPr>
                </a:tc>
                <a:extLst>
                  <a:ext uri="{0D108BD9-81ED-4DB2-BD59-A6C34878D82A}">
                    <a16:rowId xmlns:a16="http://schemas.microsoft.com/office/drawing/2014/main" val="96442020"/>
                  </a:ext>
                </a:extLst>
              </a:tr>
            </a:tbl>
          </a:graphicData>
        </a:graphic>
      </p:graphicFrame>
      <p:sp>
        <p:nvSpPr>
          <p:cNvPr id="15" name="正方形/長方形 14"/>
          <p:cNvSpPr/>
          <p:nvPr/>
        </p:nvSpPr>
        <p:spPr>
          <a:xfrm>
            <a:off x="867074" y="3756898"/>
            <a:ext cx="8793762" cy="51046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2700"/>
              </a:lnSpc>
            </a:pPr>
            <a:r>
              <a:rPr lang="ja-JP" altLang="en-US" sz="2400" b="1" dirty="0" smtClean="0"/>
              <a:t>近年の自然災害では、この要支援者に被害が集中している</a:t>
            </a:r>
            <a:endParaRPr lang="ja-JP" altLang="en-US" sz="2400" b="1" dirty="0"/>
          </a:p>
          <a:p>
            <a:pPr>
              <a:lnSpc>
                <a:spcPts val="2700"/>
              </a:lnSpc>
            </a:pPr>
            <a:endParaRPr kumimoji="1" lang="en-US" altLang="ja-JP" sz="2400" b="1" dirty="0" smtClean="0"/>
          </a:p>
          <a:p>
            <a:pPr>
              <a:lnSpc>
                <a:spcPts val="2700"/>
              </a:lnSpc>
            </a:pPr>
            <a:endParaRPr kumimoji="1" lang="ja-JP" altLang="en-US" sz="2400" dirty="0"/>
          </a:p>
          <a:p>
            <a:pPr>
              <a:lnSpc>
                <a:spcPts val="2700"/>
              </a:lnSpc>
            </a:pPr>
            <a:endParaRPr kumimoji="1" lang="ja-JP" altLang="en-US" dirty="0"/>
          </a:p>
        </p:txBody>
      </p:sp>
      <p:sp>
        <p:nvSpPr>
          <p:cNvPr id="17" name="正方形/長方形 16"/>
          <p:cNvSpPr/>
          <p:nvPr/>
        </p:nvSpPr>
        <p:spPr>
          <a:xfrm>
            <a:off x="747737" y="4170707"/>
            <a:ext cx="10977538" cy="2434324"/>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t" anchorCtr="0"/>
          <a:lstStyle/>
          <a:p>
            <a:r>
              <a:rPr lang="ja-JP" altLang="en-US" sz="2400" b="1" dirty="0" smtClean="0"/>
              <a:t>●東日本大震災では、亡くなった方の約６割が６５歳以上の高齢者で、障害</a:t>
            </a:r>
            <a:endParaRPr lang="en-US" altLang="ja-JP" sz="2400" b="1" dirty="0" smtClean="0"/>
          </a:p>
          <a:p>
            <a:r>
              <a:rPr lang="ja-JP" altLang="en-US" sz="2400" b="1" dirty="0"/>
              <a:t>　</a:t>
            </a:r>
            <a:r>
              <a:rPr lang="ja-JP" altLang="en-US" sz="2400" b="1" dirty="0" smtClean="0"/>
              <a:t>のある方の死亡率は、被災住民全体の２倍だった。</a:t>
            </a:r>
            <a:endParaRPr lang="en-US" altLang="ja-JP" sz="2400" b="1" dirty="0" smtClean="0"/>
          </a:p>
          <a:p>
            <a:endParaRPr lang="en-US" altLang="ja-JP" sz="2400" b="1" dirty="0" smtClean="0"/>
          </a:p>
          <a:p>
            <a:r>
              <a:rPr lang="ja-JP" altLang="en-US" sz="2400" b="1" dirty="0" smtClean="0"/>
              <a:t>●令和元年</a:t>
            </a:r>
            <a:r>
              <a:rPr lang="en-US" altLang="ja-JP" sz="2400" b="1" dirty="0" smtClean="0"/>
              <a:t>10</a:t>
            </a:r>
            <a:r>
              <a:rPr lang="ja-JP" altLang="en-US" sz="2400" b="1" dirty="0" smtClean="0"/>
              <a:t>月の台風</a:t>
            </a:r>
            <a:r>
              <a:rPr lang="en-US" altLang="ja-JP" sz="2400" b="1" dirty="0" smtClean="0"/>
              <a:t>19</a:t>
            </a:r>
            <a:r>
              <a:rPr lang="ja-JP" altLang="en-US" sz="2400" b="1" dirty="0" smtClean="0"/>
              <a:t>号では、</a:t>
            </a:r>
            <a:r>
              <a:rPr lang="en-US" altLang="ja-JP" sz="2400" b="1" dirty="0" smtClean="0"/>
              <a:t>2</a:t>
            </a:r>
            <a:r>
              <a:rPr lang="ja-JP" altLang="en-US" sz="2400" b="1" dirty="0" smtClean="0"/>
              <a:t>階に上がれない高齢者の方が多く亡</a:t>
            </a:r>
            <a:r>
              <a:rPr lang="ja-JP" altLang="en-US" sz="2400" b="1" dirty="0" err="1" smtClean="0"/>
              <a:t>く</a:t>
            </a:r>
            <a:r>
              <a:rPr lang="ja-JP" altLang="en-US" sz="2400" b="1" dirty="0" smtClean="0"/>
              <a:t>なら</a:t>
            </a:r>
            <a:endParaRPr lang="en-US" altLang="ja-JP" sz="2400" b="1" dirty="0" smtClean="0"/>
          </a:p>
          <a:p>
            <a:r>
              <a:rPr lang="ja-JP" altLang="en-US" sz="2400" b="1" dirty="0"/>
              <a:t>　</a:t>
            </a:r>
            <a:r>
              <a:rPr lang="ja-JP" altLang="en-US" sz="2400" b="1" dirty="0" smtClean="0"/>
              <a:t>れた。死者のうち約７割が６５歳以上の高齢者で、特に自宅で亡くなられた</a:t>
            </a:r>
            <a:endParaRPr lang="en-US" altLang="ja-JP" sz="2400" b="1" dirty="0" smtClean="0"/>
          </a:p>
          <a:p>
            <a:r>
              <a:rPr lang="ja-JP" altLang="en-US" sz="2400" b="1" dirty="0"/>
              <a:t>　</a:t>
            </a:r>
            <a:r>
              <a:rPr lang="ja-JP" altLang="en-US" sz="2400" b="1" dirty="0" smtClean="0"/>
              <a:t>方は、６５歳以上の方が８割だった。</a:t>
            </a:r>
            <a:endParaRPr lang="ja-JP" altLang="ja-JP" sz="2400" b="1" dirty="0"/>
          </a:p>
          <a:p>
            <a:r>
              <a:rPr lang="ja-JP" altLang="ja-JP" u="sng" dirty="0"/>
              <a:t>　</a:t>
            </a:r>
          </a:p>
          <a:p>
            <a:r>
              <a:rPr lang="ja-JP" altLang="ja-JP" dirty="0"/>
              <a:t>　　　　</a:t>
            </a:r>
          </a:p>
          <a:p>
            <a:endParaRPr lang="ja-JP" altLang="ja-JP" dirty="0"/>
          </a:p>
          <a:p>
            <a:r>
              <a:rPr lang="ja-JP" altLang="ja-JP" dirty="0"/>
              <a:t>　　　</a:t>
            </a:r>
          </a:p>
        </p:txBody>
      </p:sp>
    </p:spTree>
    <p:extLst>
      <p:ext uri="{BB962C8B-B14F-4D97-AF65-F5344CB8AC3E}">
        <p14:creationId xmlns:p14="http://schemas.microsoft.com/office/powerpoint/2010/main" val="2503016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404812" y="-3251"/>
            <a:ext cx="11391900" cy="1185736"/>
            <a:chOff x="385762" y="408351"/>
            <a:chExt cx="11391900" cy="1185736"/>
          </a:xfrm>
        </p:grpSpPr>
        <p:grpSp>
          <p:nvGrpSpPr>
            <p:cNvPr id="10" name="グループ化 9"/>
            <p:cNvGrpSpPr/>
            <p:nvPr/>
          </p:nvGrpSpPr>
          <p:grpSpPr>
            <a:xfrm>
              <a:off x="385762" y="408351"/>
              <a:ext cx="11391900" cy="1185736"/>
              <a:chOff x="385762" y="408351"/>
              <a:chExt cx="11391900" cy="1185736"/>
            </a:xfrm>
          </p:grpSpPr>
          <p:sp>
            <p:nvSpPr>
              <p:cNvPr id="2" name="正方形/長方形 1"/>
              <p:cNvSpPr/>
              <p:nvPr/>
            </p:nvSpPr>
            <p:spPr>
              <a:xfrm>
                <a:off x="385762" y="527287"/>
                <a:ext cx="11391900" cy="106680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b="1" dirty="0" smtClean="0"/>
                  <a:t>（参考）災害時個別避難計画推進部会</a:t>
                </a:r>
                <a:endParaRPr kumimoji="1" lang="ja-JP" altLang="en-US" sz="2800" b="1"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5637" y="408351"/>
                <a:ext cx="909638" cy="953724"/>
              </a:xfrm>
              <a:prstGeom prst="rect">
                <a:avLst/>
              </a:prstGeom>
            </p:spPr>
          </p:pic>
        </p:gr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839" y="454525"/>
              <a:ext cx="692171" cy="907550"/>
            </a:xfrm>
            <a:prstGeom prst="rect">
              <a:avLst/>
            </a:prstGeom>
          </p:spPr>
        </p:pic>
      </p:grpSp>
      <p:graphicFrame>
        <p:nvGraphicFramePr>
          <p:cNvPr id="14" name="表 13"/>
          <p:cNvGraphicFramePr>
            <a:graphicFrameLocks noGrp="1"/>
          </p:cNvGraphicFramePr>
          <p:nvPr>
            <p:extLst>
              <p:ext uri="{D42A27DB-BD31-4B8C-83A1-F6EECF244321}">
                <p14:modId xmlns:p14="http://schemas.microsoft.com/office/powerpoint/2010/main" val="2283395143"/>
              </p:ext>
            </p:extLst>
          </p:nvPr>
        </p:nvGraphicFramePr>
        <p:xfrm>
          <a:off x="890610" y="1877520"/>
          <a:ext cx="3100388" cy="2018585"/>
        </p:xfrm>
        <a:graphic>
          <a:graphicData uri="http://schemas.openxmlformats.org/drawingml/2006/table">
            <a:tbl>
              <a:tblPr firstRow="1" bandRow="1">
                <a:tableStyleId>{5C22544A-7EE6-4342-B048-85BDC9FD1C3A}</a:tableStyleId>
              </a:tblPr>
              <a:tblGrid>
                <a:gridCol w="1023739">
                  <a:extLst>
                    <a:ext uri="{9D8B030D-6E8A-4147-A177-3AD203B41FA5}">
                      <a16:colId xmlns:a16="http://schemas.microsoft.com/office/drawing/2014/main" val="553566960"/>
                    </a:ext>
                  </a:extLst>
                </a:gridCol>
                <a:gridCol w="2076649">
                  <a:extLst>
                    <a:ext uri="{9D8B030D-6E8A-4147-A177-3AD203B41FA5}">
                      <a16:colId xmlns:a16="http://schemas.microsoft.com/office/drawing/2014/main" val="3360904283"/>
                    </a:ext>
                  </a:extLst>
                </a:gridCol>
              </a:tblGrid>
              <a:tr h="342185">
                <a:tc>
                  <a:txBody>
                    <a:bodyPr/>
                    <a:lstStyle/>
                    <a:p>
                      <a:pPr algn="ctr"/>
                      <a:r>
                        <a:rPr kumimoji="1" lang="ja-JP" altLang="en-US" sz="1600" dirty="0" smtClean="0"/>
                        <a:t>位置づけ</a:t>
                      </a:r>
                      <a:endParaRPr kumimoji="1" lang="ja-JP" altLang="en-US" sz="1600" dirty="0"/>
                    </a:p>
                  </a:txBody>
                  <a:tcPr anchor="ctr"/>
                </a:tc>
                <a:tc>
                  <a:txBody>
                    <a:bodyPr/>
                    <a:lstStyle/>
                    <a:p>
                      <a:pPr algn="ctr"/>
                      <a:r>
                        <a:rPr kumimoji="1" lang="ja-JP" altLang="en-US" sz="1600" dirty="0" smtClean="0"/>
                        <a:t>構成員</a:t>
                      </a:r>
                      <a:endParaRPr kumimoji="1" lang="ja-JP" altLang="en-US" sz="1600" dirty="0"/>
                    </a:p>
                  </a:txBody>
                  <a:tcPr anchor="ctr"/>
                </a:tc>
                <a:extLst>
                  <a:ext uri="{0D108BD9-81ED-4DB2-BD59-A6C34878D82A}">
                    <a16:rowId xmlns:a16="http://schemas.microsoft.com/office/drawing/2014/main" val="1082639635"/>
                  </a:ext>
                </a:extLst>
              </a:tr>
              <a:tr h="316484">
                <a:tc>
                  <a:txBody>
                    <a:bodyPr/>
                    <a:lstStyle/>
                    <a:p>
                      <a:r>
                        <a:rPr kumimoji="1" lang="ja-JP" altLang="en-US" sz="1600" dirty="0" smtClean="0"/>
                        <a:t>部会長</a:t>
                      </a:r>
                      <a:endParaRPr kumimoji="1" lang="ja-JP" altLang="en-US" sz="1600" dirty="0"/>
                    </a:p>
                  </a:txBody>
                  <a:tcPr/>
                </a:tc>
                <a:tc>
                  <a:txBody>
                    <a:bodyPr/>
                    <a:lstStyle/>
                    <a:p>
                      <a:r>
                        <a:rPr kumimoji="1" lang="ja-JP" altLang="en-US" sz="1600" dirty="0" smtClean="0"/>
                        <a:t>地域共生課長　　</a:t>
                      </a:r>
                      <a:endParaRPr kumimoji="1" lang="ja-JP" altLang="en-US" sz="1600" dirty="0"/>
                    </a:p>
                  </a:txBody>
                  <a:tcPr/>
                </a:tc>
                <a:extLst>
                  <a:ext uri="{0D108BD9-81ED-4DB2-BD59-A6C34878D82A}">
                    <a16:rowId xmlns:a16="http://schemas.microsoft.com/office/drawing/2014/main" val="1837618286"/>
                  </a:ext>
                </a:extLst>
              </a:tr>
              <a:tr h="316484">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部会員</a:t>
                      </a:r>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危機管理課長　</a:t>
                      </a:r>
                      <a:endParaRPr kumimoji="1" lang="en-US" altLang="ja-JP" sz="1600" dirty="0" smtClean="0"/>
                    </a:p>
                  </a:txBody>
                  <a:tcPr/>
                </a:tc>
                <a:extLst>
                  <a:ext uri="{0D108BD9-81ED-4DB2-BD59-A6C34878D82A}">
                    <a16:rowId xmlns:a16="http://schemas.microsoft.com/office/drawing/2014/main" val="1070385805"/>
                  </a:ext>
                </a:extLst>
              </a:tr>
              <a:tr h="316484">
                <a:tc v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障害福祉課長　</a:t>
                      </a:r>
                    </a:p>
                  </a:txBody>
                  <a:tcPr/>
                </a:tc>
                <a:extLst>
                  <a:ext uri="{0D108BD9-81ED-4DB2-BD59-A6C34878D82A}">
                    <a16:rowId xmlns:a16="http://schemas.microsoft.com/office/drawing/2014/main" val="2749661558"/>
                  </a:ext>
                </a:extLst>
              </a:tr>
              <a:tr h="316484">
                <a:tc v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長寿社会政策課長</a:t>
                      </a:r>
                    </a:p>
                  </a:txBody>
                  <a:tcPr/>
                </a:tc>
                <a:extLst>
                  <a:ext uri="{0D108BD9-81ED-4DB2-BD59-A6C34878D82A}">
                    <a16:rowId xmlns:a16="http://schemas.microsoft.com/office/drawing/2014/main" val="3317749833"/>
                  </a:ext>
                </a:extLst>
              </a:tr>
              <a:tr h="316484">
                <a:tc v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長寿安心課長</a:t>
                      </a:r>
                    </a:p>
                  </a:txBody>
                  <a:tcPr/>
                </a:tc>
                <a:extLst>
                  <a:ext uri="{0D108BD9-81ED-4DB2-BD59-A6C34878D82A}">
                    <a16:rowId xmlns:a16="http://schemas.microsoft.com/office/drawing/2014/main" val="1052979126"/>
                  </a:ext>
                </a:extLst>
              </a:tr>
            </a:tbl>
          </a:graphicData>
        </a:graphic>
      </p:graphicFrame>
      <p:sp>
        <p:nvSpPr>
          <p:cNvPr id="15" name="加算 14"/>
          <p:cNvSpPr/>
          <p:nvPr/>
        </p:nvSpPr>
        <p:spPr>
          <a:xfrm>
            <a:off x="4087041" y="2648688"/>
            <a:ext cx="476250" cy="4762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 name="表 15"/>
          <p:cNvGraphicFramePr>
            <a:graphicFrameLocks noGrp="1"/>
          </p:cNvGraphicFramePr>
          <p:nvPr>
            <p:extLst>
              <p:ext uri="{D42A27DB-BD31-4B8C-83A1-F6EECF244321}">
                <p14:modId xmlns:p14="http://schemas.microsoft.com/office/powerpoint/2010/main" val="2317964889"/>
              </p:ext>
            </p:extLst>
          </p:nvPr>
        </p:nvGraphicFramePr>
        <p:xfrm>
          <a:off x="4816497" y="1883487"/>
          <a:ext cx="5636113" cy="3688080"/>
        </p:xfrm>
        <a:graphic>
          <a:graphicData uri="http://schemas.openxmlformats.org/drawingml/2006/table">
            <a:tbl>
              <a:tblPr firstRow="1" bandRow="1">
                <a:tableStyleId>{5C22544A-7EE6-4342-B048-85BDC9FD1C3A}</a:tableStyleId>
              </a:tblPr>
              <a:tblGrid>
                <a:gridCol w="1213371">
                  <a:extLst>
                    <a:ext uri="{9D8B030D-6E8A-4147-A177-3AD203B41FA5}">
                      <a16:colId xmlns:a16="http://schemas.microsoft.com/office/drawing/2014/main" val="2815004848"/>
                    </a:ext>
                  </a:extLst>
                </a:gridCol>
                <a:gridCol w="1099410">
                  <a:extLst>
                    <a:ext uri="{9D8B030D-6E8A-4147-A177-3AD203B41FA5}">
                      <a16:colId xmlns:a16="http://schemas.microsoft.com/office/drawing/2014/main" val="2231221287"/>
                    </a:ext>
                  </a:extLst>
                </a:gridCol>
                <a:gridCol w="3323332">
                  <a:extLst>
                    <a:ext uri="{9D8B030D-6E8A-4147-A177-3AD203B41FA5}">
                      <a16:colId xmlns:a16="http://schemas.microsoft.com/office/drawing/2014/main" val="3270165420"/>
                    </a:ext>
                  </a:extLst>
                </a:gridCol>
              </a:tblGrid>
              <a:tr h="306979">
                <a:tc>
                  <a:txBody>
                    <a:bodyPr/>
                    <a:lstStyle/>
                    <a:p>
                      <a:pPr algn="ctr"/>
                      <a:r>
                        <a:rPr kumimoji="1" lang="ja-JP" altLang="en-US" sz="1600" dirty="0" smtClean="0"/>
                        <a:t>位置づけ</a:t>
                      </a:r>
                      <a:endParaRPr kumimoji="1" lang="ja-JP" altLang="en-US" sz="1600" dirty="0"/>
                    </a:p>
                  </a:txBody>
                  <a:tcPr/>
                </a:tc>
                <a:tc gridSpan="2">
                  <a:txBody>
                    <a:bodyPr/>
                    <a:lstStyle/>
                    <a:p>
                      <a:pPr algn="ctr"/>
                      <a:r>
                        <a:rPr kumimoji="1" lang="ja-JP" altLang="en-US" sz="1600" dirty="0" smtClean="0"/>
                        <a:t>構成員</a:t>
                      </a:r>
                      <a:endParaRPr kumimoji="1" lang="ja-JP" altLang="en-US" sz="1600" dirty="0"/>
                    </a:p>
                  </a:txBody>
                  <a:tcPr/>
                </a:tc>
                <a:tc hMerge="1">
                  <a:txBody>
                    <a:bodyPr/>
                    <a:lstStyle/>
                    <a:p>
                      <a:endParaRPr kumimoji="1" lang="ja-JP" altLang="en-US" dirty="0"/>
                    </a:p>
                  </a:txBody>
                  <a:tcPr/>
                </a:tc>
                <a:extLst>
                  <a:ext uri="{0D108BD9-81ED-4DB2-BD59-A6C34878D82A}">
                    <a16:rowId xmlns:a16="http://schemas.microsoft.com/office/drawing/2014/main" val="1217150082"/>
                  </a:ext>
                </a:extLst>
              </a:tr>
              <a:tr h="306979">
                <a:tc rowSpan="10">
                  <a:txBody>
                    <a:bodyPr/>
                    <a:lstStyle/>
                    <a:p>
                      <a:r>
                        <a:rPr kumimoji="1" lang="ja-JP" altLang="en-US" sz="1600" dirty="0" smtClean="0"/>
                        <a:t>ｵﾌﾞｻﾞｰﾊﾞｰ</a:t>
                      </a:r>
                      <a:endParaRPr kumimoji="1" lang="ja-JP" altLang="en-US" sz="1600" dirty="0"/>
                    </a:p>
                  </a:txBody>
                  <a:tcPr/>
                </a:tc>
                <a:tc gridSpan="2">
                  <a:txBody>
                    <a:bodyPr/>
                    <a:lstStyle/>
                    <a:p>
                      <a:r>
                        <a:rPr kumimoji="1" lang="ja-JP" altLang="en-US" sz="1600" dirty="0" smtClean="0"/>
                        <a:t>豊中市社会福祉協議会</a:t>
                      </a:r>
                      <a:endParaRPr kumimoji="1" lang="ja-JP" altLang="en-US" sz="1600" dirty="0"/>
                    </a:p>
                  </a:txBody>
                  <a:tcPr/>
                </a:tc>
                <a:tc hMerge="1">
                  <a:txBody>
                    <a:bodyPr/>
                    <a:lstStyle/>
                    <a:p>
                      <a:endParaRPr kumimoji="1" lang="ja-JP" altLang="en-US" dirty="0"/>
                    </a:p>
                  </a:txBody>
                  <a:tcPr/>
                </a:tc>
                <a:extLst>
                  <a:ext uri="{0D108BD9-81ED-4DB2-BD59-A6C34878D82A}">
                    <a16:rowId xmlns:a16="http://schemas.microsoft.com/office/drawing/2014/main" val="2257159201"/>
                  </a:ext>
                </a:extLst>
              </a:tr>
              <a:tr h="306979">
                <a:tc vMerge="1">
                  <a:txBody>
                    <a:bodyPr/>
                    <a:lstStyle/>
                    <a:p>
                      <a:endParaRPr kumimoji="1" lang="ja-JP" altLang="en-US" dirty="0"/>
                    </a:p>
                  </a:txBody>
                  <a:tcPr/>
                </a:tc>
                <a:tc rowSpan="3">
                  <a:txBody>
                    <a:bodyPr/>
                    <a:lstStyle/>
                    <a:p>
                      <a:r>
                        <a:rPr kumimoji="1" lang="ja-JP" altLang="en-US" sz="1600" dirty="0" smtClean="0"/>
                        <a:t>高齢分野</a:t>
                      </a:r>
                      <a:endParaRPr kumimoji="1" lang="ja-JP" altLang="en-US" sz="1600" dirty="0"/>
                    </a:p>
                  </a:txBody>
                  <a:tcPr/>
                </a:tc>
                <a:tc>
                  <a:txBody>
                    <a:bodyPr/>
                    <a:lstStyle/>
                    <a:p>
                      <a:r>
                        <a:rPr kumimoji="1" lang="ja-JP" altLang="en-US" sz="1600" dirty="0" smtClean="0"/>
                        <a:t>介護保険事業者連絡会</a:t>
                      </a:r>
                      <a:endParaRPr kumimoji="1" lang="ja-JP" altLang="en-US" sz="1600" dirty="0"/>
                    </a:p>
                  </a:txBody>
                  <a:tcPr/>
                </a:tc>
                <a:extLst>
                  <a:ext uri="{0D108BD9-81ED-4DB2-BD59-A6C34878D82A}">
                    <a16:rowId xmlns:a16="http://schemas.microsoft.com/office/drawing/2014/main" val="2553374277"/>
                  </a:ext>
                </a:extLst>
              </a:tr>
              <a:tr h="306979">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地域包括支援ｾﾝﾀｰ連絡協議会</a:t>
                      </a:r>
                      <a:endParaRPr kumimoji="1" lang="en-US" altLang="ja-JP" sz="1600" dirty="0" smtClean="0"/>
                    </a:p>
                  </a:txBody>
                  <a:tcPr/>
                </a:tc>
                <a:extLst>
                  <a:ext uri="{0D108BD9-81ED-4DB2-BD59-A6C34878D82A}">
                    <a16:rowId xmlns:a16="http://schemas.microsoft.com/office/drawing/2014/main" val="4146283883"/>
                  </a:ext>
                </a:extLst>
              </a:tr>
              <a:tr h="306979">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600" dirty="0" smtClean="0"/>
                        <a:t>豊中市老人介護者</a:t>
                      </a:r>
                      <a:r>
                        <a:rPr kumimoji="1" lang="en-US" altLang="ja-JP" sz="1600" dirty="0" smtClean="0"/>
                        <a:t>(</a:t>
                      </a:r>
                      <a:r>
                        <a:rPr kumimoji="1" lang="ja-JP" altLang="en-US" sz="1600" dirty="0" smtClean="0"/>
                        <a:t>家族</a:t>
                      </a:r>
                      <a:r>
                        <a:rPr kumimoji="1" lang="en-US" altLang="ja-JP" sz="1600" dirty="0" smtClean="0"/>
                        <a:t>)</a:t>
                      </a:r>
                      <a:r>
                        <a:rPr kumimoji="1" lang="ja-JP" altLang="en-US" sz="1600" dirty="0" smtClean="0"/>
                        <a:t>の会</a:t>
                      </a:r>
                      <a:endParaRPr kumimoji="1" lang="en-US" altLang="ja-JP" sz="1600" dirty="0" smtClean="0"/>
                    </a:p>
                  </a:txBody>
                  <a:tcPr/>
                </a:tc>
                <a:extLst>
                  <a:ext uri="{0D108BD9-81ED-4DB2-BD59-A6C34878D82A}">
                    <a16:rowId xmlns:a16="http://schemas.microsoft.com/office/drawing/2014/main" val="1070051227"/>
                  </a:ext>
                </a:extLst>
              </a:tr>
              <a:tr h="306979">
                <a:tc vMerge="1">
                  <a:txBody>
                    <a:bodyPr/>
                    <a:lstStyle/>
                    <a:p>
                      <a:endParaRPr kumimoji="1" lang="ja-JP" altLang="en-US" dirty="0"/>
                    </a:p>
                  </a:txBody>
                  <a:tcPr/>
                </a:tc>
                <a:tc rowSpan="3">
                  <a:txBody>
                    <a:bodyPr/>
                    <a:lstStyle/>
                    <a:p>
                      <a:r>
                        <a:rPr kumimoji="1" lang="ja-JP" altLang="en-US" sz="1600" dirty="0" smtClean="0"/>
                        <a:t>障害分野</a:t>
                      </a:r>
                      <a:endParaRPr kumimoji="1" lang="ja-JP" altLang="en-US" sz="1600" dirty="0"/>
                    </a:p>
                  </a:txBody>
                  <a:tcPr/>
                </a:tc>
                <a:tc>
                  <a:txBody>
                    <a:bodyPr/>
                    <a:lstStyle/>
                    <a:p>
                      <a:r>
                        <a:rPr kumimoji="1" lang="ja-JP" altLang="en-US" sz="1600" dirty="0" smtClean="0"/>
                        <a:t>障害相談支援ネットﾜｰｸえん</a:t>
                      </a:r>
                      <a:endParaRPr kumimoji="1" lang="ja-JP" altLang="en-US" sz="1600" dirty="0"/>
                    </a:p>
                  </a:txBody>
                  <a:tcPr/>
                </a:tc>
                <a:extLst>
                  <a:ext uri="{0D108BD9-81ED-4DB2-BD59-A6C34878D82A}">
                    <a16:rowId xmlns:a16="http://schemas.microsoft.com/office/drawing/2014/main" val="1570377970"/>
                  </a:ext>
                </a:extLst>
              </a:tr>
              <a:tr h="306979">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総合支援施設みずほ</a:t>
                      </a:r>
                      <a:r>
                        <a:rPr kumimoji="1" lang="ja-JP" altLang="en-US" sz="1600" dirty="0" err="1" smtClean="0"/>
                        <a:t>おおぞら</a:t>
                      </a:r>
                      <a:endParaRPr kumimoji="1" lang="ja-JP" altLang="en-US" sz="1600" dirty="0" smtClean="0"/>
                    </a:p>
                  </a:txBody>
                  <a:tcPr/>
                </a:tc>
                <a:extLst>
                  <a:ext uri="{0D108BD9-81ED-4DB2-BD59-A6C34878D82A}">
                    <a16:rowId xmlns:a16="http://schemas.microsoft.com/office/drawing/2014/main" val="1604371504"/>
                  </a:ext>
                </a:extLst>
              </a:tr>
              <a:tr h="306979">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zh-TW" altLang="en-US" sz="1600" dirty="0" smtClean="0"/>
                        <a:t>豊中市障害者自立支援協議会</a:t>
                      </a:r>
                      <a:endParaRPr kumimoji="1" lang="ja-JP" altLang="en-US" sz="1600" dirty="0"/>
                    </a:p>
                  </a:txBody>
                  <a:tcPr/>
                </a:tc>
                <a:extLst>
                  <a:ext uri="{0D108BD9-81ED-4DB2-BD59-A6C34878D82A}">
                    <a16:rowId xmlns:a16="http://schemas.microsoft.com/office/drawing/2014/main" val="3317341962"/>
                  </a:ext>
                </a:extLst>
              </a:tr>
              <a:tr h="306979">
                <a:tc vMerge="1">
                  <a:txBody>
                    <a:bodyPr/>
                    <a:lstStyle/>
                    <a:p>
                      <a:endParaRPr kumimoji="1" lang="ja-JP" altLang="en-US" dirty="0"/>
                    </a:p>
                  </a:txBody>
                  <a:tcPr/>
                </a:tc>
                <a:tc rowSpan="3">
                  <a:txBody>
                    <a:bodyPr/>
                    <a:lstStyle/>
                    <a:p>
                      <a:r>
                        <a:rPr kumimoji="1" lang="ja-JP" altLang="en-US" sz="1600" smtClean="0"/>
                        <a:t>地域団体</a:t>
                      </a:r>
                      <a:endParaRPr kumimoji="1" lang="en-US" altLang="ja-JP" sz="1600" dirty="0" smtClean="0"/>
                    </a:p>
                    <a:p>
                      <a:endParaRPr kumimoji="1" lang="ja-JP" altLang="en-US" sz="1600" dirty="0"/>
                    </a:p>
                  </a:txBody>
                  <a:tcPr/>
                </a:tc>
                <a:tc>
                  <a:txBody>
                    <a:bodyPr/>
                    <a:lstStyle/>
                    <a:p>
                      <a:r>
                        <a:rPr kumimoji="1" lang="ja-JP" altLang="en-US" sz="1600" dirty="0" smtClean="0"/>
                        <a:t>民生･児童委員協議会連合会</a:t>
                      </a:r>
                      <a:endParaRPr kumimoji="1" lang="ja-JP" altLang="en-US" sz="1600" dirty="0"/>
                    </a:p>
                  </a:txBody>
                  <a:tcPr/>
                </a:tc>
                <a:extLst>
                  <a:ext uri="{0D108BD9-81ED-4DB2-BD59-A6C34878D82A}">
                    <a16:rowId xmlns:a16="http://schemas.microsoft.com/office/drawing/2014/main" val="1095152597"/>
                  </a:ext>
                </a:extLst>
              </a:tr>
              <a:tr h="306979">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600" dirty="0" smtClean="0">
                          <a:solidFill>
                            <a:schemeClr val="tx1"/>
                          </a:solidFill>
                        </a:rPr>
                        <a:t>校区福祉委員会 会長会</a:t>
                      </a:r>
                      <a:endParaRPr kumimoji="1" lang="ja-JP" altLang="en-US" sz="1600" dirty="0">
                        <a:solidFill>
                          <a:schemeClr val="tx1"/>
                        </a:solidFill>
                      </a:endParaRPr>
                    </a:p>
                  </a:txBody>
                  <a:tcPr/>
                </a:tc>
                <a:extLst>
                  <a:ext uri="{0D108BD9-81ED-4DB2-BD59-A6C34878D82A}">
                    <a16:rowId xmlns:a16="http://schemas.microsoft.com/office/drawing/2014/main" val="2978442969"/>
                  </a:ext>
                </a:extLst>
              </a:tr>
              <a:tr h="306979">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600" dirty="0" smtClean="0"/>
                        <a:t>自主防災活動団体連絡会議</a:t>
                      </a:r>
                      <a:endParaRPr kumimoji="1" lang="ja-JP" altLang="en-US" sz="1600" dirty="0"/>
                    </a:p>
                  </a:txBody>
                  <a:tcPr/>
                </a:tc>
                <a:extLst>
                  <a:ext uri="{0D108BD9-81ED-4DB2-BD59-A6C34878D82A}">
                    <a16:rowId xmlns:a16="http://schemas.microsoft.com/office/drawing/2014/main" val="3351216459"/>
                  </a:ext>
                </a:extLst>
              </a:tr>
            </a:tbl>
          </a:graphicData>
        </a:graphic>
      </p:graphicFrame>
      <p:sp>
        <p:nvSpPr>
          <p:cNvPr id="18" name="正方形/長方形 17"/>
          <p:cNvSpPr/>
          <p:nvPr/>
        </p:nvSpPr>
        <p:spPr>
          <a:xfrm>
            <a:off x="890610" y="4130090"/>
            <a:ext cx="3578224" cy="847725"/>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r>
              <a:rPr kumimoji="1" lang="en-US" altLang="ja-JP" sz="1400" dirty="0">
                <a:solidFill>
                  <a:srgbClr val="FF0000"/>
                </a:solidFill>
              </a:rPr>
              <a:t>※</a:t>
            </a:r>
            <a:r>
              <a:rPr kumimoji="1" lang="ja-JP" altLang="en-US" sz="1400" dirty="0" smtClean="0">
                <a:solidFill>
                  <a:srgbClr val="FF0000"/>
                </a:solidFill>
              </a:rPr>
              <a:t>部会は</a:t>
            </a:r>
            <a:r>
              <a:rPr kumimoji="1" lang="en-US" altLang="ja-JP" sz="1400" dirty="0" smtClean="0">
                <a:solidFill>
                  <a:srgbClr val="FF0000"/>
                </a:solidFill>
              </a:rPr>
              <a:t>2</a:t>
            </a:r>
            <a:r>
              <a:rPr kumimoji="1" lang="ja-JP" altLang="en-US" sz="1400" dirty="0" smtClean="0">
                <a:solidFill>
                  <a:srgbClr val="FF0000"/>
                </a:solidFill>
              </a:rPr>
              <a:t>部構成で運営</a:t>
            </a:r>
            <a:endParaRPr kumimoji="1" lang="en-US" altLang="ja-JP" sz="1400" dirty="0" smtClean="0">
              <a:solidFill>
                <a:srgbClr val="FF0000"/>
              </a:solidFill>
            </a:endParaRPr>
          </a:p>
          <a:p>
            <a:r>
              <a:rPr kumimoji="1" lang="ja-JP" altLang="en-US" sz="1400" dirty="0"/>
              <a:t>　</a:t>
            </a:r>
            <a:r>
              <a:rPr kumimoji="1" lang="ja-JP" altLang="en-US" sz="1400" dirty="0" smtClean="0"/>
              <a:t>①関係部局会議（市＋社会福祉協議会） 　</a:t>
            </a:r>
            <a:endParaRPr kumimoji="1" lang="en-US" altLang="ja-JP" sz="1400" dirty="0" smtClean="0"/>
          </a:p>
          <a:p>
            <a:r>
              <a:rPr kumimoji="1" lang="ja-JP" altLang="en-US" sz="1400" dirty="0"/>
              <a:t>　</a:t>
            </a:r>
            <a:r>
              <a:rPr kumimoji="1" lang="ja-JP" altLang="en-US" sz="1400" dirty="0" smtClean="0"/>
              <a:t>②全体会議（市＋全オブザーバー）</a:t>
            </a:r>
            <a:endParaRPr kumimoji="1" lang="en-US" altLang="ja-JP" sz="1400" dirty="0" smtClean="0"/>
          </a:p>
          <a:p>
            <a:r>
              <a:rPr kumimoji="1" lang="ja-JP" altLang="en-US" sz="1700" dirty="0"/>
              <a:t>　</a:t>
            </a:r>
            <a:r>
              <a:rPr kumimoji="1" lang="ja-JP" altLang="en-US" sz="1700" dirty="0" smtClean="0"/>
              <a:t>　</a:t>
            </a:r>
            <a:endParaRPr kumimoji="1" lang="ja-JP" altLang="en-US" sz="1700" dirty="0"/>
          </a:p>
        </p:txBody>
      </p:sp>
      <p:sp>
        <p:nvSpPr>
          <p:cNvPr id="20" name="角丸四角形 19"/>
          <p:cNvSpPr/>
          <p:nvPr/>
        </p:nvSpPr>
        <p:spPr>
          <a:xfrm>
            <a:off x="404812" y="5659704"/>
            <a:ext cx="11249025" cy="1081583"/>
          </a:xfrm>
          <a:prstGeom prst="roundRect">
            <a:avLst>
              <a:gd name="adj" fmla="val 0"/>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nchorCtr="0"/>
          <a:lstStyle/>
          <a:p>
            <a:r>
              <a:rPr kumimoji="1" lang="en-US" altLang="ja-JP" sz="1600" b="1" dirty="0" smtClean="0">
                <a:solidFill>
                  <a:schemeClr val="tx1"/>
                </a:solidFill>
              </a:rPr>
              <a:t>【</a:t>
            </a:r>
            <a:r>
              <a:rPr kumimoji="1" lang="ja-JP" altLang="en-US" sz="1600" b="1" dirty="0">
                <a:solidFill>
                  <a:schemeClr val="tx1"/>
                </a:solidFill>
              </a:rPr>
              <a:t>おも</a:t>
            </a:r>
            <a:r>
              <a:rPr kumimoji="1" lang="ja-JP" altLang="en-US" sz="1600" b="1" dirty="0" smtClean="0">
                <a:solidFill>
                  <a:schemeClr val="tx1"/>
                </a:solidFill>
              </a:rPr>
              <a:t>な検討･取組</a:t>
            </a:r>
            <a:r>
              <a:rPr kumimoji="1" lang="ja-JP" altLang="en-US" sz="1600" b="1" dirty="0">
                <a:solidFill>
                  <a:schemeClr val="tx1"/>
                </a:solidFill>
              </a:rPr>
              <a:t>事項</a:t>
            </a:r>
            <a:r>
              <a:rPr kumimoji="1" lang="en-US" altLang="ja-JP" sz="1600" b="1" dirty="0">
                <a:solidFill>
                  <a:schemeClr val="tx1"/>
                </a:solidFill>
              </a:rPr>
              <a:t>】</a:t>
            </a:r>
          </a:p>
          <a:p>
            <a:r>
              <a:rPr kumimoji="1" lang="ja-JP" altLang="en-US" sz="1600" dirty="0">
                <a:solidFill>
                  <a:schemeClr val="tx1"/>
                </a:solidFill>
              </a:rPr>
              <a:t>　</a:t>
            </a:r>
            <a:r>
              <a:rPr kumimoji="1" lang="ja-JP" altLang="en-US" sz="1600" dirty="0" smtClean="0">
                <a:solidFill>
                  <a:schemeClr val="tx1"/>
                </a:solidFill>
              </a:rPr>
              <a:t>❶優先して計画作成を進める対象者の基準づくり　❷計画作成までの手順･流れの確立、計画作成マニュアルづくり</a:t>
            </a:r>
            <a:endParaRPr kumimoji="1" lang="ja-JP" altLang="en-US" sz="1600" dirty="0">
              <a:solidFill>
                <a:schemeClr val="tx1"/>
              </a:solidFill>
            </a:endParaRPr>
          </a:p>
          <a:p>
            <a:r>
              <a:rPr kumimoji="1" lang="ja-JP" altLang="en-US" sz="1600" dirty="0">
                <a:solidFill>
                  <a:schemeClr val="tx1"/>
                </a:solidFill>
              </a:rPr>
              <a:t>　</a:t>
            </a:r>
            <a:r>
              <a:rPr kumimoji="1" lang="ja-JP" altLang="en-US" sz="1600" dirty="0" smtClean="0">
                <a:solidFill>
                  <a:schemeClr val="tx1"/>
                </a:solidFill>
              </a:rPr>
              <a:t>❸地域の避難協力者を確保するしくみづくり</a:t>
            </a:r>
            <a:r>
              <a:rPr kumimoji="1" lang="ja-JP" altLang="en-US" sz="1600" dirty="0">
                <a:solidFill>
                  <a:schemeClr val="tx1"/>
                </a:solidFill>
              </a:rPr>
              <a:t>　</a:t>
            </a:r>
            <a:r>
              <a:rPr kumimoji="1" lang="ja-JP" altLang="en-US" sz="1600" dirty="0" smtClean="0">
                <a:solidFill>
                  <a:schemeClr val="tx1"/>
                </a:solidFill>
              </a:rPr>
              <a:t>　　❹モデル</a:t>
            </a:r>
            <a:r>
              <a:rPr kumimoji="1" lang="ja-JP" altLang="en-US" sz="1600" dirty="0">
                <a:solidFill>
                  <a:schemeClr val="tx1"/>
                </a:solidFill>
              </a:rPr>
              <a:t>事業の</a:t>
            </a:r>
            <a:r>
              <a:rPr kumimoji="1" lang="ja-JP" altLang="en-US" sz="1600" dirty="0" smtClean="0">
                <a:solidFill>
                  <a:schemeClr val="tx1"/>
                </a:solidFill>
              </a:rPr>
              <a:t>実施</a:t>
            </a:r>
            <a:endParaRPr kumimoji="1" lang="en-US" altLang="ja-JP" sz="1600" dirty="0" smtClean="0">
              <a:solidFill>
                <a:schemeClr val="tx1"/>
              </a:solidFill>
            </a:endParaRPr>
          </a:p>
          <a:p>
            <a:r>
              <a:rPr lang="ja-JP" altLang="en-US" sz="1600" dirty="0">
                <a:solidFill>
                  <a:schemeClr val="tx1"/>
                </a:solidFill>
              </a:rPr>
              <a:t>　</a:t>
            </a:r>
            <a:r>
              <a:rPr lang="ja-JP" altLang="en-US" sz="1600" dirty="0" smtClean="0">
                <a:solidFill>
                  <a:schemeClr val="tx1"/>
                </a:solidFill>
              </a:rPr>
              <a:t>❺全市展開に向けた取組手法の検討</a:t>
            </a:r>
            <a:endParaRPr kumimoji="1" lang="ja-JP" altLang="en-US" dirty="0">
              <a:solidFill>
                <a:schemeClr val="tx1"/>
              </a:solidFill>
            </a:endParaRPr>
          </a:p>
        </p:txBody>
      </p:sp>
      <p:sp>
        <p:nvSpPr>
          <p:cNvPr id="3" name="スライド番号プレースホルダー 2"/>
          <p:cNvSpPr>
            <a:spLocks noGrp="1"/>
          </p:cNvSpPr>
          <p:nvPr>
            <p:ph type="sldNum" sz="quarter" idx="12"/>
          </p:nvPr>
        </p:nvSpPr>
        <p:spPr/>
        <p:txBody>
          <a:bodyPr/>
          <a:lstStyle/>
          <a:p>
            <a:fld id="{0DEE1E8A-F59B-4774-AC14-A4AA4B898B7D}" type="slidenum">
              <a:rPr kumimoji="1" lang="ja-JP" altLang="en-US" smtClean="0"/>
              <a:t>22</a:t>
            </a:fld>
            <a:endParaRPr kumimoji="1" lang="ja-JP" altLang="en-US" dirty="0"/>
          </a:p>
        </p:txBody>
      </p:sp>
      <p:sp>
        <p:nvSpPr>
          <p:cNvPr id="17" name="正方形/長方形 16"/>
          <p:cNvSpPr/>
          <p:nvPr/>
        </p:nvSpPr>
        <p:spPr>
          <a:xfrm>
            <a:off x="476250" y="1277756"/>
            <a:ext cx="9838247" cy="5104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nchorCtr="0"/>
          <a:lstStyle/>
          <a:p>
            <a:pPr>
              <a:lnSpc>
                <a:spcPts val="2700"/>
              </a:lnSpc>
            </a:pPr>
            <a:r>
              <a:rPr lang="ja-JP" altLang="en-US" sz="2400" b="1" dirty="0" smtClean="0"/>
              <a:t>≪</a:t>
            </a:r>
            <a:r>
              <a:rPr kumimoji="1" lang="ja-JP" altLang="en-US" sz="2400" b="1" dirty="0" smtClean="0"/>
              <a:t>災害時個別避難計画推進部会 ≫</a:t>
            </a:r>
            <a:r>
              <a:rPr kumimoji="1" lang="en-US" altLang="ja-JP" sz="1200" b="1" dirty="0" smtClean="0"/>
              <a:t>(</a:t>
            </a:r>
            <a:r>
              <a:rPr lang="ja-JP" altLang="en-US" sz="1200" b="1" dirty="0" smtClean="0"/>
              <a:t>令和</a:t>
            </a:r>
            <a:r>
              <a:rPr lang="en-US" altLang="ja-JP" sz="1200" b="1" dirty="0" smtClean="0"/>
              <a:t>3</a:t>
            </a:r>
            <a:r>
              <a:rPr lang="ja-JP" altLang="en-US" sz="1200" b="1" dirty="0" smtClean="0"/>
              <a:t>年</a:t>
            </a:r>
            <a:r>
              <a:rPr kumimoji="1" lang="ja-JP" altLang="en-US" sz="1200" b="1" dirty="0" smtClean="0"/>
              <a:t>８月設置</a:t>
            </a:r>
            <a:r>
              <a:rPr kumimoji="1" lang="en-US" altLang="ja-JP" sz="1200" b="1" dirty="0" smtClean="0"/>
              <a:t>)</a:t>
            </a:r>
            <a:endParaRPr kumimoji="1" lang="ja-JP" altLang="en-US" dirty="0"/>
          </a:p>
        </p:txBody>
      </p:sp>
    </p:spTree>
    <p:extLst>
      <p:ext uri="{BB962C8B-B14F-4D97-AF65-F5344CB8AC3E}">
        <p14:creationId xmlns:p14="http://schemas.microsoft.com/office/powerpoint/2010/main" val="3645356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457200" y="352425"/>
            <a:ext cx="11391900" cy="1066800"/>
            <a:chOff x="457200" y="352425"/>
            <a:chExt cx="11391900" cy="1066800"/>
          </a:xfrm>
        </p:grpSpPr>
        <p:grpSp>
          <p:nvGrpSpPr>
            <p:cNvPr id="10" name="グループ化 9"/>
            <p:cNvGrpSpPr/>
            <p:nvPr/>
          </p:nvGrpSpPr>
          <p:grpSpPr>
            <a:xfrm>
              <a:off x="457200" y="352425"/>
              <a:ext cx="11391900" cy="1066800"/>
              <a:chOff x="457200" y="352425"/>
              <a:chExt cx="11391900" cy="1066800"/>
            </a:xfrm>
          </p:grpSpPr>
          <p:sp>
            <p:nvSpPr>
              <p:cNvPr id="2" name="正方形/長方形 1"/>
              <p:cNvSpPr/>
              <p:nvPr/>
            </p:nvSpPr>
            <p:spPr>
              <a:xfrm>
                <a:off x="457200" y="352425"/>
                <a:ext cx="11391900" cy="106680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b="1" dirty="0" smtClean="0"/>
                  <a:t>（参考）囲む会</a:t>
                </a:r>
                <a:endParaRPr lang="ja-JP" altLang="en-US" sz="2800" b="1"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5637" y="408351"/>
                <a:ext cx="909638" cy="953724"/>
              </a:xfrm>
              <a:prstGeom prst="rect">
                <a:avLst/>
              </a:prstGeom>
            </p:spPr>
          </p:pic>
        </p:gr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839" y="454525"/>
              <a:ext cx="692171" cy="907550"/>
            </a:xfrm>
            <a:prstGeom prst="rect">
              <a:avLst/>
            </a:prstGeom>
          </p:spPr>
        </p:pic>
      </p:grpSp>
      <p:sp>
        <p:nvSpPr>
          <p:cNvPr id="3" name="スライド番号プレースホルダー 2"/>
          <p:cNvSpPr>
            <a:spLocks noGrp="1"/>
          </p:cNvSpPr>
          <p:nvPr>
            <p:ph type="sldNum" sz="quarter" idx="12"/>
          </p:nvPr>
        </p:nvSpPr>
        <p:spPr/>
        <p:txBody>
          <a:bodyPr/>
          <a:lstStyle/>
          <a:p>
            <a:fld id="{0DEE1E8A-F59B-4774-AC14-A4AA4B898B7D}" type="slidenum">
              <a:rPr kumimoji="1" lang="ja-JP" altLang="en-US" smtClean="0"/>
              <a:t>23</a:t>
            </a:fld>
            <a:endParaRPr kumimoji="1" lang="ja-JP" altLang="en-US"/>
          </a:p>
        </p:txBody>
      </p:sp>
      <p:sp>
        <p:nvSpPr>
          <p:cNvPr id="20" name="正方形/長方形 19"/>
          <p:cNvSpPr/>
          <p:nvPr/>
        </p:nvSpPr>
        <p:spPr>
          <a:xfrm>
            <a:off x="2765502" y="5575424"/>
            <a:ext cx="8776009" cy="81534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endParaRPr lang="en-US" altLang="ja-JP" sz="1600" b="1" dirty="0" smtClean="0">
              <a:solidFill>
                <a:srgbClr val="FF0000"/>
              </a:solidFill>
              <a:latin typeface="+mn-ea"/>
            </a:endParaRPr>
          </a:p>
          <a:p>
            <a:r>
              <a:rPr lang="ja-JP" altLang="en-US" sz="1600" b="1" dirty="0">
                <a:solidFill>
                  <a:srgbClr val="FF0000"/>
                </a:solidFill>
                <a:latin typeface="+mn-ea"/>
              </a:rPr>
              <a:t>　</a:t>
            </a:r>
            <a:r>
              <a:rPr lang="ja-JP" altLang="en-US" sz="2000" b="1" dirty="0" smtClean="0">
                <a:solidFill>
                  <a:srgbClr val="FF0000"/>
                </a:solidFill>
                <a:latin typeface="+mn-ea"/>
              </a:rPr>
              <a:t>計画書を完成させることも大切だが、作成過程を丁寧にすることで</a:t>
            </a:r>
            <a:endParaRPr lang="en-US" altLang="ja-JP" sz="2000" b="1" dirty="0" smtClean="0">
              <a:solidFill>
                <a:srgbClr val="FF0000"/>
              </a:solidFill>
              <a:latin typeface="+mn-ea"/>
            </a:endParaRPr>
          </a:p>
          <a:p>
            <a:r>
              <a:rPr lang="ja-JP" altLang="en-US" sz="2000" b="1" dirty="0" smtClean="0">
                <a:solidFill>
                  <a:srgbClr val="FF0000"/>
                </a:solidFill>
                <a:latin typeface="+mn-ea"/>
              </a:rPr>
              <a:t>　　　　　　　　　　　いざ“避難”という時に実効性のある計画になる！</a:t>
            </a:r>
            <a:endParaRPr lang="en-US" altLang="ja-JP" sz="2000" b="1" dirty="0">
              <a:latin typeface="+mn-ea"/>
            </a:endParaRPr>
          </a:p>
          <a:p>
            <a:r>
              <a:rPr kumimoji="1" lang="ja-JP" altLang="en-US" sz="1600" dirty="0">
                <a:solidFill>
                  <a:schemeClr val="tx1"/>
                </a:solidFill>
                <a:latin typeface="+mn-ea"/>
              </a:rPr>
              <a:t>　</a:t>
            </a:r>
            <a:r>
              <a:rPr kumimoji="1" lang="ja-JP" altLang="en-US" sz="1600" dirty="0" smtClean="0">
                <a:solidFill>
                  <a:schemeClr val="tx1"/>
                </a:solidFill>
                <a:latin typeface="+mn-ea"/>
              </a:rPr>
              <a:t>　</a:t>
            </a:r>
            <a:r>
              <a:rPr kumimoji="1" lang="ja-JP" altLang="en-US" sz="1600" dirty="0">
                <a:solidFill>
                  <a:schemeClr val="tx1"/>
                </a:solidFill>
                <a:latin typeface="+mn-ea"/>
              </a:rPr>
              <a:t>　</a:t>
            </a:r>
            <a:r>
              <a:rPr kumimoji="1" lang="ja-JP" altLang="en-US" sz="1600" dirty="0" smtClean="0">
                <a:solidFill>
                  <a:schemeClr val="tx1"/>
                </a:solidFill>
                <a:latin typeface="+mn-ea"/>
              </a:rPr>
              <a:t>　　　</a:t>
            </a:r>
            <a:endParaRPr kumimoji="1" lang="ja-JP" altLang="en-US" sz="1600" dirty="0">
              <a:solidFill>
                <a:schemeClr val="tx1"/>
              </a:solidFill>
              <a:latin typeface="+mn-ea"/>
            </a:endParaRPr>
          </a:p>
        </p:txBody>
      </p:sp>
      <p:graphicFrame>
        <p:nvGraphicFramePr>
          <p:cNvPr id="23" name="表 22"/>
          <p:cNvGraphicFramePr>
            <a:graphicFrameLocks noGrp="1"/>
          </p:cNvGraphicFramePr>
          <p:nvPr>
            <p:extLst>
              <p:ext uri="{D42A27DB-BD31-4B8C-83A1-F6EECF244321}">
                <p14:modId xmlns:p14="http://schemas.microsoft.com/office/powerpoint/2010/main" val="4034080715"/>
              </p:ext>
            </p:extLst>
          </p:nvPr>
        </p:nvGraphicFramePr>
        <p:xfrm>
          <a:off x="551250" y="1628776"/>
          <a:ext cx="953700" cy="4616468"/>
        </p:xfrm>
        <a:graphic>
          <a:graphicData uri="http://schemas.openxmlformats.org/drawingml/2006/table">
            <a:tbl>
              <a:tblPr firstRow="1" bandRow="1">
                <a:tableStyleId>{69CF1AB2-1976-4502-BF36-3FF5EA218861}</a:tableStyleId>
              </a:tblPr>
              <a:tblGrid>
                <a:gridCol w="953700">
                  <a:extLst>
                    <a:ext uri="{9D8B030D-6E8A-4147-A177-3AD203B41FA5}">
                      <a16:colId xmlns:a16="http://schemas.microsoft.com/office/drawing/2014/main" val="2679853523"/>
                    </a:ext>
                  </a:extLst>
                </a:gridCol>
              </a:tblGrid>
              <a:tr h="4616468">
                <a:tc>
                  <a:txBody>
                    <a:bodyPr/>
                    <a:lstStyle/>
                    <a:p>
                      <a:pPr algn="l"/>
                      <a:r>
                        <a:rPr kumimoji="1" lang="ja-JP" altLang="en-US" dirty="0" smtClean="0"/>
                        <a:t>  </a:t>
                      </a:r>
                      <a:r>
                        <a:rPr kumimoji="1" lang="ja-JP" altLang="en-US" sz="2400" dirty="0" smtClean="0"/>
                        <a:t>囲む会</a:t>
                      </a:r>
                      <a:endParaRPr kumimoji="1" lang="en-US" altLang="ja-JP" sz="2400" dirty="0" smtClean="0"/>
                    </a:p>
                    <a:p>
                      <a:pPr algn="ctr"/>
                      <a:r>
                        <a:rPr kumimoji="1" lang="ja-JP" altLang="en-US" sz="1600" b="0" dirty="0" smtClean="0"/>
                        <a:t>本人と関係者による話合い・情報共有の場</a:t>
                      </a:r>
                      <a:endParaRPr kumimoji="1" lang="ja-JP" altLang="en-US" sz="1600" b="0" dirty="0"/>
                    </a:p>
                  </a:txBody>
                  <a:tcPr vert="eaVert" anchor="ctr">
                    <a:solidFill>
                      <a:schemeClr val="accent2">
                        <a:lumMod val="40000"/>
                        <a:lumOff val="60000"/>
                      </a:schemeClr>
                    </a:solidFill>
                  </a:tcPr>
                </a:tc>
                <a:extLst>
                  <a:ext uri="{0D108BD9-81ED-4DB2-BD59-A6C34878D82A}">
                    <a16:rowId xmlns:a16="http://schemas.microsoft.com/office/drawing/2014/main" val="96442020"/>
                  </a:ext>
                </a:extLst>
              </a:tr>
            </a:tbl>
          </a:graphicData>
        </a:graphic>
      </p:graphicFrame>
      <p:sp>
        <p:nvSpPr>
          <p:cNvPr id="24" name="正方形/長方形 23"/>
          <p:cNvSpPr/>
          <p:nvPr/>
        </p:nvSpPr>
        <p:spPr>
          <a:xfrm>
            <a:off x="1686749" y="2362523"/>
            <a:ext cx="4628326" cy="32477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b="1" dirty="0" smtClean="0">
                <a:solidFill>
                  <a:schemeClr val="tx1"/>
                </a:solidFill>
                <a:latin typeface="+mn-ea"/>
              </a:rPr>
              <a:t>≪内容≫　</a:t>
            </a:r>
            <a:endParaRPr kumimoji="1" lang="en-US" altLang="ja-JP" sz="1600" b="1" dirty="0" smtClean="0">
              <a:solidFill>
                <a:schemeClr val="tx1"/>
              </a:solidFill>
              <a:latin typeface="+mn-ea"/>
            </a:endParaRPr>
          </a:p>
          <a:p>
            <a:r>
              <a:rPr kumimoji="1" lang="ja-JP" altLang="en-US" sz="1600" dirty="0" smtClean="0">
                <a:solidFill>
                  <a:schemeClr val="tx1"/>
                </a:solidFill>
                <a:latin typeface="+mn-ea"/>
              </a:rPr>
              <a:t>　</a:t>
            </a:r>
            <a:r>
              <a:rPr kumimoji="1" lang="ja-JP" altLang="en-US" sz="1600" b="1" dirty="0" smtClean="0">
                <a:solidFill>
                  <a:schemeClr val="tx1"/>
                </a:solidFill>
                <a:latin typeface="+mn-ea"/>
              </a:rPr>
              <a:t>■ 本人の心身や生活の状況を皆で</a:t>
            </a:r>
            <a:r>
              <a:rPr lang="ja-JP" altLang="en-US" sz="1600" b="1" dirty="0" smtClean="0">
                <a:solidFill>
                  <a:schemeClr val="tx1"/>
                </a:solidFill>
                <a:latin typeface="+mn-ea"/>
              </a:rPr>
              <a:t>共有</a:t>
            </a:r>
            <a:endParaRPr lang="en-US" altLang="ja-JP" sz="1600" b="1" dirty="0" smtClean="0">
              <a:solidFill>
                <a:srgbClr val="FF0000"/>
              </a:solidFill>
              <a:latin typeface="+mn-ea"/>
            </a:endParaRPr>
          </a:p>
          <a:p>
            <a:r>
              <a:rPr lang="ja-JP" altLang="en-US" sz="1600" dirty="0">
                <a:solidFill>
                  <a:schemeClr val="tx1"/>
                </a:solidFill>
                <a:latin typeface="+mn-ea"/>
              </a:rPr>
              <a:t>　</a:t>
            </a:r>
            <a:r>
              <a:rPr lang="ja-JP" altLang="en-US" sz="1600" dirty="0" smtClean="0">
                <a:solidFill>
                  <a:schemeClr val="tx1"/>
                </a:solidFill>
                <a:latin typeface="+mn-ea"/>
              </a:rPr>
              <a:t>　☑ 歩行</a:t>
            </a:r>
            <a:r>
              <a:rPr lang="ja-JP" altLang="en-US" sz="1600" dirty="0">
                <a:solidFill>
                  <a:schemeClr val="tx1"/>
                </a:solidFill>
                <a:latin typeface="+mn-ea"/>
              </a:rPr>
              <a:t>や日常動作</a:t>
            </a:r>
            <a:r>
              <a:rPr lang="ja-JP" altLang="en-US" sz="1600" dirty="0" smtClean="0">
                <a:solidFill>
                  <a:schemeClr val="tx1"/>
                </a:solidFill>
                <a:latin typeface="+mn-ea"/>
              </a:rPr>
              <a:t>能力</a:t>
            </a:r>
            <a:endParaRPr lang="en-US" altLang="ja-JP" sz="1600" dirty="0" smtClean="0">
              <a:solidFill>
                <a:schemeClr val="tx1"/>
              </a:solidFill>
              <a:latin typeface="+mn-ea"/>
            </a:endParaRPr>
          </a:p>
          <a:p>
            <a:r>
              <a:rPr lang="ja-JP" altLang="en-US" sz="1600" dirty="0">
                <a:solidFill>
                  <a:schemeClr val="tx1"/>
                </a:solidFill>
                <a:latin typeface="+mn-ea"/>
              </a:rPr>
              <a:t>　</a:t>
            </a:r>
            <a:r>
              <a:rPr lang="ja-JP" altLang="en-US" sz="1600" dirty="0" smtClean="0">
                <a:solidFill>
                  <a:schemeClr val="tx1"/>
                </a:solidFill>
                <a:latin typeface="+mn-ea"/>
              </a:rPr>
              <a:t>　☑ 避難所</a:t>
            </a:r>
            <a:r>
              <a:rPr lang="ja-JP" altLang="en-US" sz="1600" dirty="0">
                <a:solidFill>
                  <a:schemeClr val="tx1"/>
                </a:solidFill>
                <a:latin typeface="+mn-ea"/>
              </a:rPr>
              <a:t>までの介助</a:t>
            </a:r>
            <a:r>
              <a:rPr lang="ja-JP" altLang="en-US" sz="1600" dirty="0" smtClean="0">
                <a:solidFill>
                  <a:schemeClr val="tx1"/>
                </a:solidFill>
                <a:latin typeface="+mn-ea"/>
              </a:rPr>
              <a:t>方法</a:t>
            </a:r>
            <a:endParaRPr lang="en-US" altLang="ja-JP" sz="1600" dirty="0" smtClean="0">
              <a:solidFill>
                <a:schemeClr val="tx1"/>
              </a:solidFill>
              <a:latin typeface="+mn-ea"/>
            </a:endParaRPr>
          </a:p>
          <a:p>
            <a:r>
              <a:rPr lang="ja-JP" altLang="en-US" sz="1600" dirty="0">
                <a:solidFill>
                  <a:schemeClr val="tx1"/>
                </a:solidFill>
                <a:latin typeface="+mn-ea"/>
              </a:rPr>
              <a:t>　</a:t>
            </a:r>
            <a:r>
              <a:rPr lang="ja-JP" altLang="en-US" sz="1600" dirty="0" smtClean="0">
                <a:solidFill>
                  <a:schemeClr val="tx1"/>
                </a:solidFill>
                <a:latin typeface="+mn-ea"/>
              </a:rPr>
              <a:t>　☑ 避難所</a:t>
            </a:r>
            <a:r>
              <a:rPr lang="ja-JP" altLang="en-US" sz="1600" dirty="0">
                <a:solidFill>
                  <a:schemeClr val="tx1"/>
                </a:solidFill>
                <a:latin typeface="+mn-ea"/>
              </a:rPr>
              <a:t>で過ごせる</a:t>
            </a:r>
            <a:r>
              <a:rPr lang="ja-JP" altLang="en-US" sz="1600" dirty="0" smtClean="0">
                <a:solidFill>
                  <a:schemeClr val="tx1"/>
                </a:solidFill>
                <a:latin typeface="+mn-ea"/>
              </a:rPr>
              <a:t>か</a:t>
            </a:r>
            <a:endParaRPr lang="en-US" altLang="ja-JP" sz="1600" dirty="0" smtClean="0">
              <a:solidFill>
                <a:schemeClr val="tx1"/>
              </a:solidFill>
              <a:latin typeface="+mn-ea"/>
            </a:endParaRPr>
          </a:p>
          <a:p>
            <a:r>
              <a:rPr lang="ja-JP" altLang="en-US" sz="1600" dirty="0">
                <a:solidFill>
                  <a:schemeClr val="tx1"/>
                </a:solidFill>
                <a:latin typeface="+mn-ea"/>
              </a:rPr>
              <a:t>　</a:t>
            </a:r>
            <a:r>
              <a:rPr lang="ja-JP" altLang="en-US" sz="1600" dirty="0" smtClean="0">
                <a:solidFill>
                  <a:schemeClr val="tx1"/>
                </a:solidFill>
                <a:latin typeface="+mn-ea"/>
              </a:rPr>
              <a:t>　☑ 家族や近隣との人間関係等</a:t>
            </a:r>
            <a:endParaRPr lang="en-US" altLang="ja-JP" sz="1600" dirty="0" smtClean="0">
              <a:solidFill>
                <a:schemeClr val="tx1"/>
              </a:solidFill>
              <a:latin typeface="+mn-ea"/>
            </a:endParaRPr>
          </a:p>
          <a:p>
            <a:r>
              <a:rPr lang="ja-JP" altLang="en-US" sz="1600" dirty="0">
                <a:solidFill>
                  <a:schemeClr val="tx1"/>
                </a:solidFill>
                <a:latin typeface="+mn-ea"/>
              </a:rPr>
              <a:t>　</a:t>
            </a:r>
            <a:r>
              <a:rPr lang="ja-JP" altLang="en-US" sz="1600" dirty="0" smtClean="0">
                <a:solidFill>
                  <a:schemeClr val="tx1"/>
                </a:solidFill>
                <a:latin typeface="+mn-ea"/>
              </a:rPr>
              <a:t>　　（支援が得られるかなど）</a:t>
            </a:r>
            <a:endParaRPr lang="en-US" altLang="ja-JP" sz="1600" dirty="0" smtClean="0">
              <a:solidFill>
                <a:schemeClr val="tx1"/>
              </a:solidFill>
              <a:latin typeface="+mn-ea"/>
            </a:endParaRPr>
          </a:p>
          <a:p>
            <a:r>
              <a:rPr lang="ja-JP" altLang="en-US" sz="1600" dirty="0">
                <a:solidFill>
                  <a:schemeClr val="tx1"/>
                </a:solidFill>
                <a:latin typeface="+mn-ea"/>
              </a:rPr>
              <a:t>　</a:t>
            </a:r>
            <a:r>
              <a:rPr lang="ja-JP" altLang="en-US" sz="1600" b="1" dirty="0" smtClean="0">
                <a:solidFill>
                  <a:schemeClr val="tx1"/>
                </a:solidFill>
                <a:latin typeface="+mn-ea"/>
              </a:rPr>
              <a:t>■ 避難支援に必要な情報を皆で共有する</a:t>
            </a:r>
            <a:endParaRPr lang="ja-JP" altLang="en-US" sz="1600" b="1" dirty="0">
              <a:solidFill>
                <a:srgbClr val="FF0000"/>
              </a:solidFill>
              <a:latin typeface="+mn-ea"/>
            </a:endParaRPr>
          </a:p>
          <a:p>
            <a:r>
              <a:rPr kumimoji="1" lang="ja-JP" altLang="en-US" sz="1600" dirty="0" smtClean="0">
                <a:solidFill>
                  <a:schemeClr val="tx1"/>
                </a:solidFill>
                <a:latin typeface="+mn-ea"/>
              </a:rPr>
              <a:t>　　☑ 避難所の場所</a:t>
            </a:r>
            <a:endParaRPr kumimoji="1" lang="en-US" altLang="ja-JP" sz="1600" dirty="0" smtClean="0">
              <a:solidFill>
                <a:schemeClr val="tx1"/>
              </a:solidFill>
              <a:latin typeface="+mn-ea"/>
            </a:endParaRPr>
          </a:p>
          <a:p>
            <a:r>
              <a:rPr lang="ja-JP" altLang="en-US" sz="1600" dirty="0">
                <a:solidFill>
                  <a:schemeClr val="tx1"/>
                </a:solidFill>
                <a:latin typeface="+mn-ea"/>
              </a:rPr>
              <a:t>　</a:t>
            </a:r>
            <a:r>
              <a:rPr lang="ja-JP" altLang="en-US" sz="1600" dirty="0" smtClean="0">
                <a:solidFill>
                  <a:schemeClr val="tx1"/>
                </a:solidFill>
                <a:latin typeface="+mn-ea"/>
              </a:rPr>
              <a:t>　☑ </a:t>
            </a:r>
            <a:r>
              <a:rPr kumimoji="1" lang="ja-JP" altLang="en-US" sz="1600" dirty="0" smtClean="0">
                <a:solidFill>
                  <a:schemeClr val="tx1"/>
                </a:solidFill>
                <a:latin typeface="+mn-ea"/>
              </a:rPr>
              <a:t>避難所までの経路や環境</a:t>
            </a:r>
            <a:endParaRPr kumimoji="1" lang="en-US" altLang="ja-JP" sz="1600" dirty="0" smtClean="0">
              <a:solidFill>
                <a:schemeClr val="tx1"/>
              </a:solidFill>
              <a:latin typeface="+mn-ea"/>
            </a:endParaRPr>
          </a:p>
          <a:p>
            <a:r>
              <a:rPr lang="ja-JP" altLang="en-US" sz="1600" dirty="0">
                <a:solidFill>
                  <a:schemeClr val="tx1"/>
                </a:solidFill>
                <a:latin typeface="+mn-ea"/>
              </a:rPr>
              <a:t>　</a:t>
            </a:r>
            <a:r>
              <a:rPr lang="ja-JP" altLang="en-US" sz="1600" dirty="0" smtClean="0">
                <a:solidFill>
                  <a:schemeClr val="tx1"/>
                </a:solidFill>
                <a:latin typeface="+mn-ea"/>
              </a:rPr>
              <a:t>　　</a:t>
            </a:r>
            <a:r>
              <a:rPr kumimoji="1" lang="ja-JP" altLang="en-US" sz="1600" dirty="0" smtClean="0">
                <a:solidFill>
                  <a:schemeClr val="tx1"/>
                </a:solidFill>
                <a:latin typeface="+mn-ea"/>
              </a:rPr>
              <a:t>（坂道･段差など）</a:t>
            </a:r>
            <a:endParaRPr kumimoji="1" lang="en-US" altLang="ja-JP" sz="1600" dirty="0" smtClean="0">
              <a:solidFill>
                <a:schemeClr val="tx1"/>
              </a:solidFill>
              <a:latin typeface="+mn-ea"/>
            </a:endParaRPr>
          </a:p>
          <a:p>
            <a:r>
              <a:rPr lang="ja-JP" altLang="en-US" sz="1600" dirty="0">
                <a:solidFill>
                  <a:schemeClr val="tx1"/>
                </a:solidFill>
                <a:latin typeface="+mn-ea"/>
              </a:rPr>
              <a:t>　</a:t>
            </a:r>
            <a:r>
              <a:rPr lang="ja-JP" altLang="en-US" sz="1600" dirty="0" smtClean="0">
                <a:solidFill>
                  <a:schemeClr val="tx1"/>
                </a:solidFill>
                <a:latin typeface="+mn-ea"/>
              </a:rPr>
              <a:t>　☑ 日常からの避難の備えはできているか</a:t>
            </a:r>
            <a:endParaRPr lang="en-US" altLang="ja-JP" sz="1600" dirty="0" smtClean="0">
              <a:solidFill>
                <a:schemeClr val="tx1"/>
              </a:solidFill>
              <a:latin typeface="+mn-ea"/>
            </a:endParaRPr>
          </a:p>
          <a:p>
            <a:r>
              <a:rPr lang="ja-JP" altLang="en-US" sz="1600" dirty="0">
                <a:solidFill>
                  <a:schemeClr val="tx1"/>
                </a:solidFill>
                <a:latin typeface="+mn-ea"/>
              </a:rPr>
              <a:t>　</a:t>
            </a:r>
            <a:r>
              <a:rPr lang="ja-JP" altLang="en-US" sz="1600" dirty="0" smtClean="0">
                <a:solidFill>
                  <a:schemeClr val="tx1"/>
                </a:solidFill>
                <a:latin typeface="+mn-ea"/>
              </a:rPr>
              <a:t>　　（薬</a:t>
            </a:r>
            <a:r>
              <a:rPr lang="ja-JP" altLang="en-US" sz="1600" dirty="0">
                <a:solidFill>
                  <a:schemeClr val="tx1"/>
                </a:solidFill>
                <a:latin typeface="+mn-ea"/>
              </a:rPr>
              <a:t>や杖等の避難時の持ち出し品など</a:t>
            </a:r>
            <a:r>
              <a:rPr lang="ja-JP" altLang="en-US" sz="1600" dirty="0" smtClean="0">
                <a:solidFill>
                  <a:schemeClr val="tx1"/>
                </a:solidFill>
                <a:latin typeface="+mn-ea"/>
              </a:rPr>
              <a:t>）</a:t>
            </a:r>
            <a:endParaRPr kumimoji="1" lang="en-US" altLang="ja-JP" sz="1600" dirty="0" smtClean="0">
              <a:solidFill>
                <a:schemeClr val="tx1"/>
              </a:solidFill>
              <a:latin typeface="+mn-ea"/>
            </a:endParaRPr>
          </a:p>
        </p:txBody>
      </p:sp>
      <p:sp>
        <p:nvSpPr>
          <p:cNvPr id="25" name="正方形/長方形 24"/>
          <p:cNvSpPr/>
          <p:nvPr/>
        </p:nvSpPr>
        <p:spPr>
          <a:xfrm>
            <a:off x="1686749" y="1639229"/>
            <a:ext cx="9583707" cy="629316"/>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r>
              <a:rPr lang="ja-JP" altLang="en-US" sz="1600" b="1" dirty="0" smtClean="0">
                <a:latin typeface="+mn-ea"/>
              </a:rPr>
              <a:t>≪参加者</a:t>
            </a:r>
            <a:r>
              <a:rPr lang="ja-JP" altLang="en-US" sz="1600" b="1" dirty="0">
                <a:latin typeface="+mn-ea"/>
              </a:rPr>
              <a:t>≫</a:t>
            </a:r>
            <a:r>
              <a:rPr lang="ja-JP" altLang="en-US" sz="1600" dirty="0">
                <a:latin typeface="+mn-ea"/>
              </a:rPr>
              <a:t>　</a:t>
            </a:r>
            <a:endParaRPr lang="en-US" altLang="ja-JP" sz="1600" dirty="0">
              <a:latin typeface="+mn-ea"/>
            </a:endParaRPr>
          </a:p>
          <a:p>
            <a:r>
              <a:rPr lang="ja-JP" altLang="en-US" sz="1600" dirty="0">
                <a:latin typeface="+mn-ea"/>
              </a:rPr>
              <a:t>　</a:t>
            </a:r>
            <a:r>
              <a:rPr lang="ja-JP" altLang="en-US" sz="1600" dirty="0" smtClean="0">
                <a:latin typeface="+mn-ea"/>
              </a:rPr>
              <a:t>本人･家族、介護</a:t>
            </a:r>
            <a:r>
              <a:rPr lang="ja-JP" altLang="en-US" sz="1600" dirty="0">
                <a:latin typeface="+mn-ea"/>
              </a:rPr>
              <a:t>支援</a:t>
            </a:r>
            <a:r>
              <a:rPr lang="ja-JP" altLang="en-US" sz="1600" dirty="0" smtClean="0">
                <a:latin typeface="+mn-ea"/>
              </a:rPr>
              <a:t>専門員･相談</a:t>
            </a:r>
            <a:r>
              <a:rPr lang="ja-JP" altLang="en-US" sz="1600" dirty="0">
                <a:latin typeface="+mn-ea"/>
              </a:rPr>
              <a:t>支援</a:t>
            </a:r>
            <a:r>
              <a:rPr lang="ja-JP" altLang="en-US" sz="1600" dirty="0" smtClean="0">
                <a:latin typeface="+mn-ea"/>
              </a:rPr>
              <a:t>専門員、サービス事業者、避難協力者など</a:t>
            </a:r>
            <a:endParaRPr kumimoji="1" lang="ja-JP" altLang="en-US" sz="1600" dirty="0">
              <a:solidFill>
                <a:schemeClr val="tx1"/>
              </a:solidFill>
              <a:latin typeface="+mn-ea"/>
            </a:endParaRPr>
          </a:p>
        </p:txBody>
      </p:sp>
      <p:sp>
        <p:nvSpPr>
          <p:cNvPr id="26" name="正方形/長方形 25"/>
          <p:cNvSpPr/>
          <p:nvPr/>
        </p:nvSpPr>
        <p:spPr>
          <a:xfrm>
            <a:off x="8954954" y="2397106"/>
            <a:ext cx="2315501" cy="3127394"/>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endParaRPr lang="en-US" altLang="ja-JP" sz="1600" b="1" dirty="0" smtClean="0">
              <a:solidFill>
                <a:srgbClr val="FF0000"/>
              </a:solidFill>
              <a:latin typeface="+mn-ea"/>
            </a:endParaRPr>
          </a:p>
          <a:p>
            <a:pPr algn="ctr"/>
            <a:r>
              <a:rPr lang="ja-JP" altLang="en-US" sz="1600" b="1" dirty="0" smtClean="0">
                <a:solidFill>
                  <a:schemeClr val="tx1"/>
                </a:solidFill>
                <a:latin typeface="+mn-ea"/>
              </a:rPr>
              <a:t>個別避難計画書の完成</a:t>
            </a:r>
            <a:endParaRPr lang="en-US" altLang="ja-JP" sz="1600" b="1" dirty="0" smtClean="0">
              <a:solidFill>
                <a:schemeClr val="tx1"/>
              </a:solidFill>
              <a:latin typeface="+mn-ea"/>
            </a:endParaRPr>
          </a:p>
          <a:p>
            <a:r>
              <a:rPr lang="ja-JP" altLang="en-US" sz="1600" b="1" dirty="0" smtClean="0">
                <a:solidFill>
                  <a:schemeClr val="tx1"/>
                </a:solidFill>
                <a:latin typeface="+mn-ea"/>
              </a:rPr>
              <a:t>　　　</a:t>
            </a:r>
            <a:endParaRPr lang="en-US" altLang="ja-JP" sz="1600" b="1" dirty="0" smtClean="0">
              <a:solidFill>
                <a:schemeClr val="tx1"/>
              </a:solidFill>
              <a:latin typeface="+mn-ea"/>
            </a:endParaRPr>
          </a:p>
          <a:p>
            <a:endParaRPr lang="en-US" altLang="ja-JP" sz="1600" b="1" dirty="0" smtClean="0">
              <a:solidFill>
                <a:schemeClr val="tx1"/>
              </a:solidFill>
              <a:latin typeface="+mn-ea"/>
            </a:endParaRPr>
          </a:p>
          <a:p>
            <a:pPr algn="ctr"/>
            <a:r>
              <a:rPr lang="ja-JP" altLang="en-US" sz="1600" b="1" dirty="0" smtClean="0">
                <a:solidFill>
                  <a:schemeClr val="tx1"/>
                </a:solidFill>
                <a:latin typeface="+mn-ea"/>
              </a:rPr>
              <a:t>計画書の内容を共有</a:t>
            </a:r>
            <a:endParaRPr lang="en-US" altLang="ja-JP" sz="1600" b="1" dirty="0" smtClean="0">
              <a:solidFill>
                <a:schemeClr val="tx1"/>
              </a:solidFill>
              <a:latin typeface="+mn-ea"/>
            </a:endParaRPr>
          </a:p>
          <a:p>
            <a:endParaRPr lang="en-US" altLang="ja-JP" sz="1600" b="1" dirty="0" smtClean="0">
              <a:solidFill>
                <a:schemeClr val="tx1"/>
              </a:solidFill>
              <a:latin typeface="+mn-ea"/>
            </a:endParaRPr>
          </a:p>
          <a:p>
            <a:endParaRPr lang="en-US" altLang="ja-JP" sz="1600" b="1" dirty="0" smtClean="0">
              <a:solidFill>
                <a:schemeClr val="tx1"/>
              </a:solidFill>
              <a:latin typeface="+mn-ea"/>
            </a:endParaRPr>
          </a:p>
          <a:p>
            <a:pPr algn="ctr"/>
            <a:r>
              <a:rPr lang="ja-JP" altLang="en-US" sz="1600" b="1" dirty="0" smtClean="0">
                <a:solidFill>
                  <a:srgbClr val="FF0000"/>
                </a:solidFill>
                <a:latin typeface="+mn-ea"/>
              </a:rPr>
              <a:t>避難に備えられる</a:t>
            </a:r>
            <a:endParaRPr kumimoji="1" lang="en-US" altLang="ja-JP" sz="1600" b="1" dirty="0" smtClean="0">
              <a:solidFill>
                <a:srgbClr val="FF0000"/>
              </a:solidFill>
              <a:latin typeface="+mn-ea"/>
            </a:endParaRPr>
          </a:p>
          <a:p>
            <a:r>
              <a:rPr kumimoji="1" lang="ja-JP" altLang="en-US" sz="1600" dirty="0">
                <a:solidFill>
                  <a:schemeClr val="tx1"/>
                </a:solidFill>
                <a:latin typeface="+mn-ea"/>
              </a:rPr>
              <a:t>　</a:t>
            </a:r>
            <a:r>
              <a:rPr kumimoji="1" lang="ja-JP" altLang="en-US" sz="1600" dirty="0" smtClean="0">
                <a:solidFill>
                  <a:schemeClr val="tx1"/>
                </a:solidFill>
                <a:latin typeface="+mn-ea"/>
              </a:rPr>
              <a:t>　</a:t>
            </a:r>
            <a:r>
              <a:rPr kumimoji="1" lang="ja-JP" altLang="en-US" sz="1600" dirty="0">
                <a:solidFill>
                  <a:schemeClr val="tx1"/>
                </a:solidFill>
                <a:latin typeface="+mn-ea"/>
              </a:rPr>
              <a:t>　</a:t>
            </a:r>
            <a:r>
              <a:rPr kumimoji="1" lang="ja-JP" altLang="en-US" sz="1600" dirty="0" smtClean="0">
                <a:solidFill>
                  <a:schemeClr val="tx1"/>
                </a:solidFill>
                <a:latin typeface="+mn-ea"/>
              </a:rPr>
              <a:t>　　　</a:t>
            </a:r>
            <a:endParaRPr kumimoji="1" lang="ja-JP" altLang="en-US" sz="1600" dirty="0">
              <a:solidFill>
                <a:schemeClr val="tx1"/>
              </a:solidFill>
              <a:latin typeface="+mn-ea"/>
            </a:endParaRPr>
          </a:p>
        </p:txBody>
      </p:sp>
      <p:sp>
        <p:nvSpPr>
          <p:cNvPr id="27" name="正方形/長方形 26"/>
          <p:cNvSpPr/>
          <p:nvPr/>
        </p:nvSpPr>
        <p:spPr>
          <a:xfrm>
            <a:off x="6738815" y="2375210"/>
            <a:ext cx="1722520" cy="3235014"/>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endParaRPr lang="en-US" altLang="ja-JP" sz="1600" b="1" dirty="0" smtClean="0">
              <a:solidFill>
                <a:srgbClr val="FF0000"/>
              </a:solidFill>
              <a:latin typeface="+mn-ea"/>
            </a:endParaRPr>
          </a:p>
          <a:p>
            <a:r>
              <a:rPr kumimoji="1" lang="ja-JP" altLang="en-US" sz="1600" b="1" dirty="0" smtClean="0">
                <a:solidFill>
                  <a:srgbClr val="FF0000"/>
                </a:solidFill>
                <a:latin typeface="+mn-ea"/>
              </a:rPr>
              <a:t>どんな支援が</a:t>
            </a:r>
            <a:endParaRPr kumimoji="1" lang="en-US" altLang="ja-JP" sz="1600" b="1" dirty="0" smtClean="0">
              <a:solidFill>
                <a:srgbClr val="FF0000"/>
              </a:solidFill>
              <a:latin typeface="+mn-ea"/>
            </a:endParaRPr>
          </a:p>
          <a:p>
            <a:r>
              <a:rPr lang="ja-JP" altLang="en-US" sz="1600" b="1" dirty="0">
                <a:solidFill>
                  <a:srgbClr val="FF0000"/>
                </a:solidFill>
                <a:latin typeface="+mn-ea"/>
              </a:rPr>
              <a:t> </a:t>
            </a:r>
            <a:r>
              <a:rPr lang="ja-JP" altLang="en-US" sz="1600" b="1" dirty="0" smtClean="0">
                <a:solidFill>
                  <a:srgbClr val="FF0000"/>
                </a:solidFill>
                <a:latin typeface="+mn-ea"/>
              </a:rPr>
              <a:t> </a:t>
            </a:r>
            <a:r>
              <a:rPr kumimoji="1" lang="ja-JP" altLang="en-US" sz="1600" b="1" dirty="0" smtClean="0">
                <a:solidFill>
                  <a:srgbClr val="FF0000"/>
                </a:solidFill>
                <a:latin typeface="+mn-ea"/>
              </a:rPr>
              <a:t>必要かを皆で</a:t>
            </a:r>
            <a:endParaRPr kumimoji="1" lang="en-US" altLang="ja-JP" sz="1600" b="1" dirty="0" smtClean="0">
              <a:solidFill>
                <a:srgbClr val="FF0000"/>
              </a:solidFill>
              <a:latin typeface="+mn-ea"/>
            </a:endParaRPr>
          </a:p>
          <a:p>
            <a:r>
              <a:rPr kumimoji="1" lang="ja-JP" altLang="en-US" sz="1600" b="1" dirty="0" smtClean="0">
                <a:solidFill>
                  <a:srgbClr val="FF0000"/>
                </a:solidFill>
                <a:latin typeface="+mn-ea"/>
              </a:rPr>
              <a:t>　　　話し合う</a:t>
            </a:r>
            <a:endParaRPr kumimoji="1" lang="en-US" altLang="ja-JP" sz="1600" b="1" dirty="0" smtClean="0">
              <a:solidFill>
                <a:srgbClr val="FF0000"/>
              </a:solidFill>
              <a:latin typeface="+mn-ea"/>
            </a:endParaRPr>
          </a:p>
          <a:p>
            <a:r>
              <a:rPr kumimoji="1" lang="ja-JP" altLang="en-US" sz="1600" dirty="0">
                <a:solidFill>
                  <a:schemeClr val="tx1"/>
                </a:solidFill>
                <a:latin typeface="+mn-ea"/>
              </a:rPr>
              <a:t>　</a:t>
            </a:r>
            <a:r>
              <a:rPr kumimoji="1" lang="ja-JP" altLang="en-US" sz="1600" dirty="0" smtClean="0">
                <a:solidFill>
                  <a:schemeClr val="tx1"/>
                </a:solidFill>
                <a:latin typeface="+mn-ea"/>
              </a:rPr>
              <a:t>　</a:t>
            </a:r>
            <a:r>
              <a:rPr kumimoji="1" lang="ja-JP" altLang="en-US" sz="1600" dirty="0">
                <a:solidFill>
                  <a:schemeClr val="tx1"/>
                </a:solidFill>
                <a:latin typeface="+mn-ea"/>
              </a:rPr>
              <a:t>　</a:t>
            </a:r>
            <a:r>
              <a:rPr kumimoji="1" lang="ja-JP" altLang="en-US" sz="1600" dirty="0" smtClean="0">
                <a:solidFill>
                  <a:schemeClr val="tx1"/>
                </a:solidFill>
                <a:latin typeface="+mn-ea"/>
              </a:rPr>
              <a:t>　　　</a:t>
            </a:r>
            <a:endParaRPr kumimoji="1" lang="ja-JP" altLang="en-US" sz="1600" dirty="0">
              <a:solidFill>
                <a:schemeClr val="tx1"/>
              </a:solidFill>
              <a:latin typeface="+mn-ea"/>
            </a:endParaRPr>
          </a:p>
        </p:txBody>
      </p:sp>
      <p:sp>
        <p:nvSpPr>
          <p:cNvPr id="5" name="右矢印 4"/>
          <p:cNvSpPr/>
          <p:nvPr/>
        </p:nvSpPr>
        <p:spPr>
          <a:xfrm>
            <a:off x="6320601" y="3438525"/>
            <a:ext cx="352546" cy="1040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a:off x="8461335" y="3438525"/>
            <a:ext cx="352546" cy="1040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1035" y="4535009"/>
            <a:ext cx="1688671" cy="890229"/>
          </a:xfrm>
          <a:prstGeom prst="rect">
            <a:avLst/>
          </a:prstGeom>
        </p:spPr>
      </p:pic>
      <p:sp>
        <p:nvSpPr>
          <p:cNvPr id="13" name="下矢印 12"/>
          <p:cNvSpPr/>
          <p:nvPr/>
        </p:nvSpPr>
        <p:spPr>
          <a:xfrm>
            <a:off x="9924585" y="2977376"/>
            <a:ext cx="345688" cy="3345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9924585" y="3684783"/>
            <a:ext cx="345688" cy="3345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9404" y="4237573"/>
            <a:ext cx="1671931" cy="1114620"/>
          </a:xfrm>
          <a:prstGeom prst="rect">
            <a:avLst/>
          </a:prstGeom>
        </p:spPr>
      </p:pic>
    </p:spTree>
    <p:extLst>
      <p:ext uri="{BB962C8B-B14F-4D97-AF65-F5344CB8AC3E}">
        <p14:creationId xmlns:p14="http://schemas.microsoft.com/office/powerpoint/2010/main" val="4049188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DEE1E8A-F59B-4774-AC14-A4AA4B898B7D}" type="slidenum">
              <a:rPr kumimoji="1" lang="ja-JP" altLang="en-US" smtClean="0"/>
              <a:t>24</a:t>
            </a:fld>
            <a:endParaRPr kumimoji="1" lang="ja-JP" altLang="en-US"/>
          </a:p>
        </p:txBody>
      </p:sp>
      <p:grpSp>
        <p:nvGrpSpPr>
          <p:cNvPr id="5" name="グループ化 4"/>
          <p:cNvGrpSpPr/>
          <p:nvPr/>
        </p:nvGrpSpPr>
        <p:grpSpPr>
          <a:xfrm>
            <a:off x="6996963" y="665019"/>
            <a:ext cx="4490809" cy="5691332"/>
            <a:chOff x="6996963" y="665019"/>
            <a:chExt cx="4490809" cy="5691332"/>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6963" y="665019"/>
              <a:ext cx="4490809" cy="5691332"/>
            </a:xfrm>
            <a:prstGeom prst="rect">
              <a:avLst/>
            </a:prstGeom>
          </p:spPr>
        </p:pic>
        <p:sp>
          <p:nvSpPr>
            <p:cNvPr id="3" name="正方形/長方形 2"/>
            <p:cNvSpPr/>
            <p:nvPr/>
          </p:nvSpPr>
          <p:spPr>
            <a:xfrm>
              <a:off x="7130936" y="1246909"/>
              <a:ext cx="4222864" cy="12801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smtClean="0"/>
                <a:t>ご清聴あ</a:t>
              </a:r>
              <a:r>
                <a:rPr kumimoji="1" lang="ja-JP" altLang="en-US" sz="2800" dirty="0" smtClean="0"/>
                <a:t>りがとう</a:t>
              </a:r>
              <a:endParaRPr kumimoji="1" lang="en-US" altLang="ja-JP" sz="2800" dirty="0" smtClean="0"/>
            </a:p>
            <a:p>
              <a:pPr algn="ctr"/>
              <a:r>
                <a:rPr kumimoji="1" lang="ja-JP" altLang="en-US" sz="2800" dirty="0" smtClean="0"/>
                <a:t>ございました</a:t>
              </a:r>
              <a:endParaRPr kumimoji="1" lang="ja-JP" altLang="en-US" sz="2800" dirty="0"/>
            </a:p>
          </p:txBody>
        </p:sp>
      </p:grpSp>
    </p:spTree>
    <p:extLst>
      <p:ext uri="{BB962C8B-B14F-4D97-AF65-F5344CB8AC3E}">
        <p14:creationId xmlns:p14="http://schemas.microsoft.com/office/powerpoint/2010/main" val="1298543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457200" y="352425"/>
            <a:ext cx="11391900" cy="1066800"/>
            <a:chOff x="457200" y="352425"/>
            <a:chExt cx="11391900" cy="1066800"/>
          </a:xfrm>
        </p:grpSpPr>
        <p:grpSp>
          <p:nvGrpSpPr>
            <p:cNvPr id="10" name="グループ化 9"/>
            <p:cNvGrpSpPr/>
            <p:nvPr/>
          </p:nvGrpSpPr>
          <p:grpSpPr>
            <a:xfrm>
              <a:off x="457200" y="352425"/>
              <a:ext cx="11391900" cy="1066800"/>
              <a:chOff x="457200" y="352425"/>
              <a:chExt cx="11391900" cy="1066800"/>
            </a:xfrm>
          </p:grpSpPr>
          <p:sp>
            <p:nvSpPr>
              <p:cNvPr id="2" name="正方形/長方形 1"/>
              <p:cNvSpPr/>
              <p:nvPr/>
            </p:nvSpPr>
            <p:spPr>
              <a:xfrm>
                <a:off x="457200" y="352425"/>
                <a:ext cx="11391900" cy="106680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b="1" dirty="0" smtClean="0"/>
                  <a:t>モデル事業の実施について（結果報告①）</a:t>
                </a:r>
                <a:endParaRPr kumimoji="1" lang="ja-JP" altLang="en-US" sz="2800" b="1"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5637" y="408351"/>
                <a:ext cx="909638" cy="953724"/>
              </a:xfrm>
              <a:prstGeom prst="rect">
                <a:avLst/>
              </a:prstGeom>
            </p:spPr>
          </p:pic>
        </p:gr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839" y="454525"/>
              <a:ext cx="692171" cy="907550"/>
            </a:xfrm>
            <a:prstGeom prst="rect">
              <a:avLst/>
            </a:prstGeom>
          </p:spPr>
        </p:pic>
      </p:grpSp>
      <p:sp>
        <p:nvSpPr>
          <p:cNvPr id="8" name="正方形/長方形 7"/>
          <p:cNvSpPr/>
          <p:nvPr/>
        </p:nvSpPr>
        <p:spPr>
          <a:xfrm>
            <a:off x="790179" y="1595206"/>
            <a:ext cx="10554580" cy="1113796"/>
          </a:xfrm>
          <a:prstGeom prst="rect">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t" anchorCtr="0"/>
          <a:lstStyle/>
          <a:p>
            <a:r>
              <a:rPr kumimoji="1" lang="ja-JP" altLang="en-US" sz="2000" b="1" dirty="0" smtClean="0"/>
              <a:t>≪モデル事業のねらい≫　</a:t>
            </a:r>
            <a:endParaRPr kumimoji="1" lang="en-US" altLang="ja-JP" sz="2000" b="1" dirty="0" smtClean="0"/>
          </a:p>
          <a:p>
            <a:pPr>
              <a:lnSpc>
                <a:spcPts val="500"/>
              </a:lnSpc>
            </a:pPr>
            <a:endParaRPr kumimoji="1" lang="en-US" altLang="ja-JP" sz="2000" b="1" dirty="0" smtClean="0"/>
          </a:p>
          <a:p>
            <a:r>
              <a:rPr kumimoji="1" lang="ja-JP" altLang="en-US" b="1" dirty="0" smtClean="0"/>
              <a:t>　　☑　</a:t>
            </a:r>
            <a:r>
              <a:rPr kumimoji="1" lang="ja-JP" altLang="en-US" dirty="0" smtClean="0"/>
              <a:t>計画作成までの手順や手法などを検証する（下記❸）</a:t>
            </a:r>
            <a:endParaRPr kumimoji="1" lang="en-US" altLang="ja-JP" dirty="0" smtClean="0"/>
          </a:p>
          <a:p>
            <a:r>
              <a:rPr kumimoji="1" lang="ja-JP" altLang="en-US" dirty="0" smtClean="0"/>
              <a:t>　　</a:t>
            </a:r>
            <a:r>
              <a:rPr kumimoji="1" lang="ja-JP" altLang="en-US" b="1" dirty="0" smtClean="0"/>
              <a:t>☑</a:t>
            </a:r>
            <a:r>
              <a:rPr kumimoji="1" lang="ja-JP" altLang="en-US" dirty="0" smtClean="0"/>
              <a:t>　地域における避難支援の土壌づくりに向けた取り組み手法を検証する（下記❷）　</a:t>
            </a:r>
            <a:endParaRPr kumimoji="1" lang="ja-JP" altLang="en-US" dirty="0"/>
          </a:p>
        </p:txBody>
      </p:sp>
      <p:sp>
        <p:nvSpPr>
          <p:cNvPr id="13" name="正方形/長方形 12"/>
          <p:cNvSpPr/>
          <p:nvPr/>
        </p:nvSpPr>
        <p:spPr>
          <a:xfrm>
            <a:off x="790179" y="2793320"/>
            <a:ext cx="10554580" cy="3617005"/>
          </a:xfrm>
          <a:prstGeom prst="rect">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nchorCtr="0"/>
          <a:lstStyle/>
          <a:p>
            <a:r>
              <a:rPr kumimoji="1" lang="ja-JP" altLang="en-US" sz="2000" b="1" dirty="0" smtClean="0"/>
              <a:t>≪モデル事業の概要≫　</a:t>
            </a:r>
            <a:endParaRPr kumimoji="1" lang="en-US" altLang="ja-JP" sz="2000" b="1" dirty="0" smtClean="0"/>
          </a:p>
          <a:p>
            <a:pPr>
              <a:lnSpc>
                <a:spcPts val="500"/>
              </a:lnSpc>
            </a:pPr>
            <a:endParaRPr kumimoji="1" lang="en-US" altLang="ja-JP" sz="2000" b="1" dirty="0" smtClean="0"/>
          </a:p>
          <a:p>
            <a:r>
              <a:rPr kumimoji="1" lang="ja-JP" altLang="en-US" sz="2000" b="1" dirty="0" smtClean="0"/>
              <a:t>　</a:t>
            </a:r>
            <a:r>
              <a:rPr kumimoji="1" lang="en-US" altLang="ja-JP" b="1" dirty="0"/>
              <a:t>【</a:t>
            </a:r>
            <a:r>
              <a:rPr kumimoji="1" lang="ja-JP" altLang="en-US" b="1" dirty="0" smtClean="0"/>
              <a:t>実施時期</a:t>
            </a:r>
            <a:r>
              <a:rPr kumimoji="1" lang="en-US" altLang="ja-JP" b="1" dirty="0" smtClean="0"/>
              <a:t>】</a:t>
            </a:r>
            <a:r>
              <a:rPr lang="ja-JP" altLang="en-US" b="1" dirty="0"/>
              <a:t>　</a:t>
            </a:r>
            <a:r>
              <a:rPr lang="ja-JP" altLang="en-US" b="1" dirty="0" smtClean="0">
                <a:solidFill>
                  <a:srgbClr val="0070C0"/>
                </a:solidFill>
              </a:rPr>
              <a:t>令和</a:t>
            </a:r>
            <a:r>
              <a:rPr kumimoji="1" lang="ja-JP" altLang="en-US" b="1" dirty="0" smtClean="0">
                <a:solidFill>
                  <a:srgbClr val="0070C0"/>
                </a:solidFill>
              </a:rPr>
              <a:t>４年度</a:t>
            </a:r>
            <a:endParaRPr kumimoji="1" lang="en-US" altLang="ja-JP" b="1" dirty="0" smtClean="0">
              <a:solidFill>
                <a:srgbClr val="0070C0"/>
              </a:solidFill>
            </a:endParaRPr>
          </a:p>
          <a:p>
            <a:r>
              <a:rPr kumimoji="1" lang="ja-JP" altLang="en-US" dirty="0" smtClean="0"/>
              <a:t>　</a:t>
            </a:r>
            <a:r>
              <a:rPr kumimoji="1" lang="en-US" altLang="ja-JP" b="1" dirty="0" smtClean="0"/>
              <a:t>【</a:t>
            </a:r>
            <a:r>
              <a:rPr kumimoji="1" lang="ja-JP" altLang="en-US" b="1" dirty="0" smtClean="0"/>
              <a:t>実施内容</a:t>
            </a:r>
            <a:r>
              <a:rPr kumimoji="1" lang="en-US" altLang="ja-JP" b="1" dirty="0" smtClean="0"/>
              <a:t>】</a:t>
            </a:r>
            <a:r>
              <a:rPr kumimoji="1" lang="ja-JP" altLang="en-US" dirty="0"/>
              <a:t>　</a:t>
            </a:r>
            <a:r>
              <a:rPr kumimoji="1" lang="ja-JP" altLang="en-US" dirty="0" smtClean="0">
                <a:solidFill>
                  <a:srgbClr val="0070C0"/>
                </a:solidFill>
                <a:latin typeface="+mn-ea"/>
              </a:rPr>
              <a:t>❶</a:t>
            </a:r>
            <a:r>
              <a:rPr kumimoji="1" lang="ja-JP" altLang="en-US" dirty="0" smtClean="0">
                <a:latin typeface="+mn-ea"/>
              </a:rPr>
              <a:t> モデル対象者（</a:t>
            </a:r>
            <a:r>
              <a:rPr kumimoji="1" lang="en-US" altLang="ja-JP" dirty="0" smtClean="0">
                <a:latin typeface="+mn-ea"/>
              </a:rPr>
              <a:t>4</a:t>
            </a:r>
            <a:r>
              <a:rPr kumimoji="1" lang="ja-JP" altLang="en-US" dirty="0" smtClean="0">
                <a:latin typeface="+mn-ea"/>
              </a:rPr>
              <a:t>事例）、モデル校区（</a:t>
            </a:r>
            <a:r>
              <a:rPr lang="ja-JP" altLang="en-US" dirty="0" smtClean="0">
                <a:latin typeface="+mn-ea"/>
              </a:rPr>
              <a:t>北丘校区・野田校区</a:t>
            </a:r>
            <a:r>
              <a:rPr kumimoji="1" lang="ja-JP" altLang="en-US" dirty="0" smtClean="0">
                <a:latin typeface="+mn-ea"/>
              </a:rPr>
              <a:t>）選定</a:t>
            </a:r>
            <a:endParaRPr kumimoji="1" lang="en-US" altLang="ja-JP" dirty="0" smtClean="0">
              <a:latin typeface="+mn-ea"/>
            </a:endParaRPr>
          </a:p>
          <a:p>
            <a:r>
              <a:rPr kumimoji="1" lang="ja-JP" altLang="en-US" dirty="0">
                <a:latin typeface="+mn-ea"/>
              </a:rPr>
              <a:t>　</a:t>
            </a:r>
            <a:r>
              <a:rPr kumimoji="1" lang="ja-JP" altLang="en-US" dirty="0" smtClean="0">
                <a:latin typeface="+mn-ea"/>
              </a:rPr>
              <a:t>　　　　　　　</a:t>
            </a:r>
            <a:r>
              <a:rPr kumimoji="1" lang="ja-JP" altLang="en-US" dirty="0" smtClean="0">
                <a:solidFill>
                  <a:srgbClr val="0070C0"/>
                </a:solidFill>
                <a:latin typeface="+mn-ea"/>
              </a:rPr>
              <a:t>❷ </a:t>
            </a:r>
            <a:r>
              <a:rPr kumimoji="1" lang="ja-JP" altLang="en-US" dirty="0" smtClean="0">
                <a:latin typeface="+mn-ea"/>
              </a:rPr>
              <a:t>福祉専門</a:t>
            </a:r>
            <a:r>
              <a:rPr lang="ja-JP" altLang="en-US" dirty="0" smtClean="0">
                <a:latin typeface="+mn-ea"/>
              </a:rPr>
              <a:t>職</a:t>
            </a:r>
            <a:r>
              <a:rPr lang="en-US" altLang="ja-JP" dirty="0" smtClean="0">
                <a:latin typeface="+mn-ea"/>
              </a:rPr>
              <a:t>(</a:t>
            </a:r>
            <a:r>
              <a:rPr lang="ja-JP" altLang="en-US" dirty="0" smtClean="0">
                <a:latin typeface="+mn-ea"/>
              </a:rPr>
              <a:t>介護支援専門員等</a:t>
            </a:r>
            <a:r>
              <a:rPr lang="en-US" altLang="ja-JP" dirty="0" smtClean="0">
                <a:latin typeface="+mn-ea"/>
              </a:rPr>
              <a:t>)</a:t>
            </a:r>
            <a:r>
              <a:rPr lang="ja-JP" altLang="en-US" dirty="0" smtClean="0">
                <a:latin typeface="+mn-ea"/>
              </a:rPr>
              <a:t>や</a:t>
            </a:r>
            <a:r>
              <a:rPr kumimoji="1" lang="ja-JP" altLang="en-US" dirty="0" smtClean="0">
                <a:latin typeface="+mn-ea"/>
              </a:rPr>
              <a:t>地域団体向けの啓発（</a:t>
            </a:r>
            <a:r>
              <a:rPr kumimoji="1" lang="ja-JP" altLang="en-US" b="1" dirty="0" smtClean="0">
                <a:latin typeface="+mn-ea"/>
              </a:rPr>
              <a:t>研修会</a:t>
            </a:r>
            <a:r>
              <a:rPr kumimoji="1" lang="ja-JP" altLang="en-US" dirty="0" smtClean="0">
                <a:latin typeface="+mn-ea"/>
              </a:rPr>
              <a:t>）を実施</a:t>
            </a:r>
            <a:endParaRPr kumimoji="1" lang="en-US" altLang="ja-JP" dirty="0" smtClean="0">
              <a:latin typeface="+mn-ea"/>
            </a:endParaRPr>
          </a:p>
          <a:p>
            <a:r>
              <a:rPr kumimoji="1" lang="ja-JP" altLang="en-US" dirty="0" smtClean="0">
                <a:latin typeface="+mn-ea"/>
              </a:rPr>
              <a:t>　　　　　　　　</a:t>
            </a:r>
            <a:r>
              <a:rPr kumimoji="1" lang="ja-JP" altLang="en-US" dirty="0" smtClean="0">
                <a:solidFill>
                  <a:srgbClr val="0070C0"/>
                </a:solidFill>
                <a:latin typeface="+mn-ea"/>
              </a:rPr>
              <a:t>❸</a:t>
            </a:r>
            <a:r>
              <a:rPr kumimoji="1" lang="ja-JP" altLang="en-US" dirty="0" smtClean="0">
                <a:latin typeface="+mn-ea"/>
              </a:rPr>
              <a:t> 対</a:t>
            </a:r>
            <a:r>
              <a:rPr kumimoji="1" lang="ja-JP" altLang="en-US" dirty="0" smtClean="0"/>
              <a:t>象者</a:t>
            </a:r>
            <a:r>
              <a:rPr kumimoji="1" lang="ja-JP" altLang="en-US" dirty="0"/>
              <a:t>の</a:t>
            </a:r>
            <a:r>
              <a:rPr kumimoji="1" lang="ja-JP" altLang="en-US" b="1" dirty="0"/>
              <a:t>計画作成</a:t>
            </a:r>
            <a:r>
              <a:rPr kumimoji="1" lang="ja-JP" altLang="en-US" dirty="0"/>
              <a:t>～</a:t>
            </a:r>
            <a:r>
              <a:rPr kumimoji="1" lang="ja-JP" altLang="en-US" b="1" dirty="0"/>
              <a:t>避難訓練</a:t>
            </a:r>
            <a:r>
              <a:rPr kumimoji="1" lang="ja-JP" altLang="en-US" dirty="0"/>
              <a:t>を</a:t>
            </a:r>
            <a:r>
              <a:rPr kumimoji="1" lang="ja-JP" altLang="en-US" dirty="0" smtClean="0"/>
              <a:t>実施</a:t>
            </a:r>
            <a:endParaRPr kumimoji="1" lang="en-US" altLang="ja-JP" dirty="0" smtClean="0"/>
          </a:p>
          <a:p>
            <a:r>
              <a:rPr kumimoji="1" lang="ja-JP" altLang="en-US" dirty="0"/>
              <a:t>　</a:t>
            </a:r>
            <a:r>
              <a:rPr kumimoji="1" lang="en-US" altLang="ja-JP" b="1" dirty="0" smtClean="0"/>
              <a:t>【</a:t>
            </a:r>
            <a:r>
              <a:rPr kumimoji="1" lang="ja-JP" altLang="en-US" b="1" dirty="0" smtClean="0"/>
              <a:t>スケジュール</a:t>
            </a:r>
            <a:r>
              <a:rPr kumimoji="1" lang="en-US" altLang="ja-JP" b="1" dirty="0" smtClean="0"/>
              <a:t>】</a:t>
            </a:r>
          </a:p>
          <a:p>
            <a:endParaRPr lang="en-US" altLang="ja-JP" b="1" dirty="0"/>
          </a:p>
          <a:p>
            <a:r>
              <a:rPr kumimoji="1" lang="ja-JP" altLang="en-US" dirty="0" smtClean="0"/>
              <a:t>　　</a:t>
            </a:r>
            <a:endParaRPr kumimoji="1" lang="en-US" altLang="ja-JP" dirty="0" smtClean="0"/>
          </a:p>
          <a:p>
            <a:pPr>
              <a:lnSpc>
                <a:spcPts val="2700"/>
              </a:lnSpc>
            </a:pPr>
            <a:r>
              <a:rPr kumimoji="1" lang="ja-JP" altLang="en-US" sz="1600" dirty="0" smtClean="0"/>
              <a:t>　　　　</a:t>
            </a:r>
            <a:endParaRPr kumimoji="1" lang="en-US" altLang="ja-JP" sz="1600" dirty="0" smtClean="0">
              <a:solidFill>
                <a:srgbClr val="FF0000"/>
              </a:solidFill>
            </a:endParaRPr>
          </a:p>
          <a:p>
            <a:pPr>
              <a:lnSpc>
                <a:spcPts val="2700"/>
              </a:lnSpc>
            </a:pPr>
            <a:r>
              <a:rPr kumimoji="1" lang="ja-JP" altLang="en-US" sz="2200" b="1" dirty="0" smtClean="0"/>
              <a:t>　</a:t>
            </a:r>
            <a:endParaRPr kumimoji="1" lang="en-US" altLang="ja-JP" sz="2200" b="1" dirty="0" smtClean="0"/>
          </a:p>
          <a:p>
            <a:endParaRPr kumimoji="1" lang="ja-JP" altLang="en-US" sz="2000" dirty="0"/>
          </a:p>
        </p:txBody>
      </p:sp>
      <p:graphicFrame>
        <p:nvGraphicFramePr>
          <p:cNvPr id="15" name="表 14"/>
          <p:cNvGraphicFramePr>
            <a:graphicFrameLocks noGrp="1"/>
          </p:cNvGraphicFramePr>
          <p:nvPr>
            <p:extLst>
              <p:ext uri="{D42A27DB-BD31-4B8C-83A1-F6EECF244321}">
                <p14:modId xmlns:p14="http://schemas.microsoft.com/office/powerpoint/2010/main" val="876452254"/>
              </p:ext>
            </p:extLst>
          </p:nvPr>
        </p:nvGraphicFramePr>
        <p:xfrm>
          <a:off x="1578881" y="4711846"/>
          <a:ext cx="8977175" cy="1508067"/>
        </p:xfrm>
        <a:graphic>
          <a:graphicData uri="http://schemas.openxmlformats.org/drawingml/2006/table">
            <a:tbl>
              <a:tblPr firstRow="1" bandRow="1">
                <a:tableStyleId>{5C22544A-7EE6-4342-B048-85BDC9FD1C3A}</a:tableStyleId>
              </a:tblPr>
              <a:tblGrid>
                <a:gridCol w="3716109">
                  <a:extLst>
                    <a:ext uri="{9D8B030D-6E8A-4147-A177-3AD203B41FA5}">
                      <a16:colId xmlns:a16="http://schemas.microsoft.com/office/drawing/2014/main" val="251508925"/>
                    </a:ext>
                  </a:extLst>
                </a:gridCol>
                <a:gridCol w="1343025">
                  <a:extLst>
                    <a:ext uri="{9D8B030D-6E8A-4147-A177-3AD203B41FA5}">
                      <a16:colId xmlns:a16="http://schemas.microsoft.com/office/drawing/2014/main" val="2515533188"/>
                    </a:ext>
                  </a:extLst>
                </a:gridCol>
                <a:gridCol w="1400175">
                  <a:extLst>
                    <a:ext uri="{9D8B030D-6E8A-4147-A177-3AD203B41FA5}">
                      <a16:colId xmlns:a16="http://schemas.microsoft.com/office/drawing/2014/main" val="3359026384"/>
                    </a:ext>
                  </a:extLst>
                </a:gridCol>
                <a:gridCol w="1247775">
                  <a:extLst>
                    <a:ext uri="{9D8B030D-6E8A-4147-A177-3AD203B41FA5}">
                      <a16:colId xmlns:a16="http://schemas.microsoft.com/office/drawing/2014/main" val="4191398724"/>
                    </a:ext>
                  </a:extLst>
                </a:gridCol>
                <a:gridCol w="1270091">
                  <a:extLst>
                    <a:ext uri="{9D8B030D-6E8A-4147-A177-3AD203B41FA5}">
                      <a16:colId xmlns:a16="http://schemas.microsoft.com/office/drawing/2014/main" val="4006586370"/>
                    </a:ext>
                  </a:extLst>
                </a:gridCol>
              </a:tblGrid>
              <a:tr h="286979">
                <a:tc>
                  <a:txBody>
                    <a:bodyPr/>
                    <a:lstStyle/>
                    <a:p>
                      <a:pPr algn="ctr"/>
                      <a:r>
                        <a:rPr kumimoji="1" lang="ja-JP" altLang="en-US" sz="1600" dirty="0" smtClean="0">
                          <a:solidFill>
                            <a:schemeClr val="tx1"/>
                          </a:solidFill>
                        </a:rPr>
                        <a:t>取組内容</a:t>
                      </a:r>
                      <a:endParaRPr kumimoji="1" lang="ja-JP" altLang="en-US" sz="1600" dirty="0">
                        <a:solidFill>
                          <a:schemeClr val="tx1"/>
                        </a:solidFill>
                      </a:endParaRPr>
                    </a:p>
                  </a:txBody>
                  <a:tcPr/>
                </a:tc>
                <a:tc>
                  <a:txBody>
                    <a:bodyPr/>
                    <a:lstStyle/>
                    <a:p>
                      <a:pPr algn="ctr"/>
                      <a:r>
                        <a:rPr kumimoji="1" lang="en-US" altLang="ja-JP" sz="1600" dirty="0" smtClean="0">
                          <a:solidFill>
                            <a:schemeClr val="tx1"/>
                          </a:solidFill>
                        </a:rPr>
                        <a:t>4</a:t>
                      </a:r>
                      <a:r>
                        <a:rPr kumimoji="1" lang="ja-JP" altLang="en-US" sz="1600" dirty="0" smtClean="0">
                          <a:solidFill>
                            <a:schemeClr val="tx1"/>
                          </a:solidFill>
                        </a:rPr>
                        <a:t>～</a:t>
                      </a:r>
                      <a:r>
                        <a:rPr kumimoji="1" lang="en-US" altLang="ja-JP" sz="1600" dirty="0" smtClean="0">
                          <a:solidFill>
                            <a:schemeClr val="tx1"/>
                          </a:solidFill>
                        </a:rPr>
                        <a:t>6</a:t>
                      </a:r>
                      <a:r>
                        <a:rPr kumimoji="1" lang="ja-JP" altLang="en-US" sz="1600" dirty="0" smtClean="0">
                          <a:solidFill>
                            <a:schemeClr val="tx1"/>
                          </a:solidFill>
                        </a:rPr>
                        <a:t>月</a:t>
                      </a:r>
                      <a:endParaRPr kumimoji="1" lang="ja-JP" altLang="en-US" sz="1600" dirty="0">
                        <a:solidFill>
                          <a:schemeClr val="tx1"/>
                        </a:solidFill>
                      </a:endParaRPr>
                    </a:p>
                  </a:txBody>
                  <a:tcPr/>
                </a:tc>
                <a:tc>
                  <a:txBody>
                    <a:bodyPr/>
                    <a:lstStyle/>
                    <a:p>
                      <a:pPr algn="ctr"/>
                      <a:r>
                        <a:rPr kumimoji="1" lang="en-US" altLang="ja-JP" sz="1600" dirty="0" smtClean="0">
                          <a:solidFill>
                            <a:schemeClr val="tx1"/>
                          </a:solidFill>
                        </a:rPr>
                        <a:t>7</a:t>
                      </a:r>
                      <a:r>
                        <a:rPr kumimoji="1" lang="ja-JP" altLang="en-US" sz="1600" dirty="0" smtClean="0">
                          <a:solidFill>
                            <a:schemeClr val="tx1"/>
                          </a:solidFill>
                        </a:rPr>
                        <a:t>～</a:t>
                      </a:r>
                      <a:r>
                        <a:rPr kumimoji="1" lang="en-US" altLang="ja-JP" sz="1600" dirty="0" smtClean="0">
                          <a:solidFill>
                            <a:schemeClr val="tx1"/>
                          </a:solidFill>
                        </a:rPr>
                        <a:t>9</a:t>
                      </a:r>
                      <a:r>
                        <a:rPr kumimoji="1" lang="ja-JP" altLang="en-US" sz="1600" dirty="0" smtClean="0">
                          <a:solidFill>
                            <a:schemeClr val="tx1"/>
                          </a:solidFill>
                        </a:rPr>
                        <a:t>月</a:t>
                      </a:r>
                      <a:endParaRPr kumimoji="1" lang="ja-JP" altLang="en-US" sz="1600" dirty="0">
                        <a:solidFill>
                          <a:schemeClr val="tx1"/>
                        </a:solidFill>
                      </a:endParaRPr>
                    </a:p>
                  </a:txBody>
                  <a:tcPr/>
                </a:tc>
                <a:tc>
                  <a:txBody>
                    <a:bodyPr/>
                    <a:lstStyle/>
                    <a:p>
                      <a:pPr algn="ctr"/>
                      <a:r>
                        <a:rPr kumimoji="1" lang="en-US" altLang="ja-JP" sz="1600" dirty="0" smtClean="0">
                          <a:solidFill>
                            <a:schemeClr val="tx1"/>
                          </a:solidFill>
                        </a:rPr>
                        <a:t>10</a:t>
                      </a:r>
                      <a:r>
                        <a:rPr kumimoji="1" lang="ja-JP" altLang="en-US" sz="1600" dirty="0" smtClean="0">
                          <a:solidFill>
                            <a:schemeClr val="tx1"/>
                          </a:solidFill>
                        </a:rPr>
                        <a:t>～</a:t>
                      </a:r>
                      <a:r>
                        <a:rPr kumimoji="1" lang="en-US" altLang="ja-JP" sz="1600" dirty="0" smtClean="0">
                          <a:solidFill>
                            <a:schemeClr val="tx1"/>
                          </a:solidFill>
                        </a:rPr>
                        <a:t>12</a:t>
                      </a:r>
                      <a:r>
                        <a:rPr kumimoji="1" lang="ja-JP" altLang="en-US" sz="1600" dirty="0" smtClean="0">
                          <a:solidFill>
                            <a:schemeClr val="tx1"/>
                          </a:solidFill>
                        </a:rPr>
                        <a:t>月</a:t>
                      </a:r>
                      <a:endParaRPr kumimoji="1" lang="ja-JP" altLang="en-US" sz="1600" dirty="0">
                        <a:solidFill>
                          <a:schemeClr val="tx1"/>
                        </a:solidFill>
                      </a:endParaRPr>
                    </a:p>
                  </a:txBody>
                  <a:tcPr/>
                </a:tc>
                <a:tc>
                  <a:txBody>
                    <a:bodyPr/>
                    <a:lstStyle/>
                    <a:p>
                      <a:pPr algn="ctr"/>
                      <a:r>
                        <a:rPr kumimoji="1" lang="en-US" altLang="ja-JP" sz="1600" dirty="0" smtClean="0">
                          <a:solidFill>
                            <a:schemeClr val="tx1"/>
                          </a:solidFill>
                        </a:rPr>
                        <a:t>1</a:t>
                      </a:r>
                      <a:r>
                        <a:rPr kumimoji="1" lang="ja-JP" altLang="en-US" sz="1600" dirty="0" smtClean="0">
                          <a:solidFill>
                            <a:schemeClr val="tx1"/>
                          </a:solidFill>
                        </a:rPr>
                        <a:t>～</a:t>
                      </a:r>
                      <a:r>
                        <a:rPr kumimoji="1" lang="en-US" altLang="ja-JP" sz="1600" dirty="0" smtClean="0">
                          <a:solidFill>
                            <a:schemeClr val="tx1"/>
                          </a:solidFill>
                        </a:rPr>
                        <a:t>3</a:t>
                      </a:r>
                      <a:r>
                        <a:rPr kumimoji="1" lang="ja-JP" altLang="en-US" sz="1600" dirty="0" smtClean="0">
                          <a:solidFill>
                            <a:schemeClr val="tx1"/>
                          </a:solidFill>
                        </a:rPr>
                        <a:t>月</a:t>
                      </a:r>
                      <a:endParaRPr kumimoji="1" lang="ja-JP" altLang="en-US" sz="1600" dirty="0">
                        <a:solidFill>
                          <a:schemeClr val="tx1"/>
                        </a:solidFill>
                      </a:endParaRPr>
                    </a:p>
                  </a:txBody>
                  <a:tcPr/>
                </a:tc>
                <a:extLst>
                  <a:ext uri="{0D108BD9-81ED-4DB2-BD59-A6C34878D82A}">
                    <a16:rowId xmlns:a16="http://schemas.microsoft.com/office/drawing/2014/main" val="599890973"/>
                  </a:ext>
                </a:extLst>
              </a:tr>
              <a:tr h="286979">
                <a:tc>
                  <a:txBody>
                    <a:bodyPr/>
                    <a:lstStyle/>
                    <a:p>
                      <a:r>
                        <a:rPr kumimoji="1" lang="ja-JP" altLang="en-US" sz="1600" dirty="0" smtClean="0"/>
                        <a:t>①モデル対象・地区の選定</a:t>
                      </a:r>
                      <a:endParaRPr kumimoji="1" lang="ja-JP" altLang="en-US" sz="1600" dirty="0"/>
                    </a:p>
                  </a:txBody>
                  <a:tcPr/>
                </a:tc>
                <a:tc>
                  <a:txBody>
                    <a:bodyPr/>
                    <a:lstStyle/>
                    <a:p>
                      <a:endParaRPr kumimoji="1" lang="ja-JP" altLang="en-US" sz="1600" dirty="0"/>
                    </a:p>
                  </a:txBody>
                  <a:tcPr/>
                </a:tc>
                <a:tc>
                  <a:txBody>
                    <a:bodyPr/>
                    <a:lstStyle/>
                    <a:p>
                      <a:endParaRPr kumimoji="1" lang="ja-JP" altLang="en-US" sz="1600"/>
                    </a:p>
                  </a:txBody>
                  <a:tcPr/>
                </a:tc>
                <a:tc>
                  <a:txBody>
                    <a:bodyPr/>
                    <a:lstStyle/>
                    <a:p>
                      <a:endParaRPr kumimoji="1" lang="ja-JP" altLang="en-US" sz="1600" dirty="0"/>
                    </a:p>
                  </a:txBody>
                  <a:tcPr/>
                </a:tc>
                <a:tc>
                  <a:txBody>
                    <a:bodyPr/>
                    <a:lstStyle/>
                    <a:p>
                      <a:endParaRPr kumimoji="1" lang="ja-JP" altLang="en-US" sz="1700" dirty="0"/>
                    </a:p>
                  </a:txBody>
                  <a:tcPr/>
                </a:tc>
                <a:extLst>
                  <a:ext uri="{0D108BD9-81ED-4DB2-BD59-A6C34878D82A}">
                    <a16:rowId xmlns:a16="http://schemas.microsoft.com/office/drawing/2014/main" val="4230196530"/>
                  </a:ext>
                </a:extLst>
              </a:tr>
              <a:tr h="286979">
                <a:tc>
                  <a:txBody>
                    <a:bodyPr/>
                    <a:lstStyle/>
                    <a:p>
                      <a:r>
                        <a:rPr kumimoji="1" lang="ja-JP" altLang="en-US" sz="1600" dirty="0" smtClean="0"/>
                        <a:t>②啓発（研修会）</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700" dirty="0"/>
                    </a:p>
                  </a:txBody>
                  <a:tcPr/>
                </a:tc>
                <a:extLst>
                  <a:ext uri="{0D108BD9-81ED-4DB2-BD59-A6C34878D82A}">
                    <a16:rowId xmlns:a16="http://schemas.microsoft.com/office/drawing/2014/main" val="2117171692"/>
                  </a:ext>
                </a:extLst>
              </a:tr>
              <a:tr h="471747">
                <a:tc>
                  <a:txBody>
                    <a:bodyPr/>
                    <a:lstStyle/>
                    <a:p>
                      <a:r>
                        <a:rPr kumimoji="1" lang="ja-JP" altLang="en-US" sz="1600" dirty="0" smtClean="0"/>
                        <a:t>③モデル対象者の計画作成・避難訓練</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700" dirty="0"/>
                    </a:p>
                  </a:txBody>
                  <a:tcPr/>
                </a:tc>
                <a:extLst>
                  <a:ext uri="{0D108BD9-81ED-4DB2-BD59-A6C34878D82A}">
                    <a16:rowId xmlns:a16="http://schemas.microsoft.com/office/drawing/2014/main" val="3256183063"/>
                  </a:ext>
                </a:extLst>
              </a:tr>
            </a:tbl>
          </a:graphicData>
        </a:graphic>
      </p:graphicFrame>
      <p:grpSp>
        <p:nvGrpSpPr>
          <p:cNvPr id="3" name="グループ化 2"/>
          <p:cNvGrpSpPr/>
          <p:nvPr/>
        </p:nvGrpSpPr>
        <p:grpSpPr>
          <a:xfrm>
            <a:off x="5299840" y="5051213"/>
            <a:ext cx="3883917" cy="993987"/>
            <a:chOff x="5139060" y="4933284"/>
            <a:chExt cx="2977858" cy="993987"/>
          </a:xfrm>
        </p:grpSpPr>
        <p:sp>
          <p:nvSpPr>
            <p:cNvPr id="16" name="右矢印 15"/>
            <p:cNvSpPr/>
            <p:nvPr/>
          </p:nvSpPr>
          <p:spPr>
            <a:xfrm>
              <a:off x="5139060" y="4933284"/>
              <a:ext cx="1789062" cy="286363"/>
            </a:xfrm>
            <a:prstGeom prst="rightArrow">
              <a:avLst>
                <a:gd name="adj1" fmla="val 41667"/>
                <a:gd name="adj2" fmla="val 79166"/>
              </a:avLst>
            </a:prstGeom>
            <a:solidFill>
              <a:schemeClr val="accent5"/>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右矢印 16"/>
            <p:cNvSpPr/>
            <p:nvPr/>
          </p:nvSpPr>
          <p:spPr>
            <a:xfrm>
              <a:off x="6519540" y="5360539"/>
              <a:ext cx="745129" cy="202758"/>
            </a:xfrm>
            <a:prstGeom prst="rightArrow">
              <a:avLst>
                <a:gd name="adj1" fmla="val 50000"/>
                <a:gd name="adj2" fmla="val 79166"/>
              </a:avLst>
            </a:prstGeom>
            <a:solidFill>
              <a:schemeClr val="accent5"/>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右矢印 17"/>
            <p:cNvSpPr/>
            <p:nvPr/>
          </p:nvSpPr>
          <p:spPr>
            <a:xfrm>
              <a:off x="7257653" y="5699734"/>
              <a:ext cx="859265" cy="227537"/>
            </a:xfrm>
            <a:prstGeom prst="rightArrow">
              <a:avLst>
                <a:gd name="adj1" fmla="val 50000"/>
                <a:gd name="adj2" fmla="val 79166"/>
              </a:avLst>
            </a:prstGeom>
            <a:solidFill>
              <a:schemeClr val="accent5"/>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6" name="スライド番号プレースホルダー 5"/>
          <p:cNvSpPr>
            <a:spLocks noGrp="1"/>
          </p:cNvSpPr>
          <p:nvPr>
            <p:ph type="sldNum" sz="quarter" idx="12"/>
          </p:nvPr>
        </p:nvSpPr>
        <p:spPr/>
        <p:txBody>
          <a:bodyPr/>
          <a:lstStyle/>
          <a:p>
            <a:fld id="{0DEE1E8A-F59B-4774-AC14-A4AA4B898B7D}" type="slidenum">
              <a:rPr kumimoji="1" lang="ja-JP" altLang="en-US" smtClean="0"/>
              <a:t>3</a:t>
            </a:fld>
            <a:endParaRPr kumimoji="1" lang="ja-JP" altLang="en-US"/>
          </a:p>
        </p:txBody>
      </p:sp>
      <p:grpSp>
        <p:nvGrpSpPr>
          <p:cNvPr id="19" name="グループ化 18"/>
          <p:cNvGrpSpPr/>
          <p:nvPr/>
        </p:nvGrpSpPr>
        <p:grpSpPr>
          <a:xfrm>
            <a:off x="0" y="7859"/>
            <a:ext cx="12192000" cy="627106"/>
            <a:chOff x="-12900" y="9672"/>
            <a:chExt cx="9906000" cy="627106"/>
          </a:xfrm>
        </p:grpSpPr>
        <p:sp>
          <p:nvSpPr>
            <p:cNvPr id="20" name="正方形/長方形 19"/>
            <p:cNvSpPr/>
            <p:nvPr/>
          </p:nvSpPr>
          <p:spPr>
            <a:xfrm>
              <a:off x="-12900" y="9672"/>
              <a:ext cx="9906000" cy="380885"/>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3341878" y="52003"/>
              <a:ext cx="3196448" cy="584775"/>
            </a:xfrm>
            <a:prstGeom prst="rect">
              <a:avLst/>
            </a:prstGeom>
            <a:noFill/>
          </p:spPr>
          <p:txBody>
            <a:bodyPr wrap="none" rtlCol="0">
              <a:spAutoFit/>
            </a:bodyPr>
            <a:lstStyle/>
            <a:p>
              <a:pPr algn="ctr"/>
              <a:r>
                <a:rPr lang="ja-JP" altLang="en-US" sz="1600" b="1" dirty="0">
                  <a:solidFill>
                    <a:schemeClr val="bg1"/>
                  </a:solidFill>
                </a:rPr>
                <a:t>個別避難計画作成のプロセス</a:t>
              </a:r>
              <a:r>
                <a:rPr lang="ja-JP" altLang="en-US" sz="1600" b="1" dirty="0" smtClean="0">
                  <a:solidFill>
                    <a:schemeClr val="bg1"/>
                  </a:solidFill>
                </a:rPr>
                <a:t>（</a:t>
              </a:r>
              <a:r>
                <a:rPr lang="en-US" altLang="ja-JP" sz="1600" b="1" dirty="0" smtClean="0">
                  <a:solidFill>
                    <a:schemeClr val="bg1"/>
                  </a:solidFill>
                </a:rPr>
                <a:t>R4</a:t>
              </a:r>
              <a:r>
                <a:rPr lang="ja-JP" altLang="en-US" sz="1600" b="1" dirty="0" smtClean="0">
                  <a:solidFill>
                    <a:schemeClr val="bg1"/>
                  </a:solidFill>
                </a:rPr>
                <a:t>年度）</a:t>
              </a:r>
              <a:endParaRPr lang="ja-JP" altLang="en-US" sz="1600" b="1" dirty="0">
                <a:solidFill>
                  <a:schemeClr val="bg1"/>
                </a:solidFill>
              </a:endParaRPr>
            </a:p>
            <a:p>
              <a:pPr algn="ctr"/>
              <a:endParaRPr kumimoji="1" lang="ja-JP" altLang="en-US" sz="1600" b="1" dirty="0">
                <a:solidFill>
                  <a:schemeClr val="bg1"/>
                </a:solidFill>
              </a:endParaRPr>
            </a:p>
          </p:txBody>
        </p:sp>
        <p:sp>
          <p:nvSpPr>
            <p:cNvPr id="23" name="テキスト ボックス 22"/>
            <p:cNvSpPr txBox="1"/>
            <p:nvPr/>
          </p:nvSpPr>
          <p:spPr>
            <a:xfrm>
              <a:off x="112295" y="52003"/>
              <a:ext cx="2090821" cy="307777"/>
            </a:xfrm>
            <a:prstGeom prst="rect">
              <a:avLst/>
            </a:prstGeom>
            <a:solidFill>
              <a:schemeClr val="bg1"/>
            </a:solidFill>
            <a:ln>
              <a:solidFill>
                <a:schemeClr val="tx1"/>
              </a:solidFill>
            </a:ln>
          </p:spPr>
          <p:txBody>
            <a:bodyPr wrap="square" rtlCol="0">
              <a:spAutoFit/>
            </a:bodyPr>
            <a:lstStyle/>
            <a:p>
              <a:pPr algn="ctr"/>
              <a:r>
                <a:rPr lang="ja-JP" altLang="en-US" sz="1400" dirty="0" smtClean="0">
                  <a:latin typeface="ＭＳ ゴシック" panose="020B0609070205080204" pitchFamily="49" charset="-128"/>
                  <a:ea typeface="ＭＳ ゴシック" panose="020B0609070205080204" pitchFamily="49" charset="-128"/>
                </a:rPr>
                <a:t>大阪府　豊中市</a:t>
              </a:r>
              <a:endParaRPr kumimoji="1" lang="en-US" altLang="ja-JP" sz="1400" dirty="0" smtClean="0">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2269364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457200" y="352425"/>
            <a:ext cx="11391900" cy="1066800"/>
            <a:chOff x="457200" y="352425"/>
            <a:chExt cx="11391900" cy="1066800"/>
          </a:xfrm>
        </p:grpSpPr>
        <p:grpSp>
          <p:nvGrpSpPr>
            <p:cNvPr id="10" name="グループ化 9"/>
            <p:cNvGrpSpPr/>
            <p:nvPr/>
          </p:nvGrpSpPr>
          <p:grpSpPr>
            <a:xfrm>
              <a:off x="457200" y="352425"/>
              <a:ext cx="11391900" cy="1066800"/>
              <a:chOff x="457200" y="352425"/>
              <a:chExt cx="11391900" cy="1066800"/>
            </a:xfrm>
          </p:grpSpPr>
          <p:sp>
            <p:nvSpPr>
              <p:cNvPr id="2" name="正方形/長方形 1"/>
              <p:cNvSpPr/>
              <p:nvPr/>
            </p:nvSpPr>
            <p:spPr>
              <a:xfrm>
                <a:off x="457200" y="352425"/>
                <a:ext cx="11391900" cy="106680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r>
                  <a:rPr lang="ja-JP" altLang="en-US" sz="2800" b="1" dirty="0" smtClean="0"/>
                  <a:t>モデル事業の実施について</a:t>
                </a:r>
                <a:r>
                  <a:rPr lang="ja-JP" altLang="en-US" sz="2800" b="1" dirty="0">
                    <a:solidFill>
                      <a:prstClr val="black"/>
                    </a:solidFill>
                  </a:rPr>
                  <a:t>（結果</a:t>
                </a:r>
                <a:r>
                  <a:rPr lang="ja-JP" altLang="en-US" sz="2800" b="1" dirty="0" smtClean="0">
                    <a:solidFill>
                      <a:prstClr val="black"/>
                    </a:solidFill>
                  </a:rPr>
                  <a:t>報告②）</a:t>
                </a:r>
                <a:endParaRPr kumimoji="1" lang="ja-JP" altLang="en-US" sz="2800" b="1"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5637" y="408351"/>
                <a:ext cx="909638" cy="953724"/>
              </a:xfrm>
              <a:prstGeom prst="rect">
                <a:avLst/>
              </a:prstGeom>
            </p:spPr>
          </p:pic>
        </p:gr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839" y="454525"/>
              <a:ext cx="692171" cy="907550"/>
            </a:xfrm>
            <a:prstGeom prst="rect">
              <a:avLst/>
            </a:prstGeom>
          </p:spPr>
        </p:pic>
      </p:grpSp>
      <p:sp>
        <p:nvSpPr>
          <p:cNvPr id="19" name="正方形/長方形 18"/>
          <p:cNvSpPr/>
          <p:nvPr/>
        </p:nvSpPr>
        <p:spPr>
          <a:xfrm>
            <a:off x="640839" y="1521326"/>
            <a:ext cx="10554580" cy="4884342"/>
          </a:xfrm>
          <a:prstGeom prst="rect">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t" anchorCtr="0"/>
          <a:lstStyle/>
          <a:p>
            <a:r>
              <a:rPr lang="ja-JP" altLang="en-US" sz="2100" b="1" dirty="0" smtClean="0">
                <a:solidFill>
                  <a:srgbClr val="0070C0"/>
                </a:solidFill>
              </a:rPr>
              <a:t>❶ </a:t>
            </a:r>
            <a:r>
              <a:rPr kumimoji="1" lang="ja-JP" altLang="en-US" sz="2100" b="1" dirty="0" smtClean="0"/>
              <a:t>モデル対象者について</a:t>
            </a:r>
            <a:endParaRPr kumimoji="1" lang="en-US" altLang="ja-JP" sz="2100" b="1" dirty="0" smtClean="0"/>
          </a:p>
          <a:p>
            <a:pPr fontAlgn="t">
              <a:lnSpc>
                <a:spcPts val="800"/>
              </a:lnSpc>
            </a:pPr>
            <a:endParaRPr lang="en-US" altLang="ja-JP" dirty="0" smtClean="0"/>
          </a:p>
          <a:p>
            <a:pPr fontAlgn="t"/>
            <a:r>
              <a:rPr lang="ja-JP" altLang="en-US" dirty="0" smtClean="0"/>
              <a:t>　</a:t>
            </a:r>
            <a:r>
              <a:rPr lang="en-US" altLang="ja-JP" dirty="0" smtClean="0"/>
              <a:t>【</a:t>
            </a:r>
            <a:r>
              <a:rPr lang="ja-JP" altLang="en-US" dirty="0" smtClean="0"/>
              <a:t>状態像</a:t>
            </a:r>
            <a:r>
              <a:rPr lang="en-US" altLang="ja-JP" dirty="0" smtClean="0"/>
              <a:t>】</a:t>
            </a:r>
            <a:r>
              <a:rPr lang="ja-JP" altLang="en-US" dirty="0" smtClean="0"/>
              <a:t>次のすべての条件を満たす人</a:t>
            </a:r>
            <a:r>
              <a:rPr lang="ja-JP" altLang="en-US" sz="1600" dirty="0" smtClean="0">
                <a:solidFill>
                  <a:srgbClr val="FF0000"/>
                </a:solidFill>
              </a:rPr>
              <a:t>（</a:t>
            </a:r>
            <a:r>
              <a:rPr lang="en-US" altLang="ja-JP" sz="1600" dirty="0" smtClean="0">
                <a:solidFill>
                  <a:srgbClr val="FF0000"/>
                </a:solidFill>
              </a:rPr>
              <a:t>※</a:t>
            </a:r>
            <a:r>
              <a:rPr lang="ja-JP" altLang="en-US" sz="1600" dirty="0" smtClean="0">
                <a:solidFill>
                  <a:srgbClr val="FF0000"/>
                </a:solidFill>
              </a:rPr>
              <a:t> </a:t>
            </a:r>
            <a:r>
              <a:rPr lang="ja-JP" altLang="en-US" sz="1600" dirty="0">
                <a:solidFill>
                  <a:srgbClr val="FF0000"/>
                </a:solidFill>
              </a:rPr>
              <a:t>専門職による計画書作成を想定</a:t>
            </a:r>
            <a:r>
              <a:rPr lang="ja-JP" altLang="en-US" sz="1600" dirty="0" smtClean="0">
                <a:solidFill>
                  <a:srgbClr val="FF0000"/>
                </a:solidFill>
              </a:rPr>
              <a:t>）</a:t>
            </a:r>
            <a:endParaRPr lang="en-US" altLang="ja-JP" sz="1600" dirty="0" smtClean="0">
              <a:solidFill>
                <a:srgbClr val="FF0000"/>
              </a:solidFill>
            </a:endParaRPr>
          </a:p>
          <a:p>
            <a:pPr fontAlgn="t"/>
            <a:endParaRPr lang="en-US" altLang="ja-JP" dirty="0">
              <a:solidFill>
                <a:srgbClr val="FF0000"/>
              </a:solidFill>
            </a:endParaRPr>
          </a:p>
          <a:p>
            <a:pPr fontAlgn="t"/>
            <a:endParaRPr lang="en-US" altLang="ja-JP" dirty="0" smtClean="0">
              <a:solidFill>
                <a:srgbClr val="FF0000"/>
              </a:solidFill>
            </a:endParaRPr>
          </a:p>
          <a:p>
            <a:pPr fontAlgn="t"/>
            <a:endParaRPr lang="en-US" altLang="ja-JP" dirty="0">
              <a:solidFill>
                <a:srgbClr val="FF0000"/>
              </a:solidFill>
            </a:endParaRPr>
          </a:p>
          <a:p>
            <a:pPr fontAlgn="t"/>
            <a:endParaRPr lang="en-US" altLang="ja-JP" dirty="0" smtClean="0">
              <a:solidFill>
                <a:srgbClr val="FF0000"/>
              </a:solidFill>
            </a:endParaRPr>
          </a:p>
          <a:p>
            <a:pPr fontAlgn="t"/>
            <a:endParaRPr lang="en-US" altLang="ja-JP" dirty="0">
              <a:solidFill>
                <a:srgbClr val="FF0000"/>
              </a:solidFill>
            </a:endParaRPr>
          </a:p>
          <a:p>
            <a:pPr fontAlgn="t"/>
            <a:endParaRPr lang="en-US" altLang="ja-JP" dirty="0" smtClean="0">
              <a:solidFill>
                <a:srgbClr val="FF0000"/>
              </a:solidFill>
            </a:endParaRPr>
          </a:p>
          <a:p>
            <a:pPr fontAlgn="t"/>
            <a:endParaRPr lang="en-US" altLang="ja-JP" dirty="0">
              <a:solidFill>
                <a:srgbClr val="FF0000"/>
              </a:solidFill>
            </a:endParaRPr>
          </a:p>
          <a:p>
            <a:pPr fontAlgn="t"/>
            <a:endParaRPr lang="en-US" altLang="ja-JP" dirty="0" smtClean="0">
              <a:solidFill>
                <a:srgbClr val="FF0000"/>
              </a:solidFill>
            </a:endParaRPr>
          </a:p>
          <a:p>
            <a:pPr fontAlgn="t">
              <a:lnSpc>
                <a:spcPts val="800"/>
              </a:lnSpc>
            </a:pPr>
            <a:endParaRPr lang="en-US" altLang="ja-JP" dirty="0" smtClean="0">
              <a:solidFill>
                <a:schemeClr val="tx1"/>
              </a:solidFill>
            </a:endParaRPr>
          </a:p>
          <a:p>
            <a:pPr fontAlgn="t"/>
            <a:r>
              <a:rPr lang="ja-JP" altLang="en-US" dirty="0" smtClean="0">
                <a:solidFill>
                  <a:schemeClr val="tx1"/>
                </a:solidFill>
              </a:rPr>
              <a:t>　</a:t>
            </a:r>
            <a:r>
              <a:rPr lang="en-US" altLang="ja-JP" dirty="0" smtClean="0">
                <a:solidFill>
                  <a:schemeClr val="tx1"/>
                </a:solidFill>
              </a:rPr>
              <a:t>【</a:t>
            </a:r>
            <a:r>
              <a:rPr lang="ja-JP" altLang="en-US" dirty="0" smtClean="0">
                <a:solidFill>
                  <a:schemeClr val="tx1"/>
                </a:solidFill>
              </a:rPr>
              <a:t>モデル</a:t>
            </a:r>
            <a:r>
              <a:rPr lang="en-US" altLang="ja-JP" dirty="0" smtClean="0">
                <a:solidFill>
                  <a:schemeClr val="tx1"/>
                </a:solidFill>
              </a:rPr>
              <a:t>】</a:t>
            </a:r>
            <a:r>
              <a:rPr lang="ja-JP" altLang="en-US" dirty="0" smtClean="0">
                <a:solidFill>
                  <a:schemeClr val="tx1"/>
                </a:solidFill>
              </a:rPr>
              <a:t>つぎの４例を選定</a:t>
            </a:r>
            <a:endParaRPr lang="ja-JP" altLang="ja-JP" dirty="0"/>
          </a:p>
          <a:p>
            <a:r>
              <a:rPr kumimoji="1" lang="ja-JP" altLang="en-US" sz="2000" b="1" dirty="0" smtClean="0"/>
              <a:t>　</a:t>
            </a:r>
            <a:endParaRPr kumimoji="1" lang="en-US" altLang="ja-JP" sz="2000" b="1" dirty="0" smtClean="0"/>
          </a:p>
          <a:p>
            <a:pPr>
              <a:lnSpc>
                <a:spcPts val="500"/>
              </a:lnSpc>
            </a:pPr>
            <a:endParaRPr kumimoji="1" lang="en-US" altLang="ja-JP" sz="2000" b="1" dirty="0" smtClean="0"/>
          </a:p>
          <a:p>
            <a:r>
              <a:rPr kumimoji="1" lang="ja-JP" altLang="en-US" b="1" dirty="0" smtClean="0"/>
              <a:t>　　</a:t>
            </a:r>
            <a:endParaRPr kumimoji="1" lang="ja-JP" altLang="en-US" dirty="0"/>
          </a:p>
        </p:txBody>
      </p:sp>
      <p:graphicFrame>
        <p:nvGraphicFramePr>
          <p:cNvPr id="20" name="表 19"/>
          <p:cNvGraphicFramePr>
            <a:graphicFrameLocks noGrp="1"/>
          </p:cNvGraphicFramePr>
          <p:nvPr>
            <p:extLst>
              <p:ext uri="{D42A27DB-BD31-4B8C-83A1-F6EECF244321}">
                <p14:modId xmlns:p14="http://schemas.microsoft.com/office/powerpoint/2010/main" val="1651083541"/>
              </p:ext>
            </p:extLst>
          </p:nvPr>
        </p:nvGraphicFramePr>
        <p:xfrm>
          <a:off x="1399685" y="2290142"/>
          <a:ext cx="8678355" cy="2143760"/>
        </p:xfrm>
        <a:graphic>
          <a:graphicData uri="http://schemas.openxmlformats.org/drawingml/2006/table">
            <a:tbl>
              <a:tblPr firstRow="1" bandRow="1">
                <a:tableStyleId>{16D9F66E-5EB9-4882-86FB-DCBF35E3C3E4}</a:tableStyleId>
              </a:tblPr>
              <a:tblGrid>
                <a:gridCol w="3534880">
                  <a:extLst>
                    <a:ext uri="{9D8B030D-6E8A-4147-A177-3AD203B41FA5}">
                      <a16:colId xmlns:a16="http://schemas.microsoft.com/office/drawing/2014/main" val="250097068"/>
                    </a:ext>
                  </a:extLst>
                </a:gridCol>
                <a:gridCol w="5143475">
                  <a:extLst>
                    <a:ext uri="{9D8B030D-6E8A-4147-A177-3AD203B41FA5}">
                      <a16:colId xmlns:a16="http://schemas.microsoft.com/office/drawing/2014/main" val="676108013"/>
                    </a:ext>
                  </a:extLst>
                </a:gridCol>
              </a:tblGrid>
              <a:tr h="370840">
                <a:tc>
                  <a:txBody>
                    <a:bodyPr/>
                    <a:lstStyle/>
                    <a:p>
                      <a:r>
                        <a:rPr kumimoji="1" lang="ja-JP" altLang="en-US" sz="1600" b="1" dirty="0" smtClean="0"/>
                        <a:t>介護・福祉サービスの利用状況</a:t>
                      </a:r>
                      <a:endParaRPr kumimoji="1" lang="ja-JP" altLang="en-US" sz="1600" b="1" dirty="0"/>
                    </a:p>
                  </a:txBody>
                  <a:tcPr/>
                </a:tc>
                <a:tc>
                  <a:txBody>
                    <a:bodyPr/>
                    <a:lstStyle/>
                    <a:p>
                      <a:r>
                        <a:rPr kumimoji="1" lang="ja-JP" altLang="en-US" sz="1600" b="0" dirty="0" smtClean="0"/>
                        <a:t>☑ 利用あり（</a:t>
                      </a:r>
                      <a:r>
                        <a:rPr kumimoji="1" lang="en-US" altLang="ja-JP" sz="1600" b="0" dirty="0" smtClean="0"/>
                        <a:t>=</a:t>
                      </a:r>
                      <a:r>
                        <a:rPr kumimoji="1" lang="ja-JP" altLang="en-US" sz="1600" b="0" dirty="0" smtClean="0"/>
                        <a:t>自力・家族での日常生活が困難）</a:t>
                      </a:r>
                      <a:endParaRPr kumimoji="1" lang="ja-JP" altLang="en-US" sz="1600" b="0" dirty="0"/>
                    </a:p>
                  </a:txBody>
                  <a:tcPr/>
                </a:tc>
                <a:extLst>
                  <a:ext uri="{0D108BD9-81ED-4DB2-BD59-A6C34878D82A}">
                    <a16:rowId xmlns:a16="http://schemas.microsoft.com/office/drawing/2014/main" val="3715773388"/>
                  </a:ext>
                </a:extLst>
              </a:tr>
              <a:tr h="370840">
                <a:tc>
                  <a:txBody>
                    <a:bodyPr/>
                    <a:lstStyle/>
                    <a:p>
                      <a:r>
                        <a:rPr kumimoji="1" lang="ja-JP" altLang="en-US" sz="1600" b="1" dirty="0" smtClean="0"/>
                        <a:t>社会的孤立の状況</a:t>
                      </a:r>
                      <a:endParaRPr kumimoji="1" lang="ja-JP" altLang="en-US" sz="1600" b="1" dirty="0"/>
                    </a:p>
                  </a:txBody>
                  <a:tcPr/>
                </a:tc>
                <a:tc>
                  <a:txBody>
                    <a:bodyPr/>
                    <a:lstStyle/>
                    <a:p>
                      <a:r>
                        <a:rPr kumimoji="1" lang="ja-JP" altLang="en-US" sz="1600" dirty="0" smtClean="0"/>
                        <a:t>☑ 独居･高齢世帯　または　☑ 家族の支援がない</a:t>
                      </a:r>
                      <a:endParaRPr kumimoji="1" lang="en-US" altLang="ja-JP" sz="1600" dirty="0" smtClean="0"/>
                    </a:p>
                  </a:txBody>
                  <a:tcPr/>
                </a:tc>
                <a:extLst>
                  <a:ext uri="{0D108BD9-81ED-4DB2-BD59-A6C34878D82A}">
                    <a16:rowId xmlns:a16="http://schemas.microsoft.com/office/drawing/2014/main" val="2512824520"/>
                  </a:ext>
                </a:extLst>
              </a:tr>
              <a:tr h="370840">
                <a:tc>
                  <a:txBody>
                    <a:bodyPr/>
                    <a:lstStyle/>
                    <a:p>
                      <a:r>
                        <a:rPr kumimoji="1" lang="ja-JP" altLang="en-US" sz="1600" b="1" dirty="0" smtClean="0"/>
                        <a:t>心身の状況</a:t>
                      </a:r>
                      <a:endParaRPr kumimoji="1" lang="ja-JP" altLang="en-US" sz="1600" b="1" dirty="0"/>
                    </a:p>
                  </a:txBody>
                  <a:tcPr/>
                </a:tc>
                <a:tc>
                  <a:txBody>
                    <a:bodyPr/>
                    <a:lstStyle/>
                    <a:p>
                      <a:r>
                        <a:rPr kumimoji="1" lang="ja-JP" altLang="en-US" sz="1600" dirty="0" smtClean="0"/>
                        <a:t>☑ 自力･家族での避難や避難判断が困難</a:t>
                      </a:r>
                      <a:endParaRPr kumimoji="1" lang="en-US" altLang="ja-JP" sz="1600" dirty="0" smtClean="0"/>
                    </a:p>
                    <a:p>
                      <a:r>
                        <a:rPr kumimoji="1" lang="ja-JP" altLang="en-US" sz="1600" b="1" u="sng" dirty="0" smtClean="0">
                          <a:solidFill>
                            <a:srgbClr val="FF0000"/>
                          </a:solidFill>
                        </a:rPr>
                        <a:t>☑ 地域住民による支援で一般避難所に避難可能</a:t>
                      </a:r>
                      <a:endParaRPr kumimoji="1" lang="en-US" altLang="ja-JP" sz="1600" b="1" u="sng" dirty="0" smtClean="0">
                        <a:solidFill>
                          <a:srgbClr val="FF0000"/>
                        </a:solidFill>
                      </a:endParaRPr>
                    </a:p>
                    <a:p>
                      <a:r>
                        <a:rPr kumimoji="1" lang="ja-JP" altLang="en-US" sz="1600" b="1" u="sng" dirty="0" smtClean="0">
                          <a:solidFill>
                            <a:srgbClr val="FF0000"/>
                          </a:solidFill>
                        </a:rPr>
                        <a:t>☑ 一般避難所で一時的な生活が可能</a:t>
                      </a:r>
                    </a:p>
                  </a:txBody>
                  <a:tcPr/>
                </a:tc>
                <a:extLst>
                  <a:ext uri="{0D108BD9-81ED-4DB2-BD59-A6C34878D82A}">
                    <a16:rowId xmlns:a16="http://schemas.microsoft.com/office/drawing/2014/main" val="4237075682"/>
                  </a:ext>
                </a:extLst>
              </a:tr>
              <a:tr h="370840">
                <a:tc>
                  <a:txBody>
                    <a:bodyPr/>
                    <a:lstStyle/>
                    <a:p>
                      <a:r>
                        <a:rPr kumimoji="1" lang="ja-JP" altLang="en-US" sz="1600" b="1" dirty="0" smtClean="0"/>
                        <a:t>その他</a:t>
                      </a:r>
                      <a:endParaRPr kumimoji="1" lang="ja-JP" altLang="en-US" sz="1600" b="1" dirty="0"/>
                    </a:p>
                  </a:txBody>
                  <a:tcPr/>
                </a:tc>
                <a:tc>
                  <a:txBody>
                    <a:bodyPr/>
                    <a:lstStyle/>
                    <a:p>
                      <a:r>
                        <a:rPr kumimoji="1" lang="ja-JP" altLang="en-US" sz="1600" b="1" u="sng" dirty="0" smtClean="0">
                          <a:solidFill>
                            <a:srgbClr val="FF0000"/>
                          </a:solidFill>
                        </a:rPr>
                        <a:t>☑ 避難行動要支援者名簿に登録があること</a:t>
                      </a:r>
                      <a:endParaRPr kumimoji="1" lang="en-US" altLang="ja-JP" sz="1600" b="1" u="sng" dirty="0" smtClean="0">
                        <a:solidFill>
                          <a:srgbClr val="FF0000"/>
                        </a:solidFill>
                      </a:endParaRPr>
                    </a:p>
                    <a:p>
                      <a:r>
                        <a:rPr kumimoji="1" lang="ja-JP" altLang="en-US" sz="1600" dirty="0" smtClean="0"/>
                        <a:t>注）ハザードの状況は考慮しない</a:t>
                      </a:r>
                      <a:endParaRPr kumimoji="1" lang="ja-JP" altLang="en-US" sz="1600" dirty="0"/>
                    </a:p>
                  </a:txBody>
                  <a:tcPr/>
                </a:tc>
                <a:extLst>
                  <a:ext uri="{0D108BD9-81ED-4DB2-BD59-A6C34878D82A}">
                    <a16:rowId xmlns:a16="http://schemas.microsoft.com/office/drawing/2014/main" val="196404863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711033534"/>
              </p:ext>
            </p:extLst>
          </p:nvPr>
        </p:nvGraphicFramePr>
        <p:xfrm>
          <a:off x="1399684" y="4859973"/>
          <a:ext cx="8678356" cy="1483360"/>
        </p:xfrm>
        <a:graphic>
          <a:graphicData uri="http://schemas.openxmlformats.org/drawingml/2006/table">
            <a:tbl>
              <a:tblPr firstRow="1" bandRow="1">
                <a:tableStyleId>{16D9F66E-5EB9-4882-86FB-DCBF35E3C3E4}</a:tableStyleId>
              </a:tblPr>
              <a:tblGrid>
                <a:gridCol w="2446987">
                  <a:extLst>
                    <a:ext uri="{9D8B030D-6E8A-4147-A177-3AD203B41FA5}">
                      <a16:colId xmlns:a16="http://schemas.microsoft.com/office/drawing/2014/main" val="3557127558"/>
                    </a:ext>
                  </a:extLst>
                </a:gridCol>
                <a:gridCol w="6231369">
                  <a:extLst>
                    <a:ext uri="{9D8B030D-6E8A-4147-A177-3AD203B41FA5}">
                      <a16:colId xmlns:a16="http://schemas.microsoft.com/office/drawing/2014/main" val="2644218578"/>
                    </a:ext>
                  </a:extLst>
                </a:gridCol>
              </a:tblGrid>
              <a:tr h="370840">
                <a:tc>
                  <a:txBody>
                    <a:bodyPr/>
                    <a:lstStyle/>
                    <a:p>
                      <a:r>
                        <a:rPr kumimoji="1" lang="en-US" altLang="ja-JP" sz="1600" b="1" dirty="0" smtClean="0"/>
                        <a:t>A</a:t>
                      </a:r>
                      <a:r>
                        <a:rPr kumimoji="1" lang="ja-JP" altLang="en-US" sz="1600" b="1" dirty="0" smtClean="0"/>
                        <a:t>）高齢者モデル①</a:t>
                      </a:r>
                      <a:endParaRPr kumimoji="1" lang="ja-JP" altLang="en-US" sz="1600" b="1" dirty="0"/>
                    </a:p>
                  </a:txBody>
                  <a:tcPr>
                    <a:solidFill>
                      <a:schemeClr val="bg1">
                        <a:lumMod val="95000"/>
                      </a:schemeClr>
                    </a:solidFill>
                  </a:tcPr>
                </a:tc>
                <a:tc>
                  <a:txBody>
                    <a:bodyPr/>
                    <a:lstStyle/>
                    <a:p>
                      <a:r>
                        <a:rPr kumimoji="1" lang="ja-JP" altLang="en-US" sz="1600" b="0" dirty="0" smtClean="0"/>
                        <a:t>要介護１（歩行に一部介助）で日中は１人</a:t>
                      </a:r>
                      <a:endParaRPr kumimoji="1" lang="ja-JP" altLang="en-US" sz="1600" b="0" dirty="0"/>
                    </a:p>
                  </a:txBody>
                  <a:tcPr>
                    <a:solidFill>
                      <a:schemeClr val="bg1">
                        <a:lumMod val="95000"/>
                      </a:schemeClr>
                    </a:solidFill>
                  </a:tcPr>
                </a:tc>
                <a:extLst>
                  <a:ext uri="{0D108BD9-81ED-4DB2-BD59-A6C34878D82A}">
                    <a16:rowId xmlns:a16="http://schemas.microsoft.com/office/drawing/2014/main" val="3443948457"/>
                  </a:ext>
                </a:extLst>
              </a:tr>
              <a:tr h="370840">
                <a:tc>
                  <a:txBody>
                    <a:bodyPr/>
                    <a:lstStyle/>
                    <a:p>
                      <a:r>
                        <a:rPr kumimoji="1" lang="en-US" altLang="ja-JP" sz="1600" b="1" dirty="0" smtClean="0"/>
                        <a:t>B</a:t>
                      </a:r>
                      <a:r>
                        <a:rPr kumimoji="1" lang="ja-JP" altLang="en-US" sz="1600" b="1" dirty="0" smtClean="0"/>
                        <a:t>）高齢者モデル②</a:t>
                      </a:r>
                      <a:endParaRPr kumimoji="1" lang="ja-JP" altLang="en-US" sz="1600" b="1" dirty="0"/>
                    </a:p>
                  </a:txBody>
                  <a:tcPr>
                    <a:solidFill>
                      <a:schemeClr val="bg1">
                        <a:lumMod val="95000"/>
                      </a:schemeClr>
                    </a:solidFill>
                  </a:tcPr>
                </a:tc>
                <a:tc>
                  <a:txBody>
                    <a:bodyPr/>
                    <a:lstStyle/>
                    <a:p>
                      <a:r>
                        <a:rPr kumimoji="1" lang="ja-JP" altLang="en-US" sz="1600" b="0" dirty="0" smtClean="0"/>
                        <a:t>要介護２</a:t>
                      </a:r>
                      <a:r>
                        <a:rPr kumimoji="1" lang="ja-JP" altLang="en-US" sz="1600" b="0" i="0" u="none" strike="noStrike" kern="1200" cap="none" spc="0" normalizeH="0" baseline="0" noProof="0" dirty="0" smtClean="0">
                          <a:ln>
                            <a:noFill/>
                          </a:ln>
                          <a:solidFill>
                            <a:prstClr val="black"/>
                          </a:solidFill>
                          <a:effectLst/>
                          <a:uLnTx/>
                          <a:uFillTx/>
                          <a:latin typeface="+mn-lt"/>
                          <a:ea typeface="+mn-ea"/>
                          <a:cs typeface="+mn-cs"/>
                        </a:rPr>
                        <a:t>（歩行に一部介助）で独居世帯</a:t>
                      </a:r>
                      <a:endParaRPr kumimoji="1" lang="ja-JP" altLang="en-US" sz="1600" b="0" dirty="0"/>
                    </a:p>
                  </a:txBody>
                  <a:tcPr>
                    <a:solidFill>
                      <a:schemeClr val="bg1">
                        <a:lumMod val="95000"/>
                      </a:schemeClr>
                    </a:solidFill>
                  </a:tcPr>
                </a:tc>
                <a:extLst>
                  <a:ext uri="{0D108BD9-81ED-4DB2-BD59-A6C34878D82A}">
                    <a16:rowId xmlns:a16="http://schemas.microsoft.com/office/drawing/2014/main" val="2856388602"/>
                  </a:ext>
                </a:extLst>
              </a:tr>
              <a:tr h="370840">
                <a:tc>
                  <a:txBody>
                    <a:bodyPr/>
                    <a:lstStyle/>
                    <a:p>
                      <a:r>
                        <a:rPr kumimoji="1" lang="en-US" altLang="ja-JP" sz="1600" b="1" dirty="0" smtClean="0"/>
                        <a:t>C</a:t>
                      </a:r>
                      <a:r>
                        <a:rPr kumimoji="1" lang="ja-JP" altLang="en-US" sz="1600" b="1" dirty="0" smtClean="0"/>
                        <a:t>）身体障害者モデル</a:t>
                      </a:r>
                      <a:endParaRPr kumimoji="1" lang="ja-JP" altLang="en-US" sz="1600" b="1" dirty="0"/>
                    </a:p>
                  </a:txBody>
                  <a:tcPr>
                    <a:solidFill>
                      <a:schemeClr val="accent6">
                        <a:lumMod val="20000"/>
                        <a:lumOff val="80000"/>
                      </a:schemeClr>
                    </a:solidFill>
                  </a:tcPr>
                </a:tc>
                <a:tc>
                  <a:txBody>
                    <a:bodyPr/>
                    <a:lstStyle/>
                    <a:p>
                      <a:r>
                        <a:rPr kumimoji="1" lang="ja-JP" altLang="en-US" sz="1600" b="0" dirty="0" smtClean="0"/>
                        <a:t>身障</a:t>
                      </a:r>
                      <a:r>
                        <a:rPr kumimoji="1" lang="en-US" altLang="ja-JP" sz="1600" b="0" dirty="0" smtClean="0"/>
                        <a:t>1</a:t>
                      </a:r>
                      <a:r>
                        <a:rPr kumimoji="1" lang="ja-JP" altLang="en-US" sz="1600" b="0" dirty="0" smtClean="0"/>
                        <a:t>級（車椅子介助）、配偶者も</a:t>
                      </a:r>
                      <a:r>
                        <a:rPr kumimoji="1" lang="ja-JP" altLang="en-US" sz="1600" b="0" i="0" u="none" strike="noStrike" kern="1200" cap="none" spc="0" normalizeH="0" baseline="0" noProof="0" dirty="0" smtClean="0">
                          <a:ln>
                            <a:noFill/>
                          </a:ln>
                          <a:solidFill>
                            <a:prstClr val="black"/>
                          </a:solidFill>
                          <a:effectLst/>
                          <a:uLnTx/>
                          <a:uFillTx/>
                          <a:latin typeface="+mn-lt"/>
                          <a:ea typeface="+mn-ea"/>
                          <a:cs typeface="+mn-cs"/>
                        </a:rPr>
                        <a:t>身障</a:t>
                      </a:r>
                      <a:r>
                        <a:rPr kumimoji="1" lang="en-US" altLang="ja-JP" sz="1600" b="0" i="0" u="none" strike="noStrike" kern="1200" cap="none" spc="0" normalizeH="0" baseline="0" noProof="0" dirty="0" smtClean="0">
                          <a:ln>
                            <a:noFill/>
                          </a:ln>
                          <a:solidFill>
                            <a:prstClr val="black"/>
                          </a:solidFill>
                          <a:effectLst/>
                          <a:uLnTx/>
                          <a:uFillTx/>
                          <a:latin typeface="+mn-lt"/>
                          <a:ea typeface="+mn-ea"/>
                          <a:cs typeface="+mn-cs"/>
                        </a:rPr>
                        <a:t>1</a:t>
                      </a:r>
                      <a:r>
                        <a:rPr kumimoji="1" lang="ja-JP" altLang="en-US" sz="1600" b="0" i="0" u="none" strike="noStrike" kern="1200" cap="none" spc="0" normalizeH="0" baseline="0" noProof="0" dirty="0" smtClean="0">
                          <a:ln>
                            <a:noFill/>
                          </a:ln>
                          <a:solidFill>
                            <a:prstClr val="black"/>
                          </a:solidFill>
                          <a:effectLst/>
                          <a:uLnTx/>
                          <a:uFillTx/>
                          <a:latin typeface="+mn-lt"/>
                          <a:ea typeface="+mn-ea"/>
                          <a:cs typeface="+mn-cs"/>
                        </a:rPr>
                        <a:t>級（車椅子介助）</a:t>
                      </a:r>
                      <a:endParaRPr kumimoji="1" lang="ja-JP" altLang="en-US" sz="1600" b="0" dirty="0"/>
                    </a:p>
                  </a:txBody>
                  <a:tcPr>
                    <a:solidFill>
                      <a:schemeClr val="accent6">
                        <a:lumMod val="20000"/>
                        <a:lumOff val="80000"/>
                      </a:schemeClr>
                    </a:solidFill>
                  </a:tcPr>
                </a:tc>
                <a:extLst>
                  <a:ext uri="{0D108BD9-81ED-4DB2-BD59-A6C34878D82A}">
                    <a16:rowId xmlns:a16="http://schemas.microsoft.com/office/drawing/2014/main" val="120117185"/>
                  </a:ext>
                </a:extLst>
              </a:tr>
              <a:tr h="370840">
                <a:tc>
                  <a:txBody>
                    <a:bodyPr/>
                    <a:lstStyle/>
                    <a:p>
                      <a:r>
                        <a:rPr kumimoji="1" lang="en-US" altLang="ja-JP" sz="1600" b="1" dirty="0" smtClean="0"/>
                        <a:t>D</a:t>
                      </a:r>
                      <a:r>
                        <a:rPr kumimoji="1" lang="ja-JP" altLang="en-US" sz="1600" b="1" dirty="0" smtClean="0"/>
                        <a:t>）身体障害者モデル</a:t>
                      </a:r>
                      <a:endParaRPr kumimoji="1" lang="ja-JP" altLang="en-US" sz="1600" b="1"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cs typeface="+mn-cs"/>
                        </a:rPr>
                        <a:t>身障</a:t>
                      </a:r>
                      <a:r>
                        <a:rPr kumimoji="1" lang="en-US" altLang="ja-JP" sz="1600" b="0" i="0" u="none" strike="noStrike" kern="1200" cap="none" spc="0" normalizeH="0" baseline="0" noProof="0" dirty="0" smtClean="0">
                          <a:ln>
                            <a:noFill/>
                          </a:ln>
                          <a:solidFill>
                            <a:prstClr val="black"/>
                          </a:solidFill>
                          <a:effectLst/>
                          <a:uLnTx/>
                          <a:uFillTx/>
                          <a:latin typeface="+mn-lt"/>
                          <a:ea typeface="+mn-ea"/>
                          <a:cs typeface="+mn-cs"/>
                        </a:rPr>
                        <a:t>1</a:t>
                      </a:r>
                      <a:r>
                        <a:rPr kumimoji="1" lang="ja-JP" altLang="en-US" sz="1600" b="0" i="0" u="none" strike="noStrike" kern="1200" cap="none" spc="0" normalizeH="0" baseline="0" noProof="0" dirty="0" smtClean="0">
                          <a:ln>
                            <a:noFill/>
                          </a:ln>
                          <a:solidFill>
                            <a:prstClr val="black"/>
                          </a:solidFill>
                          <a:effectLst/>
                          <a:uLnTx/>
                          <a:uFillTx/>
                          <a:latin typeface="+mn-lt"/>
                          <a:ea typeface="+mn-ea"/>
                          <a:cs typeface="+mn-cs"/>
                        </a:rPr>
                        <a:t>級（車椅子介助）で独居世帯</a:t>
                      </a:r>
                      <a:endParaRPr kumimoji="1" lang="ja-JP" altLang="en-US" sz="1600" b="0" dirty="0"/>
                    </a:p>
                  </a:txBody>
                  <a:tcPr>
                    <a:solidFill>
                      <a:schemeClr val="accent6">
                        <a:lumMod val="20000"/>
                        <a:lumOff val="80000"/>
                      </a:schemeClr>
                    </a:solidFill>
                  </a:tcPr>
                </a:tc>
                <a:extLst>
                  <a:ext uri="{0D108BD9-81ED-4DB2-BD59-A6C34878D82A}">
                    <a16:rowId xmlns:a16="http://schemas.microsoft.com/office/drawing/2014/main" val="1335843690"/>
                  </a:ext>
                </a:extLst>
              </a:tr>
            </a:tbl>
          </a:graphicData>
        </a:graphic>
      </p:graphicFrame>
      <p:sp>
        <p:nvSpPr>
          <p:cNvPr id="4" name="スライド番号プレースホルダー 3"/>
          <p:cNvSpPr>
            <a:spLocks noGrp="1"/>
          </p:cNvSpPr>
          <p:nvPr>
            <p:ph type="sldNum" sz="quarter" idx="12"/>
          </p:nvPr>
        </p:nvSpPr>
        <p:spPr/>
        <p:txBody>
          <a:bodyPr/>
          <a:lstStyle/>
          <a:p>
            <a:fld id="{0DEE1E8A-F59B-4774-AC14-A4AA4B898B7D}" type="slidenum">
              <a:rPr kumimoji="1" lang="ja-JP" altLang="en-US" smtClean="0"/>
              <a:t>4</a:t>
            </a:fld>
            <a:endParaRPr kumimoji="1" lang="ja-JP" altLang="en-US"/>
          </a:p>
        </p:txBody>
      </p:sp>
      <p:grpSp>
        <p:nvGrpSpPr>
          <p:cNvPr id="13" name="グループ化 12"/>
          <p:cNvGrpSpPr/>
          <p:nvPr/>
        </p:nvGrpSpPr>
        <p:grpSpPr>
          <a:xfrm>
            <a:off x="0" y="7859"/>
            <a:ext cx="12192000" cy="627106"/>
            <a:chOff x="-12900" y="9672"/>
            <a:chExt cx="9906000" cy="627106"/>
          </a:xfrm>
        </p:grpSpPr>
        <p:sp>
          <p:nvSpPr>
            <p:cNvPr id="14" name="正方形/長方形 13"/>
            <p:cNvSpPr/>
            <p:nvPr/>
          </p:nvSpPr>
          <p:spPr>
            <a:xfrm>
              <a:off x="-12900" y="9672"/>
              <a:ext cx="9906000" cy="380885"/>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341874" y="52003"/>
              <a:ext cx="3196448" cy="584775"/>
            </a:xfrm>
            <a:prstGeom prst="rect">
              <a:avLst/>
            </a:prstGeom>
            <a:noFill/>
          </p:spPr>
          <p:txBody>
            <a:bodyPr wrap="none" rtlCol="0">
              <a:spAutoFit/>
            </a:bodyPr>
            <a:lstStyle/>
            <a:p>
              <a:pPr algn="ctr"/>
              <a:r>
                <a:rPr lang="ja-JP" altLang="en-US" sz="1600" b="1" dirty="0">
                  <a:solidFill>
                    <a:schemeClr val="bg1"/>
                  </a:solidFill>
                </a:rPr>
                <a:t>個別避難計画作成のプロセス</a:t>
              </a:r>
              <a:r>
                <a:rPr lang="ja-JP" altLang="en-US" sz="1600" b="1" dirty="0" smtClean="0">
                  <a:solidFill>
                    <a:schemeClr val="bg1"/>
                  </a:solidFill>
                </a:rPr>
                <a:t>（</a:t>
              </a:r>
              <a:r>
                <a:rPr lang="en-US" altLang="ja-JP" sz="1600" b="1" dirty="0">
                  <a:solidFill>
                    <a:schemeClr val="bg1"/>
                  </a:solidFill>
                </a:rPr>
                <a:t>R4</a:t>
              </a:r>
              <a:r>
                <a:rPr lang="ja-JP" altLang="en-US" sz="1600" b="1" dirty="0">
                  <a:solidFill>
                    <a:schemeClr val="bg1"/>
                  </a:solidFill>
                </a:rPr>
                <a:t>年度）</a:t>
              </a:r>
            </a:p>
            <a:p>
              <a:pPr algn="ctr"/>
              <a:endParaRPr kumimoji="1" lang="ja-JP" altLang="en-US" sz="1600" b="1" dirty="0">
                <a:solidFill>
                  <a:schemeClr val="bg1"/>
                </a:solidFill>
              </a:endParaRPr>
            </a:p>
          </p:txBody>
        </p:sp>
        <p:sp>
          <p:nvSpPr>
            <p:cNvPr id="17" name="テキスト ボックス 16"/>
            <p:cNvSpPr txBox="1"/>
            <p:nvPr/>
          </p:nvSpPr>
          <p:spPr>
            <a:xfrm>
              <a:off x="112295" y="52003"/>
              <a:ext cx="2090821" cy="307777"/>
            </a:xfrm>
            <a:prstGeom prst="rect">
              <a:avLst/>
            </a:prstGeom>
            <a:solidFill>
              <a:schemeClr val="bg1"/>
            </a:solidFill>
            <a:ln>
              <a:solidFill>
                <a:schemeClr val="tx1"/>
              </a:solidFill>
            </a:ln>
          </p:spPr>
          <p:txBody>
            <a:bodyPr wrap="square" rtlCol="0">
              <a:spAutoFit/>
            </a:bodyPr>
            <a:lstStyle/>
            <a:p>
              <a:pPr algn="ctr"/>
              <a:r>
                <a:rPr lang="ja-JP" altLang="en-US" sz="1400" dirty="0" smtClean="0">
                  <a:latin typeface="ＭＳ ゴシック" panose="020B0609070205080204" pitchFamily="49" charset="-128"/>
                  <a:ea typeface="ＭＳ ゴシック" panose="020B0609070205080204" pitchFamily="49" charset="-128"/>
                </a:rPr>
                <a:t>大阪府　豊中市</a:t>
              </a:r>
              <a:endParaRPr kumimoji="1" lang="en-US" altLang="ja-JP" sz="1400" dirty="0" smtClean="0">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1139926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457200" y="352425"/>
            <a:ext cx="11391900" cy="1066800"/>
            <a:chOff x="457200" y="352425"/>
            <a:chExt cx="11391900" cy="1066800"/>
          </a:xfrm>
        </p:grpSpPr>
        <p:grpSp>
          <p:nvGrpSpPr>
            <p:cNvPr id="10" name="グループ化 9"/>
            <p:cNvGrpSpPr/>
            <p:nvPr/>
          </p:nvGrpSpPr>
          <p:grpSpPr>
            <a:xfrm>
              <a:off x="457200" y="352425"/>
              <a:ext cx="11391900" cy="1066800"/>
              <a:chOff x="457200" y="352425"/>
              <a:chExt cx="11391900" cy="1066800"/>
            </a:xfrm>
          </p:grpSpPr>
          <p:sp>
            <p:nvSpPr>
              <p:cNvPr id="2" name="正方形/長方形 1"/>
              <p:cNvSpPr/>
              <p:nvPr/>
            </p:nvSpPr>
            <p:spPr>
              <a:xfrm>
                <a:off x="457200" y="352425"/>
                <a:ext cx="11391900" cy="106680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r>
                  <a:rPr lang="ja-JP" altLang="en-US" sz="2800" b="1" dirty="0" smtClean="0"/>
                  <a:t>モデル事業の実施について</a:t>
                </a:r>
                <a:r>
                  <a:rPr lang="ja-JP" altLang="en-US" sz="2800" b="1" dirty="0">
                    <a:solidFill>
                      <a:prstClr val="black"/>
                    </a:solidFill>
                  </a:rPr>
                  <a:t>（結果</a:t>
                </a:r>
                <a:r>
                  <a:rPr lang="ja-JP" altLang="en-US" sz="2800" b="1" dirty="0" smtClean="0">
                    <a:solidFill>
                      <a:prstClr val="black"/>
                    </a:solidFill>
                  </a:rPr>
                  <a:t>報告③）</a:t>
                </a:r>
                <a:endParaRPr kumimoji="1" lang="ja-JP" altLang="en-US" sz="2800" b="1"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5637" y="408351"/>
                <a:ext cx="909638" cy="953724"/>
              </a:xfrm>
              <a:prstGeom prst="rect">
                <a:avLst/>
              </a:prstGeom>
            </p:spPr>
          </p:pic>
        </p:gr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839" y="454525"/>
              <a:ext cx="692171" cy="907550"/>
            </a:xfrm>
            <a:prstGeom prst="rect">
              <a:avLst/>
            </a:prstGeom>
          </p:spPr>
        </p:pic>
      </p:grpSp>
      <p:sp>
        <p:nvSpPr>
          <p:cNvPr id="20" name="正方形/長方形 19"/>
          <p:cNvSpPr/>
          <p:nvPr/>
        </p:nvSpPr>
        <p:spPr>
          <a:xfrm>
            <a:off x="457199" y="2464666"/>
            <a:ext cx="7719391" cy="3763855"/>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2000" b="1" dirty="0" smtClean="0">
              <a:solidFill>
                <a:prstClr val="black"/>
              </a:solidFill>
            </a:endParaRPr>
          </a:p>
          <a:p>
            <a:pPr lvl="0"/>
            <a:r>
              <a:rPr kumimoji="1" lang="en-US" altLang="ja-JP" sz="2000" b="1" dirty="0" smtClean="0">
                <a:solidFill>
                  <a:prstClr val="black"/>
                </a:solidFill>
              </a:rPr>
              <a:t>【</a:t>
            </a:r>
            <a:r>
              <a:rPr kumimoji="1" lang="ja-JP" altLang="en-US" sz="2000" b="1" dirty="0">
                <a:solidFill>
                  <a:prstClr val="black"/>
                </a:solidFill>
              </a:rPr>
              <a:t>対象者</a:t>
            </a:r>
            <a:r>
              <a:rPr kumimoji="1" lang="en-US" altLang="ja-JP" sz="2000" b="1" dirty="0" smtClean="0">
                <a:solidFill>
                  <a:prstClr val="black"/>
                </a:solidFill>
              </a:rPr>
              <a:t>】</a:t>
            </a:r>
          </a:p>
          <a:p>
            <a:pPr lvl="0"/>
            <a:r>
              <a:rPr kumimoji="1" lang="ja-JP" altLang="en-US" sz="2000" dirty="0">
                <a:solidFill>
                  <a:prstClr val="black"/>
                </a:solidFill>
              </a:rPr>
              <a:t>　</a:t>
            </a:r>
            <a:r>
              <a:rPr kumimoji="1" lang="ja-JP" altLang="en-US" sz="2000" dirty="0" smtClean="0">
                <a:solidFill>
                  <a:prstClr val="black"/>
                </a:solidFill>
              </a:rPr>
              <a:t>■</a:t>
            </a:r>
            <a:r>
              <a:rPr kumimoji="1" lang="ja-JP" altLang="en-US" sz="2000" dirty="0" smtClean="0">
                <a:solidFill>
                  <a:schemeClr val="tx1"/>
                </a:solidFill>
              </a:rPr>
              <a:t>福祉</a:t>
            </a:r>
            <a:r>
              <a:rPr kumimoji="1" lang="ja-JP" altLang="en-US" sz="2000" dirty="0">
                <a:solidFill>
                  <a:schemeClr val="tx1"/>
                </a:solidFill>
              </a:rPr>
              <a:t>専門</a:t>
            </a:r>
            <a:r>
              <a:rPr kumimoji="1" lang="ja-JP" altLang="en-US" sz="2000" dirty="0" smtClean="0">
                <a:solidFill>
                  <a:schemeClr val="tx1"/>
                </a:solidFill>
              </a:rPr>
              <a:t>職</a:t>
            </a:r>
            <a:endParaRPr kumimoji="1" lang="en-US" altLang="ja-JP" sz="2000" dirty="0" smtClean="0">
              <a:solidFill>
                <a:schemeClr val="tx1"/>
              </a:solidFill>
            </a:endParaRPr>
          </a:p>
          <a:p>
            <a:pPr lvl="0"/>
            <a:r>
              <a:rPr kumimoji="1" lang="ja-JP" altLang="en-US" sz="2000" dirty="0">
                <a:solidFill>
                  <a:schemeClr val="tx1"/>
                </a:solidFill>
              </a:rPr>
              <a:t>　</a:t>
            </a:r>
            <a:r>
              <a:rPr lang="ja-JP" altLang="en-US" sz="2000" dirty="0">
                <a:solidFill>
                  <a:schemeClr val="tx1"/>
                </a:solidFill>
              </a:rPr>
              <a:t>〇</a:t>
            </a:r>
            <a:r>
              <a:rPr kumimoji="1" lang="ja-JP" altLang="en-US" sz="2000" dirty="0" smtClean="0">
                <a:solidFill>
                  <a:schemeClr val="tx1"/>
                </a:solidFill>
              </a:rPr>
              <a:t>介護保険事業者連絡会（</a:t>
            </a:r>
            <a:r>
              <a:rPr kumimoji="1" lang="en-US" altLang="ja-JP" sz="2000" dirty="0" smtClean="0">
                <a:solidFill>
                  <a:schemeClr val="tx1"/>
                </a:solidFill>
              </a:rPr>
              <a:t>9/29</a:t>
            </a:r>
            <a:r>
              <a:rPr kumimoji="1" lang="ja-JP" altLang="en-US" sz="2000" dirty="0" smtClean="0">
                <a:solidFill>
                  <a:schemeClr val="tx1"/>
                </a:solidFill>
              </a:rPr>
              <a:t>開催、</a:t>
            </a:r>
            <a:r>
              <a:rPr kumimoji="1" lang="en-US" altLang="ja-JP" sz="2000" dirty="0" smtClean="0">
                <a:solidFill>
                  <a:schemeClr val="tx1"/>
                </a:solidFill>
              </a:rPr>
              <a:t>92</a:t>
            </a:r>
            <a:r>
              <a:rPr kumimoji="1" lang="ja-JP" altLang="en-US" sz="2000" dirty="0" smtClean="0">
                <a:solidFill>
                  <a:schemeClr val="tx1"/>
                </a:solidFill>
              </a:rPr>
              <a:t>人参加）</a:t>
            </a:r>
            <a:endParaRPr kumimoji="1" lang="en-US" altLang="ja-JP" sz="2000" dirty="0" smtClean="0">
              <a:solidFill>
                <a:schemeClr val="tx1"/>
              </a:solidFill>
            </a:endParaRPr>
          </a:p>
          <a:p>
            <a:pPr lvl="0"/>
            <a:r>
              <a:rPr lang="ja-JP" altLang="en-US" sz="2000" dirty="0">
                <a:solidFill>
                  <a:schemeClr val="tx1"/>
                </a:solidFill>
              </a:rPr>
              <a:t>　</a:t>
            </a:r>
            <a:r>
              <a:rPr lang="ja-JP" altLang="en-US" sz="2000" dirty="0" smtClean="0">
                <a:solidFill>
                  <a:schemeClr val="tx1"/>
                </a:solidFill>
              </a:rPr>
              <a:t>〇</a:t>
            </a:r>
            <a:r>
              <a:rPr kumimoji="1" lang="ja-JP" altLang="en-US" sz="2000" dirty="0" smtClean="0">
                <a:solidFill>
                  <a:schemeClr val="tx1"/>
                </a:solidFill>
              </a:rPr>
              <a:t>障害相談支援ネットワーク えん（ </a:t>
            </a:r>
            <a:r>
              <a:rPr kumimoji="1" lang="en-US" altLang="ja-JP" sz="2000" dirty="0" smtClean="0">
                <a:solidFill>
                  <a:schemeClr val="tx1"/>
                </a:solidFill>
              </a:rPr>
              <a:t>8/26</a:t>
            </a:r>
            <a:r>
              <a:rPr kumimoji="1" lang="ja-JP" altLang="en-US" sz="2000" dirty="0" smtClean="0">
                <a:solidFill>
                  <a:schemeClr val="tx1"/>
                </a:solidFill>
              </a:rPr>
              <a:t>開催、</a:t>
            </a:r>
            <a:r>
              <a:rPr kumimoji="1" lang="en-US" altLang="ja-JP" sz="2000" dirty="0" smtClean="0">
                <a:solidFill>
                  <a:schemeClr val="tx1"/>
                </a:solidFill>
              </a:rPr>
              <a:t>16</a:t>
            </a:r>
            <a:r>
              <a:rPr kumimoji="1" lang="ja-JP" altLang="en-US" sz="2000" dirty="0" smtClean="0">
                <a:solidFill>
                  <a:schemeClr val="tx1"/>
                </a:solidFill>
              </a:rPr>
              <a:t>人参加）</a:t>
            </a:r>
            <a:endParaRPr kumimoji="1" lang="en-US" altLang="ja-JP" sz="2000" dirty="0" smtClean="0">
              <a:solidFill>
                <a:schemeClr val="tx1"/>
              </a:solidFill>
            </a:endParaRPr>
          </a:p>
          <a:p>
            <a:pPr lvl="0"/>
            <a:endParaRPr kumimoji="1" lang="en-US" altLang="ja-JP" sz="2000" dirty="0" smtClean="0">
              <a:solidFill>
                <a:schemeClr val="tx1"/>
              </a:solidFill>
            </a:endParaRPr>
          </a:p>
          <a:p>
            <a:pPr lvl="0"/>
            <a:r>
              <a:rPr kumimoji="1" lang="ja-JP" altLang="en-US" sz="2000" dirty="0" smtClean="0">
                <a:solidFill>
                  <a:schemeClr val="tx1"/>
                </a:solidFill>
              </a:rPr>
              <a:t>　■地域住民</a:t>
            </a:r>
            <a:endParaRPr kumimoji="1" lang="en-US" altLang="ja-JP" sz="2000" dirty="0" smtClean="0">
              <a:solidFill>
                <a:schemeClr val="tx1"/>
              </a:solidFill>
            </a:endParaRPr>
          </a:p>
          <a:p>
            <a:pPr lvl="0"/>
            <a:r>
              <a:rPr kumimoji="1" lang="ja-JP" altLang="en-US" sz="2000" dirty="0" smtClean="0">
                <a:solidFill>
                  <a:schemeClr val="tx1"/>
                </a:solidFill>
              </a:rPr>
              <a:t>　（防災･福祉ささえあいづくり</a:t>
            </a:r>
            <a:r>
              <a:rPr kumimoji="1" lang="ja-JP" altLang="en-US" sz="2000" dirty="0">
                <a:solidFill>
                  <a:schemeClr val="tx1"/>
                </a:solidFill>
              </a:rPr>
              <a:t>推進</a:t>
            </a:r>
            <a:r>
              <a:rPr kumimoji="1" lang="ja-JP" altLang="en-US" sz="2000" dirty="0" smtClean="0">
                <a:solidFill>
                  <a:schemeClr val="tx1"/>
                </a:solidFill>
              </a:rPr>
              <a:t>事業協力団体</a:t>
            </a:r>
            <a:r>
              <a:rPr kumimoji="1" lang="en-US" altLang="ja-JP" sz="2000" dirty="0" smtClean="0">
                <a:solidFill>
                  <a:schemeClr val="tx1"/>
                </a:solidFill>
              </a:rPr>
              <a:t>※</a:t>
            </a:r>
            <a:r>
              <a:rPr kumimoji="1" lang="ja-JP" altLang="en-US" sz="2000" dirty="0" smtClean="0">
                <a:solidFill>
                  <a:schemeClr val="tx1"/>
                </a:solidFill>
              </a:rPr>
              <a:t>）</a:t>
            </a:r>
            <a:endParaRPr kumimoji="1" lang="en-US" altLang="ja-JP" sz="2000" dirty="0" smtClean="0">
              <a:solidFill>
                <a:schemeClr val="tx1"/>
              </a:solidFill>
            </a:endParaRPr>
          </a:p>
          <a:p>
            <a:pPr lvl="0"/>
            <a:r>
              <a:rPr lang="ja-JP" altLang="en-US" sz="2000" dirty="0" smtClean="0">
                <a:solidFill>
                  <a:schemeClr val="tx1"/>
                </a:solidFill>
              </a:rPr>
              <a:t>　　</a:t>
            </a:r>
            <a:r>
              <a:rPr lang="en-US" altLang="ja-JP" sz="2000" dirty="0" smtClean="0">
                <a:solidFill>
                  <a:schemeClr val="tx1"/>
                </a:solidFill>
              </a:rPr>
              <a:t>※</a:t>
            </a:r>
            <a:r>
              <a:rPr lang="ja-JP" altLang="en-US" sz="2000" dirty="0" smtClean="0">
                <a:solidFill>
                  <a:schemeClr val="tx1"/>
                </a:solidFill>
              </a:rPr>
              <a:t>校区福祉委員会、民生・児童委員会、地域自治協議会</a:t>
            </a:r>
            <a:endParaRPr lang="en-US" altLang="ja-JP" sz="2000" dirty="0" smtClean="0">
              <a:solidFill>
                <a:schemeClr val="tx1"/>
              </a:solidFill>
            </a:endParaRPr>
          </a:p>
          <a:p>
            <a:pPr lvl="0"/>
            <a:r>
              <a:rPr kumimoji="1" lang="ja-JP" altLang="en-US" sz="2000" dirty="0">
                <a:solidFill>
                  <a:schemeClr val="tx1"/>
                </a:solidFill>
              </a:rPr>
              <a:t>　</a:t>
            </a:r>
            <a:r>
              <a:rPr kumimoji="1" lang="ja-JP" altLang="en-US" sz="2000" dirty="0" smtClean="0">
                <a:solidFill>
                  <a:schemeClr val="tx1"/>
                </a:solidFill>
              </a:rPr>
              <a:t>〇北丘校区（</a:t>
            </a:r>
            <a:r>
              <a:rPr kumimoji="1" lang="en-US" altLang="ja-JP" sz="2000" dirty="0" smtClean="0">
                <a:solidFill>
                  <a:schemeClr val="tx1"/>
                </a:solidFill>
              </a:rPr>
              <a:t>9/21</a:t>
            </a:r>
            <a:r>
              <a:rPr lang="ja-JP" altLang="en-US" sz="2000" dirty="0" smtClean="0">
                <a:solidFill>
                  <a:schemeClr val="tx1"/>
                </a:solidFill>
              </a:rPr>
              <a:t>開催、</a:t>
            </a:r>
            <a:r>
              <a:rPr lang="en-US" altLang="ja-JP" sz="2000" dirty="0" smtClean="0">
                <a:solidFill>
                  <a:schemeClr val="tx1"/>
                </a:solidFill>
              </a:rPr>
              <a:t>18</a:t>
            </a:r>
            <a:r>
              <a:rPr lang="ja-JP" altLang="en-US" sz="2000" dirty="0" smtClean="0">
                <a:solidFill>
                  <a:schemeClr val="tx1"/>
                </a:solidFill>
              </a:rPr>
              <a:t>人参加）</a:t>
            </a:r>
            <a:endParaRPr lang="en-US" altLang="ja-JP" sz="2000" dirty="0" smtClean="0">
              <a:solidFill>
                <a:schemeClr val="tx1"/>
              </a:solidFill>
            </a:endParaRPr>
          </a:p>
          <a:p>
            <a:pPr lvl="0"/>
            <a:r>
              <a:rPr kumimoji="1" lang="ja-JP" altLang="en-US" sz="2000" dirty="0">
                <a:solidFill>
                  <a:schemeClr val="tx1"/>
                </a:solidFill>
              </a:rPr>
              <a:t>　</a:t>
            </a:r>
            <a:r>
              <a:rPr kumimoji="1" lang="ja-JP" altLang="en-US" sz="2000" dirty="0" smtClean="0">
                <a:solidFill>
                  <a:schemeClr val="tx1"/>
                </a:solidFill>
              </a:rPr>
              <a:t>〇野田校区（</a:t>
            </a:r>
            <a:r>
              <a:rPr kumimoji="1" lang="en-US" altLang="ja-JP" sz="2000" dirty="0" smtClean="0">
                <a:solidFill>
                  <a:schemeClr val="tx1"/>
                </a:solidFill>
              </a:rPr>
              <a:t>9/30</a:t>
            </a:r>
            <a:r>
              <a:rPr kumimoji="1" lang="ja-JP" altLang="en-US" sz="2000" dirty="0" smtClean="0">
                <a:solidFill>
                  <a:schemeClr val="tx1"/>
                </a:solidFill>
              </a:rPr>
              <a:t>開催、</a:t>
            </a:r>
            <a:r>
              <a:rPr kumimoji="1" lang="en-US" altLang="ja-JP" sz="2000" dirty="0" smtClean="0">
                <a:solidFill>
                  <a:schemeClr val="tx1"/>
                </a:solidFill>
              </a:rPr>
              <a:t>18</a:t>
            </a:r>
            <a:r>
              <a:rPr kumimoji="1" lang="ja-JP" altLang="en-US" sz="2000" dirty="0" smtClean="0">
                <a:solidFill>
                  <a:schemeClr val="tx1"/>
                </a:solidFill>
              </a:rPr>
              <a:t>人参加）</a:t>
            </a:r>
            <a:endParaRPr kumimoji="1" lang="en-US" altLang="ja-JP" sz="2000" dirty="0" smtClean="0">
              <a:solidFill>
                <a:schemeClr val="tx1"/>
              </a:solidFill>
            </a:endParaRPr>
          </a:p>
          <a:p>
            <a:pPr lvl="0"/>
            <a:r>
              <a:rPr lang="ja-JP" altLang="en-US" sz="2000" dirty="0">
                <a:solidFill>
                  <a:schemeClr val="tx1"/>
                </a:solidFill>
              </a:rPr>
              <a:t>　〇</a:t>
            </a:r>
            <a:r>
              <a:rPr lang="ja-JP" altLang="en-US" sz="2000" dirty="0" smtClean="0">
                <a:solidFill>
                  <a:schemeClr val="tx1"/>
                </a:solidFill>
              </a:rPr>
              <a:t>名簿差し替え会（協力団体全体）時の説明</a:t>
            </a:r>
            <a:r>
              <a:rPr lang="en-US" altLang="ja-JP" sz="2000" dirty="0" smtClean="0">
                <a:solidFill>
                  <a:schemeClr val="tx1"/>
                </a:solidFill>
              </a:rPr>
              <a:t>(12/5</a:t>
            </a:r>
            <a:r>
              <a:rPr lang="ja-JP" altLang="en-US" sz="2000" dirty="0" smtClean="0">
                <a:solidFill>
                  <a:schemeClr val="tx1"/>
                </a:solidFill>
              </a:rPr>
              <a:t>・</a:t>
            </a:r>
            <a:r>
              <a:rPr lang="en-US" altLang="ja-JP" sz="2000" dirty="0" smtClean="0">
                <a:solidFill>
                  <a:schemeClr val="tx1"/>
                </a:solidFill>
              </a:rPr>
              <a:t>12</a:t>
            </a:r>
            <a:r>
              <a:rPr lang="ja-JP" altLang="en-US" sz="2000" dirty="0" smtClean="0">
                <a:solidFill>
                  <a:schemeClr val="tx1"/>
                </a:solidFill>
              </a:rPr>
              <a:t>開催）</a:t>
            </a:r>
            <a:endParaRPr kumimoji="1" lang="en-US" altLang="ja-JP" sz="2000" dirty="0">
              <a:solidFill>
                <a:schemeClr val="tx1"/>
              </a:solidFill>
            </a:endParaRPr>
          </a:p>
        </p:txBody>
      </p:sp>
      <p:sp>
        <p:nvSpPr>
          <p:cNvPr id="21" name="正方形/長方形 20"/>
          <p:cNvSpPr/>
          <p:nvPr/>
        </p:nvSpPr>
        <p:spPr>
          <a:xfrm>
            <a:off x="8415131" y="2464667"/>
            <a:ext cx="3257136" cy="3763854"/>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2000" b="1" dirty="0" smtClean="0">
              <a:solidFill>
                <a:schemeClr val="tx1"/>
              </a:solidFill>
            </a:endParaRPr>
          </a:p>
          <a:p>
            <a:pPr lvl="0"/>
            <a:r>
              <a:rPr kumimoji="1" lang="en-US" altLang="ja-JP" sz="2000" b="1" dirty="0" smtClean="0">
                <a:solidFill>
                  <a:schemeClr val="tx1"/>
                </a:solidFill>
              </a:rPr>
              <a:t>【</a:t>
            </a:r>
            <a:r>
              <a:rPr kumimoji="1" lang="ja-JP" altLang="en-US" sz="2000" b="1" dirty="0">
                <a:solidFill>
                  <a:schemeClr val="tx1"/>
                </a:solidFill>
              </a:rPr>
              <a:t>内     容</a:t>
            </a:r>
            <a:r>
              <a:rPr kumimoji="1" lang="en-US" altLang="ja-JP" sz="2000" b="1" dirty="0">
                <a:solidFill>
                  <a:schemeClr val="tx1"/>
                </a:solidFill>
              </a:rPr>
              <a:t>】</a:t>
            </a:r>
            <a:r>
              <a:rPr kumimoji="1" lang="ja-JP" altLang="en-US" sz="2000" b="1" dirty="0">
                <a:solidFill>
                  <a:schemeClr val="tx1"/>
                </a:solidFill>
              </a:rPr>
              <a:t>　</a:t>
            </a:r>
            <a:endParaRPr kumimoji="1" lang="en-US" altLang="ja-JP" sz="2000" b="1" dirty="0" smtClean="0">
              <a:solidFill>
                <a:schemeClr val="tx1"/>
              </a:solidFill>
            </a:endParaRPr>
          </a:p>
          <a:p>
            <a:pPr lvl="0"/>
            <a:r>
              <a:rPr kumimoji="1" lang="ja-JP" altLang="en-US" sz="2000" dirty="0" smtClean="0">
                <a:solidFill>
                  <a:schemeClr val="tx1"/>
                </a:solidFill>
              </a:rPr>
              <a:t>・避難</a:t>
            </a:r>
            <a:r>
              <a:rPr kumimoji="1" lang="ja-JP" altLang="en-US" sz="2000" dirty="0">
                <a:solidFill>
                  <a:schemeClr val="tx1"/>
                </a:solidFill>
              </a:rPr>
              <a:t>の</a:t>
            </a:r>
            <a:r>
              <a:rPr kumimoji="1" lang="ja-JP" altLang="en-US" sz="2000" dirty="0" smtClean="0">
                <a:solidFill>
                  <a:schemeClr val="tx1"/>
                </a:solidFill>
              </a:rPr>
              <a:t>備え（自助）</a:t>
            </a:r>
            <a:endParaRPr kumimoji="1" lang="en-US" altLang="ja-JP" sz="2000" dirty="0" smtClean="0">
              <a:solidFill>
                <a:schemeClr val="tx1"/>
              </a:solidFill>
            </a:endParaRPr>
          </a:p>
          <a:p>
            <a:r>
              <a:rPr lang="ja-JP" altLang="en-US" sz="2000" dirty="0" smtClean="0">
                <a:solidFill>
                  <a:schemeClr val="tx1"/>
                </a:solidFill>
              </a:rPr>
              <a:t>・</a:t>
            </a:r>
            <a:r>
              <a:rPr lang="ja-JP" altLang="en-US" sz="2000" dirty="0">
                <a:solidFill>
                  <a:schemeClr val="tx1"/>
                </a:solidFill>
              </a:rPr>
              <a:t>豊中市の災害支援</a:t>
            </a:r>
            <a:r>
              <a:rPr lang="ja-JP" altLang="en-US" sz="2000" dirty="0" smtClean="0">
                <a:solidFill>
                  <a:schemeClr val="tx1"/>
                </a:solidFill>
              </a:rPr>
              <a:t>の</a:t>
            </a:r>
            <a:endParaRPr lang="en-US" altLang="ja-JP" sz="2000" dirty="0" smtClean="0">
              <a:solidFill>
                <a:schemeClr val="tx1"/>
              </a:solidFill>
            </a:endParaRPr>
          </a:p>
          <a:p>
            <a:r>
              <a:rPr lang="ja-JP" altLang="en-US" sz="2000" dirty="0">
                <a:solidFill>
                  <a:schemeClr val="tx1"/>
                </a:solidFill>
              </a:rPr>
              <a:t>　</a:t>
            </a:r>
            <a:r>
              <a:rPr lang="ja-JP" altLang="en-US" sz="2000" dirty="0" smtClean="0">
                <a:solidFill>
                  <a:schemeClr val="tx1"/>
                </a:solidFill>
              </a:rPr>
              <a:t>取組み</a:t>
            </a:r>
            <a:endParaRPr lang="en-US" altLang="ja-JP" sz="2000" dirty="0">
              <a:solidFill>
                <a:schemeClr val="tx1"/>
              </a:solidFill>
            </a:endParaRPr>
          </a:p>
          <a:p>
            <a:pPr lvl="0"/>
            <a:r>
              <a:rPr kumimoji="1" lang="ja-JP" altLang="en-US" sz="2000" dirty="0" smtClean="0">
                <a:solidFill>
                  <a:schemeClr val="tx1"/>
                </a:solidFill>
              </a:rPr>
              <a:t>・個別</a:t>
            </a:r>
            <a:r>
              <a:rPr kumimoji="1" lang="ja-JP" altLang="en-US" sz="2000" dirty="0">
                <a:solidFill>
                  <a:schemeClr val="tx1"/>
                </a:solidFill>
              </a:rPr>
              <a:t>避難</a:t>
            </a:r>
            <a:r>
              <a:rPr kumimoji="1" lang="ja-JP" altLang="en-US" sz="2000" dirty="0" smtClean="0">
                <a:solidFill>
                  <a:schemeClr val="tx1"/>
                </a:solidFill>
              </a:rPr>
              <a:t>計画とは</a:t>
            </a:r>
            <a:endParaRPr kumimoji="1" lang="en-US" altLang="ja-JP" sz="2000" dirty="0">
              <a:solidFill>
                <a:schemeClr val="tx1"/>
              </a:solidFill>
            </a:endParaRPr>
          </a:p>
          <a:p>
            <a:pPr lvl="0"/>
            <a:r>
              <a:rPr kumimoji="1" lang="ja-JP" altLang="en-US" sz="2000" dirty="0" smtClean="0">
                <a:solidFill>
                  <a:schemeClr val="tx1"/>
                </a:solidFill>
              </a:rPr>
              <a:t>・</a:t>
            </a:r>
            <a:r>
              <a:rPr kumimoji="1" lang="ja-JP" altLang="en-US" sz="2000" dirty="0">
                <a:solidFill>
                  <a:schemeClr val="tx1"/>
                </a:solidFill>
              </a:rPr>
              <a:t>高齢者や障害者の</a:t>
            </a:r>
            <a:r>
              <a:rPr kumimoji="1" lang="ja-JP" altLang="en-US" sz="2000" dirty="0" smtClean="0">
                <a:solidFill>
                  <a:schemeClr val="tx1"/>
                </a:solidFill>
              </a:rPr>
              <a:t>ケア</a:t>
            </a:r>
            <a:endParaRPr kumimoji="1" lang="en-US" altLang="ja-JP" sz="2000" dirty="0" smtClean="0">
              <a:solidFill>
                <a:schemeClr val="tx1"/>
              </a:solidFill>
            </a:endParaRPr>
          </a:p>
          <a:p>
            <a:pPr lvl="0"/>
            <a:r>
              <a:rPr lang="ja-JP" altLang="en-US" sz="2000" dirty="0">
                <a:solidFill>
                  <a:schemeClr val="tx1"/>
                </a:solidFill>
              </a:rPr>
              <a:t>　</a:t>
            </a:r>
            <a:r>
              <a:rPr kumimoji="1" lang="ja-JP" altLang="en-US" sz="2000" dirty="0" smtClean="0">
                <a:solidFill>
                  <a:schemeClr val="tx1"/>
                </a:solidFill>
              </a:rPr>
              <a:t>や理解（地域住民のみ）</a:t>
            </a:r>
            <a:endParaRPr kumimoji="1" lang="en-US" altLang="ja-JP" sz="2000" dirty="0">
              <a:solidFill>
                <a:prstClr val="black"/>
              </a:solidFill>
            </a:endParaRPr>
          </a:p>
        </p:txBody>
      </p:sp>
      <p:sp>
        <p:nvSpPr>
          <p:cNvPr id="5" name="スライド番号プレースホルダー 4"/>
          <p:cNvSpPr>
            <a:spLocks noGrp="1"/>
          </p:cNvSpPr>
          <p:nvPr>
            <p:ph type="sldNum" sz="quarter" idx="12"/>
          </p:nvPr>
        </p:nvSpPr>
        <p:spPr/>
        <p:txBody>
          <a:bodyPr/>
          <a:lstStyle/>
          <a:p>
            <a:fld id="{0DEE1E8A-F59B-4774-AC14-A4AA4B898B7D}" type="slidenum">
              <a:rPr kumimoji="1" lang="ja-JP" altLang="en-US" smtClean="0"/>
              <a:t>5</a:t>
            </a:fld>
            <a:endParaRPr kumimoji="1" lang="ja-JP" altLang="en-US"/>
          </a:p>
        </p:txBody>
      </p:sp>
      <p:grpSp>
        <p:nvGrpSpPr>
          <p:cNvPr id="26" name="グループ化 25"/>
          <p:cNvGrpSpPr/>
          <p:nvPr/>
        </p:nvGrpSpPr>
        <p:grpSpPr>
          <a:xfrm>
            <a:off x="0" y="7859"/>
            <a:ext cx="12192000" cy="380885"/>
            <a:chOff x="-12900" y="9672"/>
            <a:chExt cx="9906000" cy="380885"/>
          </a:xfrm>
        </p:grpSpPr>
        <p:sp>
          <p:nvSpPr>
            <p:cNvPr id="27" name="正方形/長方形 26"/>
            <p:cNvSpPr/>
            <p:nvPr/>
          </p:nvSpPr>
          <p:spPr>
            <a:xfrm>
              <a:off x="-12900" y="9672"/>
              <a:ext cx="9906000" cy="380885"/>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3341875" y="52003"/>
              <a:ext cx="3196448" cy="338554"/>
            </a:xfrm>
            <a:prstGeom prst="rect">
              <a:avLst/>
            </a:prstGeom>
            <a:noFill/>
          </p:spPr>
          <p:txBody>
            <a:bodyPr wrap="none" rtlCol="0">
              <a:spAutoFit/>
            </a:bodyPr>
            <a:lstStyle/>
            <a:p>
              <a:pPr algn="ctr"/>
              <a:r>
                <a:rPr lang="ja-JP" altLang="en-US" sz="1600" b="1" dirty="0">
                  <a:solidFill>
                    <a:schemeClr val="bg1"/>
                  </a:solidFill>
                </a:rPr>
                <a:t>個別避難計画作成のプロセス</a:t>
              </a:r>
              <a:r>
                <a:rPr lang="ja-JP" altLang="en-US" sz="1600" b="1" dirty="0" smtClean="0">
                  <a:solidFill>
                    <a:schemeClr val="bg1"/>
                  </a:solidFill>
                </a:rPr>
                <a:t>（</a:t>
              </a:r>
              <a:r>
                <a:rPr lang="en-US" altLang="ja-JP" sz="1600" b="1" dirty="0">
                  <a:solidFill>
                    <a:schemeClr val="bg1"/>
                  </a:solidFill>
                </a:rPr>
                <a:t>R4</a:t>
              </a:r>
              <a:r>
                <a:rPr lang="ja-JP" altLang="en-US" sz="1600" b="1" dirty="0" smtClean="0">
                  <a:solidFill>
                    <a:schemeClr val="bg1"/>
                  </a:solidFill>
                </a:rPr>
                <a:t>年度）</a:t>
              </a:r>
              <a:endParaRPr kumimoji="1" lang="ja-JP" altLang="en-US" sz="1600" b="1" dirty="0">
                <a:solidFill>
                  <a:schemeClr val="bg1"/>
                </a:solidFill>
              </a:endParaRPr>
            </a:p>
          </p:txBody>
        </p:sp>
        <p:sp>
          <p:nvSpPr>
            <p:cNvPr id="41" name="テキスト ボックス 40"/>
            <p:cNvSpPr txBox="1"/>
            <p:nvPr/>
          </p:nvSpPr>
          <p:spPr>
            <a:xfrm>
              <a:off x="112295" y="52003"/>
              <a:ext cx="2090821" cy="307777"/>
            </a:xfrm>
            <a:prstGeom prst="rect">
              <a:avLst/>
            </a:prstGeom>
            <a:solidFill>
              <a:schemeClr val="bg1"/>
            </a:solidFill>
            <a:ln>
              <a:solidFill>
                <a:schemeClr val="tx1"/>
              </a:solidFill>
            </a:ln>
          </p:spPr>
          <p:txBody>
            <a:bodyPr wrap="square" rtlCol="0">
              <a:spAutoFit/>
            </a:bodyPr>
            <a:lstStyle/>
            <a:p>
              <a:pPr algn="ctr"/>
              <a:r>
                <a:rPr lang="ja-JP" altLang="en-US" sz="1400" dirty="0" smtClean="0">
                  <a:latin typeface="ＭＳ ゴシック" panose="020B0609070205080204" pitchFamily="49" charset="-128"/>
                  <a:ea typeface="ＭＳ ゴシック" panose="020B0609070205080204" pitchFamily="49" charset="-128"/>
                </a:rPr>
                <a:t>大阪府　豊中市</a:t>
              </a:r>
              <a:endParaRPr kumimoji="1" lang="en-US" altLang="ja-JP" sz="1400" dirty="0" smtClean="0">
                <a:latin typeface="ＭＳ ゴシック" panose="020B0609070205080204" pitchFamily="49" charset="-128"/>
                <a:ea typeface="ＭＳ ゴシック" panose="020B0609070205080204" pitchFamily="49" charset="-128"/>
              </a:endParaRPr>
            </a:p>
          </p:txBody>
        </p:sp>
      </p:grpSp>
      <p:sp>
        <p:nvSpPr>
          <p:cNvPr id="3" name="テキスト ボックス 2"/>
          <p:cNvSpPr txBox="1"/>
          <p:nvPr/>
        </p:nvSpPr>
        <p:spPr>
          <a:xfrm>
            <a:off x="457200" y="1711113"/>
            <a:ext cx="6958013" cy="461665"/>
          </a:xfrm>
          <a:prstGeom prst="rect">
            <a:avLst/>
          </a:prstGeom>
          <a:noFill/>
        </p:spPr>
        <p:txBody>
          <a:bodyPr wrap="square" rtlCol="0">
            <a:spAutoFit/>
          </a:bodyPr>
          <a:lstStyle/>
          <a:p>
            <a:pPr lvl="0"/>
            <a:r>
              <a:rPr lang="ja-JP" altLang="en-US" sz="2400" b="1" dirty="0">
                <a:solidFill>
                  <a:srgbClr val="0070C0"/>
                </a:solidFill>
                <a:latin typeface="+mn-ea"/>
              </a:rPr>
              <a:t>❷</a:t>
            </a:r>
            <a:r>
              <a:rPr lang="ja-JP" altLang="en-US" sz="2400" b="1" dirty="0">
                <a:latin typeface="+mn-ea"/>
              </a:rPr>
              <a:t>地域団体や福祉専門職向けの啓発（研修会）</a:t>
            </a:r>
            <a:endParaRPr lang="en-US" altLang="ja-JP" sz="2400" b="1" dirty="0">
              <a:latin typeface="+mn-ea"/>
            </a:endParaRPr>
          </a:p>
        </p:txBody>
      </p:sp>
    </p:spTree>
    <p:extLst>
      <p:ext uri="{BB962C8B-B14F-4D97-AF65-F5344CB8AC3E}">
        <p14:creationId xmlns:p14="http://schemas.microsoft.com/office/powerpoint/2010/main" val="2046199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DEE1E8A-F59B-4774-AC14-A4AA4B898B7D}" type="slidenum">
              <a:rPr kumimoji="1" lang="ja-JP" altLang="en-US" smtClean="0"/>
              <a:t>6</a:t>
            </a:fld>
            <a:endParaRPr kumimoji="1" lang="ja-JP" altLang="en-US"/>
          </a:p>
        </p:txBody>
      </p:sp>
      <p:sp>
        <p:nvSpPr>
          <p:cNvPr id="3" name="正方形/長方形 2"/>
          <p:cNvSpPr/>
          <p:nvPr/>
        </p:nvSpPr>
        <p:spPr>
          <a:xfrm>
            <a:off x="3901293" y="2398904"/>
            <a:ext cx="561547" cy="2526405"/>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vert="eaVert" rtlCol="0" anchor="ctr"/>
          <a:lstStyle/>
          <a:p>
            <a:r>
              <a:rPr kumimoji="1" lang="ja-JP" altLang="en-US" dirty="0" smtClean="0"/>
              <a:t>避難支援協力者の確保</a:t>
            </a:r>
            <a:endParaRPr kumimoji="1" lang="ja-JP" altLang="en-US" dirty="0"/>
          </a:p>
        </p:txBody>
      </p:sp>
      <p:sp>
        <p:nvSpPr>
          <p:cNvPr id="4" name="正方形/長方形 3"/>
          <p:cNvSpPr/>
          <p:nvPr/>
        </p:nvSpPr>
        <p:spPr>
          <a:xfrm>
            <a:off x="911545" y="2398904"/>
            <a:ext cx="865759" cy="242488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vert="eaVert" rtlCol="0" anchor="ctr"/>
          <a:lstStyle/>
          <a:p>
            <a:r>
              <a:rPr lang="ja-JP" altLang="en-US" dirty="0">
                <a:solidFill>
                  <a:schemeClr val="tx1"/>
                </a:solidFill>
              </a:rPr>
              <a:t>モデル</a:t>
            </a:r>
            <a:r>
              <a:rPr lang="ja-JP" altLang="en-US" dirty="0" smtClean="0">
                <a:solidFill>
                  <a:schemeClr val="tx1"/>
                </a:solidFill>
              </a:rPr>
              <a:t>対象者への説明</a:t>
            </a:r>
            <a:endParaRPr lang="en-US" altLang="ja-JP" dirty="0">
              <a:solidFill>
                <a:schemeClr val="tx1"/>
              </a:solidFill>
            </a:endParaRPr>
          </a:p>
        </p:txBody>
      </p:sp>
      <p:sp>
        <p:nvSpPr>
          <p:cNvPr id="5" name="正方形/長方形 4"/>
          <p:cNvSpPr/>
          <p:nvPr/>
        </p:nvSpPr>
        <p:spPr>
          <a:xfrm>
            <a:off x="2335514" y="2392255"/>
            <a:ext cx="931236" cy="2560175"/>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vert="eaVert" tIns="0" bIns="0" rtlCol="0" anchor="ctr"/>
          <a:lstStyle/>
          <a:p>
            <a:r>
              <a:rPr lang="ja-JP" altLang="en-US" dirty="0" smtClean="0">
                <a:solidFill>
                  <a:schemeClr val="tx1"/>
                </a:solidFill>
              </a:rPr>
              <a:t>介護支援専門員等に</a:t>
            </a:r>
            <a:r>
              <a:rPr lang="ja-JP" altLang="en-US" dirty="0">
                <a:solidFill>
                  <a:schemeClr val="tx1"/>
                </a:solidFill>
              </a:rPr>
              <a:t>よる計画書</a:t>
            </a:r>
            <a:r>
              <a:rPr lang="ja-JP" altLang="en-US" dirty="0" smtClean="0">
                <a:solidFill>
                  <a:schemeClr val="tx1"/>
                </a:solidFill>
              </a:rPr>
              <a:t>案の</a:t>
            </a:r>
            <a:r>
              <a:rPr lang="ja-JP" altLang="en-US" dirty="0">
                <a:solidFill>
                  <a:schemeClr val="tx1"/>
                </a:solidFill>
              </a:rPr>
              <a:t>作成</a:t>
            </a:r>
            <a:endParaRPr lang="en-US" altLang="ja-JP" dirty="0">
              <a:solidFill>
                <a:schemeClr val="tx1"/>
              </a:solidFill>
            </a:endParaRPr>
          </a:p>
        </p:txBody>
      </p:sp>
      <p:sp>
        <p:nvSpPr>
          <p:cNvPr id="6" name="正方形/長方形 5"/>
          <p:cNvSpPr/>
          <p:nvPr/>
        </p:nvSpPr>
        <p:spPr>
          <a:xfrm>
            <a:off x="4947078" y="2368266"/>
            <a:ext cx="2552445" cy="2455526"/>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t>≪</a:t>
            </a:r>
            <a:r>
              <a:rPr lang="ja-JP" altLang="en-US" b="1" dirty="0" smtClean="0"/>
              <a:t>囲む会≫</a:t>
            </a:r>
            <a:endParaRPr kumimoji="1" lang="en-US" altLang="ja-JP" b="1" dirty="0" smtClean="0"/>
          </a:p>
          <a:p>
            <a:pPr lvl="0"/>
            <a:r>
              <a:rPr kumimoji="1" lang="ja-JP" altLang="en-US" dirty="0" smtClean="0">
                <a:solidFill>
                  <a:prstClr val="black"/>
                </a:solidFill>
              </a:rPr>
              <a:t>■本人・福祉専門職・</a:t>
            </a:r>
            <a:endParaRPr kumimoji="1" lang="en-US" altLang="ja-JP" dirty="0" smtClean="0">
              <a:solidFill>
                <a:prstClr val="black"/>
              </a:solidFill>
            </a:endParaRPr>
          </a:p>
          <a:p>
            <a:pPr lvl="0"/>
            <a:r>
              <a:rPr lang="ja-JP" altLang="en-US" dirty="0" smtClean="0">
                <a:solidFill>
                  <a:prstClr val="black"/>
                </a:solidFill>
              </a:rPr>
              <a:t>　避難</a:t>
            </a:r>
            <a:r>
              <a:rPr kumimoji="1" lang="ja-JP" altLang="en-US" dirty="0" smtClean="0">
                <a:solidFill>
                  <a:prstClr val="black"/>
                </a:solidFill>
              </a:rPr>
              <a:t>支援協力者（</a:t>
            </a:r>
            <a:r>
              <a:rPr lang="ja-JP" altLang="en-US" dirty="0" smtClean="0">
                <a:solidFill>
                  <a:prstClr val="black"/>
                </a:solidFill>
              </a:rPr>
              <a:t>地</a:t>
            </a:r>
            <a:endParaRPr lang="en-US" altLang="ja-JP" dirty="0" smtClean="0">
              <a:solidFill>
                <a:prstClr val="black"/>
              </a:solidFill>
            </a:endParaRPr>
          </a:p>
          <a:p>
            <a:pPr lvl="0"/>
            <a:r>
              <a:rPr lang="ja-JP" altLang="en-US" dirty="0">
                <a:solidFill>
                  <a:prstClr val="black"/>
                </a:solidFill>
              </a:rPr>
              <a:t>　</a:t>
            </a:r>
            <a:r>
              <a:rPr lang="ja-JP" altLang="en-US" dirty="0" smtClean="0">
                <a:solidFill>
                  <a:prstClr val="black"/>
                </a:solidFill>
              </a:rPr>
              <a:t>域住民）</a:t>
            </a:r>
            <a:r>
              <a:rPr kumimoji="1" lang="ja-JP" altLang="en-US" dirty="0" smtClean="0">
                <a:solidFill>
                  <a:prstClr val="black"/>
                </a:solidFill>
              </a:rPr>
              <a:t>など</a:t>
            </a:r>
            <a:endParaRPr kumimoji="1" lang="en-US" altLang="ja-JP" dirty="0" smtClean="0">
              <a:solidFill>
                <a:prstClr val="black"/>
              </a:solidFill>
            </a:endParaRPr>
          </a:p>
          <a:p>
            <a:pPr lvl="0"/>
            <a:r>
              <a:rPr kumimoji="1" lang="ja-JP" altLang="en-US" dirty="0" smtClean="0">
                <a:solidFill>
                  <a:prstClr val="black"/>
                </a:solidFill>
              </a:rPr>
              <a:t>■避難先･避難方法･</a:t>
            </a:r>
            <a:endParaRPr kumimoji="1" lang="en-US" altLang="ja-JP" dirty="0" smtClean="0">
              <a:solidFill>
                <a:prstClr val="black"/>
              </a:solidFill>
            </a:endParaRPr>
          </a:p>
          <a:p>
            <a:pPr lvl="0"/>
            <a:r>
              <a:rPr kumimoji="1" lang="ja-JP" altLang="en-US" dirty="0">
                <a:solidFill>
                  <a:prstClr val="black"/>
                </a:solidFill>
              </a:rPr>
              <a:t>　</a:t>
            </a:r>
            <a:r>
              <a:rPr kumimoji="1" lang="ja-JP" altLang="en-US" dirty="0" smtClean="0">
                <a:solidFill>
                  <a:prstClr val="black"/>
                </a:solidFill>
              </a:rPr>
              <a:t>避難の際の配慮事</a:t>
            </a:r>
            <a:endParaRPr kumimoji="1" lang="en-US" altLang="ja-JP" dirty="0" smtClean="0">
              <a:solidFill>
                <a:prstClr val="black"/>
              </a:solidFill>
            </a:endParaRPr>
          </a:p>
          <a:p>
            <a:pPr lvl="0"/>
            <a:r>
              <a:rPr lang="ja-JP" altLang="en-US" dirty="0">
                <a:solidFill>
                  <a:prstClr val="black"/>
                </a:solidFill>
              </a:rPr>
              <a:t>　</a:t>
            </a:r>
            <a:r>
              <a:rPr kumimoji="1" lang="ja-JP" altLang="en-US" dirty="0" smtClean="0">
                <a:solidFill>
                  <a:prstClr val="black"/>
                </a:solidFill>
              </a:rPr>
              <a:t>項などを話合う</a:t>
            </a:r>
            <a:endParaRPr kumimoji="1" lang="ja-JP" altLang="en-US" dirty="0"/>
          </a:p>
        </p:txBody>
      </p:sp>
      <p:sp>
        <p:nvSpPr>
          <p:cNvPr id="7" name="楕円 6"/>
          <p:cNvSpPr/>
          <p:nvPr/>
        </p:nvSpPr>
        <p:spPr>
          <a:xfrm>
            <a:off x="7964067" y="2300409"/>
            <a:ext cx="814075" cy="3021110"/>
          </a:xfrm>
          <a:prstGeom prst="ellipse">
            <a:avLst/>
          </a:prstGeom>
          <a:solidFill>
            <a:srgbClr val="CCFFCC"/>
          </a:solidFill>
          <a:ln w="28575">
            <a:solidFill>
              <a:schemeClr val="tx1"/>
            </a:solidFill>
          </a:ln>
        </p:spPr>
        <p:style>
          <a:lnRef idx="2">
            <a:schemeClr val="accent1"/>
          </a:lnRef>
          <a:fillRef idx="1">
            <a:schemeClr val="lt1"/>
          </a:fillRef>
          <a:effectRef idx="0">
            <a:schemeClr val="accent1"/>
          </a:effectRef>
          <a:fontRef idx="minor">
            <a:schemeClr val="dk1"/>
          </a:fontRef>
        </p:style>
        <p:txBody>
          <a:bodyPr vert="eaVert" tIns="0" bIns="0" rtlCol="0" anchor="ctr"/>
          <a:lstStyle/>
          <a:p>
            <a:pPr algn="ctr"/>
            <a:r>
              <a:rPr kumimoji="1" lang="ja-JP" altLang="en-US" dirty="0" smtClean="0">
                <a:latin typeface="HGS創英角ﾎﾟｯﾌﾟ体" panose="040B0A00000000000000" pitchFamily="50" charset="-128"/>
                <a:ea typeface="HGS創英角ﾎﾟｯﾌﾟ体" panose="040B0A00000000000000" pitchFamily="50" charset="-128"/>
              </a:rPr>
              <a:t>個別避難計画の</a:t>
            </a:r>
            <a:r>
              <a:rPr kumimoji="1" lang="ja-JP" altLang="en-US" dirty="0">
                <a:latin typeface="HGS創英角ﾎﾟｯﾌﾟ体" panose="040B0A00000000000000" pitchFamily="50" charset="-128"/>
                <a:ea typeface="HGS創英角ﾎﾟｯﾌﾟ体" panose="040B0A00000000000000" pitchFamily="50" charset="-128"/>
              </a:rPr>
              <a:t>完成</a:t>
            </a:r>
          </a:p>
        </p:txBody>
      </p:sp>
      <p:sp>
        <p:nvSpPr>
          <p:cNvPr id="8" name="楕円 7"/>
          <p:cNvSpPr/>
          <p:nvPr/>
        </p:nvSpPr>
        <p:spPr>
          <a:xfrm>
            <a:off x="9165992" y="2556622"/>
            <a:ext cx="665642" cy="2378814"/>
          </a:xfrm>
          <a:prstGeom prst="ellipse">
            <a:avLst/>
          </a:prstGeom>
          <a:solidFill>
            <a:srgbClr val="CCFFCC"/>
          </a:solidFill>
          <a:ln w="28575">
            <a:solidFill>
              <a:schemeClr val="tx1"/>
            </a:solidFill>
          </a:ln>
        </p:spPr>
        <p:style>
          <a:lnRef idx="2">
            <a:schemeClr val="accent1"/>
          </a:lnRef>
          <a:fillRef idx="1">
            <a:schemeClr val="lt1"/>
          </a:fillRef>
          <a:effectRef idx="0">
            <a:schemeClr val="accent1"/>
          </a:effectRef>
          <a:fontRef idx="minor">
            <a:schemeClr val="dk1"/>
          </a:fontRef>
        </p:style>
        <p:txBody>
          <a:bodyPr vert="eaVert" tIns="0" bIns="0" rtlCol="0" anchor="ctr"/>
          <a:lstStyle/>
          <a:p>
            <a:pPr algn="ctr"/>
            <a:r>
              <a:rPr kumimoji="1" lang="ja-JP" altLang="en-US" dirty="0" smtClean="0">
                <a:latin typeface="HGS創英角ﾎﾟｯﾌﾟ体" panose="040B0A00000000000000" pitchFamily="50" charset="-128"/>
                <a:ea typeface="HGS創英角ﾎﾟｯﾌﾟ体" panose="040B0A00000000000000" pitchFamily="50" charset="-128"/>
              </a:rPr>
              <a:t>避難訓練</a:t>
            </a: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9" name="正方形/長方形 8"/>
          <p:cNvSpPr/>
          <p:nvPr/>
        </p:nvSpPr>
        <p:spPr>
          <a:xfrm>
            <a:off x="10261784" y="2672217"/>
            <a:ext cx="1587316" cy="2000249"/>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vert="horz" rtlCol="0" anchor="ctr"/>
          <a:lstStyle/>
          <a:p>
            <a:r>
              <a:rPr lang="ja-JP" altLang="en-US" b="1" dirty="0" smtClean="0"/>
              <a:t>≪振り返り</a:t>
            </a:r>
            <a:r>
              <a:rPr lang="ja-JP" altLang="en-US" b="1" dirty="0"/>
              <a:t>≫</a:t>
            </a:r>
            <a:endParaRPr lang="en-US" altLang="ja-JP" b="1" dirty="0" smtClean="0"/>
          </a:p>
          <a:p>
            <a:r>
              <a:rPr lang="ja-JP" altLang="en-US" dirty="0" smtClean="0"/>
              <a:t>　計画書の</a:t>
            </a:r>
            <a:endParaRPr lang="en-US" altLang="ja-JP" dirty="0" smtClean="0"/>
          </a:p>
          <a:p>
            <a:r>
              <a:rPr lang="ja-JP" altLang="en-US" dirty="0" smtClean="0"/>
              <a:t>　修正点など</a:t>
            </a:r>
            <a:endParaRPr lang="en-US" altLang="ja-JP" dirty="0" smtClean="0"/>
          </a:p>
          <a:p>
            <a:r>
              <a:rPr lang="ja-JP" altLang="en-US" dirty="0"/>
              <a:t>　</a:t>
            </a:r>
            <a:r>
              <a:rPr lang="ja-JP" altLang="en-US" dirty="0" smtClean="0"/>
              <a:t>を話し合う</a:t>
            </a:r>
            <a:endParaRPr kumimoji="1" lang="en-US" altLang="ja-JP" dirty="0" smtClean="0"/>
          </a:p>
        </p:txBody>
      </p:sp>
      <p:sp>
        <p:nvSpPr>
          <p:cNvPr id="10" name="右矢印 9"/>
          <p:cNvSpPr/>
          <p:nvPr/>
        </p:nvSpPr>
        <p:spPr>
          <a:xfrm>
            <a:off x="1896881" y="3324579"/>
            <a:ext cx="355380" cy="495946"/>
          </a:xfrm>
          <a:prstGeom prst="rightArrow">
            <a:avLst/>
          </a:prstGeom>
          <a:solidFill>
            <a:schemeClr val="tx1">
              <a:lumMod val="65000"/>
              <a:lumOff val="3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右矢印 10"/>
          <p:cNvSpPr/>
          <p:nvPr/>
        </p:nvSpPr>
        <p:spPr>
          <a:xfrm>
            <a:off x="3390453" y="3324579"/>
            <a:ext cx="355380" cy="495946"/>
          </a:xfrm>
          <a:prstGeom prst="rightArrow">
            <a:avLst/>
          </a:prstGeom>
          <a:solidFill>
            <a:schemeClr val="tx1">
              <a:lumMod val="65000"/>
              <a:lumOff val="3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右矢印 11"/>
          <p:cNvSpPr/>
          <p:nvPr/>
        </p:nvSpPr>
        <p:spPr>
          <a:xfrm>
            <a:off x="4593938" y="3324579"/>
            <a:ext cx="355380" cy="495946"/>
          </a:xfrm>
          <a:prstGeom prst="rightArrow">
            <a:avLst/>
          </a:prstGeom>
          <a:solidFill>
            <a:schemeClr val="tx1">
              <a:lumMod val="65000"/>
              <a:lumOff val="3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右矢印 12"/>
          <p:cNvSpPr/>
          <p:nvPr/>
        </p:nvSpPr>
        <p:spPr>
          <a:xfrm>
            <a:off x="7551403" y="3363374"/>
            <a:ext cx="355380" cy="495946"/>
          </a:xfrm>
          <a:prstGeom prst="rightArrow">
            <a:avLst/>
          </a:prstGeom>
          <a:solidFill>
            <a:schemeClr val="tx1">
              <a:lumMod val="65000"/>
              <a:lumOff val="3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右矢印 13"/>
          <p:cNvSpPr/>
          <p:nvPr/>
        </p:nvSpPr>
        <p:spPr>
          <a:xfrm>
            <a:off x="8824471" y="3363374"/>
            <a:ext cx="355380" cy="495946"/>
          </a:xfrm>
          <a:prstGeom prst="rightArrow">
            <a:avLst/>
          </a:prstGeom>
          <a:solidFill>
            <a:schemeClr val="tx1">
              <a:lumMod val="65000"/>
              <a:lumOff val="3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 name="右矢印 14"/>
          <p:cNvSpPr/>
          <p:nvPr/>
        </p:nvSpPr>
        <p:spPr>
          <a:xfrm>
            <a:off x="9906404" y="3424369"/>
            <a:ext cx="355380" cy="495946"/>
          </a:xfrm>
          <a:prstGeom prst="rightArrow">
            <a:avLst/>
          </a:prstGeom>
          <a:solidFill>
            <a:schemeClr val="tx1">
              <a:lumMod val="65000"/>
              <a:lumOff val="3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テキスト ボックス 16"/>
          <p:cNvSpPr txBox="1"/>
          <p:nvPr/>
        </p:nvSpPr>
        <p:spPr>
          <a:xfrm>
            <a:off x="388528" y="1838744"/>
            <a:ext cx="7480852" cy="461665"/>
          </a:xfrm>
          <a:prstGeom prst="rect">
            <a:avLst/>
          </a:prstGeom>
          <a:noFill/>
        </p:spPr>
        <p:txBody>
          <a:bodyPr wrap="square" rtlCol="0">
            <a:spAutoFit/>
          </a:bodyPr>
          <a:lstStyle/>
          <a:p>
            <a:r>
              <a:rPr lang="ja-JP" altLang="en-US" sz="2400" b="1" dirty="0">
                <a:solidFill>
                  <a:srgbClr val="0070C0"/>
                </a:solidFill>
                <a:latin typeface="+mn-ea"/>
              </a:rPr>
              <a:t>❸</a:t>
            </a:r>
            <a:r>
              <a:rPr lang="ja-JP" altLang="en-US" sz="2400" b="1" dirty="0">
                <a:latin typeface="+mn-ea"/>
              </a:rPr>
              <a:t>対</a:t>
            </a:r>
            <a:r>
              <a:rPr lang="ja-JP" altLang="en-US" sz="2400" b="1" dirty="0"/>
              <a:t>象者の計画作成から避難訓練</a:t>
            </a:r>
            <a:r>
              <a:rPr lang="ja-JP" altLang="en-US" sz="2400" b="1" dirty="0" smtClean="0"/>
              <a:t>まで</a:t>
            </a:r>
            <a:endParaRPr lang="en-US" altLang="ja-JP" sz="2400" b="1" dirty="0">
              <a:latin typeface="+mn-ea"/>
            </a:endParaRPr>
          </a:p>
        </p:txBody>
      </p:sp>
      <p:grpSp>
        <p:nvGrpSpPr>
          <p:cNvPr id="18" name="グループ化 17"/>
          <p:cNvGrpSpPr/>
          <p:nvPr/>
        </p:nvGrpSpPr>
        <p:grpSpPr>
          <a:xfrm>
            <a:off x="457200" y="352425"/>
            <a:ext cx="11391900" cy="1066800"/>
            <a:chOff x="457200" y="352425"/>
            <a:chExt cx="11391900" cy="1066800"/>
          </a:xfrm>
        </p:grpSpPr>
        <p:grpSp>
          <p:nvGrpSpPr>
            <p:cNvPr id="19" name="グループ化 18"/>
            <p:cNvGrpSpPr/>
            <p:nvPr/>
          </p:nvGrpSpPr>
          <p:grpSpPr>
            <a:xfrm>
              <a:off x="457200" y="352425"/>
              <a:ext cx="11391900" cy="1066800"/>
              <a:chOff x="457200" y="352425"/>
              <a:chExt cx="11391900" cy="1066800"/>
            </a:xfrm>
          </p:grpSpPr>
          <p:sp>
            <p:nvSpPr>
              <p:cNvPr id="21" name="正方形/長方形 20"/>
              <p:cNvSpPr/>
              <p:nvPr/>
            </p:nvSpPr>
            <p:spPr>
              <a:xfrm>
                <a:off x="457200" y="352425"/>
                <a:ext cx="11391900" cy="106680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r>
                  <a:rPr lang="ja-JP" altLang="en-US" sz="2800" b="1" dirty="0" smtClean="0"/>
                  <a:t>モデル事業の実施について</a:t>
                </a:r>
                <a:r>
                  <a:rPr lang="ja-JP" altLang="en-US" sz="2800" b="1" dirty="0">
                    <a:solidFill>
                      <a:prstClr val="black"/>
                    </a:solidFill>
                  </a:rPr>
                  <a:t>（結果</a:t>
                </a:r>
                <a:r>
                  <a:rPr lang="ja-JP" altLang="en-US" sz="2800" b="1" dirty="0" smtClean="0">
                    <a:solidFill>
                      <a:prstClr val="black"/>
                    </a:solidFill>
                  </a:rPr>
                  <a:t>報告④）</a:t>
                </a:r>
                <a:endParaRPr kumimoji="1" lang="ja-JP" altLang="en-US" sz="2800" b="1" dirty="0"/>
              </a:p>
            </p:txBody>
          </p:sp>
          <p:pic>
            <p:nvPicPr>
              <p:cNvPr id="22" name="図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5637" y="408351"/>
                <a:ext cx="909638" cy="953724"/>
              </a:xfrm>
              <a:prstGeom prst="rect">
                <a:avLst/>
              </a:prstGeom>
            </p:spPr>
          </p:pic>
        </p:gr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39" y="454525"/>
              <a:ext cx="692171" cy="907550"/>
            </a:xfrm>
            <a:prstGeom prst="rect">
              <a:avLst/>
            </a:prstGeom>
          </p:spPr>
        </p:pic>
      </p:grpSp>
      <p:grpSp>
        <p:nvGrpSpPr>
          <p:cNvPr id="23" name="グループ化 22"/>
          <p:cNvGrpSpPr/>
          <p:nvPr/>
        </p:nvGrpSpPr>
        <p:grpSpPr>
          <a:xfrm>
            <a:off x="0" y="7859"/>
            <a:ext cx="12192000" cy="380885"/>
            <a:chOff x="-12900" y="9672"/>
            <a:chExt cx="9906000" cy="380885"/>
          </a:xfrm>
        </p:grpSpPr>
        <p:sp>
          <p:nvSpPr>
            <p:cNvPr id="24" name="正方形/長方形 23"/>
            <p:cNvSpPr/>
            <p:nvPr/>
          </p:nvSpPr>
          <p:spPr>
            <a:xfrm>
              <a:off x="-12900" y="9672"/>
              <a:ext cx="9906000" cy="380885"/>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3341875" y="52003"/>
              <a:ext cx="3196448" cy="338554"/>
            </a:xfrm>
            <a:prstGeom prst="rect">
              <a:avLst/>
            </a:prstGeom>
            <a:noFill/>
          </p:spPr>
          <p:txBody>
            <a:bodyPr wrap="none" rtlCol="0">
              <a:spAutoFit/>
            </a:bodyPr>
            <a:lstStyle/>
            <a:p>
              <a:pPr algn="ctr"/>
              <a:r>
                <a:rPr lang="ja-JP" altLang="en-US" sz="1600" b="1" dirty="0">
                  <a:solidFill>
                    <a:schemeClr val="bg1"/>
                  </a:solidFill>
                </a:rPr>
                <a:t>個別避難計画作成のプロセス</a:t>
              </a:r>
              <a:r>
                <a:rPr lang="ja-JP" altLang="en-US" sz="1600" b="1" dirty="0" smtClean="0">
                  <a:solidFill>
                    <a:schemeClr val="bg1"/>
                  </a:solidFill>
                </a:rPr>
                <a:t>（</a:t>
              </a:r>
              <a:r>
                <a:rPr lang="en-US" altLang="ja-JP" sz="1600" b="1" dirty="0">
                  <a:solidFill>
                    <a:schemeClr val="bg1"/>
                  </a:solidFill>
                </a:rPr>
                <a:t>R4</a:t>
              </a:r>
              <a:r>
                <a:rPr lang="ja-JP" altLang="en-US" sz="1600" b="1" dirty="0" smtClean="0">
                  <a:solidFill>
                    <a:schemeClr val="bg1"/>
                  </a:solidFill>
                </a:rPr>
                <a:t>年度）</a:t>
              </a:r>
              <a:endParaRPr kumimoji="1" lang="ja-JP" altLang="en-US" sz="1600" b="1" dirty="0">
                <a:solidFill>
                  <a:schemeClr val="bg1"/>
                </a:solidFill>
              </a:endParaRPr>
            </a:p>
          </p:txBody>
        </p:sp>
        <p:sp>
          <p:nvSpPr>
            <p:cNvPr id="27" name="テキスト ボックス 26"/>
            <p:cNvSpPr txBox="1"/>
            <p:nvPr/>
          </p:nvSpPr>
          <p:spPr>
            <a:xfrm>
              <a:off x="112295" y="52003"/>
              <a:ext cx="2090821" cy="307777"/>
            </a:xfrm>
            <a:prstGeom prst="rect">
              <a:avLst/>
            </a:prstGeom>
            <a:solidFill>
              <a:schemeClr val="bg1"/>
            </a:solidFill>
            <a:ln>
              <a:solidFill>
                <a:schemeClr val="tx1"/>
              </a:solidFill>
            </a:ln>
          </p:spPr>
          <p:txBody>
            <a:bodyPr wrap="square" rtlCol="0">
              <a:spAutoFit/>
            </a:bodyPr>
            <a:lstStyle/>
            <a:p>
              <a:pPr algn="ctr"/>
              <a:r>
                <a:rPr lang="ja-JP" altLang="en-US" sz="1400" dirty="0" smtClean="0">
                  <a:latin typeface="ＭＳ ゴシック" panose="020B0609070205080204" pitchFamily="49" charset="-128"/>
                  <a:ea typeface="ＭＳ ゴシック" panose="020B0609070205080204" pitchFamily="49" charset="-128"/>
                </a:rPr>
                <a:t>大阪府　豊中市</a:t>
              </a:r>
              <a:endParaRPr kumimoji="1" lang="en-US" altLang="ja-JP" sz="1400" dirty="0" smtClean="0">
                <a:latin typeface="ＭＳ ゴシック" panose="020B0609070205080204" pitchFamily="49" charset="-128"/>
                <a:ea typeface="ＭＳ ゴシック" panose="020B0609070205080204" pitchFamily="49" charset="-128"/>
              </a:endParaRPr>
            </a:p>
          </p:txBody>
        </p:sp>
      </p:grpSp>
      <p:sp>
        <p:nvSpPr>
          <p:cNvPr id="28" name="角丸四角形吹き出し 27"/>
          <p:cNvSpPr/>
          <p:nvPr/>
        </p:nvSpPr>
        <p:spPr>
          <a:xfrm>
            <a:off x="363172" y="4952430"/>
            <a:ext cx="1868211" cy="1769045"/>
          </a:xfrm>
          <a:prstGeom prst="wedgeRoundRectCallout">
            <a:avLst>
              <a:gd name="adj1" fmla="val -10791"/>
              <a:gd name="adj2" fmla="val -64583"/>
              <a:gd name="adj3" fmla="val 16667"/>
            </a:avLst>
          </a:prstGeom>
          <a:solidFill>
            <a:srgbClr val="FFFF99"/>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en-US" altLang="ja-JP" sz="1600" dirty="0" smtClean="0">
                <a:solidFill>
                  <a:prstClr val="black"/>
                </a:solidFill>
              </a:rPr>
              <a:t>【</a:t>
            </a:r>
            <a:r>
              <a:rPr lang="ja-JP" altLang="en-US" sz="1600" dirty="0" smtClean="0">
                <a:solidFill>
                  <a:prstClr val="black"/>
                </a:solidFill>
              </a:rPr>
              <a:t>北丘校区</a:t>
            </a:r>
            <a:r>
              <a:rPr lang="en-US" altLang="ja-JP" sz="1600" b="1" dirty="0">
                <a:solidFill>
                  <a:prstClr val="black"/>
                </a:solidFill>
              </a:rPr>
              <a:t>】</a:t>
            </a:r>
          </a:p>
          <a:p>
            <a:r>
              <a:rPr lang="ja-JP" altLang="en-US" sz="1600" dirty="0" smtClean="0">
                <a:solidFill>
                  <a:schemeClr val="tx1"/>
                </a:solidFill>
              </a:rPr>
              <a:t>（高齢者）</a:t>
            </a:r>
            <a:r>
              <a:rPr lang="en-US" altLang="ja-JP" sz="1600" dirty="0" smtClean="0">
                <a:solidFill>
                  <a:schemeClr val="tx1"/>
                </a:solidFill>
              </a:rPr>
              <a:t>7/13</a:t>
            </a:r>
          </a:p>
          <a:p>
            <a:r>
              <a:rPr lang="ja-JP" altLang="en-US" sz="1600" dirty="0" smtClean="0">
                <a:solidFill>
                  <a:schemeClr val="tx1"/>
                </a:solidFill>
              </a:rPr>
              <a:t>（障害者）</a:t>
            </a:r>
            <a:r>
              <a:rPr lang="en-US" altLang="ja-JP" sz="1600" dirty="0" smtClean="0">
                <a:solidFill>
                  <a:schemeClr val="tx1"/>
                </a:solidFill>
              </a:rPr>
              <a:t>7/26</a:t>
            </a:r>
            <a:endParaRPr lang="en-US" altLang="ja-JP" sz="1600" dirty="0">
              <a:solidFill>
                <a:schemeClr val="tx1"/>
              </a:solidFill>
            </a:endParaRPr>
          </a:p>
          <a:p>
            <a:r>
              <a:rPr kumimoji="1" lang="en-US" altLang="ja-JP" sz="1600" dirty="0" smtClean="0">
                <a:solidFill>
                  <a:schemeClr val="tx1"/>
                </a:solidFill>
              </a:rPr>
              <a:t>【</a:t>
            </a:r>
            <a:r>
              <a:rPr kumimoji="1" lang="ja-JP" altLang="en-US" sz="1600" dirty="0" smtClean="0">
                <a:solidFill>
                  <a:schemeClr val="tx1"/>
                </a:solidFill>
              </a:rPr>
              <a:t>野田校区</a:t>
            </a:r>
            <a:r>
              <a:rPr kumimoji="1" lang="en-US" altLang="ja-JP" sz="1600" b="1" dirty="0" smtClean="0">
                <a:solidFill>
                  <a:schemeClr val="tx1"/>
                </a:solidFill>
              </a:rPr>
              <a:t>】</a:t>
            </a:r>
          </a:p>
          <a:p>
            <a:r>
              <a:rPr lang="ja-JP" altLang="en-US" sz="1600" dirty="0">
                <a:solidFill>
                  <a:schemeClr val="tx1"/>
                </a:solidFill>
              </a:rPr>
              <a:t>（高齢者</a:t>
            </a:r>
            <a:r>
              <a:rPr lang="ja-JP" altLang="en-US" sz="1600" dirty="0" smtClean="0">
                <a:solidFill>
                  <a:schemeClr val="tx1"/>
                </a:solidFill>
              </a:rPr>
              <a:t>）</a:t>
            </a:r>
            <a:r>
              <a:rPr lang="en-US" altLang="ja-JP" sz="1600" dirty="0" smtClean="0">
                <a:solidFill>
                  <a:schemeClr val="tx1"/>
                </a:solidFill>
              </a:rPr>
              <a:t>8/2</a:t>
            </a:r>
          </a:p>
          <a:p>
            <a:r>
              <a:rPr lang="ja-JP" altLang="en-US" sz="1600" dirty="0" smtClean="0">
                <a:solidFill>
                  <a:schemeClr val="tx1"/>
                </a:solidFill>
              </a:rPr>
              <a:t>（</a:t>
            </a:r>
            <a:r>
              <a:rPr lang="ja-JP" altLang="en-US" sz="1600" dirty="0">
                <a:solidFill>
                  <a:schemeClr val="tx1"/>
                </a:solidFill>
              </a:rPr>
              <a:t>障害者</a:t>
            </a:r>
            <a:r>
              <a:rPr lang="ja-JP" altLang="en-US" sz="1600" dirty="0" smtClean="0">
                <a:solidFill>
                  <a:schemeClr val="tx1"/>
                </a:solidFill>
              </a:rPr>
              <a:t>）</a:t>
            </a:r>
            <a:r>
              <a:rPr lang="en-US" altLang="ja-JP" sz="1600" dirty="0" smtClean="0">
                <a:solidFill>
                  <a:schemeClr val="tx1"/>
                </a:solidFill>
              </a:rPr>
              <a:t>9/1</a:t>
            </a:r>
            <a:endParaRPr kumimoji="1" lang="ja-JP" altLang="en-US" sz="1600" dirty="0"/>
          </a:p>
        </p:txBody>
      </p:sp>
      <p:sp>
        <p:nvSpPr>
          <p:cNvPr id="29" name="角丸四角形吹き出し 28"/>
          <p:cNvSpPr/>
          <p:nvPr/>
        </p:nvSpPr>
        <p:spPr>
          <a:xfrm>
            <a:off x="2506199" y="5075552"/>
            <a:ext cx="2333363" cy="1608013"/>
          </a:xfrm>
          <a:prstGeom prst="wedgeRoundRectCallout">
            <a:avLst>
              <a:gd name="adj1" fmla="val 29790"/>
              <a:gd name="adj2" fmla="val -67655"/>
              <a:gd name="adj3" fmla="val 16667"/>
            </a:avLst>
          </a:prstGeom>
          <a:solidFill>
            <a:srgbClr val="FFFF99"/>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en-US" altLang="ja-JP" sz="1600" dirty="0" smtClean="0">
                <a:solidFill>
                  <a:prstClr val="black"/>
                </a:solidFill>
              </a:rPr>
              <a:t>【</a:t>
            </a:r>
            <a:r>
              <a:rPr lang="ja-JP" altLang="en-US" sz="1600" dirty="0" smtClean="0">
                <a:solidFill>
                  <a:prstClr val="black"/>
                </a:solidFill>
              </a:rPr>
              <a:t>北丘校区</a:t>
            </a:r>
            <a:r>
              <a:rPr lang="en-US" altLang="ja-JP" sz="1600" b="1" dirty="0">
                <a:solidFill>
                  <a:prstClr val="black"/>
                </a:solidFill>
              </a:rPr>
              <a:t>】</a:t>
            </a:r>
          </a:p>
          <a:p>
            <a:r>
              <a:rPr lang="en-US" altLang="ja-JP" sz="1600" dirty="0" smtClean="0">
                <a:solidFill>
                  <a:schemeClr val="tx1"/>
                </a:solidFill>
              </a:rPr>
              <a:t>4/28</a:t>
            </a:r>
            <a:r>
              <a:rPr lang="ja-JP" altLang="en-US" sz="1600" dirty="0" err="1" smtClean="0">
                <a:solidFill>
                  <a:schemeClr val="tx1"/>
                </a:solidFill>
              </a:rPr>
              <a:t>、</a:t>
            </a:r>
            <a:r>
              <a:rPr lang="en-US" altLang="ja-JP" sz="1600" dirty="0" smtClean="0">
                <a:solidFill>
                  <a:schemeClr val="tx1"/>
                </a:solidFill>
              </a:rPr>
              <a:t>9/1</a:t>
            </a:r>
            <a:endParaRPr lang="en-US" altLang="ja-JP" sz="1600" dirty="0">
              <a:solidFill>
                <a:schemeClr val="tx1"/>
              </a:solidFill>
            </a:endParaRPr>
          </a:p>
          <a:p>
            <a:r>
              <a:rPr kumimoji="1" lang="en-US" altLang="ja-JP" sz="1600" dirty="0" smtClean="0">
                <a:solidFill>
                  <a:schemeClr val="tx1"/>
                </a:solidFill>
              </a:rPr>
              <a:t>【</a:t>
            </a:r>
            <a:r>
              <a:rPr kumimoji="1" lang="ja-JP" altLang="en-US" sz="1600" dirty="0" smtClean="0">
                <a:solidFill>
                  <a:schemeClr val="tx1"/>
                </a:solidFill>
              </a:rPr>
              <a:t>野田校区</a:t>
            </a:r>
            <a:r>
              <a:rPr kumimoji="1" lang="en-US" altLang="ja-JP" sz="1600" b="1" dirty="0" smtClean="0">
                <a:solidFill>
                  <a:schemeClr val="tx1"/>
                </a:solidFill>
              </a:rPr>
              <a:t>】</a:t>
            </a:r>
          </a:p>
          <a:p>
            <a:r>
              <a:rPr lang="en-US" altLang="ja-JP" sz="1600" dirty="0" smtClean="0">
                <a:solidFill>
                  <a:schemeClr val="tx1"/>
                </a:solidFill>
              </a:rPr>
              <a:t>5/10</a:t>
            </a:r>
            <a:r>
              <a:rPr lang="ja-JP" altLang="en-US" sz="1600" dirty="0" smtClean="0">
                <a:solidFill>
                  <a:schemeClr val="tx1"/>
                </a:solidFill>
              </a:rPr>
              <a:t>・</a:t>
            </a:r>
            <a:r>
              <a:rPr lang="en-US" altLang="ja-JP" sz="1600" dirty="0" smtClean="0">
                <a:solidFill>
                  <a:schemeClr val="tx1"/>
                </a:solidFill>
              </a:rPr>
              <a:t>27</a:t>
            </a:r>
            <a:r>
              <a:rPr lang="ja-JP" altLang="en-US" sz="1600" dirty="0" err="1" smtClean="0">
                <a:solidFill>
                  <a:schemeClr val="tx1"/>
                </a:solidFill>
              </a:rPr>
              <a:t>、</a:t>
            </a:r>
            <a:r>
              <a:rPr lang="en-US" altLang="ja-JP" sz="1600" dirty="0" smtClean="0">
                <a:solidFill>
                  <a:schemeClr val="tx1"/>
                </a:solidFill>
              </a:rPr>
              <a:t>6/9</a:t>
            </a:r>
            <a:r>
              <a:rPr lang="ja-JP" altLang="en-US" sz="1600" dirty="0" err="1" smtClean="0">
                <a:solidFill>
                  <a:schemeClr val="tx1"/>
                </a:solidFill>
              </a:rPr>
              <a:t>、</a:t>
            </a:r>
            <a:r>
              <a:rPr lang="en-US" altLang="ja-JP" sz="1600" dirty="0" smtClean="0">
                <a:solidFill>
                  <a:schemeClr val="tx1"/>
                </a:solidFill>
              </a:rPr>
              <a:t>11/9</a:t>
            </a:r>
            <a:endParaRPr lang="en-US" altLang="ja-JP" sz="1600" dirty="0">
              <a:solidFill>
                <a:schemeClr val="tx1"/>
              </a:solidFill>
            </a:endParaRPr>
          </a:p>
        </p:txBody>
      </p:sp>
      <p:sp>
        <p:nvSpPr>
          <p:cNvPr id="30" name="角丸四角形吹き出し 29"/>
          <p:cNvSpPr/>
          <p:nvPr/>
        </p:nvSpPr>
        <p:spPr>
          <a:xfrm>
            <a:off x="5145090" y="5032945"/>
            <a:ext cx="2156857" cy="1688530"/>
          </a:xfrm>
          <a:prstGeom prst="wedgeRoundRectCallout">
            <a:avLst>
              <a:gd name="adj1" fmla="val 26140"/>
              <a:gd name="adj2" fmla="val -70049"/>
              <a:gd name="adj3" fmla="val 16667"/>
            </a:avLst>
          </a:prstGeom>
          <a:solidFill>
            <a:srgbClr val="FFFF99"/>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en-US" altLang="ja-JP" sz="1600" dirty="0" smtClean="0">
                <a:solidFill>
                  <a:prstClr val="black"/>
                </a:solidFill>
              </a:rPr>
              <a:t>【</a:t>
            </a:r>
            <a:r>
              <a:rPr lang="ja-JP" altLang="en-US" sz="1600" dirty="0" smtClean="0">
                <a:solidFill>
                  <a:prstClr val="black"/>
                </a:solidFill>
              </a:rPr>
              <a:t>北丘校区</a:t>
            </a:r>
            <a:r>
              <a:rPr lang="en-US" altLang="ja-JP" sz="1600" b="1" dirty="0">
                <a:solidFill>
                  <a:prstClr val="black"/>
                </a:solidFill>
              </a:rPr>
              <a:t>】</a:t>
            </a:r>
          </a:p>
          <a:p>
            <a:r>
              <a:rPr lang="en-US" altLang="ja-JP" sz="1600" dirty="0" smtClean="0">
                <a:solidFill>
                  <a:schemeClr val="tx1"/>
                </a:solidFill>
              </a:rPr>
              <a:t>10/19</a:t>
            </a:r>
            <a:r>
              <a:rPr lang="ja-JP" altLang="en-US" sz="1600" dirty="0" smtClean="0">
                <a:solidFill>
                  <a:schemeClr val="tx1"/>
                </a:solidFill>
              </a:rPr>
              <a:t>開催、</a:t>
            </a:r>
            <a:r>
              <a:rPr lang="en-US" altLang="ja-JP" sz="1600" dirty="0" smtClean="0">
                <a:solidFill>
                  <a:schemeClr val="tx1"/>
                </a:solidFill>
              </a:rPr>
              <a:t>9</a:t>
            </a:r>
            <a:r>
              <a:rPr lang="ja-JP" altLang="en-US" sz="1600" dirty="0" smtClean="0">
                <a:solidFill>
                  <a:schemeClr val="tx1"/>
                </a:solidFill>
              </a:rPr>
              <a:t>人</a:t>
            </a:r>
            <a:r>
              <a:rPr lang="ja-JP" altLang="en-US" sz="1600" dirty="0">
                <a:solidFill>
                  <a:schemeClr val="tx1"/>
                </a:solidFill>
              </a:rPr>
              <a:t>参加</a:t>
            </a:r>
            <a:endParaRPr lang="en-US" altLang="ja-JP" sz="1600" dirty="0">
              <a:solidFill>
                <a:schemeClr val="tx1"/>
              </a:solidFill>
            </a:endParaRPr>
          </a:p>
          <a:p>
            <a:r>
              <a:rPr kumimoji="1" lang="en-US" altLang="ja-JP" sz="1600" dirty="0" smtClean="0">
                <a:solidFill>
                  <a:schemeClr val="tx1"/>
                </a:solidFill>
              </a:rPr>
              <a:t>【</a:t>
            </a:r>
            <a:r>
              <a:rPr kumimoji="1" lang="ja-JP" altLang="en-US" sz="1600" dirty="0" smtClean="0">
                <a:solidFill>
                  <a:schemeClr val="tx1"/>
                </a:solidFill>
              </a:rPr>
              <a:t>野田校区</a:t>
            </a:r>
            <a:r>
              <a:rPr kumimoji="1" lang="en-US" altLang="ja-JP" sz="1600" b="1" dirty="0" smtClean="0">
                <a:solidFill>
                  <a:schemeClr val="tx1"/>
                </a:solidFill>
              </a:rPr>
              <a:t>】</a:t>
            </a:r>
          </a:p>
          <a:p>
            <a:r>
              <a:rPr lang="en-US" altLang="ja-JP" sz="1600" dirty="0" smtClean="0">
                <a:solidFill>
                  <a:schemeClr val="tx1"/>
                </a:solidFill>
              </a:rPr>
              <a:t>10/11</a:t>
            </a:r>
            <a:r>
              <a:rPr lang="ja-JP" altLang="en-US" sz="1600" dirty="0" smtClean="0">
                <a:solidFill>
                  <a:schemeClr val="tx1"/>
                </a:solidFill>
              </a:rPr>
              <a:t>開催、</a:t>
            </a:r>
            <a:r>
              <a:rPr lang="en-US" altLang="ja-JP" sz="1600" dirty="0" smtClean="0">
                <a:solidFill>
                  <a:schemeClr val="tx1"/>
                </a:solidFill>
              </a:rPr>
              <a:t>16</a:t>
            </a:r>
            <a:r>
              <a:rPr lang="ja-JP" altLang="en-US" sz="1600" dirty="0" smtClean="0">
                <a:solidFill>
                  <a:schemeClr val="tx1"/>
                </a:solidFill>
              </a:rPr>
              <a:t>人</a:t>
            </a:r>
            <a:r>
              <a:rPr lang="ja-JP" altLang="en-US" sz="1600" dirty="0">
                <a:solidFill>
                  <a:schemeClr val="tx1"/>
                </a:solidFill>
              </a:rPr>
              <a:t>参加</a:t>
            </a:r>
            <a:endParaRPr lang="en-US" altLang="ja-JP" sz="1600" dirty="0">
              <a:solidFill>
                <a:schemeClr val="tx1"/>
              </a:solidFill>
            </a:endParaRPr>
          </a:p>
        </p:txBody>
      </p:sp>
      <p:sp>
        <p:nvSpPr>
          <p:cNvPr id="31" name="角丸四角形吹き出し 30"/>
          <p:cNvSpPr/>
          <p:nvPr/>
        </p:nvSpPr>
        <p:spPr>
          <a:xfrm>
            <a:off x="9183355" y="5032945"/>
            <a:ext cx="2156857" cy="1688530"/>
          </a:xfrm>
          <a:prstGeom prst="wedgeRoundRectCallout">
            <a:avLst>
              <a:gd name="adj1" fmla="val -35916"/>
              <a:gd name="adj2" fmla="val -69303"/>
              <a:gd name="adj3" fmla="val 16667"/>
            </a:avLst>
          </a:prstGeom>
          <a:solidFill>
            <a:srgbClr val="FFFF99"/>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en-US" altLang="ja-JP" sz="1600" dirty="0" smtClean="0">
                <a:solidFill>
                  <a:prstClr val="black"/>
                </a:solidFill>
              </a:rPr>
              <a:t>【</a:t>
            </a:r>
            <a:r>
              <a:rPr lang="ja-JP" altLang="en-US" sz="1600" dirty="0" smtClean="0">
                <a:solidFill>
                  <a:prstClr val="black"/>
                </a:solidFill>
              </a:rPr>
              <a:t>北丘校区</a:t>
            </a:r>
            <a:r>
              <a:rPr lang="en-US" altLang="ja-JP" sz="1600" b="1" dirty="0">
                <a:solidFill>
                  <a:prstClr val="black"/>
                </a:solidFill>
              </a:rPr>
              <a:t>】</a:t>
            </a:r>
          </a:p>
          <a:p>
            <a:r>
              <a:rPr lang="en-US" altLang="ja-JP" sz="1600" dirty="0" smtClean="0">
                <a:solidFill>
                  <a:schemeClr val="tx1"/>
                </a:solidFill>
              </a:rPr>
              <a:t>12/3</a:t>
            </a:r>
            <a:r>
              <a:rPr lang="ja-JP" altLang="en-US" sz="1600" dirty="0" smtClean="0">
                <a:solidFill>
                  <a:schemeClr val="tx1"/>
                </a:solidFill>
              </a:rPr>
              <a:t>開催、</a:t>
            </a:r>
            <a:r>
              <a:rPr lang="en-US" altLang="ja-JP" sz="1600" dirty="0" smtClean="0">
                <a:solidFill>
                  <a:schemeClr val="tx1"/>
                </a:solidFill>
              </a:rPr>
              <a:t>13</a:t>
            </a:r>
            <a:r>
              <a:rPr lang="ja-JP" altLang="en-US" sz="1600" dirty="0" smtClean="0">
                <a:solidFill>
                  <a:schemeClr val="tx1"/>
                </a:solidFill>
              </a:rPr>
              <a:t>人</a:t>
            </a:r>
            <a:r>
              <a:rPr lang="ja-JP" altLang="en-US" sz="1600" dirty="0">
                <a:solidFill>
                  <a:schemeClr val="tx1"/>
                </a:solidFill>
              </a:rPr>
              <a:t>参加</a:t>
            </a:r>
            <a:endParaRPr lang="en-US" altLang="ja-JP" sz="1600" dirty="0">
              <a:solidFill>
                <a:schemeClr val="tx1"/>
              </a:solidFill>
            </a:endParaRPr>
          </a:p>
          <a:p>
            <a:r>
              <a:rPr kumimoji="1" lang="en-US" altLang="ja-JP" sz="1600" dirty="0" smtClean="0">
                <a:solidFill>
                  <a:schemeClr val="tx1"/>
                </a:solidFill>
              </a:rPr>
              <a:t>【</a:t>
            </a:r>
            <a:r>
              <a:rPr kumimoji="1" lang="ja-JP" altLang="en-US" sz="1600" dirty="0" smtClean="0">
                <a:solidFill>
                  <a:schemeClr val="tx1"/>
                </a:solidFill>
              </a:rPr>
              <a:t>野田校区</a:t>
            </a:r>
            <a:r>
              <a:rPr kumimoji="1" lang="en-US" altLang="ja-JP" sz="1600" b="1" dirty="0" smtClean="0">
                <a:solidFill>
                  <a:schemeClr val="tx1"/>
                </a:solidFill>
              </a:rPr>
              <a:t>】</a:t>
            </a:r>
          </a:p>
          <a:p>
            <a:r>
              <a:rPr lang="en-US" altLang="ja-JP" sz="1600" dirty="0" smtClean="0">
                <a:solidFill>
                  <a:schemeClr val="tx1"/>
                </a:solidFill>
              </a:rPr>
              <a:t>11/26</a:t>
            </a:r>
            <a:r>
              <a:rPr lang="ja-JP" altLang="en-US" sz="1600" dirty="0" smtClean="0">
                <a:solidFill>
                  <a:schemeClr val="tx1"/>
                </a:solidFill>
              </a:rPr>
              <a:t>開催、</a:t>
            </a:r>
            <a:r>
              <a:rPr lang="en-US" altLang="ja-JP" sz="1600" dirty="0" smtClean="0">
                <a:solidFill>
                  <a:schemeClr val="tx1"/>
                </a:solidFill>
              </a:rPr>
              <a:t>8</a:t>
            </a:r>
            <a:r>
              <a:rPr lang="ja-JP" altLang="en-US" sz="1600" dirty="0" smtClean="0">
                <a:solidFill>
                  <a:schemeClr val="tx1"/>
                </a:solidFill>
              </a:rPr>
              <a:t>人参加</a:t>
            </a:r>
            <a:endParaRPr lang="en-US" altLang="ja-JP" sz="1600" dirty="0" smtClean="0">
              <a:solidFill>
                <a:schemeClr val="tx1"/>
              </a:solidFill>
            </a:endParaRPr>
          </a:p>
          <a:p>
            <a:r>
              <a:rPr lang="en-US" altLang="ja-JP" sz="1600" dirty="0" smtClean="0">
                <a:solidFill>
                  <a:schemeClr val="tx1"/>
                </a:solidFill>
              </a:rPr>
              <a:t>※</a:t>
            </a:r>
            <a:r>
              <a:rPr lang="ja-JP" altLang="en-US" sz="1600" dirty="0" smtClean="0">
                <a:solidFill>
                  <a:schemeClr val="tx1"/>
                </a:solidFill>
              </a:rPr>
              <a:t>振り返りは訓練当日に実施</a:t>
            </a:r>
            <a:endParaRPr lang="en-US" altLang="ja-JP" sz="1600" dirty="0">
              <a:solidFill>
                <a:schemeClr val="tx1"/>
              </a:solidFill>
            </a:endParaRPr>
          </a:p>
        </p:txBody>
      </p:sp>
    </p:spTree>
    <p:extLst>
      <p:ext uri="{BB962C8B-B14F-4D97-AF65-F5344CB8AC3E}">
        <p14:creationId xmlns:p14="http://schemas.microsoft.com/office/powerpoint/2010/main" val="2128974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DEE1E8A-F59B-4774-AC14-A4AA4B898B7D}" type="slidenum">
              <a:rPr kumimoji="1" lang="ja-JP" altLang="en-US" smtClean="0"/>
              <a:t>7</a:t>
            </a:fld>
            <a:endParaRPr kumimoji="1" lang="ja-JP" altLang="en-US"/>
          </a:p>
        </p:txBody>
      </p:sp>
      <p:grpSp>
        <p:nvGrpSpPr>
          <p:cNvPr id="3" name="グループ化 2"/>
          <p:cNvGrpSpPr/>
          <p:nvPr/>
        </p:nvGrpSpPr>
        <p:grpSpPr>
          <a:xfrm>
            <a:off x="457200" y="352425"/>
            <a:ext cx="11391900" cy="1066800"/>
            <a:chOff x="457200" y="352425"/>
            <a:chExt cx="11391900" cy="1066800"/>
          </a:xfrm>
        </p:grpSpPr>
        <p:grpSp>
          <p:nvGrpSpPr>
            <p:cNvPr id="4" name="グループ化 3"/>
            <p:cNvGrpSpPr/>
            <p:nvPr/>
          </p:nvGrpSpPr>
          <p:grpSpPr>
            <a:xfrm>
              <a:off x="457200" y="352425"/>
              <a:ext cx="11391900" cy="1066800"/>
              <a:chOff x="457200" y="352425"/>
              <a:chExt cx="11391900" cy="1066800"/>
            </a:xfrm>
          </p:grpSpPr>
          <p:sp>
            <p:nvSpPr>
              <p:cNvPr id="6" name="正方形/長方形 5"/>
              <p:cNvSpPr/>
              <p:nvPr/>
            </p:nvSpPr>
            <p:spPr>
              <a:xfrm>
                <a:off x="457200" y="352425"/>
                <a:ext cx="11391900" cy="106680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r>
                  <a:rPr lang="ja-JP" altLang="en-US" sz="2800" b="1" dirty="0" smtClean="0"/>
                  <a:t>モデル事業の実施について</a:t>
                </a:r>
                <a:r>
                  <a:rPr lang="ja-JP" altLang="en-US" sz="2800" b="1" dirty="0">
                    <a:solidFill>
                      <a:prstClr val="black"/>
                    </a:solidFill>
                  </a:rPr>
                  <a:t>（結果</a:t>
                </a:r>
                <a:r>
                  <a:rPr lang="ja-JP" altLang="en-US" sz="2800" b="1" dirty="0" smtClean="0">
                    <a:solidFill>
                      <a:prstClr val="black"/>
                    </a:solidFill>
                  </a:rPr>
                  <a:t>報告⑤）</a:t>
                </a:r>
                <a:endParaRPr kumimoji="1" lang="ja-JP" altLang="en-US" sz="2800" b="1"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5637" y="408351"/>
                <a:ext cx="909638" cy="953724"/>
              </a:xfrm>
              <a:prstGeom prst="rect">
                <a:avLst/>
              </a:prstGeom>
            </p:spPr>
          </p:pic>
        </p:gr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39" y="454525"/>
              <a:ext cx="692171" cy="907550"/>
            </a:xfrm>
            <a:prstGeom prst="rect">
              <a:avLst/>
            </a:prstGeom>
          </p:spPr>
        </p:pic>
      </p:grpSp>
      <p:grpSp>
        <p:nvGrpSpPr>
          <p:cNvPr id="8" name="グループ化 7"/>
          <p:cNvGrpSpPr/>
          <p:nvPr/>
        </p:nvGrpSpPr>
        <p:grpSpPr>
          <a:xfrm>
            <a:off x="0" y="7859"/>
            <a:ext cx="12192000" cy="380885"/>
            <a:chOff x="-12900" y="9672"/>
            <a:chExt cx="9906000" cy="380885"/>
          </a:xfrm>
        </p:grpSpPr>
        <p:sp>
          <p:nvSpPr>
            <p:cNvPr id="9" name="正方形/長方形 8"/>
            <p:cNvSpPr/>
            <p:nvPr/>
          </p:nvSpPr>
          <p:spPr>
            <a:xfrm>
              <a:off x="-12900" y="9672"/>
              <a:ext cx="9906000" cy="380885"/>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341875" y="52003"/>
              <a:ext cx="3196448" cy="338554"/>
            </a:xfrm>
            <a:prstGeom prst="rect">
              <a:avLst/>
            </a:prstGeom>
            <a:noFill/>
          </p:spPr>
          <p:txBody>
            <a:bodyPr wrap="none" rtlCol="0">
              <a:spAutoFit/>
            </a:bodyPr>
            <a:lstStyle/>
            <a:p>
              <a:pPr algn="ctr"/>
              <a:r>
                <a:rPr lang="ja-JP" altLang="en-US" sz="1600" b="1" dirty="0">
                  <a:solidFill>
                    <a:schemeClr val="bg1"/>
                  </a:solidFill>
                </a:rPr>
                <a:t>個別避難計画作成のプロセス</a:t>
              </a:r>
              <a:r>
                <a:rPr lang="ja-JP" altLang="en-US" sz="1600" b="1" dirty="0" smtClean="0">
                  <a:solidFill>
                    <a:schemeClr val="bg1"/>
                  </a:solidFill>
                </a:rPr>
                <a:t>（</a:t>
              </a:r>
              <a:r>
                <a:rPr lang="en-US" altLang="ja-JP" sz="1600" b="1" dirty="0">
                  <a:solidFill>
                    <a:schemeClr val="bg1"/>
                  </a:solidFill>
                </a:rPr>
                <a:t>R4</a:t>
              </a:r>
              <a:r>
                <a:rPr lang="ja-JP" altLang="en-US" sz="1600" b="1" dirty="0" smtClean="0">
                  <a:solidFill>
                    <a:schemeClr val="bg1"/>
                  </a:solidFill>
                </a:rPr>
                <a:t>年度）</a:t>
              </a:r>
              <a:endParaRPr kumimoji="1" lang="ja-JP" altLang="en-US" sz="1600" b="1" dirty="0">
                <a:solidFill>
                  <a:schemeClr val="bg1"/>
                </a:solidFill>
              </a:endParaRPr>
            </a:p>
          </p:txBody>
        </p:sp>
        <p:sp>
          <p:nvSpPr>
            <p:cNvPr id="11" name="テキスト ボックス 10"/>
            <p:cNvSpPr txBox="1"/>
            <p:nvPr/>
          </p:nvSpPr>
          <p:spPr>
            <a:xfrm>
              <a:off x="112295" y="52003"/>
              <a:ext cx="2090821" cy="307777"/>
            </a:xfrm>
            <a:prstGeom prst="rect">
              <a:avLst/>
            </a:prstGeom>
            <a:solidFill>
              <a:schemeClr val="bg1"/>
            </a:solidFill>
            <a:ln>
              <a:solidFill>
                <a:schemeClr val="tx1"/>
              </a:solidFill>
            </a:ln>
          </p:spPr>
          <p:txBody>
            <a:bodyPr wrap="square" rtlCol="0">
              <a:spAutoFit/>
            </a:bodyPr>
            <a:lstStyle/>
            <a:p>
              <a:pPr algn="ctr"/>
              <a:r>
                <a:rPr lang="ja-JP" altLang="en-US" sz="1400" dirty="0" smtClean="0">
                  <a:latin typeface="ＭＳ ゴシック" panose="020B0609070205080204" pitchFamily="49" charset="-128"/>
                  <a:ea typeface="ＭＳ ゴシック" panose="020B0609070205080204" pitchFamily="49" charset="-128"/>
                </a:rPr>
                <a:t>大阪府　豊中市</a:t>
              </a:r>
              <a:endParaRPr kumimoji="1" lang="en-US" altLang="ja-JP" sz="1400" dirty="0" smtClean="0">
                <a:latin typeface="ＭＳ ゴシック" panose="020B0609070205080204" pitchFamily="49" charset="-128"/>
                <a:ea typeface="ＭＳ ゴシック" panose="020B0609070205080204" pitchFamily="49" charset="-128"/>
              </a:endParaRPr>
            </a:p>
          </p:txBody>
        </p:sp>
      </p:grpSp>
      <p:sp>
        <p:nvSpPr>
          <p:cNvPr id="12" name="テキスト ボックス 11"/>
          <p:cNvSpPr txBox="1"/>
          <p:nvPr/>
        </p:nvSpPr>
        <p:spPr>
          <a:xfrm>
            <a:off x="457199" y="1574415"/>
            <a:ext cx="4262985" cy="461665"/>
          </a:xfrm>
          <a:prstGeom prst="rect">
            <a:avLst/>
          </a:prstGeom>
          <a:noFill/>
        </p:spPr>
        <p:txBody>
          <a:bodyPr wrap="square" rtlCol="0">
            <a:spAutoFit/>
          </a:bodyPr>
          <a:lstStyle/>
          <a:p>
            <a:r>
              <a:rPr lang="ja-JP" altLang="en-US" sz="2400" b="1" dirty="0" smtClean="0">
                <a:solidFill>
                  <a:srgbClr val="0070C0"/>
                </a:solidFill>
                <a:latin typeface="+mn-ea"/>
              </a:rPr>
              <a:t>❹</a:t>
            </a:r>
            <a:r>
              <a:rPr lang="ja-JP" altLang="en-US" sz="2400" b="1" dirty="0" smtClean="0">
                <a:latin typeface="+mn-ea"/>
              </a:rPr>
              <a:t>主な参加者の意見</a:t>
            </a:r>
            <a:endParaRPr lang="en-US" altLang="ja-JP" sz="2400" b="1" dirty="0">
              <a:latin typeface="+mn-ea"/>
            </a:endParaRPr>
          </a:p>
        </p:txBody>
      </p:sp>
      <p:sp>
        <p:nvSpPr>
          <p:cNvPr id="13" name="正方形/長方形 12"/>
          <p:cNvSpPr/>
          <p:nvPr/>
        </p:nvSpPr>
        <p:spPr>
          <a:xfrm>
            <a:off x="542974" y="2036081"/>
            <a:ext cx="10810825" cy="169651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t" anchorCtr="0"/>
          <a:lstStyle/>
          <a:p>
            <a:r>
              <a:rPr lang="en-US" altLang="ja-JP" b="1" dirty="0" smtClean="0">
                <a:solidFill>
                  <a:prstClr val="black"/>
                </a:solidFill>
              </a:rPr>
              <a:t>【</a:t>
            </a:r>
            <a:r>
              <a:rPr lang="ja-JP" altLang="ja-JP" b="1" dirty="0"/>
              <a:t>計画書（様式）に関すること</a:t>
            </a:r>
            <a:r>
              <a:rPr lang="en-US" altLang="ja-JP" b="1" dirty="0" smtClean="0">
                <a:solidFill>
                  <a:prstClr val="black"/>
                </a:solidFill>
              </a:rPr>
              <a:t>】</a:t>
            </a:r>
            <a:endParaRPr lang="en-US" altLang="ja-JP" b="1" dirty="0">
              <a:solidFill>
                <a:prstClr val="black"/>
              </a:solidFill>
            </a:endParaRPr>
          </a:p>
          <a:p>
            <a:r>
              <a:rPr lang="ja-JP" altLang="ja-JP" u="sng" dirty="0" smtClean="0">
                <a:solidFill>
                  <a:srgbClr val="FF0000"/>
                </a:solidFill>
              </a:rPr>
              <a:t>・</a:t>
            </a:r>
            <a:r>
              <a:rPr lang="ja-JP" altLang="ja-JP" b="1" u="sng" dirty="0">
                <a:solidFill>
                  <a:srgbClr val="FF0000"/>
                </a:solidFill>
              </a:rPr>
              <a:t>変更履歴を入れてほしい</a:t>
            </a:r>
          </a:p>
          <a:p>
            <a:r>
              <a:rPr lang="ja-JP" altLang="ja-JP" dirty="0"/>
              <a:t>・避難行動要支援者の区分の欄はいらない</a:t>
            </a:r>
            <a:r>
              <a:rPr lang="en-US" altLang="ja-JP" dirty="0"/>
              <a:t>(</a:t>
            </a:r>
            <a:r>
              <a:rPr lang="ja-JP" altLang="ja-JP" dirty="0"/>
              <a:t>配慮欄を大きく</a:t>
            </a:r>
            <a:r>
              <a:rPr lang="en-US" altLang="ja-JP" dirty="0"/>
              <a:t>)</a:t>
            </a:r>
            <a:endParaRPr lang="ja-JP" altLang="ja-JP" dirty="0"/>
          </a:p>
          <a:p>
            <a:r>
              <a:rPr lang="ja-JP" altLang="ja-JP" b="1" u="sng" dirty="0">
                <a:solidFill>
                  <a:srgbClr val="FF0000"/>
                </a:solidFill>
              </a:rPr>
              <a:t>・住所には、必ず、「マンション名」を入れてほしい</a:t>
            </a:r>
          </a:p>
          <a:p>
            <a:r>
              <a:rPr lang="ja-JP" altLang="ja-JP" b="1" u="sng" dirty="0" smtClean="0">
                <a:solidFill>
                  <a:srgbClr val="FF0000"/>
                </a:solidFill>
              </a:rPr>
              <a:t>・</a:t>
            </a:r>
            <a:r>
              <a:rPr lang="ja-JP" altLang="ja-JP" b="1" u="sng" dirty="0">
                <a:solidFill>
                  <a:srgbClr val="FF0000"/>
                </a:solidFill>
              </a:rPr>
              <a:t>支援者から見て、必要な情報順に掲載してほしい</a:t>
            </a:r>
          </a:p>
          <a:p>
            <a:r>
              <a:rPr lang="ja-JP" altLang="ja-JP" u="sng" dirty="0">
                <a:solidFill>
                  <a:srgbClr val="FF0000"/>
                </a:solidFill>
              </a:rPr>
              <a:t>・</a:t>
            </a:r>
            <a:r>
              <a:rPr lang="ja-JP" altLang="ja-JP" b="1" u="sng" dirty="0">
                <a:solidFill>
                  <a:srgbClr val="FF0000"/>
                </a:solidFill>
              </a:rPr>
              <a:t>デイサービスなど家にいない時間も記入できた方がよい</a:t>
            </a:r>
          </a:p>
          <a:p>
            <a:r>
              <a:rPr lang="ja-JP" altLang="ja-JP" u="sng" dirty="0"/>
              <a:t>　</a:t>
            </a:r>
          </a:p>
          <a:p>
            <a:r>
              <a:rPr lang="ja-JP" altLang="ja-JP" dirty="0"/>
              <a:t>　　　　</a:t>
            </a:r>
          </a:p>
          <a:p>
            <a:endParaRPr lang="ja-JP" altLang="ja-JP" dirty="0"/>
          </a:p>
          <a:p>
            <a:r>
              <a:rPr lang="ja-JP" altLang="ja-JP" dirty="0"/>
              <a:t>　　　</a:t>
            </a:r>
          </a:p>
        </p:txBody>
      </p:sp>
      <p:sp>
        <p:nvSpPr>
          <p:cNvPr id="14" name="正方形/長方形 13"/>
          <p:cNvSpPr/>
          <p:nvPr/>
        </p:nvSpPr>
        <p:spPr>
          <a:xfrm>
            <a:off x="542974" y="3923708"/>
            <a:ext cx="10810825" cy="2636118"/>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t" anchorCtr="0"/>
          <a:lstStyle/>
          <a:p>
            <a:r>
              <a:rPr lang="en-US" altLang="ja-JP" b="1" dirty="0" smtClean="0">
                <a:solidFill>
                  <a:prstClr val="black"/>
                </a:solidFill>
              </a:rPr>
              <a:t>【</a:t>
            </a:r>
            <a:r>
              <a:rPr lang="ja-JP" altLang="en-US" b="1" dirty="0" smtClean="0">
                <a:solidFill>
                  <a:prstClr val="black"/>
                </a:solidFill>
              </a:rPr>
              <a:t>避難支援に関する</a:t>
            </a:r>
            <a:r>
              <a:rPr lang="ja-JP" altLang="ja-JP" b="1" dirty="0" smtClean="0"/>
              <a:t>こと</a:t>
            </a:r>
            <a:r>
              <a:rPr lang="en-US" altLang="ja-JP" b="1" dirty="0" smtClean="0">
                <a:solidFill>
                  <a:prstClr val="black"/>
                </a:solidFill>
              </a:rPr>
              <a:t>】</a:t>
            </a:r>
            <a:endParaRPr lang="en-US" altLang="ja-JP" b="1" dirty="0">
              <a:solidFill>
                <a:prstClr val="black"/>
              </a:solidFill>
            </a:endParaRPr>
          </a:p>
          <a:p>
            <a:r>
              <a:rPr lang="ja-JP" altLang="ja-JP" b="1" u="sng" dirty="0" smtClean="0">
                <a:solidFill>
                  <a:srgbClr val="FF0000"/>
                </a:solidFill>
              </a:rPr>
              <a:t>・</a:t>
            </a:r>
            <a:r>
              <a:rPr lang="ja-JP" altLang="ja-JP" b="1" u="sng" dirty="0">
                <a:solidFill>
                  <a:srgbClr val="FF0000"/>
                </a:solidFill>
              </a:rPr>
              <a:t>建物がしっかりしていれば、安否確認だけでよいのではないか</a:t>
            </a:r>
          </a:p>
          <a:p>
            <a:r>
              <a:rPr lang="ja-JP" altLang="ja-JP" b="1" u="sng" dirty="0" smtClean="0">
                <a:solidFill>
                  <a:srgbClr val="FF0000"/>
                </a:solidFill>
              </a:rPr>
              <a:t>・</a:t>
            </a:r>
            <a:r>
              <a:rPr lang="ja-JP" altLang="ja-JP" b="1" u="sng" dirty="0">
                <a:solidFill>
                  <a:srgbClr val="FF0000"/>
                </a:solidFill>
              </a:rPr>
              <a:t>安否確認をどこに報告すればよいのか。情報の集約方法も決めて</a:t>
            </a:r>
            <a:r>
              <a:rPr lang="ja-JP" altLang="ja-JP" b="1" u="sng" dirty="0" smtClean="0">
                <a:solidFill>
                  <a:srgbClr val="FF0000"/>
                </a:solidFill>
              </a:rPr>
              <a:t>おかなければいけない</a:t>
            </a:r>
            <a:r>
              <a:rPr lang="ja-JP" altLang="ja-JP" b="1" u="sng" dirty="0">
                <a:solidFill>
                  <a:srgbClr val="FF0000"/>
                </a:solidFill>
              </a:rPr>
              <a:t>。</a:t>
            </a:r>
          </a:p>
          <a:p>
            <a:r>
              <a:rPr lang="ja-JP" altLang="ja-JP" dirty="0" smtClean="0"/>
              <a:t>・</a:t>
            </a:r>
            <a:r>
              <a:rPr lang="ja-JP" altLang="ja-JP" dirty="0"/>
              <a:t>ＬＩＮＥが使用できた方がフォローしやすい</a:t>
            </a:r>
          </a:p>
          <a:p>
            <a:r>
              <a:rPr lang="ja-JP" altLang="ja-JP" b="1" u="sng" dirty="0" smtClean="0">
                <a:solidFill>
                  <a:srgbClr val="FF0000"/>
                </a:solidFill>
              </a:rPr>
              <a:t>・地域団体だけでは、支援は難しい。地域包括とも連携しないダメ</a:t>
            </a:r>
          </a:p>
          <a:p>
            <a:r>
              <a:rPr lang="ja-JP" altLang="ja-JP" u="sng" dirty="0" smtClean="0">
                <a:solidFill>
                  <a:srgbClr val="FF0000"/>
                </a:solidFill>
              </a:rPr>
              <a:t>・</a:t>
            </a:r>
            <a:r>
              <a:rPr lang="ja-JP" altLang="ja-JP" b="1" u="sng" dirty="0" smtClean="0">
                <a:solidFill>
                  <a:srgbClr val="FF0000"/>
                </a:solidFill>
              </a:rPr>
              <a:t>階段で、対象者を下すのは、地域団体だけでは、難しい。</a:t>
            </a:r>
          </a:p>
          <a:p>
            <a:r>
              <a:rPr lang="ja-JP" altLang="ja-JP" b="1" u="sng" dirty="0" smtClean="0">
                <a:solidFill>
                  <a:srgbClr val="FF0000"/>
                </a:solidFill>
              </a:rPr>
              <a:t>・車イスは、初めてだと、女性１人には難しいと思った</a:t>
            </a:r>
            <a:r>
              <a:rPr lang="ja-JP" altLang="ja-JP" b="1" u="sng" dirty="0" smtClean="0"/>
              <a:t>。</a:t>
            </a:r>
          </a:p>
          <a:p>
            <a:r>
              <a:rPr lang="ja-JP" altLang="ja-JP" dirty="0" smtClean="0"/>
              <a:t>・</a:t>
            </a:r>
            <a:r>
              <a:rPr lang="ja-JP" altLang="ja-JP" dirty="0"/>
              <a:t>道路の段差等を把握するため、車イスの前にも人が必要</a:t>
            </a:r>
          </a:p>
          <a:p>
            <a:r>
              <a:rPr lang="ja-JP" altLang="ja-JP" dirty="0" smtClean="0"/>
              <a:t>・</a:t>
            </a:r>
            <a:r>
              <a:rPr lang="ja-JP" altLang="ja-JP" dirty="0"/>
              <a:t>車イスよりも、リヤカーの方が、乗っている人は楽ではないか</a:t>
            </a:r>
          </a:p>
          <a:p>
            <a:r>
              <a:rPr lang="ja-JP" altLang="ja-JP" dirty="0"/>
              <a:t>　　　　</a:t>
            </a:r>
          </a:p>
          <a:p>
            <a:endParaRPr lang="ja-JP" altLang="ja-JP" dirty="0"/>
          </a:p>
        </p:txBody>
      </p:sp>
    </p:spTree>
    <p:extLst>
      <p:ext uri="{BB962C8B-B14F-4D97-AF65-F5344CB8AC3E}">
        <p14:creationId xmlns:p14="http://schemas.microsoft.com/office/powerpoint/2010/main" val="207219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DEE1E8A-F59B-4774-AC14-A4AA4B898B7D}" type="slidenum">
              <a:rPr kumimoji="1" lang="ja-JP" altLang="en-US" smtClean="0"/>
              <a:t>8</a:t>
            </a:fld>
            <a:endParaRPr kumimoji="1" lang="ja-JP" altLang="en-US"/>
          </a:p>
        </p:txBody>
      </p:sp>
      <p:grpSp>
        <p:nvGrpSpPr>
          <p:cNvPr id="3" name="グループ化 2"/>
          <p:cNvGrpSpPr/>
          <p:nvPr/>
        </p:nvGrpSpPr>
        <p:grpSpPr>
          <a:xfrm>
            <a:off x="457200" y="352425"/>
            <a:ext cx="11391900" cy="1066800"/>
            <a:chOff x="457200" y="352425"/>
            <a:chExt cx="11391900" cy="1066800"/>
          </a:xfrm>
        </p:grpSpPr>
        <p:grpSp>
          <p:nvGrpSpPr>
            <p:cNvPr id="4" name="グループ化 3"/>
            <p:cNvGrpSpPr/>
            <p:nvPr/>
          </p:nvGrpSpPr>
          <p:grpSpPr>
            <a:xfrm>
              <a:off x="457200" y="352425"/>
              <a:ext cx="11391900" cy="1066800"/>
              <a:chOff x="457200" y="352425"/>
              <a:chExt cx="11391900" cy="1066800"/>
            </a:xfrm>
          </p:grpSpPr>
          <p:sp>
            <p:nvSpPr>
              <p:cNvPr id="6" name="正方形/長方形 5"/>
              <p:cNvSpPr/>
              <p:nvPr/>
            </p:nvSpPr>
            <p:spPr>
              <a:xfrm>
                <a:off x="457200" y="352425"/>
                <a:ext cx="11391900" cy="106680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r>
                  <a:rPr lang="ja-JP" altLang="en-US" sz="2800" b="1" dirty="0" smtClean="0"/>
                  <a:t>モデル事業の実施について</a:t>
                </a:r>
                <a:r>
                  <a:rPr lang="ja-JP" altLang="en-US" sz="2800" b="1" dirty="0">
                    <a:solidFill>
                      <a:prstClr val="black"/>
                    </a:solidFill>
                  </a:rPr>
                  <a:t>（結果</a:t>
                </a:r>
                <a:r>
                  <a:rPr lang="ja-JP" altLang="en-US" sz="2800" b="1" dirty="0" smtClean="0">
                    <a:solidFill>
                      <a:prstClr val="black"/>
                    </a:solidFill>
                  </a:rPr>
                  <a:t>報告⑥）</a:t>
                </a:r>
                <a:endParaRPr kumimoji="1" lang="ja-JP" altLang="en-US" sz="2800" b="1"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5637" y="408351"/>
                <a:ext cx="909638" cy="953724"/>
              </a:xfrm>
              <a:prstGeom prst="rect">
                <a:avLst/>
              </a:prstGeom>
            </p:spPr>
          </p:pic>
        </p:gr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39" y="454525"/>
              <a:ext cx="692171" cy="907550"/>
            </a:xfrm>
            <a:prstGeom prst="rect">
              <a:avLst/>
            </a:prstGeom>
          </p:spPr>
        </p:pic>
      </p:grpSp>
      <p:grpSp>
        <p:nvGrpSpPr>
          <p:cNvPr id="8" name="グループ化 7"/>
          <p:cNvGrpSpPr/>
          <p:nvPr/>
        </p:nvGrpSpPr>
        <p:grpSpPr>
          <a:xfrm>
            <a:off x="0" y="7859"/>
            <a:ext cx="12192000" cy="380885"/>
            <a:chOff x="-12900" y="9672"/>
            <a:chExt cx="9906000" cy="380885"/>
          </a:xfrm>
        </p:grpSpPr>
        <p:sp>
          <p:nvSpPr>
            <p:cNvPr id="9" name="正方形/長方形 8"/>
            <p:cNvSpPr/>
            <p:nvPr/>
          </p:nvSpPr>
          <p:spPr>
            <a:xfrm>
              <a:off x="-12900" y="9672"/>
              <a:ext cx="9906000" cy="380885"/>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341875" y="52003"/>
              <a:ext cx="3196448" cy="338554"/>
            </a:xfrm>
            <a:prstGeom prst="rect">
              <a:avLst/>
            </a:prstGeom>
            <a:noFill/>
          </p:spPr>
          <p:txBody>
            <a:bodyPr wrap="none" rtlCol="0">
              <a:spAutoFit/>
            </a:bodyPr>
            <a:lstStyle/>
            <a:p>
              <a:pPr algn="ctr"/>
              <a:r>
                <a:rPr lang="ja-JP" altLang="en-US" sz="1600" b="1" dirty="0">
                  <a:solidFill>
                    <a:schemeClr val="bg1"/>
                  </a:solidFill>
                </a:rPr>
                <a:t>個別避難計画作成のプロセス</a:t>
              </a:r>
              <a:r>
                <a:rPr lang="ja-JP" altLang="en-US" sz="1600" b="1" dirty="0" smtClean="0">
                  <a:solidFill>
                    <a:schemeClr val="bg1"/>
                  </a:solidFill>
                </a:rPr>
                <a:t>（</a:t>
              </a:r>
              <a:r>
                <a:rPr lang="en-US" altLang="ja-JP" sz="1600" b="1" dirty="0">
                  <a:solidFill>
                    <a:schemeClr val="bg1"/>
                  </a:solidFill>
                </a:rPr>
                <a:t>R4</a:t>
              </a:r>
              <a:r>
                <a:rPr lang="ja-JP" altLang="en-US" sz="1600" b="1" dirty="0" smtClean="0">
                  <a:solidFill>
                    <a:schemeClr val="bg1"/>
                  </a:solidFill>
                </a:rPr>
                <a:t>年度）</a:t>
              </a:r>
              <a:endParaRPr kumimoji="1" lang="ja-JP" altLang="en-US" sz="1600" b="1" dirty="0">
                <a:solidFill>
                  <a:schemeClr val="bg1"/>
                </a:solidFill>
              </a:endParaRPr>
            </a:p>
          </p:txBody>
        </p:sp>
        <p:sp>
          <p:nvSpPr>
            <p:cNvPr id="11" name="テキスト ボックス 10"/>
            <p:cNvSpPr txBox="1"/>
            <p:nvPr/>
          </p:nvSpPr>
          <p:spPr>
            <a:xfrm>
              <a:off x="112295" y="52003"/>
              <a:ext cx="2090821" cy="307777"/>
            </a:xfrm>
            <a:prstGeom prst="rect">
              <a:avLst/>
            </a:prstGeom>
            <a:solidFill>
              <a:schemeClr val="bg1"/>
            </a:solidFill>
            <a:ln>
              <a:solidFill>
                <a:schemeClr val="tx1"/>
              </a:solidFill>
            </a:ln>
          </p:spPr>
          <p:txBody>
            <a:bodyPr wrap="square" rtlCol="0">
              <a:spAutoFit/>
            </a:bodyPr>
            <a:lstStyle/>
            <a:p>
              <a:pPr algn="ctr"/>
              <a:r>
                <a:rPr lang="ja-JP" altLang="en-US" sz="1400" dirty="0" smtClean="0">
                  <a:latin typeface="ＭＳ ゴシック" panose="020B0609070205080204" pitchFamily="49" charset="-128"/>
                  <a:ea typeface="ＭＳ ゴシック" panose="020B0609070205080204" pitchFamily="49" charset="-128"/>
                </a:rPr>
                <a:t>大阪府　豊中市</a:t>
              </a:r>
              <a:endParaRPr kumimoji="1" lang="en-US" altLang="ja-JP" sz="1400" dirty="0" smtClean="0">
                <a:latin typeface="ＭＳ ゴシック" panose="020B0609070205080204" pitchFamily="49" charset="-128"/>
                <a:ea typeface="ＭＳ ゴシック" panose="020B0609070205080204" pitchFamily="49" charset="-128"/>
              </a:endParaRPr>
            </a:p>
          </p:txBody>
        </p:sp>
      </p:grpSp>
      <p:sp>
        <p:nvSpPr>
          <p:cNvPr id="12" name="テキスト ボックス 11"/>
          <p:cNvSpPr txBox="1"/>
          <p:nvPr/>
        </p:nvSpPr>
        <p:spPr>
          <a:xfrm>
            <a:off x="457199" y="1574415"/>
            <a:ext cx="5148471" cy="461665"/>
          </a:xfrm>
          <a:prstGeom prst="rect">
            <a:avLst/>
          </a:prstGeom>
          <a:noFill/>
        </p:spPr>
        <p:txBody>
          <a:bodyPr wrap="square" rtlCol="0">
            <a:spAutoFit/>
          </a:bodyPr>
          <a:lstStyle/>
          <a:p>
            <a:r>
              <a:rPr lang="ja-JP" altLang="en-US" sz="2400" b="1" dirty="0" smtClean="0">
                <a:solidFill>
                  <a:srgbClr val="0070C0"/>
                </a:solidFill>
                <a:latin typeface="+mn-ea"/>
              </a:rPr>
              <a:t>❺</a:t>
            </a:r>
            <a:r>
              <a:rPr lang="ja-JP" altLang="en-US" sz="2400" b="1" dirty="0" smtClean="0">
                <a:latin typeface="+mn-ea"/>
              </a:rPr>
              <a:t>全市展開に向けての考え方（案）</a:t>
            </a:r>
            <a:endParaRPr lang="en-US" altLang="ja-JP" sz="2400" b="1" dirty="0">
              <a:latin typeface="+mn-ea"/>
            </a:endParaRPr>
          </a:p>
        </p:txBody>
      </p:sp>
      <p:sp>
        <p:nvSpPr>
          <p:cNvPr id="13" name="テキスト ボックス 3"/>
          <p:cNvSpPr txBox="1">
            <a:spLocks noChangeArrowheads="1"/>
          </p:cNvSpPr>
          <p:nvPr/>
        </p:nvSpPr>
        <p:spPr bwMode="auto">
          <a:xfrm>
            <a:off x="680595" y="2180622"/>
            <a:ext cx="10503936" cy="923330"/>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lvl="0" algn="just">
              <a:spcAft>
                <a:spcPts val="0"/>
              </a:spcAft>
            </a:pPr>
            <a:r>
              <a:rPr lang="ja-JP" altLang="en-US" b="1"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①</a:t>
            </a:r>
            <a:r>
              <a:rPr lang="ja-JP" altLang="en-US"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建物が耐震性能に優れていれば、そのまま、自宅に残った方がよい場合もある。まずは、安否確認が大事であるため、</a:t>
            </a:r>
            <a:r>
              <a:rPr lang="ja-JP" altLang="ja-JP" b="1" u="sng" dirty="0" smtClean="0">
                <a:solidFill>
                  <a:srgbClr val="FF0000"/>
                </a:solidFill>
                <a:ea typeface="游明朝" panose="02020400000000000000" pitchFamily="18" charset="-128"/>
                <a:cs typeface="Times New Roman" panose="02020603050405020304" pitchFamily="18" charset="0"/>
              </a:rPr>
              <a:t>現在実施</a:t>
            </a:r>
            <a:r>
              <a:rPr lang="ja-JP" altLang="ja-JP" b="1" u="sng" dirty="0">
                <a:solidFill>
                  <a:srgbClr val="FF0000"/>
                </a:solidFill>
                <a:ea typeface="游明朝" panose="02020400000000000000" pitchFamily="18" charset="-128"/>
                <a:cs typeface="Times New Roman" panose="02020603050405020304" pitchFamily="18" charset="0"/>
              </a:rPr>
              <a:t>している「防災・福祉ささえあい推進事業（安否確認）」をベースと</a:t>
            </a:r>
            <a:r>
              <a:rPr lang="ja-JP" altLang="ja-JP" b="1" u="sng" dirty="0" smtClean="0">
                <a:solidFill>
                  <a:srgbClr val="FF0000"/>
                </a:solidFill>
                <a:ea typeface="游明朝" panose="02020400000000000000" pitchFamily="18" charset="-128"/>
                <a:cs typeface="Times New Roman" panose="02020603050405020304" pitchFamily="18" charset="0"/>
              </a:rPr>
              <a:t>し</a:t>
            </a:r>
            <a:r>
              <a:rPr lang="ja-JP" altLang="en-US" b="1" u="sng" dirty="0" smtClean="0">
                <a:solidFill>
                  <a:srgbClr val="FF0000"/>
                </a:solidFill>
                <a:ea typeface="游明朝" panose="02020400000000000000" pitchFamily="18" charset="-128"/>
                <a:cs typeface="Times New Roman" panose="02020603050405020304" pitchFamily="18" charset="0"/>
              </a:rPr>
              <a:t>た方がよい。</a:t>
            </a:r>
            <a:endParaRPr lang="ja-JP" b="1" u="sng"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テキスト ボックス 4"/>
          <p:cNvSpPr txBox="1">
            <a:spLocks noChangeArrowheads="1"/>
          </p:cNvSpPr>
          <p:nvPr/>
        </p:nvSpPr>
        <p:spPr bwMode="auto">
          <a:xfrm>
            <a:off x="686704" y="3349602"/>
            <a:ext cx="10520087" cy="646331"/>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ja-JP" altLang="en-US"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②</a:t>
            </a:r>
            <a:r>
              <a:rPr lang="ja-JP"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現在の優先度の基準では、計画作成対象者が多くなることが予測される</a:t>
            </a:r>
            <a:r>
              <a:rPr lang="ja-JP" altLang="en-US"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smtClean="0">
                <a:effectLst/>
                <a:latin typeface="游明朝" panose="02020400000000000000" pitchFamily="18" charset="-128"/>
                <a:ea typeface="游明朝" panose="02020400000000000000" pitchFamily="18" charset="-128"/>
                <a:cs typeface="Times New Roman" panose="02020603050405020304" pitchFamily="18" charset="0"/>
              </a:rPr>
              <a:t>福祉専門職や地域団体の負担を軽くするために（実効性を高めるために）、</a:t>
            </a:r>
            <a:r>
              <a:rPr lang="ja-JP" altLang="en-US"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優先対象者の絞り込みが必要である。</a:t>
            </a:r>
            <a:endParaRPr lang="ja-JP" b="1" u="sng"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 name="テキスト ボックス 5"/>
          <p:cNvSpPr txBox="1">
            <a:spLocks noChangeArrowheads="1"/>
          </p:cNvSpPr>
          <p:nvPr/>
        </p:nvSpPr>
        <p:spPr bwMode="auto">
          <a:xfrm>
            <a:off x="693847" y="4246785"/>
            <a:ext cx="10552700" cy="923330"/>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ja-JP" altLang="en-US" b="1"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③</a:t>
            </a:r>
            <a:r>
              <a:rPr lang="ja-JP" altLang="en-US"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意向の内容</a:t>
            </a:r>
            <a:r>
              <a:rPr lang="ja-JP" altLang="en-US" b="1" u="sng" kern="100" dirty="0" smtClean="0">
                <a:solidFill>
                  <a:srgbClr val="FF0000"/>
                </a:solidFill>
                <a:latin typeface="游明朝" panose="02020400000000000000" pitchFamily="18" charset="-128"/>
                <a:ea typeface="游明朝" panose="02020400000000000000" pitchFamily="18" charset="-128"/>
                <a:cs typeface="Times New Roman" panose="02020603050405020304" pitchFamily="18" charset="0"/>
              </a:rPr>
              <a:t>に関わらず、対象者全員に「個別避難計画の説明」と「計画作成の意向</a:t>
            </a:r>
            <a:r>
              <a:rPr lang="ja-JP"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確認</a:t>
            </a:r>
            <a:r>
              <a:rPr lang="ja-JP" altLang="en-US"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」が必要であるが、</a:t>
            </a:r>
            <a:r>
              <a:rPr lang="ja-JP"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１人で</a:t>
            </a:r>
            <a:r>
              <a:rPr lang="ja-JP" altLang="en-US"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確認書類を</a:t>
            </a:r>
            <a:r>
              <a:rPr lang="ja-JP"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記載</a:t>
            </a:r>
            <a:r>
              <a:rPr lang="ja-JP" altLang="en-US"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する</a:t>
            </a:r>
            <a:r>
              <a:rPr lang="ja-JP"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こと</a:t>
            </a:r>
            <a:r>
              <a:rPr lang="ja-JP" b="1" u="sng"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が</a:t>
            </a:r>
            <a:r>
              <a:rPr lang="ja-JP"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難しい</a:t>
            </a:r>
            <a:r>
              <a:rPr lang="ja-JP" altLang="en-US"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対象者</a:t>
            </a:r>
            <a:r>
              <a:rPr lang="ja-JP"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も</a:t>
            </a:r>
            <a:r>
              <a:rPr lang="ja-JP" b="1" u="sng"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いる</a:t>
            </a:r>
            <a:r>
              <a:rPr lang="ja-JP"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こと</a:t>
            </a:r>
            <a:r>
              <a:rPr lang="ja-JP" altLang="en-US"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から</a:t>
            </a:r>
            <a:r>
              <a:rPr lang="ja-JP"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a:t>
            </a:r>
            <a:r>
              <a:rPr lang="ja-JP" b="1" u="sng"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福祉専門職</a:t>
            </a:r>
            <a:r>
              <a:rPr lang="ja-JP"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の</a:t>
            </a:r>
            <a:r>
              <a:rPr lang="ja-JP" altLang="en-US"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協力が必要である。</a:t>
            </a:r>
            <a:r>
              <a:rPr lang="ja-JP" altLang="en-US" kern="100" dirty="0" smtClean="0">
                <a:effectLst/>
                <a:latin typeface="游明朝" panose="02020400000000000000" pitchFamily="18" charset="-128"/>
                <a:ea typeface="游明朝" panose="02020400000000000000" pitchFamily="18" charset="-128"/>
                <a:cs typeface="Times New Roman" panose="02020603050405020304" pitchFamily="18" charset="0"/>
              </a:rPr>
              <a:t>（個別避難計画の作成も同様）</a:t>
            </a:r>
            <a:endParaRPr 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7" name="テキスト ボックス 8"/>
          <p:cNvSpPr txBox="1">
            <a:spLocks noChangeArrowheads="1"/>
          </p:cNvSpPr>
          <p:nvPr/>
        </p:nvSpPr>
        <p:spPr bwMode="auto">
          <a:xfrm>
            <a:off x="693847" y="5440067"/>
            <a:ext cx="10506166" cy="923330"/>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ja-JP" altLang="en-US" b="1" u="sng"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④</a:t>
            </a:r>
            <a:r>
              <a:rPr lang="ja-JP" altLang="en-US"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実効性の高い計画を作成</a:t>
            </a:r>
            <a:r>
              <a:rPr lang="ja-JP" altLang="en-US" b="1" u="sng" kern="100" dirty="0" smtClean="0">
                <a:solidFill>
                  <a:srgbClr val="FF0000"/>
                </a:solidFill>
                <a:latin typeface="游明朝" panose="02020400000000000000" pitchFamily="18" charset="-128"/>
                <a:ea typeface="游明朝" panose="02020400000000000000" pitchFamily="18" charset="-128"/>
                <a:cs typeface="Times New Roman" panose="02020603050405020304" pitchFamily="18" charset="0"/>
              </a:rPr>
              <a:t>するためには、</a:t>
            </a:r>
            <a:r>
              <a:rPr lang="ja-JP"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本人と</a:t>
            </a:r>
            <a:r>
              <a:rPr lang="ja-JP" altLang="en-US" b="1" u="sng" kern="100" dirty="0" smtClean="0">
                <a:solidFill>
                  <a:srgbClr val="FF0000"/>
                </a:solidFill>
                <a:latin typeface="游明朝" panose="02020400000000000000" pitchFamily="18" charset="-128"/>
                <a:ea typeface="游明朝" panose="02020400000000000000" pitchFamily="18" charset="-128"/>
                <a:cs typeface="Times New Roman" panose="02020603050405020304" pitchFamily="18" charset="0"/>
              </a:rPr>
              <a:t>福祉専門職・</a:t>
            </a:r>
            <a:r>
              <a:rPr lang="ja-JP"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地域団体</a:t>
            </a:r>
            <a:r>
              <a:rPr lang="ja-JP" altLang="en-US"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等</a:t>
            </a:r>
            <a:r>
              <a:rPr lang="ja-JP"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の</a:t>
            </a:r>
            <a:r>
              <a:rPr lang="ja-JP" b="1" u="sng"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話し合い（囲む会</a:t>
            </a:r>
            <a:r>
              <a:rPr lang="ja-JP"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b="1" u="sng" kern="100" dirty="0" smtClean="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が必要である。</a:t>
            </a:r>
            <a:r>
              <a:rPr lang="ja-JP" altLang="en-US" kern="100" dirty="0" smtClean="0">
                <a:effectLst/>
                <a:latin typeface="游明朝" panose="02020400000000000000" pitchFamily="18" charset="-128"/>
                <a:ea typeface="游明朝" panose="02020400000000000000" pitchFamily="18" charset="-128"/>
                <a:cs typeface="Times New Roman" panose="02020603050405020304" pitchFamily="18" charset="0"/>
              </a:rPr>
              <a:t>（対象者と支援者の共通認識が必要）避難訓練の実施は、本人の同意、福祉専門職・地域団体の負担を考えて、現時点では、努力目標と考えている。</a:t>
            </a:r>
            <a:endParaRPr 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6250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52954" y="1761152"/>
            <a:ext cx="2012452" cy="555067"/>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b="1" dirty="0" smtClean="0">
                <a:solidFill>
                  <a:srgbClr val="0070C0"/>
                </a:solidFill>
              </a:rPr>
              <a:t>STEP</a:t>
            </a:r>
            <a:r>
              <a:rPr kumimoji="1" lang="ja-JP" altLang="en-US" sz="1400" b="1" dirty="0" smtClean="0">
                <a:solidFill>
                  <a:srgbClr val="0070C0"/>
                </a:solidFill>
              </a:rPr>
              <a:t>❶</a:t>
            </a:r>
            <a:r>
              <a:rPr lang="ja-JP" altLang="en-US" sz="1400" b="1" dirty="0" smtClean="0">
                <a:solidFill>
                  <a:srgbClr val="0070C0"/>
                </a:solidFill>
              </a:rPr>
              <a:t> </a:t>
            </a:r>
            <a:endParaRPr lang="en-US" altLang="ja-JP" sz="1400" b="1" dirty="0" smtClean="0">
              <a:solidFill>
                <a:srgbClr val="0070C0"/>
              </a:solidFill>
            </a:endParaRPr>
          </a:p>
          <a:p>
            <a:r>
              <a:rPr lang="ja-JP" altLang="en-US" dirty="0" smtClean="0"/>
              <a:t> </a:t>
            </a:r>
            <a:r>
              <a:rPr lang="ja-JP" altLang="en-US" b="1" dirty="0" smtClean="0"/>
              <a:t>準　備</a:t>
            </a:r>
            <a:endParaRPr kumimoji="1" lang="en-US" altLang="ja-JP" b="1" dirty="0" smtClean="0"/>
          </a:p>
        </p:txBody>
      </p:sp>
      <p:grpSp>
        <p:nvGrpSpPr>
          <p:cNvPr id="12" name="グループ化 11"/>
          <p:cNvGrpSpPr/>
          <p:nvPr/>
        </p:nvGrpSpPr>
        <p:grpSpPr>
          <a:xfrm>
            <a:off x="457200" y="352425"/>
            <a:ext cx="11391900" cy="1066800"/>
            <a:chOff x="457200" y="352425"/>
            <a:chExt cx="11391900" cy="1066800"/>
          </a:xfrm>
        </p:grpSpPr>
        <p:grpSp>
          <p:nvGrpSpPr>
            <p:cNvPr id="10" name="グループ化 9"/>
            <p:cNvGrpSpPr/>
            <p:nvPr/>
          </p:nvGrpSpPr>
          <p:grpSpPr>
            <a:xfrm>
              <a:off x="457200" y="352425"/>
              <a:ext cx="11391900" cy="1066800"/>
              <a:chOff x="457200" y="352425"/>
              <a:chExt cx="11391900" cy="1066800"/>
            </a:xfrm>
          </p:grpSpPr>
          <p:sp>
            <p:nvSpPr>
              <p:cNvPr id="2" name="正方形/長方形 1"/>
              <p:cNvSpPr/>
              <p:nvPr/>
            </p:nvSpPr>
            <p:spPr>
              <a:xfrm>
                <a:off x="457200" y="352425"/>
                <a:ext cx="11391900" cy="106680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b="1" dirty="0" smtClean="0"/>
                  <a:t>全市</a:t>
                </a:r>
                <a:r>
                  <a:rPr lang="ja-JP" altLang="en-US" sz="2800" b="1" dirty="0"/>
                  <a:t>展開に向けた進め方</a:t>
                </a: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5637" y="408351"/>
                <a:ext cx="909638" cy="953724"/>
              </a:xfrm>
              <a:prstGeom prst="rect">
                <a:avLst/>
              </a:prstGeom>
            </p:spPr>
          </p:pic>
        </p:gr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839" y="454525"/>
              <a:ext cx="692171" cy="907550"/>
            </a:xfrm>
            <a:prstGeom prst="rect">
              <a:avLst/>
            </a:prstGeom>
          </p:spPr>
        </p:pic>
      </p:grpSp>
      <p:sp>
        <p:nvSpPr>
          <p:cNvPr id="14" name="正方形/長方形 13"/>
          <p:cNvSpPr/>
          <p:nvPr/>
        </p:nvSpPr>
        <p:spPr>
          <a:xfrm>
            <a:off x="3777629" y="1814308"/>
            <a:ext cx="7799100" cy="55757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ja-JP" altLang="en-US" b="1" dirty="0" smtClean="0"/>
              <a:t>≪検討･推進体制の構築≫</a:t>
            </a:r>
            <a:endParaRPr lang="en-US" altLang="ja-JP" b="1" dirty="0" smtClean="0"/>
          </a:p>
          <a:p>
            <a:r>
              <a:rPr lang="ja-JP" altLang="en-US" sz="1400" dirty="0" smtClean="0"/>
              <a:t>　災害時個別避難計画推進部会の設置</a:t>
            </a:r>
            <a:endParaRPr kumimoji="1" lang="ja-JP" altLang="en-US" sz="1400" dirty="0"/>
          </a:p>
        </p:txBody>
      </p:sp>
      <p:sp>
        <p:nvSpPr>
          <p:cNvPr id="15" name="正方形/長方形 14"/>
          <p:cNvSpPr/>
          <p:nvPr/>
        </p:nvSpPr>
        <p:spPr>
          <a:xfrm>
            <a:off x="352954" y="2345450"/>
            <a:ext cx="2012452" cy="859639"/>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b="1" dirty="0" smtClean="0">
                <a:solidFill>
                  <a:srgbClr val="0070C0"/>
                </a:solidFill>
              </a:rPr>
              <a:t>STEP</a:t>
            </a:r>
            <a:r>
              <a:rPr lang="ja-JP" altLang="en-US" sz="1400" b="1" dirty="0" smtClean="0">
                <a:solidFill>
                  <a:srgbClr val="0070C0"/>
                </a:solidFill>
              </a:rPr>
              <a:t>❷</a:t>
            </a:r>
            <a:r>
              <a:rPr lang="ja-JP" altLang="en-US" sz="1400" b="1" dirty="0">
                <a:solidFill>
                  <a:srgbClr val="0070C0"/>
                </a:solidFill>
              </a:rPr>
              <a:t> </a:t>
            </a:r>
            <a:endParaRPr lang="en-US" altLang="ja-JP" sz="1400" b="1" dirty="0" smtClean="0">
              <a:solidFill>
                <a:srgbClr val="0070C0"/>
              </a:solidFill>
            </a:endParaRPr>
          </a:p>
          <a:p>
            <a:r>
              <a:rPr lang="ja-JP" altLang="en-US" dirty="0" smtClean="0"/>
              <a:t> </a:t>
            </a:r>
            <a:r>
              <a:rPr kumimoji="1" lang="ja-JP" altLang="en-US" b="1" dirty="0" smtClean="0"/>
              <a:t>骨格づくり</a:t>
            </a:r>
            <a:endParaRPr kumimoji="1" lang="en-US" altLang="ja-JP" b="1" dirty="0" smtClean="0"/>
          </a:p>
          <a:p>
            <a:endParaRPr kumimoji="1" lang="en-US" altLang="ja-JP" dirty="0" smtClean="0"/>
          </a:p>
        </p:txBody>
      </p:sp>
      <p:sp>
        <p:nvSpPr>
          <p:cNvPr id="16" name="正方形/長方形 15"/>
          <p:cNvSpPr/>
          <p:nvPr/>
        </p:nvSpPr>
        <p:spPr>
          <a:xfrm>
            <a:off x="352954" y="3244983"/>
            <a:ext cx="2012452" cy="552063"/>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b="1" dirty="0" smtClean="0">
                <a:solidFill>
                  <a:srgbClr val="0070C0"/>
                </a:solidFill>
              </a:rPr>
              <a:t>STEP</a:t>
            </a:r>
            <a:r>
              <a:rPr lang="ja-JP" altLang="en-US" sz="1400" b="1" dirty="0" smtClean="0">
                <a:solidFill>
                  <a:srgbClr val="0070C0"/>
                </a:solidFill>
              </a:rPr>
              <a:t>❸</a:t>
            </a:r>
            <a:r>
              <a:rPr lang="ja-JP" altLang="en-US" sz="1400" b="1" dirty="0">
                <a:solidFill>
                  <a:srgbClr val="0070C0"/>
                </a:solidFill>
              </a:rPr>
              <a:t> </a:t>
            </a:r>
            <a:endParaRPr lang="en-US" altLang="ja-JP" sz="1400" b="1" dirty="0" smtClean="0">
              <a:solidFill>
                <a:srgbClr val="0070C0"/>
              </a:solidFill>
            </a:endParaRPr>
          </a:p>
          <a:p>
            <a:r>
              <a:rPr lang="ja-JP" altLang="en-US" dirty="0" smtClean="0"/>
              <a:t> </a:t>
            </a:r>
            <a:r>
              <a:rPr kumimoji="1" lang="ja-JP" altLang="en-US" b="1" dirty="0" smtClean="0"/>
              <a:t>試行･検証</a:t>
            </a:r>
            <a:endParaRPr kumimoji="1" lang="en-US" altLang="ja-JP" b="1" dirty="0" smtClean="0"/>
          </a:p>
        </p:txBody>
      </p:sp>
      <p:sp>
        <p:nvSpPr>
          <p:cNvPr id="3" name="スライド番号プレースホルダー 2"/>
          <p:cNvSpPr>
            <a:spLocks noGrp="1"/>
          </p:cNvSpPr>
          <p:nvPr>
            <p:ph type="sldNum" sz="quarter" idx="12"/>
          </p:nvPr>
        </p:nvSpPr>
        <p:spPr/>
        <p:txBody>
          <a:bodyPr/>
          <a:lstStyle/>
          <a:p>
            <a:fld id="{0DEE1E8A-F59B-4774-AC14-A4AA4B898B7D}" type="slidenum">
              <a:rPr kumimoji="1" lang="ja-JP" altLang="en-US" smtClean="0"/>
              <a:t>9</a:t>
            </a:fld>
            <a:endParaRPr kumimoji="1" lang="ja-JP" altLang="en-US"/>
          </a:p>
        </p:txBody>
      </p:sp>
      <p:sp>
        <p:nvSpPr>
          <p:cNvPr id="24" name="正方形/長方形 23"/>
          <p:cNvSpPr/>
          <p:nvPr/>
        </p:nvSpPr>
        <p:spPr>
          <a:xfrm>
            <a:off x="2044194" y="1731308"/>
            <a:ext cx="1863968" cy="55232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en-US" altLang="ja-JP" b="1" dirty="0" smtClean="0"/>
              <a:t>【</a:t>
            </a:r>
            <a:r>
              <a:rPr kumimoji="1" lang="ja-JP" altLang="en-US" b="1" dirty="0" smtClean="0"/>
              <a:t>令和</a:t>
            </a:r>
            <a:r>
              <a:rPr kumimoji="1" lang="en-US" altLang="ja-JP" b="1" dirty="0" smtClean="0"/>
              <a:t>3</a:t>
            </a:r>
            <a:r>
              <a:rPr kumimoji="1" lang="ja-JP" altLang="en-US" b="1" dirty="0" smtClean="0"/>
              <a:t>年度</a:t>
            </a:r>
            <a:r>
              <a:rPr kumimoji="1" lang="en-US" altLang="ja-JP" b="1" dirty="0" smtClean="0"/>
              <a:t>】</a:t>
            </a:r>
            <a:r>
              <a:rPr kumimoji="1" lang="ja-JP" altLang="en-US" b="1" dirty="0" smtClean="0"/>
              <a:t>　</a:t>
            </a:r>
            <a:endParaRPr kumimoji="1" lang="ja-JP" altLang="en-US" b="1" dirty="0"/>
          </a:p>
        </p:txBody>
      </p:sp>
      <p:sp>
        <p:nvSpPr>
          <p:cNvPr id="25" name="正方形/長方形 24"/>
          <p:cNvSpPr/>
          <p:nvPr/>
        </p:nvSpPr>
        <p:spPr>
          <a:xfrm>
            <a:off x="3777629" y="2400291"/>
            <a:ext cx="7799100" cy="82396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ja-JP" altLang="en-US" b="1" dirty="0" smtClean="0">
                <a:solidFill>
                  <a:schemeClr val="tx1"/>
                </a:solidFill>
              </a:rPr>
              <a:t>≪災害時個別避難計画作成を推進するための基本的方針の検討≫</a:t>
            </a:r>
            <a:endParaRPr lang="en-US" altLang="ja-JP" b="1" dirty="0" smtClean="0">
              <a:solidFill>
                <a:schemeClr val="tx1"/>
              </a:solidFill>
            </a:endParaRPr>
          </a:p>
          <a:p>
            <a:r>
              <a:rPr kumimoji="1" lang="ja-JP" altLang="en-US" sz="1400" dirty="0">
                <a:solidFill>
                  <a:schemeClr val="tx1"/>
                </a:solidFill>
              </a:rPr>
              <a:t>　</a:t>
            </a:r>
            <a:r>
              <a:rPr kumimoji="1" lang="ja-JP" altLang="en-US" sz="1400" dirty="0" smtClean="0">
                <a:solidFill>
                  <a:schemeClr val="tx1"/>
                </a:solidFill>
              </a:rPr>
              <a:t>優先作成対象者の</a:t>
            </a:r>
            <a:r>
              <a:rPr lang="ja-JP" altLang="en-US" sz="1400" dirty="0" smtClean="0">
                <a:solidFill>
                  <a:schemeClr val="tx1"/>
                </a:solidFill>
              </a:rPr>
              <a:t>基準</a:t>
            </a:r>
            <a:r>
              <a:rPr lang="en-US" altLang="ja-JP" sz="1400" dirty="0" smtClean="0">
                <a:solidFill>
                  <a:schemeClr val="tx1"/>
                </a:solidFill>
              </a:rPr>
              <a:t>､</a:t>
            </a:r>
            <a:r>
              <a:rPr lang="ja-JP" altLang="en-US" sz="1400" dirty="0" smtClean="0">
                <a:solidFill>
                  <a:schemeClr val="tx1"/>
                </a:solidFill>
              </a:rPr>
              <a:t>作成までの手順</a:t>
            </a:r>
            <a:r>
              <a:rPr lang="en-US" altLang="ja-JP" sz="1400" dirty="0" smtClean="0">
                <a:solidFill>
                  <a:schemeClr val="tx1"/>
                </a:solidFill>
              </a:rPr>
              <a:t>､</a:t>
            </a:r>
            <a:r>
              <a:rPr lang="ja-JP" altLang="en-US" sz="1400" dirty="0" smtClean="0">
                <a:solidFill>
                  <a:schemeClr val="tx1"/>
                </a:solidFill>
              </a:rPr>
              <a:t>計画に盛込む事項</a:t>
            </a:r>
            <a:r>
              <a:rPr lang="en-US" altLang="ja-JP" sz="1400" dirty="0" smtClean="0">
                <a:solidFill>
                  <a:schemeClr val="tx1"/>
                </a:solidFill>
              </a:rPr>
              <a:t>､</a:t>
            </a:r>
            <a:r>
              <a:rPr lang="ja-JP" altLang="en-US" sz="1400" dirty="0" smtClean="0">
                <a:solidFill>
                  <a:schemeClr val="tx1"/>
                </a:solidFill>
              </a:rPr>
              <a:t>避難協力者確保のしくみなど</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基本的な考え方の検討</a:t>
            </a:r>
            <a:endParaRPr kumimoji="1" lang="en-US" altLang="ja-JP" sz="1400" dirty="0" smtClean="0">
              <a:solidFill>
                <a:schemeClr val="tx1"/>
              </a:solidFill>
            </a:endParaRPr>
          </a:p>
        </p:txBody>
      </p:sp>
      <p:sp>
        <p:nvSpPr>
          <p:cNvPr id="27" name="正方形/長方形 26"/>
          <p:cNvSpPr/>
          <p:nvPr/>
        </p:nvSpPr>
        <p:spPr>
          <a:xfrm>
            <a:off x="352954" y="3836940"/>
            <a:ext cx="2012452" cy="964268"/>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b="1" dirty="0" smtClean="0">
                <a:solidFill>
                  <a:srgbClr val="0070C0"/>
                </a:solidFill>
              </a:rPr>
              <a:t>STEP</a:t>
            </a:r>
            <a:r>
              <a:rPr kumimoji="1" lang="ja-JP" altLang="en-US" sz="1400" b="1" dirty="0" smtClean="0">
                <a:solidFill>
                  <a:srgbClr val="0070C0"/>
                </a:solidFill>
              </a:rPr>
              <a:t>❹</a:t>
            </a:r>
            <a:r>
              <a:rPr lang="ja-JP" altLang="en-US" sz="1400" b="1" dirty="0" smtClean="0">
                <a:solidFill>
                  <a:srgbClr val="0070C0"/>
                </a:solidFill>
              </a:rPr>
              <a:t> </a:t>
            </a:r>
            <a:endParaRPr lang="en-US" altLang="ja-JP" sz="1400" b="1" dirty="0" smtClean="0">
              <a:solidFill>
                <a:srgbClr val="0070C0"/>
              </a:solidFill>
            </a:endParaRPr>
          </a:p>
          <a:p>
            <a:r>
              <a:rPr lang="ja-JP" altLang="en-US" dirty="0" smtClean="0"/>
              <a:t> </a:t>
            </a:r>
            <a:r>
              <a:rPr kumimoji="1" lang="ja-JP" altLang="en-US" b="1" dirty="0" smtClean="0"/>
              <a:t>全市展開の準備</a:t>
            </a:r>
            <a:endParaRPr kumimoji="1" lang="en-US" altLang="ja-JP" b="1" dirty="0" smtClean="0"/>
          </a:p>
          <a:p>
            <a:endParaRPr kumimoji="1" lang="en-US" altLang="ja-JP" dirty="0" smtClean="0"/>
          </a:p>
        </p:txBody>
      </p:sp>
      <p:sp>
        <p:nvSpPr>
          <p:cNvPr id="28" name="正方形/長方形 27"/>
          <p:cNvSpPr/>
          <p:nvPr/>
        </p:nvSpPr>
        <p:spPr>
          <a:xfrm>
            <a:off x="352954" y="4845689"/>
            <a:ext cx="2012452" cy="81178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b="1" dirty="0" smtClean="0">
                <a:solidFill>
                  <a:srgbClr val="0070C0"/>
                </a:solidFill>
              </a:rPr>
              <a:t>STEP</a:t>
            </a:r>
            <a:r>
              <a:rPr kumimoji="1" lang="ja-JP" altLang="en-US" sz="1400" b="1" dirty="0" smtClean="0">
                <a:solidFill>
                  <a:srgbClr val="0070C0"/>
                </a:solidFill>
              </a:rPr>
              <a:t>❺</a:t>
            </a:r>
            <a:r>
              <a:rPr lang="ja-JP" altLang="en-US" sz="1400" b="1" dirty="0" smtClean="0">
                <a:solidFill>
                  <a:srgbClr val="0070C0"/>
                </a:solidFill>
              </a:rPr>
              <a:t> </a:t>
            </a:r>
            <a:endParaRPr lang="en-US" altLang="ja-JP" sz="1400" b="1" dirty="0" smtClean="0">
              <a:solidFill>
                <a:srgbClr val="0070C0"/>
              </a:solidFill>
            </a:endParaRPr>
          </a:p>
          <a:p>
            <a:r>
              <a:rPr lang="ja-JP" altLang="en-US" dirty="0" smtClean="0"/>
              <a:t> </a:t>
            </a:r>
            <a:r>
              <a:rPr lang="ja-JP" altLang="en-US" b="1" dirty="0" smtClean="0"/>
              <a:t>本格実施</a:t>
            </a:r>
            <a:r>
              <a:rPr lang="en-US" altLang="ja-JP" b="1" dirty="0" smtClean="0"/>
              <a:t>(1)</a:t>
            </a:r>
          </a:p>
          <a:p>
            <a:endParaRPr kumimoji="1" lang="en-US" altLang="ja-JP" dirty="0" smtClean="0"/>
          </a:p>
        </p:txBody>
      </p:sp>
      <p:sp>
        <p:nvSpPr>
          <p:cNvPr id="29" name="正方形/長方形 28"/>
          <p:cNvSpPr/>
          <p:nvPr/>
        </p:nvSpPr>
        <p:spPr>
          <a:xfrm>
            <a:off x="352954" y="5699608"/>
            <a:ext cx="2012452" cy="84129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b="1" dirty="0" smtClean="0">
                <a:solidFill>
                  <a:srgbClr val="0070C0"/>
                </a:solidFill>
              </a:rPr>
              <a:t>STEP</a:t>
            </a:r>
            <a:r>
              <a:rPr kumimoji="1" lang="ja-JP" altLang="en-US" sz="1400" b="1" dirty="0" smtClean="0">
                <a:solidFill>
                  <a:srgbClr val="0070C0"/>
                </a:solidFill>
              </a:rPr>
              <a:t>❻</a:t>
            </a:r>
            <a:r>
              <a:rPr lang="ja-JP" altLang="en-US" sz="1400" b="1" dirty="0" smtClean="0">
                <a:solidFill>
                  <a:srgbClr val="0070C0"/>
                </a:solidFill>
              </a:rPr>
              <a:t> </a:t>
            </a:r>
            <a:endParaRPr lang="en-US" altLang="ja-JP" sz="1400" b="1" dirty="0" smtClean="0">
              <a:solidFill>
                <a:srgbClr val="0070C0"/>
              </a:solidFill>
            </a:endParaRPr>
          </a:p>
          <a:p>
            <a:r>
              <a:rPr lang="ja-JP" altLang="en-US" dirty="0" smtClean="0"/>
              <a:t> </a:t>
            </a:r>
            <a:r>
              <a:rPr lang="ja-JP" altLang="en-US" b="1" dirty="0" smtClean="0"/>
              <a:t>本格実施</a:t>
            </a:r>
            <a:r>
              <a:rPr lang="en-US" altLang="ja-JP" b="1" dirty="0" smtClean="0"/>
              <a:t>(2)</a:t>
            </a:r>
            <a:endParaRPr kumimoji="1" lang="en-US" altLang="ja-JP" b="1" dirty="0" smtClean="0"/>
          </a:p>
        </p:txBody>
      </p:sp>
      <p:sp>
        <p:nvSpPr>
          <p:cNvPr id="30" name="正方形/長方形 29"/>
          <p:cNvSpPr/>
          <p:nvPr/>
        </p:nvSpPr>
        <p:spPr>
          <a:xfrm>
            <a:off x="3777629" y="1451356"/>
            <a:ext cx="5634404" cy="45128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dirty="0" smtClean="0">
                <a:solidFill>
                  <a:srgbClr val="FF0000"/>
                </a:solidFill>
              </a:rPr>
              <a:t>※</a:t>
            </a:r>
            <a:r>
              <a:rPr lang="ja-JP" altLang="en-US" sz="1600" dirty="0" smtClean="0">
                <a:solidFill>
                  <a:srgbClr val="FF0000"/>
                </a:solidFill>
              </a:rPr>
              <a:t> 災害時個別避難計画推進部会を中心に取り組みを進める</a:t>
            </a:r>
            <a:endParaRPr kumimoji="1" lang="en-US" altLang="ja-JP" sz="1600" dirty="0" smtClean="0">
              <a:solidFill>
                <a:srgbClr val="FF0000"/>
              </a:solidFill>
            </a:endParaRPr>
          </a:p>
        </p:txBody>
      </p:sp>
      <p:sp>
        <p:nvSpPr>
          <p:cNvPr id="31" name="正方形/長方形 30"/>
          <p:cNvSpPr/>
          <p:nvPr/>
        </p:nvSpPr>
        <p:spPr>
          <a:xfrm>
            <a:off x="3777629" y="3260183"/>
            <a:ext cx="7799100" cy="547003"/>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tIns="72000" rtlCol="0" anchor="ctr"/>
          <a:lstStyle/>
          <a:p>
            <a:pPr>
              <a:lnSpc>
                <a:spcPts val="1800"/>
              </a:lnSpc>
            </a:pPr>
            <a:r>
              <a:rPr lang="ja-JP" altLang="en-US" b="1" dirty="0" smtClean="0"/>
              <a:t>≪モデル事業の実施≫</a:t>
            </a:r>
            <a:endParaRPr lang="en-US" altLang="ja-JP" b="1" dirty="0" smtClean="0"/>
          </a:p>
          <a:p>
            <a:pPr>
              <a:lnSpc>
                <a:spcPts val="1800"/>
              </a:lnSpc>
            </a:pPr>
            <a:r>
              <a:rPr kumimoji="1" lang="ja-JP" altLang="en-US" b="1" dirty="0"/>
              <a:t>　</a:t>
            </a:r>
            <a:r>
              <a:rPr lang="ja-JP" altLang="en-US" sz="1400" dirty="0"/>
              <a:t>基本的</a:t>
            </a:r>
            <a:r>
              <a:rPr lang="ja-JP" altLang="en-US" sz="1400" dirty="0" smtClean="0"/>
              <a:t>な考え方に基づきモデル事業を実施⇒考え方の検証・必要な軌道修正</a:t>
            </a:r>
            <a:endParaRPr kumimoji="1" lang="ja-JP" altLang="en-US" sz="1400" dirty="0">
              <a:solidFill>
                <a:srgbClr val="FF0000"/>
              </a:solidFill>
            </a:endParaRPr>
          </a:p>
        </p:txBody>
      </p:sp>
      <p:sp>
        <p:nvSpPr>
          <p:cNvPr id="32" name="正方形/長方形 31"/>
          <p:cNvSpPr/>
          <p:nvPr/>
        </p:nvSpPr>
        <p:spPr>
          <a:xfrm>
            <a:off x="3777629" y="3836940"/>
            <a:ext cx="7799100" cy="990037"/>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r>
              <a:rPr lang="ja-JP" altLang="en-US" b="1" dirty="0" smtClean="0"/>
              <a:t>≪個別避難計画作成開始に向けた準備≫</a:t>
            </a:r>
            <a:endParaRPr kumimoji="1" lang="en-US" altLang="ja-JP" b="1" dirty="0" smtClean="0">
              <a:solidFill>
                <a:srgbClr val="FF0000"/>
              </a:solidFill>
            </a:endParaRPr>
          </a:p>
          <a:p>
            <a:r>
              <a:rPr lang="ja-JP" altLang="en-US" sz="1400" dirty="0" smtClean="0">
                <a:solidFill>
                  <a:srgbClr val="FF0000"/>
                </a:solidFill>
              </a:rPr>
              <a:t>　</a:t>
            </a:r>
            <a:r>
              <a:rPr lang="ja-JP" altLang="en-US" sz="1400" dirty="0" smtClean="0">
                <a:solidFill>
                  <a:schemeClr val="tx1"/>
                </a:solidFill>
              </a:rPr>
              <a:t>・計画作成のためのマニュアル（手順や手法）づくり</a:t>
            </a:r>
            <a:endParaRPr lang="en-US" altLang="ja-JP" sz="1400" dirty="0" smtClean="0">
              <a:solidFill>
                <a:schemeClr val="tx1"/>
              </a:solidFill>
            </a:endParaRPr>
          </a:p>
          <a:p>
            <a:r>
              <a:rPr kumimoji="1" lang="ja-JP" altLang="en-US" sz="1400" dirty="0" smtClean="0">
                <a:solidFill>
                  <a:schemeClr val="tx1"/>
                </a:solidFill>
              </a:rPr>
              <a:t>　</a:t>
            </a:r>
            <a:r>
              <a:rPr lang="ja-JP" altLang="en-US" sz="1400" b="1" dirty="0" smtClean="0">
                <a:solidFill>
                  <a:srgbClr val="FF0000"/>
                </a:solidFill>
              </a:rPr>
              <a:t>・全市展開（全対象者の作成）を進める手法</a:t>
            </a:r>
            <a:r>
              <a:rPr lang="ja-JP" altLang="en-US" sz="1400" b="1" dirty="0">
                <a:solidFill>
                  <a:srgbClr val="FF0000"/>
                </a:solidFill>
              </a:rPr>
              <a:t>（</a:t>
            </a:r>
            <a:r>
              <a:rPr lang="ja-JP" altLang="en-US" sz="1400" b="1" dirty="0" smtClean="0">
                <a:solidFill>
                  <a:srgbClr val="FF0000"/>
                </a:solidFill>
              </a:rPr>
              <a:t>モデル地区など段階的推進）の検討</a:t>
            </a:r>
            <a:endParaRPr lang="en-US" altLang="ja-JP" sz="1400" b="1" dirty="0" smtClean="0">
              <a:solidFill>
                <a:srgbClr val="FF0000"/>
              </a:solidFill>
            </a:endParaRPr>
          </a:p>
          <a:p>
            <a:r>
              <a:rPr lang="ja-JP" altLang="en-US" sz="1400" dirty="0" smtClean="0">
                <a:solidFill>
                  <a:schemeClr val="tx1"/>
                </a:solidFill>
              </a:rPr>
              <a:t>　・</a:t>
            </a:r>
            <a:r>
              <a:rPr lang="ja-JP" altLang="en-US" sz="1400" dirty="0">
                <a:solidFill>
                  <a:schemeClr val="tx1"/>
                </a:solidFill>
              </a:rPr>
              <a:t>避難協力者確保に向けた事業展開（①住民啓発）</a:t>
            </a:r>
            <a:endParaRPr kumimoji="1" lang="ja-JP" altLang="en-US" sz="1400" dirty="0">
              <a:solidFill>
                <a:schemeClr val="tx1"/>
              </a:solidFill>
            </a:endParaRPr>
          </a:p>
        </p:txBody>
      </p:sp>
      <p:sp>
        <p:nvSpPr>
          <p:cNvPr id="33" name="正方形/長方形 32"/>
          <p:cNvSpPr/>
          <p:nvPr/>
        </p:nvSpPr>
        <p:spPr>
          <a:xfrm>
            <a:off x="3777629" y="4861215"/>
            <a:ext cx="7799100" cy="822726"/>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r>
              <a:rPr lang="ja-JP" altLang="en-US" b="1" dirty="0" smtClean="0"/>
              <a:t>≪優先対象者の個別避難計画の作成開始≫</a:t>
            </a:r>
            <a:endParaRPr lang="en-US" altLang="ja-JP" b="1" dirty="0" smtClean="0"/>
          </a:p>
          <a:p>
            <a:r>
              <a:rPr lang="ja-JP" altLang="en-US" sz="1400" dirty="0" smtClean="0"/>
              <a:t>　・</a:t>
            </a:r>
            <a:r>
              <a:rPr lang="ja-JP" altLang="en-US" sz="1400" dirty="0" smtClean="0">
                <a:solidFill>
                  <a:schemeClr val="tx1"/>
                </a:solidFill>
              </a:rPr>
              <a:t>福祉専門職への研修会（計画作成支援の手順など）</a:t>
            </a:r>
            <a:endParaRPr lang="en-US" altLang="ja-JP" sz="1400" dirty="0" smtClean="0">
              <a:solidFill>
                <a:schemeClr val="tx1"/>
              </a:solidFill>
            </a:endParaRPr>
          </a:p>
          <a:p>
            <a:r>
              <a:rPr kumimoji="1" lang="ja-JP" altLang="en-US" sz="1400" dirty="0" smtClean="0">
                <a:solidFill>
                  <a:schemeClr val="tx1"/>
                </a:solidFill>
              </a:rPr>
              <a:t>　・避難協力者確保に向けた事業展開（②協力者の募集･登録事業）</a:t>
            </a:r>
            <a:endParaRPr kumimoji="1" lang="ja-JP" altLang="en-US" sz="1400" dirty="0">
              <a:solidFill>
                <a:schemeClr val="tx1"/>
              </a:solidFill>
            </a:endParaRPr>
          </a:p>
        </p:txBody>
      </p:sp>
      <p:sp>
        <p:nvSpPr>
          <p:cNvPr id="34" name="正方形/長方形 33"/>
          <p:cNvSpPr/>
          <p:nvPr/>
        </p:nvSpPr>
        <p:spPr>
          <a:xfrm>
            <a:off x="3777629" y="5718179"/>
            <a:ext cx="7799100" cy="822726"/>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r>
              <a:rPr lang="ja-JP" altLang="en-US" b="1" dirty="0" smtClean="0"/>
              <a:t>≪優先対象者以外の個別避難計画の作成開始≫</a:t>
            </a:r>
            <a:endParaRPr kumimoji="1" lang="en-US" altLang="ja-JP" b="1" dirty="0" smtClean="0"/>
          </a:p>
          <a:p>
            <a:r>
              <a:rPr lang="ja-JP" altLang="en-US" sz="1400" dirty="0" smtClean="0"/>
              <a:t>　・</a:t>
            </a:r>
            <a:r>
              <a:rPr lang="ja-JP" altLang="en-US" sz="1400" dirty="0" smtClean="0">
                <a:solidFill>
                  <a:schemeClr val="tx1"/>
                </a:solidFill>
              </a:rPr>
              <a:t>住民啓発（自助：自力作成、共助：地域による作成支援）</a:t>
            </a:r>
            <a:endParaRPr kumimoji="1" lang="en-US" altLang="ja-JP" sz="1400" dirty="0" smtClean="0">
              <a:solidFill>
                <a:schemeClr val="tx1"/>
              </a:solidFill>
            </a:endParaRPr>
          </a:p>
          <a:p>
            <a:r>
              <a:rPr lang="ja-JP" altLang="en-US" sz="1400" dirty="0" smtClean="0">
                <a:solidFill>
                  <a:schemeClr val="tx1"/>
                </a:solidFill>
              </a:rPr>
              <a:t>　・作成を支援する体制づくり</a:t>
            </a:r>
            <a:endParaRPr kumimoji="1" lang="ja-JP" altLang="en-US" sz="1400" dirty="0">
              <a:solidFill>
                <a:schemeClr val="tx1"/>
              </a:solidFill>
            </a:endParaRPr>
          </a:p>
        </p:txBody>
      </p:sp>
      <p:sp>
        <p:nvSpPr>
          <p:cNvPr id="35" name="正方形/長方形 34"/>
          <p:cNvSpPr/>
          <p:nvPr/>
        </p:nvSpPr>
        <p:spPr>
          <a:xfrm>
            <a:off x="2044194" y="3143918"/>
            <a:ext cx="1863968" cy="55232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en-US" altLang="ja-JP" b="1" dirty="0" smtClean="0"/>
              <a:t>【</a:t>
            </a:r>
            <a:r>
              <a:rPr kumimoji="1" lang="ja-JP" altLang="en-US" b="1" dirty="0" smtClean="0"/>
              <a:t>令和</a:t>
            </a:r>
            <a:r>
              <a:rPr kumimoji="1" lang="en-US" altLang="ja-JP" b="1" dirty="0" smtClean="0"/>
              <a:t>4</a:t>
            </a:r>
            <a:r>
              <a:rPr kumimoji="1" lang="ja-JP" altLang="en-US" b="1" dirty="0" smtClean="0"/>
              <a:t>年度</a:t>
            </a:r>
            <a:r>
              <a:rPr kumimoji="1" lang="en-US" altLang="ja-JP" b="1" dirty="0" smtClean="0"/>
              <a:t>】</a:t>
            </a:r>
            <a:r>
              <a:rPr kumimoji="1" lang="ja-JP" altLang="en-US" b="1" dirty="0" smtClean="0"/>
              <a:t>　</a:t>
            </a:r>
            <a:endParaRPr kumimoji="1" lang="ja-JP" altLang="en-US" b="1" dirty="0"/>
          </a:p>
        </p:txBody>
      </p:sp>
      <p:sp>
        <p:nvSpPr>
          <p:cNvPr id="36" name="正方形/長方形 35"/>
          <p:cNvSpPr/>
          <p:nvPr/>
        </p:nvSpPr>
        <p:spPr>
          <a:xfrm>
            <a:off x="2050038" y="3751228"/>
            <a:ext cx="1863968" cy="55232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en-US" altLang="ja-JP" b="1" dirty="0" smtClean="0"/>
              <a:t>【</a:t>
            </a:r>
            <a:r>
              <a:rPr kumimoji="1" lang="ja-JP" altLang="en-US" b="1" dirty="0" smtClean="0"/>
              <a:t>令和</a:t>
            </a:r>
            <a:r>
              <a:rPr kumimoji="1" lang="en-US" altLang="ja-JP" b="1" dirty="0" smtClean="0"/>
              <a:t>5</a:t>
            </a:r>
            <a:r>
              <a:rPr kumimoji="1" lang="ja-JP" altLang="en-US" b="1" dirty="0" smtClean="0"/>
              <a:t>年度</a:t>
            </a:r>
            <a:r>
              <a:rPr kumimoji="1" lang="en-US" altLang="ja-JP" b="1" dirty="0" smtClean="0"/>
              <a:t>】</a:t>
            </a:r>
            <a:r>
              <a:rPr kumimoji="1" lang="ja-JP" altLang="en-US" b="1" dirty="0" smtClean="0"/>
              <a:t>　</a:t>
            </a:r>
            <a:endParaRPr kumimoji="1" lang="ja-JP" altLang="en-US" b="1" dirty="0"/>
          </a:p>
        </p:txBody>
      </p:sp>
      <p:sp>
        <p:nvSpPr>
          <p:cNvPr id="26" name="正方形/長方形 25"/>
          <p:cNvSpPr/>
          <p:nvPr/>
        </p:nvSpPr>
        <p:spPr>
          <a:xfrm>
            <a:off x="2050824" y="4801208"/>
            <a:ext cx="1863968" cy="55232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en-US" altLang="ja-JP" b="1" dirty="0" smtClean="0"/>
              <a:t>【</a:t>
            </a:r>
            <a:r>
              <a:rPr kumimoji="1" lang="ja-JP" altLang="en-US" b="1" dirty="0" smtClean="0"/>
              <a:t>令和</a:t>
            </a:r>
            <a:r>
              <a:rPr kumimoji="1" lang="en-US" altLang="ja-JP" b="1" dirty="0" smtClean="0"/>
              <a:t>6</a:t>
            </a:r>
            <a:r>
              <a:rPr kumimoji="1" lang="ja-JP" altLang="en-US" b="1" dirty="0" smtClean="0"/>
              <a:t>年度</a:t>
            </a:r>
            <a:r>
              <a:rPr kumimoji="1" lang="en-US" altLang="ja-JP" b="1" dirty="0" smtClean="0"/>
              <a:t>】</a:t>
            </a:r>
            <a:r>
              <a:rPr kumimoji="1" lang="ja-JP" altLang="en-US" b="1" dirty="0" smtClean="0"/>
              <a:t>　</a:t>
            </a:r>
            <a:endParaRPr kumimoji="1" lang="ja-JP" altLang="en-US" b="1" dirty="0"/>
          </a:p>
        </p:txBody>
      </p:sp>
      <p:sp>
        <p:nvSpPr>
          <p:cNvPr id="37" name="正方形/長方形 36"/>
          <p:cNvSpPr/>
          <p:nvPr/>
        </p:nvSpPr>
        <p:spPr>
          <a:xfrm>
            <a:off x="2044194" y="5657476"/>
            <a:ext cx="1863968" cy="55232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en-US" altLang="ja-JP" b="1" dirty="0" smtClean="0"/>
              <a:t>【</a:t>
            </a:r>
            <a:r>
              <a:rPr kumimoji="1" lang="ja-JP" altLang="en-US" b="1" dirty="0" smtClean="0"/>
              <a:t>令和</a:t>
            </a:r>
            <a:r>
              <a:rPr kumimoji="1" lang="en-US" altLang="ja-JP" b="1" dirty="0" smtClean="0"/>
              <a:t>7</a:t>
            </a:r>
            <a:r>
              <a:rPr kumimoji="1" lang="ja-JP" altLang="en-US" b="1" dirty="0" smtClean="0"/>
              <a:t>年度</a:t>
            </a:r>
            <a:r>
              <a:rPr kumimoji="1" lang="en-US" altLang="ja-JP" b="1" dirty="0" smtClean="0"/>
              <a:t>】</a:t>
            </a:r>
            <a:r>
              <a:rPr kumimoji="1" lang="ja-JP" altLang="en-US" b="1" dirty="0" smtClean="0"/>
              <a:t>　</a:t>
            </a:r>
            <a:endParaRPr kumimoji="1" lang="ja-JP" altLang="en-US" b="1" dirty="0"/>
          </a:p>
        </p:txBody>
      </p:sp>
      <p:grpSp>
        <p:nvGrpSpPr>
          <p:cNvPr id="40" name="グループ化 39"/>
          <p:cNvGrpSpPr/>
          <p:nvPr/>
        </p:nvGrpSpPr>
        <p:grpSpPr>
          <a:xfrm>
            <a:off x="1529719" y="2225209"/>
            <a:ext cx="692684" cy="3625979"/>
            <a:chOff x="1529719" y="2225209"/>
            <a:chExt cx="692684" cy="3625979"/>
          </a:xfrm>
        </p:grpSpPr>
        <p:sp>
          <p:nvSpPr>
            <p:cNvPr id="41" name="下矢印 40"/>
            <p:cNvSpPr/>
            <p:nvPr/>
          </p:nvSpPr>
          <p:spPr>
            <a:xfrm>
              <a:off x="1536349" y="2225209"/>
              <a:ext cx="667007" cy="24511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下矢印 44"/>
            <p:cNvSpPr/>
            <p:nvPr/>
          </p:nvSpPr>
          <p:spPr>
            <a:xfrm>
              <a:off x="1555396" y="3124319"/>
              <a:ext cx="667007" cy="24511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下矢印 45"/>
            <p:cNvSpPr/>
            <p:nvPr/>
          </p:nvSpPr>
          <p:spPr>
            <a:xfrm>
              <a:off x="1536349" y="4721507"/>
              <a:ext cx="667007" cy="24511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下矢印 46"/>
            <p:cNvSpPr/>
            <p:nvPr/>
          </p:nvSpPr>
          <p:spPr>
            <a:xfrm>
              <a:off x="1529719" y="3721882"/>
              <a:ext cx="667007" cy="24511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下矢印 47"/>
            <p:cNvSpPr/>
            <p:nvPr/>
          </p:nvSpPr>
          <p:spPr>
            <a:xfrm>
              <a:off x="1536349" y="5606074"/>
              <a:ext cx="667007" cy="24511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p:cNvGrpSpPr/>
          <p:nvPr/>
        </p:nvGrpSpPr>
        <p:grpSpPr>
          <a:xfrm>
            <a:off x="0" y="7859"/>
            <a:ext cx="12192000" cy="627106"/>
            <a:chOff x="-12900" y="9672"/>
            <a:chExt cx="9906000" cy="627106"/>
          </a:xfrm>
        </p:grpSpPr>
        <p:sp>
          <p:nvSpPr>
            <p:cNvPr id="39" name="正方形/長方形 38"/>
            <p:cNvSpPr/>
            <p:nvPr/>
          </p:nvSpPr>
          <p:spPr>
            <a:xfrm>
              <a:off x="-12900" y="9672"/>
              <a:ext cx="9906000" cy="380885"/>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3258521" y="52003"/>
              <a:ext cx="3363161" cy="584775"/>
            </a:xfrm>
            <a:prstGeom prst="rect">
              <a:avLst/>
            </a:prstGeom>
            <a:noFill/>
          </p:spPr>
          <p:txBody>
            <a:bodyPr wrap="none" rtlCol="0">
              <a:spAutoFit/>
            </a:bodyPr>
            <a:lstStyle/>
            <a:p>
              <a:pPr algn="ctr"/>
              <a:r>
                <a:rPr lang="ja-JP" altLang="en-US" sz="1600" b="1" dirty="0">
                  <a:solidFill>
                    <a:schemeClr val="bg1"/>
                  </a:solidFill>
                </a:rPr>
                <a:t>個別避難計画作成の</a:t>
              </a:r>
              <a:r>
                <a:rPr lang="ja-JP" altLang="en-US" sz="1600" b="1" dirty="0" smtClean="0">
                  <a:solidFill>
                    <a:schemeClr val="bg1"/>
                  </a:solidFill>
                </a:rPr>
                <a:t>プロセス（</a:t>
              </a:r>
              <a:r>
                <a:rPr lang="en-US" altLang="ja-JP" sz="1600" b="1" dirty="0" smtClean="0">
                  <a:solidFill>
                    <a:schemeClr val="bg1"/>
                  </a:solidFill>
                </a:rPr>
                <a:t>R5</a:t>
              </a:r>
              <a:r>
                <a:rPr lang="ja-JP" altLang="en-US" sz="1600" b="1" dirty="0" smtClean="0">
                  <a:solidFill>
                    <a:schemeClr val="bg1"/>
                  </a:solidFill>
                </a:rPr>
                <a:t>年度～）</a:t>
              </a:r>
              <a:endParaRPr lang="ja-JP" altLang="en-US" sz="1600" b="1" dirty="0">
                <a:solidFill>
                  <a:schemeClr val="bg1"/>
                </a:solidFill>
              </a:endParaRPr>
            </a:p>
            <a:p>
              <a:pPr algn="ctr"/>
              <a:endParaRPr kumimoji="1" lang="ja-JP" altLang="en-US" sz="1600" b="1" dirty="0">
                <a:solidFill>
                  <a:schemeClr val="bg1"/>
                </a:solidFill>
              </a:endParaRPr>
            </a:p>
          </p:txBody>
        </p:sp>
        <p:sp>
          <p:nvSpPr>
            <p:cNvPr id="44" name="テキスト ボックス 43"/>
            <p:cNvSpPr txBox="1"/>
            <p:nvPr/>
          </p:nvSpPr>
          <p:spPr>
            <a:xfrm>
              <a:off x="112295" y="52003"/>
              <a:ext cx="2090821" cy="307777"/>
            </a:xfrm>
            <a:prstGeom prst="rect">
              <a:avLst/>
            </a:prstGeom>
            <a:solidFill>
              <a:schemeClr val="bg1"/>
            </a:solidFill>
            <a:ln>
              <a:solidFill>
                <a:schemeClr val="tx1"/>
              </a:solidFill>
            </a:ln>
          </p:spPr>
          <p:txBody>
            <a:bodyPr wrap="square" rtlCol="0">
              <a:spAutoFit/>
            </a:bodyPr>
            <a:lstStyle/>
            <a:p>
              <a:pPr algn="ctr"/>
              <a:r>
                <a:rPr lang="ja-JP" altLang="en-US" sz="1400" dirty="0" smtClean="0">
                  <a:latin typeface="ＭＳ ゴシック" panose="020B0609070205080204" pitchFamily="49" charset="-128"/>
                  <a:ea typeface="ＭＳ ゴシック" panose="020B0609070205080204" pitchFamily="49" charset="-128"/>
                </a:rPr>
                <a:t>大阪府　豊中市</a:t>
              </a:r>
              <a:endParaRPr kumimoji="1" lang="en-US" altLang="ja-JP" sz="1400" dirty="0" smtClean="0">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1702573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4798</TotalTime>
  <Words>4749</Words>
  <Application>Microsoft Office PowerPoint</Application>
  <PresentationFormat>ワイド画面</PresentationFormat>
  <Paragraphs>557</Paragraphs>
  <Slides>24</Slides>
  <Notes>14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24</vt:i4>
      </vt:variant>
    </vt:vector>
  </HeadingPairs>
  <TitlesOfParts>
    <vt:vector size="32" baseType="lpstr">
      <vt:lpstr>HGS創英角ﾎﾟｯﾌﾟ体</vt:lpstr>
      <vt:lpstr>ＭＳ ゴシック</vt:lpstr>
      <vt:lpstr>游ゴシック</vt:lpstr>
      <vt:lpstr>游ゴシック Light</vt:lpstr>
      <vt:lpstr>游明朝</vt:lpstr>
      <vt:lpstr>Arial</vt:lpstr>
      <vt:lpstr>Times New Roman</vt:lpstr>
      <vt:lpstr>Office テーマ</vt:lpstr>
      <vt:lpstr>災害時個別避難計画推進事業 の取組みについて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計画作成対象者数（案）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W009179@AD.LOC.CITY.TOYONAKA.OSAKA.JP</dc:creator>
  <cp:lastModifiedBy>春名　保典</cp:lastModifiedBy>
  <cp:revision>819</cp:revision>
  <cp:lastPrinted>2023-02-06T02:20:57Z</cp:lastPrinted>
  <dcterms:created xsi:type="dcterms:W3CDTF">2022-01-18T07:32:32Z</dcterms:created>
  <dcterms:modified xsi:type="dcterms:W3CDTF">2023-03-24T05:11:04Z</dcterms:modified>
</cp:coreProperties>
</file>