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822" r:id="rId5"/>
    <p:sldMasterId id="2147483840" r:id="rId6"/>
  </p:sldMasterIdLst>
  <p:notesMasterIdLst>
    <p:notesMasterId r:id="rId21"/>
  </p:notesMasterIdLst>
  <p:sldIdLst>
    <p:sldId id="287" r:id="rId7"/>
    <p:sldId id="282" r:id="rId8"/>
    <p:sldId id="257" r:id="rId9"/>
    <p:sldId id="258" r:id="rId10"/>
    <p:sldId id="281" r:id="rId11"/>
    <p:sldId id="272" r:id="rId12"/>
    <p:sldId id="271" r:id="rId13"/>
    <p:sldId id="277" r:id="rId14"/>
    <p:sldId id="275" r:id="rId15"/>
    <p:sldId id="260" r:id="rId16"/>
    <p:sldId id="273" r:id="rId17"/>
    <p:sldId id="278" r:id="rId18"/>
    <p:sldId id="279" r:id="rId19"/>
    <p:sldId id="284" r:id="rId20"/>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01"/>
    <a:srgbClr val="FFFF66"/>
    <a:srgbClr val="99FFCC"/>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19" autoAdjust="0"/>
  </p:normalViewPr>
  <p:slideViewPr>
    <p:cSldViewPr snapToGrid="0">
      <p:cViewPr varScale="1">
        <p:scale>
          <a:sx n="43" d="100"/>
          <a:sy n="43" d="100"/>
        </p:scale>
        <p:origin x="2472" y="72"/>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6" rIns="91433" bIns="45716" rtlCol="0"/>
          <a:lstStyle>
            <a:lvl1pPr algn="r">
              <a:defRPr sz="1200"/>
            </a:lvl1pPr>
          </a:lstStyle>
          <a:p>
            <a:fld id="{88693748-9B16-4364-9FF8-1213BDCAF9E3}"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3" tIns="45716" rIns="91433" bIns="45716" rtlCol="0" anchor="b"/>
          <a:lstStyle>
            <a:lvl1pPr algn="r">
              <a:defRPr sz="1200"/>
            </a:lvl1pPr>
          </a:lstStyle>
          <a:p>
            <a:fld id="{F251F282-4101-428D-A4F1-CAE813568D58}" type="slidenum">
              <a:rPr kumimoji="1" lang="ja-JP" altLang="en-US" smtClean="0"/>
              <a:t>‹#›</a:t>
            </a:fld>
            <a:endParaRPr kumimoji="1" lang="ja-JP" altLang="en-US"/>
          </a:p>
        </p:txBody>
      </p:sp>
    </p:spTree>
    <p:extLst>
      <p:ext uri="{BB962C8B-B14F-4D97-AF65-F5344CB8AC3E}">
        <p14:creationId xmlns:p14="http://schemas.microsoft.com/office/powerpoint/2010/main" val="27951331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2</a:t>
            </a:fld>
            <a:endParaRPr kumimoji="1" lang="ja-JP" altLang="en-US"/>
          </a:p>
        </p:txBody>
      </p:sp>
    </p:spTree>
    <p:extLst>
      <p:ext uri="{BB962C8B-B14F-4D97-AF65-F5344CB8AC3E}">
        <p14:creationId xmlns:p14="http://schemas.microsoft.com/office/powerpoint/2010/main" val="402685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停電した場合に、いつまで自宅で電力を維持できるのかを把握しておくことが重要です。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4</a:t>
            </a:fld>
            <a:endParaRPr kumimoji="1" lang="ja-JP" altLang="en-US"/>
          </a:p>
        </p:txBody>
      </p:sp>
    </p:spTree>
    <p:extLst>
      <p:ext uri="{BB962C8B-B14F-4D97-AF65-F5344CB8AC3E}">
        <p14:creationId xmlns:p14="http://schemas.microsoft.com/office/powerpoint/2010/main" val="256256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個別避難計画は、患者さんの状態や家族の状況により見直しが必要です。誰が見直すのか、どのタイミングで見直すのかを</a:t>
            </a:r>
            <a:endParaRPr kumimoji="1" lang="en-US" altLang="ja-JP" dirty="0" smtClean="0"/>
          </a:p>
          <a:p>
            <a:r>
              <a:rPr kumimoji="1" lang="ja-JP" altLang="en-US" dirty="0" smtClean="0"/>
              <a:t>明確にしておくことで、いつも新しい個別避難計画が準備できます。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5</a:t>
            </a:fld>
            <a:endParaRPr kumimoji="1" lang="ja-JP" altLang="en-US"/>
          </a:p>
        </p:txBody>
      </p:sp>
    </p:spTree>
    <p:extLst>
      <p:ext uri="{BB962C8B-B14F-4D97-AF65-F5344CB8AC3E}">
        <p14:creationId xmlns:p14="http://schemas.microsoft.com/office/powerpoint/2010/main" val="388176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一般に、在宅患者が医療機関に入院するとき、受け入れ病院は多くの情報を必要とするので主治医が入院を調整します。</a:t>
            </a:r>
            <a:endParaRPr kumimoji="1" lang="en-US" altLang="ja-JP" dirty="0" smtClean="0"/>
          </a:p>
          <a:p>
            <a:r>
              <a:rPr kumimoji="1" lang="ja-JP" altLang="en-US" dirty="0" smtClean="0"/>
              <a:t>しかし、災害時の長期停電などで最後の手段として入院が必要な場合、必要な情報があれば必ずしも主治医からの入院調整でなくても訪問看護や家族からの入院調整</a:t>
            </a:r>
            <a:endParaRPr kumimoji="1" lang="en-US" altLang="ja-JP" dirty="0" smtClean="0"/>
          </a:p>
          <a:p>
            <a:r>
              <a:rPr kumimoji="1" lang="ja-JP" altLang="en-US" dirty="0" smtClean="0"/>
              <a:t>でも受け入れを検討すると回答する医療機関もありました。</a:t>
            </a:r>
            <a:endParaRPr kumimoji="1" lang="en-US" altLang="ja-JP" dirty="0" smtClean="0"/>
          </a:p>
          <a:p>
            <a:r>
              <a:rPr kumimoji="1" lang="ja-JP" altLang="en-US" dirty="0" smtClean="0"/>
              <a:t>そのために必要な情報を記載するのがこちらのページです。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6</a:t>
            </a:fld>
            <a:endParaRPr kumimoji="1" lang="ja-JP" altLang="en-US"/>
          </a:p>
        </p:txBody>
      </p:sp>
    </p:spTree>
    <p:extLst>
      <p:ext uri="{BB962C8B-B14F-4D97-AF65-F5344CB8AC3E}">
        <p14:creationId xmlns:p14="http://schemas.microsoft.com/office/powerpoint/2010/main" val="370466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医療機関の受け入れにあたって、特に重要なのは現在の人工呼吸器の設定と薬の情報です。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7</a:t>
            </a:fld>
            <a:endParaRPr kumimoji="1" lang="ja-JP" altLang="en-US"/>
          </a:p>
        </p:txBody>
      </p:sp>
    </p:spTree>
    <p:extLst>
      <p:ext uri="{BB962C8B-B14F-4D97-AF65-F5344CB8AC3E}">
        <p14:creationId xmlns:p14="http://schemas.microsoft.com/office/powerpoint/2010/main" val="385855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回路の写真や人工呼吸器の設定、薬の情報は、関わる色々なひとが知っていることが大切です。</a:t>
            </a:r>
            <a:endParaRPr kumimoji="1" lang="en-US" altLang="ja-JP" dirty="0" smtClean="0"/>
          </a:p>
          <a:p>
            <a:r>
              <a:rPr kumimoji="1" lang="ja-JP" altLang="en-US" dirty="0" smtClean="0"/>
              <a:t>このページに貼り付け、記入したり、スマートフォンで写真で残しておく、説明書やお薬手帳はいつも近くに置いておくなど様々な方法で現在の情報が分かるようにしておきます。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8</a:t>
            </a:fld>
            <a:endParaRPr kumimoji="1" lang="ja-JP" altLang="en-US"/>
          </a:p>
        </p:txBody>
      </p:sp>
    </p:spTree>
    <p:extLst>
      <p:ext uri="{BB962C8B-B14F-4D97-AF65-F5344CB8AC3E}">
        <p14:creationId xmlns:p14="http://schemas.microsoft.com/office/powerpoint/2010/main" val="265768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安否確認を効率的に行うためには、本人から関係機関へ連絡する順番や関係機関同士の情報共有方法を決めておくことが重要です。</a:t>
            </a:r>
            <a:endParaRPr kumimoji="1" lang="en-US" altLang="ja-JP" dirty="0" smtClean="0"/>
          </a:p>
          <a:p>
            <a:r>
              <a:rPr kumimoji="1" lang="ja-JP" altLang="en-US" dirty="0" smtClean="0"/>
              <a:t>これにより、家族が何度も安否確認の電話を受けて対応する必要がなくなります。</a:t>
            </a:r>
            <a:endParaRPr kumimoji="1" lang="en-US" altLang="ja-JP" dirty="0" smtClean="0"/>
          </a:p>
          <a:p>
            <a:r>
              <a:rPr kumimoji="1" lang="ja-JP" altLang="en-US" dirty="0" smtClean="0"/>
              <a:t>また、その他の関係者の連絡先も一覧としてもっておくと便利です。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9</a:t>
            </a:fld>
            <a:endParaRPr kumimoji="1" lang="ja-JP" altLang="en-US"/>
          </a:p>
        </p:txBody>
      </p:sp>
    </p:spTree>
    <p:extLst>
      <p:ext uri="{BB962C8B-B14F-4D97-AF65-F5344CB8AC3E}">
        <p14:creationId xmlns:p14="http://schemas.microsoft.com/office/powerpoint/2010/main" val="274734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最低３日分の備蓄があるか確認します。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11</a:t>
            </a:fld>
            <a:endParaRPr kumimoji="1" lang="ja-JP" altLang="en-US"/>
          </a:p>
        </p:txBody>
      </p:sp>
    </p:spTree>
    <p:extLst>
      <p:ext uri="{BB962C8B-B14F-4D97-AF65-F5344CB8AC3E}">
        <p14:creationId xmlns:p14="http://schemas.microsoft.com/office/powerpoint/2010/main" val="134893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①救急と合意が取れれば、</a:t>
            </a:r>
            <a:endParaRPr lang="en-US" altLang="ja-JP" dirty="0"/>
          </a:p>
          <a:p>
            <a:r>
              <a:rPr lang="ja-JP" altLang="en-US" dirty="0"/>
              <a:t>「〇〇日以降であれば救急による搬送も応相談（ただし、確約できません）」</a:t>
            </a:r>
            <a:endParaRPr lang="en-US" altLang="ja-JP" dirty="0"/>
          </a:p>
          <a:p>
            <a:r>
              <a:rPr lang="ja-JP" altLang="en-US" dirty="0"/>
              <a:t>と下端に記入する。</a:t>
            </a:r>
          </a:p>
          <a:p>
            <a:r>
              <a:rPr kumimoji="1" lang="ja-JP" altLang="en-US" dirty="0" smtClean="0"/>
              <a:t>②</a:t>
            </a:r>
            <a:r>
              <a:rPr lang="ja-JP" altLang="en-US" dirty="0"/>
              <a:t>充電のみの対応可能</a:t>
            </a:r>
            <a:endParaRPr lang="en-US" altLang="ja-JP" dirty="0"/>
          </a:p>
          <a:p>
            <a:r>
              <a:rPr lang="ja-JP" altLang="en-US" dirty="0"/>
              <a:t>事前レスパイト必要か</a:t>
            </a:r>
            <a:endParaRPr lang="en-US" altLang="ja-JP" dirty="0"/>
          </a:p>
          <a:p>
            <a:r>
              <a:rPr lang="ja-JP" altLang="en-US" dirty="0"/>
              <a:t>主治医以外でも入院調整可</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251F282-4101-428D-A4F1-CAE813568D58}" type="slidenum">
              <a:rPr kumimoji="1" lang="ja-JP" altLang="en-US" smtClean="0"/>
              <a:t>13</a:t>
            </a:fld>
            <a:endParaRPr kumimoji="1" lang="ja-JP" altLang="en-US"/>
          </a:p>
        </p:txBody>
      </p:sp>
    </p:spTree>
    <p:extLst>
      <p:ext uri="{BB962C8B-B14F-4D97-AF65-F5344CB8AC3E}">
        <p14:creationId xmlns:p14="http://schemas.microsoft.com/office/powerpoint/2010/main" val="2307237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549063" y="7301092"/>
            <a:ext cx="504957" cy="403578"/>
          </a:xfrm>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a:xfrm>
            <a:off x="1441451" y="7301092"/>
            <a:ext cx="3048645" cy="403578"/>
          </a:xfrm>
        </p:spPr>
        <p:txBody>
          <a:bodyPr/>
          <a:lstStyle/>
          <a:p>
            <a:endParaRPr kumimoji="1" lang="ja-JP" altLang="en-US"/>
          </a:p>
        </p:txBody>
      </p:sp>
      <p:sp>
        <p:nvSpPr>
          <p:cNvPr id="6" name="Slide Number Placeholder 5"/>
          <p:cNvSpPr>
            <a:spLocks noGrp="1"/>
          </p:cNvSpPr>
          <p:nvPr>
            <p:ph type="sldNum" sz="quarter" idx="12"/>
          </p:nvPr>
        </p:nvSpPr>
        <p:spPr>
          <a:xfrm>
            <a:off x="5112988" y="7301092"/>
            <a:ext cx="310112" cy="403578"/>
          </a:xfrm>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96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96432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70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48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612294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ja-JP" altLang="en-US" smtClean="0"/>
              <a:t>マスター タイトルの書式設定</a:t>
            </a:r>
            <a:endParaRPr lang="en-US" dirty="0"/>
          </a:p>
        </p:txBody>
      </p:sp>
      <p:sp>
        <p:nvSpPr>
          <p:cNvPr id="14"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264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ja-JP" altLang="en-US" smtClean="0"/>
              <a:t>マスター タイトルの書式設定</a:t>
            </a:r>
            <a:endParaRPr lang="en-US" dirty="0"/>
          </a:p>
        </p:txBody>
      </p:sp>
      <p:sp>
        <p:nvSpPr>
          <p:cNvPr id="11"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495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285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190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6858508" cy="9906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549063" y="7301092"/>
            <a:ext cx="504957" cy="403578"/>
          </a:xfrm>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a:xfrm>
            <a:off x="1441451" y="7301092"/>
            <a:ext cx="3048645" cy="403578"/>
          </a:xfrm>
        </p:spPr>
        <p:txBody>
          <a:bodyPr/>
          <a:lstStyle/>
          <a:p>
            <a:endParaRPr kumimoji="1" lang="ja-JP" altLang="en-US"/>
          </a:p>
        </p:txBody>
      </p:sp>
      <p:sp>
        <p:nvSpPr>
          <p:cNvPr id="6" name="Slide Number Placeholder 5"/>
          <p:cNvSpPr>
            <a:spLocks noGrp="1"/>
          </p:cNvSpPr>
          <p:nvPr>
            <p:ph type="sldNum" sz="quarter" idx="12"/>
          </p:nvPr>
        </p:nvSpPr>
        <p:spPr>
          <a:xfrm>
            <a:off x="5112988" y="7301092"/>
            <a:ext cx="310112" cy="403578"/>
          </a:xfrm>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73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28143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958850" y="3401190"/>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30017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364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322154"/>
            <a:ext cx="5099051" cy="1883363"/>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2650" y="3592576"/>
            <a:ext cx="2503170" cy="497941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297744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82651" y="4684713"/>
            <a:ext cx="2503170" cy="390956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1374" y="4684713"/>
            <a:ext cx="2503170" cy="390956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204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002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18752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625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89137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841286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941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90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119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777982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ja-JP" altLang="en-US" smtClean="0"/>
              <a:t>マスター タイトルの書式設定</a:t>
            </a:r>
            <a:endParaRPr lang="en-US" dirty="0"/>
          </a:p>
        </p:txBody>
      </p:sp>
      <p:sp>
        <p:nvSpPr>
          <p:cNvPr id="18"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990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ja-JP" altLang="en-US" smtClean="0"/>
              <a:t>マスター タイトルの書式設定</a:t>
            </a:r>
            <a:endParaRPr lang="en-US" dirty="0"/>
          </a:p>
        </p:txBody>
      </p:sp>
      <p:sp>
        <p:nvSpPr>
          <p:cNvPr id="14"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423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930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843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33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724648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18718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33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140212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148142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8002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4682" y="3592576"/>
            <a:ext cx="2503170" cy="497941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658166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1031046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750472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234774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621303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96015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58631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82651" y="4684712"/>
            <a:ext cx="2503170" cy="390956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1374" y="4684712"/>
            <a:ext cx="2503170" cy="390956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00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80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86503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22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B07CA99-6ECF-4E95-9A44-8AA53D2DC783}"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325847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5271962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6864350" cy="9906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5B07CA99-6ECF-4E95-9A44-8AA53D2DC783}" type="datetimeFigureOut">
              <a:rPr kumimoji="1" lang="ja-JP" altLang="en-US" smtClean="0"/>
              <a:t>2023/1/26</a:t>
            </a:fld>
            <a:endParaRPr kumimoji="1" lang="ja-JP" altLang="en-US"/>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5190226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5B07CA99-6ECF-4E95-9A44-8AA53D2DC783}" type="datetimeFigureOut">
              <a:rPr kumimoji="1" lang="ja-JP" altLang="en-US" smtClean="0"/>
              <a:t>2023/1/26</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8A203E10-8344-435C-88FA-434D47314451}" type="slidenum">
              <a:rPr kumimoji="1" lang="ja-JP" altLang="en-US" smtClean="0"/>
              <a:t>‹#›</a:t>
            </a:fld>
            <a:endParaRPr kumimoji="1" lang="ja-JP" altLang="en-US"/>
          </a:p>
        </p:txBody>
      </p:sp>
    </p:spTree>
    <p:extLst>
      <p:ext uri="{BB962C8B-B14F-4D97-AF65-F5344CB8AC3E}">
        <p14:creationId xmlns:p14="http://schemas.microsoft.com/office/powerpoint/2010/main" val="225816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346225"/>
          </a:xfrm>
        </p:spPr>
        <p:txBody>
          <a:bodyPr>
            <a:normAutofit/>
          </a:bodyPr>
          <a:lstStyle/>
          <a:p>
            <a:r>
              <a:rPr kumimoji="1" lang="ja-JP" altLang="en-US" sz="4800" b="1" dirty="0" smtClean="0">
                <a:latin typeface="ＭＳ Ｐゴシック" panose="020B0600070205080204" pitchFamily="50" charset="-128"/>
                <a:ea typeface="ＭＳ Ｐゴシック" panose="020B0600070205080204" pitchFamily="50" charset="-128"/>
              </a:rPr>
              <a:t>個別避難計画立案の</a:t>
            </a:r>
            <a:r>
              <a:rPr kumimoji="1" lang="en-US" altLang="ja-JP" sz="4800" b="1" dirty="0" smtClean="0">
                <a:latin typeface="ＭＳ Ｐゴシック" panose="020B0600070205080204" pitchFamily="50" charset="-128"/>
                <a:ea typeface="ＭＳ Ｐゴシック" panose="020B0600070205080204" pitchFamily="50" charset="-128"/>
              </a:rPr>
              <a:t/>
            </a:r>
            <a:br>
              <a:rPr kumimoji="1" lang="en-US" altLang="ja-JP" sz="4800" b="1" dirty="0" smtClean="0">
                <a:latin typeface="ＭＳ Ｐゴシック" panose="020B0600070205080204" pitchFamily="50" charset="-128"/>
                <a:ea typeface="ＭＳ Ｐゴシック" panose="020B0600070205080204" pitchFamily="50" charset="-128"/>
              </a:rPr>
            </a:br>
            <a:r>
              <a:rPr kumimoji="1" lang="ja-JP" altLang="en-US" sz="4800" b="1" dirty="0" smtClean="0">
                <a:latin typeface="ＭＳ Ｐゴシック" panose="020B0600070205080204" pitchFamily="50" charset="-128"/>
                <a:ea typeface="ＭＳ Ｐゴシック" panose="020B0600070205080204" pitchFamily="50" charset="-128"/>
              </a:rPr>
              <a:t>実際</a:t>
            </a:r>
            <a:endParaRPr kumimoji="1" lang="ja-JP" altLang="en-US" sz="4800" b="1"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83074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2131083072"/>
              </p:ext>
            </p:extLst>
          </p:nvPr>
        </p:nvGraphicFramePr>
        <p:xfrm>
          <a:off x="212394" y="2395355"/>
          <a:ext cx="6457951" cy="1800000"/>
        </p:xfrm>
        <a:graphic>
          <a:graphicData uri="http://schemas.openxmlformats.org/drawingml/2006/table">
            <a:tbl>
              <a:tblPr firstRow="1" bandRow="1">
                <a:tableStyleId>{5940675A-B579-460E-94D1-54222C63F5DA}</a:tableStyleId>
              </a:tblPr>
              <a:tblGrid>
                <a:gridCol w="1591956">
                  <a:extLst>
                    <a:ext uri="{9D8B030D-6E8A-4147-A177-3AD203B41FA5}">
                      <a16:colId xmlns:a16="http://schemas.microsoft.com/office/drawing/2014/main" val="4110763993"/>
                    </a:ext>
                  </a:extLst>
                </a:gridCol>
                <a:gridCol w="2238233">
                  <a:extLst>
                    <a:ext uri="{9D8B030D-6E8A-4147-A177-3AD203B41FA5}">
                      <a16:colId xmlns:a16="http://schemas.microsoft.com/office/drawing/2014/main" val="2368775426"/>
                    </a:ext>
                  </a:extLst>
                </a:gridCol>
                <a:gridCol w="1372981">
                  <a:extLst>
                    <a:ext uri="{9D8B030D-6E8A-4147-A177-3AD203B41FA5}">
                      <a16:colId xmlns:a16="http://schemas.microsoft.com/office/drawing/2014/main" val="3329689075"/>
                    </a:ext>
                  </a:extLst>
                </a:gridCol>
                <a:gridCol w="1254781">
                  <a:extLst>
                    <a:ext uri="{9D8B030D-6E8A-4147-A177-3AD203B41FA5}">
                      <a16:colId xmlns:a16="http://schemas.microsoft.com/office/drawing/2014/main" val="702380472"/>
                    </a:ext>
                  </a:extLst>
                </a:gridCol>
              </a:tblGrid>
              <a:tr h="360000">
                <a:tc>
                  <a:txBody>
                    <a:bodyPr/>
                    <a:lstStyle/>
                    <a:p>
                      <a:r>
                        <a:rPr kumimoji="1" lang="ja-JP" altLang="en-US" sz="1200" dirty="0" smtClean="0">
                          <a:latin typeface="Meiryo UI" panose="020B0604030504040204" pitchFamily="50" charset="-128"/>
                          <a:ea typeface="Meiryo UI" panose="020B0604030504040204" pitchFamily="50" charset="-128"/>
                        </a:rPr>
                        <a:t>続柄</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氏名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電話番号</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備考</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75615888"/>
                  </a:ext>
                </a:extLst>
              </a:tr>
              <a:tr h="360000">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3833764"/>
                  </a:ext>
                </a:extLst>
              </a:tr>
              <a:tr h="360000">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12155097"/>
                  </a:ext>
                </a:extLst>
              </a:tr>
              <a:tr h="360000">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07631531"/>
                  </a:ext>
                </a:extLst>
              </a:tr>
              <a:tr h="360000">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06812874"/>
                  </a:ext>
                </a:extLst>
              </a:tr>
            </a:tbl>
          </a:graphicData>
        </a:graphic>
      </p:graphicFrame>
      <p:sp>
        <p:nvSpPr>
          <p:cNvPr id="18" name="角丸四角形 17"/>
          <p:cNvSpPr/>
          <p:nvPr/>
        </p:nvSpPr>
        <p:spPr>
          <a:xfrm>
            <a:off x="190498" y="1957306"/>
            <a:ext cx="2209800" cy="43654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家族・親戚</a:t>
            </a:r>
            <a:endParaRPr kumimoji="1" lang="ja-JP" altLang="en-US" sz="1600" dirty="0">
              <a:latin typeface="Meiryo UI" panose="020B0604030504040204" pitchFamily="50" charset="-128"/>
              <a:ea typeface="Meiryo UI" panose="020B0604030504040204" pitchFamily="50" charset="-128"/>
            </a:endParaRPr>
          </a:p>
        </p:txBody>
      </p:sp>
      <p:sp>
        <p:nvSpPr>
          <p:cNvPr id="23" name="角丸四角形 22"/>
          <p:cNvSpPr/>
          <p:nvPr/>
        </p:nvSpPr>
        <p:spPr>
          <a:xfrm>
            <a:off x="347039" y="1118986"/>
            <a:ext cx="6374604" cy="362763"/>
          </a:xfrm>
          <a:prstGeom prst="roundRect">
            <a:avLst>
              <a:gd name="adj" fmla="val 10853"/>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t>・前ページ以外の関係者の連絡先を記入しましょう</a:t>
            </a:r>
            <a:endParaRPr kumimoji="1" lang="en-US" altLang="ja-JP" sz="1400" dirty="0" smtClean="0"/>
          </a:p>
        </p:txBody>
      </p:sp>
      <p:sp>
        <p:nvSpPr>
          <p:cNvPr id="24" name="テキスト ボックス 23"/>
          <p:cNvSpPr txBox="1"/>
          <p:nvPr/>
        </p:nvSpPr>
        <p:spPr>
          <a:xfrm>
            <a:off x="184806" y="343890"/>
            <a:ext cx="2031325"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３．関係者連絡先</a:t>
            </a:r>
            <a:endParaRPr kumimoji="1" lang="ja-JP" altLang="en-US" dirty="0">
              <a:latin typeface="Meiryo UI" panose="020B0604030504040204" pitchFamily="50" charset="-128"/>
              <a:ea typeface="Meiryo UI" panose="020B0604030504040204" pitchFamily="50" charset="-128"/>
            </a:endParaRPr>
          </a:p>
        </p:txBody>
      </p:sp>
      <p:sp>
        <p:nvSpPr>
          <p:cNvPr id="25" name="正方形/長方形 24"/>
          <p:cNvSpPr/>
          <p:nvPr/>
        </p:nvSpPr>
        <p:spPr>
          <a:xfrm>
            <a:off x="3305323" y="374668"/>
            <a:ext cx="3416320" cy="307777"/>
          </a:xfrm>
          <a:prstGeom prst="rect">
            <a:avLst/>
          </a:prstGeom>
          <a:ln>
            <a:solidFill>
              <a:schemeClr val="tx1"/>
            </a:solidFill>
          </a:ln>
        </p:spPr>
        <p:txBody>
          <a:bodyPr wrap="none">
            <a:spAutoFit/>
          </a:bodyPr>
          <a:lstStyle/>
          <a:p>
            <a:r>
              <a:rPr lang="ja-JP" altLang="en-US" sz="1400" dirty="0" smtClean="0"/>
              <a:t>更新日：　　年　　月　　日（年１回）</a:t>
            </a:r>
            <a:endParaRPr lang="ja-JP" altLang="en-US" sz="1400" dirty="0"/>
          </a:p>
        </p:txBody>
      </p:sp>
    </p:spTree>
    <p:extLst>
      <p:ext uri="{BB962C8B-B14F-4D97-AF65-F5344CB8AC3E}">
        <p14:creationId xmlns:p14="http://schemas.microsoft.com/office/powerpoint/2010/main" val="467164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7874" y="116213"/>
            <a:ext cx="2052165"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４</a:t>
            </a:r>
            <a:r>
              <a:rPr kumimoji="1" lang="ja-JP" altLang="en-US" dirty="0" smtClean="0">
                <a:latin typeface="Meiryo UI" panose="020B0604030504040204" pitchFamily="50" charset="-128"/>
                <a:ea typeface="Meiryo UI" panose="020B0604030504040204" pitchFamily="50" charset="-128"/>
              </a:rPr>
              <a:t>．バッテリー・備蓄</a:t>
            </a:r>
            <a:endParaRPr kumimoji="1" lang="en-US" altLang="ja-JP"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2774911" y="144950"/>
            <a:ext cx="3416320" cy="307777"/>
          </a:xfrm>
          <a:prstGeom prst="rect">
            <a:avLst/>
          </a:prstGeom>
          <a:ln>
            <a:solidFill>
              <a:schemeClr val="tx1"/>
            </a:solidFill>
          </a:ln>
        </p:spPr>
        <p:txBody>
          <a:bodyPr wrap="none">
            <a:spAutoFit/>
          </a:bodyPr>
          <a:lstStyle/>
          <a:p>
            <a:r>
              <a:rPr lang="ja-JP" altLang="en-US" sz="1400" dirty="0" smtClean="0"/>
              <a:t>更新日：　　年　　月　　日（年１回）</a:t>
            </a:r>
            <a:endParaRPr lang="ja-JP" altLang="en-US" sz="1400" dirty="0"/>
          </a:p>
        </p:txBody>
      </p:sp>
      <p:graphicFrame>
        <p:nvGraphicFramePr>
          <p:cNvPr id="5" name="表 4"/>
          <p:cNvGraphicFramePr>
            <a:graphicFrameLocks noGrp="1"/>
          </p:cNvGraphicFramePr>
          <p:nvPr>
            <p:extLst>
              <p:ext uri="{D42A27DB-BD31-4B8C-83A1-F6EECF244321}">
                <p14:modId xmlns:p14="http://schemas.microsoft.com/office/powerpoint/2010/main" val="242280641"/>
              </p:ext>
            </p:extLst>
          </p:nvPr>
        </p:nvGraphicFramePr>
        <p:xfrm>
          <a:off x="207874" y="883401"/>
          <a:ext cx="6363047" cy="8768332"/>
        </p:xfrm>
        <a:graphic>
          <a:graphicData uri="http://schemas.openxmlformats.org/drawingml/2006/table">
            <a:tbl>
              <a:tblPr firstRow="1" bandRow="1">
                <a:tableStyleId>{5940675A-B579-460E-94D1-54222C63F5DA}</a:tableStyleId>
              </a:tblPr>
              <a:tblGrid>
                <a:gridCol w="453863">
                  <a:extLst>
                    <a:ext uri="{9D8B030D-6E8A-4147-A177-3AD203B41FA5}">
                      <a16:colId xmlns:a16="http://schemas.microsoft.com/office/drawing/2014/main" val="700746228"/>
                    </a:ext>
                  </a:extLst>
                </a:gridCol>
                <a:gridCol w="556585">
                  <a:extLst>
                    <a:ext uri="{9D8B030D-6E8A-4147-A177-3AD203B41FA5}">
                      <a16:colId xmlns:a16="http://schemas.microsoft.com/office/drawing/2014/main" val="382098507"/>
                    </a:ext>
                  </a:extLst>
                </a:gridCol>
                <a:gridCol w="1693320">
                  <a:extLst>
                    <a:ext uri="{9D8B030D-6E8A-4147-A177-3AD203B41FA5}">
                      <a16:colId xmlns:a16="http://schemas.microsoft.com/office/drawing/2014/main" val="2445293515"/>
                    </a:ext>
                  </a:extLst>
                </a:gridCol>
                <a:gridCol w="1041233">
                  <a:extLst>
                    <a:ext uri="{9D8B030D-6E8A-4147-A177-3AD203B41FA5}">
                      <a16:colId xmlns:a16="http://schemas.microsoft.com/office/drawing/2014/main" val="2404712106"/>
                    </a:ext>
                  </a:extLst>
                </a:gridCol>
                <a:gridCol w="1657350">
                  <a:extLst>
                    <a:ext uri="{9D8B030D-6E8A-4147-A177-3AD203B41FA5}">
                      <a16:colId xmlns:a16="http://schemas.microsoft.com/office/drawing/2014/main" val="3616253508"/>
                    </a:ext>
                  </a:extLst>
                </a:gridCol>
                <a:gridCol w="960696">
                  <a:extLst>
                    <a:ext uri="{9D8B030D-6E8A-4147-A177-3AD203B41FA5}">
                      <a16:colId xmlns:a16="http://schemas.microsoft.com/office/drawing/2014/main" val="3552472506"/>
                    </a:ext>
                  </a:extLst>
                </a:gridCol>
              </a:tblGrid>
              <a:tr h="0">
                <a:tc gridSpan="3">
                  <a:txBody>
                    <a:bodyPr/>
                    <a:lstStyle/>
                    <a:p>
                      <a:r>
                        <a:rPr kumimoji="1" lang="ja-JP" altLang="en-US" sz="900" dirty="0" smtClean="0"/>
                        <a:t>品目</a:t>
                      </a:r>
                      <a:endParaRPr kumimoji="1" lang="ja-JP" altLang="en-US" sz="900" dirty="0"/>
                    </a:p>
                  </a:txBody>
                  <a:tcPr>
                    <a:solidFill>
                      <a:schemeClr val="bg1"/>
                    </a:solidFill>
                  </a:tcPr>
                </a:tc>
                <a:tc hMerge="1">
                  <a:txBody>
                    <a:bodyPr/>
                    <a:lstStyle/>
                    <a:p>
                      <a:endParaRPr kumimoji="1" lang="ja-JP" altLang="en-US" sz="800" dirty="0"/>
                    </a:p>
                  </a:txBody>
                  <a:tcPr>
                    <a:solidFill>
                      <a:schemeClr val="bg1"/>
                    </a:solidFill>
                  </a:tcPr>
                </a:tc>
                <a:tc hMerge="1">
                  <a:txBody>
                    <a:bodyPr/>
                    <a:lstStyle/>
                    <a:p>
                      <a:endParaRPr kumimoji="1" lang="ja-JP" altLang="en-US" sz="800" dirty="0"/>
                    </a:p>
                  </a:txBody>
                  <a:tcPr>
                    <a:solidFill>
                      <a:schemeClr val="bg1"/>
                    </a:solidFill>
                  </a:tcPr>
                </a:tc>
                <a:tc>
                  <a:txBody>
                    <a:bodyPr/>
                    <a:lstStyle/>
                    <a:p>
                      <a:r>
                        <a:rPr kumimoji="1" lang="ja-JP" altLang="en-US" sz="900" dirty="0" smtClean="0"/>
                        <a:t>３日分の備蓄　または　数など</a:t>
                      </a:r>
                      <a:endParaRPr kumimoji="1" lang="ja-JP" altLang="en-US" sz="900" dirty="0"/>
                    </a:p>
                  </a:txBody>
                  <a:tcPr>
                    <a:solidFill>
                      <a:schemeClr val="bg1"/>
                    </a:solidFill>
                  </a:tcPr>
                </a:tc>
                <a:tc>
                  <a:txBody>
                    <a:bodyPr/>
                    <a:lstStyle/>
                    <a:p>
                      <a:r>
                        <a:rPr kumimoji="1" lang="ja-JP" altLang="en-US" sz="900" dirty="0" smtClean="0"/>
                        <a:t>置き場所</a:t>
                      </a:r>
                      <a:endParaRPr kumimoji="1" lang="ja-JP" altLang="en-US" sz="900" dirty="0"/>
                    </a:p>
                  </a:txBody>
                  <a:tcPr>
                    <a:solidFill>
                      <a:schemeClr val="bg1"/>
                    </a:solidFill>
                  </a:tcPr>
                </a:tc>
                <a:tc>
                  <a:txBody>
                    <a:bodyPr/>
                    <a:lstStyle/>
                    <a:p>
                      <a:r>
                        <a:rPr kumimoji="1" lang="ja-JP" altLang="en-US" sz="900" dirty="0" smtClean="0"/>
                        <a:t>備考</a:t>
                      </a:r>
                      <a:endParaRPr kumimoji="1" lang="ja-JP" altLang="en-US" sz="900" dirty="0"/>
                    </a:p>
                  </a:txBody>
                  <a:tcPr>
                    <a:solidFill>
                      <a:schemeClr val="bg1"/>
                    </a:solidFill>
                  </a:tcPr>
                </a:tc>
                <a:extLst>
                  <a:ext uri="{0D108BD9-81ED-4DB2-BD59-A6C34878D82A}">
                    <a16:rowId xmlns:a16="http://schemas.microsoft.com/office/drawing/2014/main" val="1697348684"/>
                  </a:ext>
                </a:extLst>
              </a:tr>
              <a:tr h="0">
                <a:tc rowSpan="7">
                  <a:txBody>
                    <a:bodyPr/>
                    <a:lstStyle/>
                    <a:p>
                      <a:pPr algn="ctr"/>
                      <a:r>
                        <a:rPr kumimoji="1" lang="ja-JP" altLang="en-US" sz="900" dirty="0" smtClean="0"/>
                        <a:t>人工呼吸器関連</a:t>
                      </a:r>
                      <a:endParaRPr kumimoji="1" lang="ja-JP" altLang="en-US" sz="900" dirty="0"/>
                    </a:p>
                  </a:txBody>
                  <a:tcPr vert="eaVert">
                    <a:solidFill>
                      <a:schemeClr val="bg1"/>
                    </a:solidFill>
                  </a:tcPr>
                </a:tc>
                <a:tc gridSpan="2">
                  <a:txBody>
                    <a:bodyPr/>
                    <a:lstStyle/>
                    <a:p>
                      <a:r>
                        <a:rPr kumimoji="1" lang="ja-JP" altLang="en-US" sz="900" dirty="0" smtClean="0"/>
                        <a:t>人工呼吸器</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　　　</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819864667"/>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蘇生バッグ</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900" dirty="0" smtClean="0"/>
                        <a:t>　　　　個</a:t>
                      </a:r>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535467581"/>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外部バッテリー</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　　　　時間</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397482559"/>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予備呼吸器回路（人工鼻等含む）</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294442104"/>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予備気管カニューレ</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970704604"/>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加温加湿器　または　人工鼻</a:t>
                      </a:r>
                      <a:endParaRPr kumimoji="1" lang="en-US" altLang="ja-JP" sz="900" dirty="0" smtClean="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lang="ja-JP" altLang="en-US" dirty="0"/>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1447746536"/>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パルスオキシメーター</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　　　　個</a:t>
                      </a:r>
                      <a:endParaRPr kumimoji="1" lang="ja-JP" altLang="en-US" sz="900" dirty="0"/>
                    </a:p>
                  </a:txBody>
                  <a:tcPr>
                    <a:solidFill>
                      <a:schemeClr val="bg1"/>
                    </a:solidFill>
                  </a:tcPr>
                </a:tc>
                <a:tc>
                  <a:txBody>
                    <a:bodyPr/>
                    <a:lstStyle/>
                    <a:p>
                      <a:endParaRPr lang="ja-JP" altLang="en-US"/>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3103241734"/>
                  </a:ext>
                </a:extLst>
              </a:tr>
              <a:tr h="0">
                <a:tc rowSpan="5">
                  <a:txBody>
                    <a:bodyPr/>
                    <a:lstStyle/>
                    <a:p>
                      <a:pPr algn="ctr"/>
                      <a:r>
                        <a:rPr kumimoji="1" lang="ja-JP" altLang="en-US" sz="900" dirty="0" smtClean="0"/>
                        <a:t>吸引関連</a:t>
                      </a:r>
                      <a:endParaRPr kumimoji="1" lang="ja-JP" altLang="en-US" sz="900" dirty="0"/>
                    </a:p>
                  </a:txBody>
                  <a:tcPr vert="eaVert">
                    <a:solidFill>
                      <a:schemeClr val="bg1"/>
                    </a:solidFill>
                  </a:tcPr>
                </a:tc>
                <a:tc rowSpan="3">
                  <a:txBody>
                    <a:bodyPr/>
                    <a:lstStyle/>
                    <a:p>
                      <a:r>
                        <a:rPr kumimoji="1" lang="ja-JP" altLang="en-US" sz="900" dirty="0" smtClean="0"/>
                        <a:t>吸引器</a:t>
                      </a:r>
                      <a:endParaRPr kumimoji="1" lang="ja-JP" altLang="en-US" sz="900" dirty="0"/>
                    </a:p>
                  </a:txBody>
                  <a:tcPr>
                    <a:solidFill>
                      <a:schemeClr val="bg1"/>
                    </a:solidFill>
                  </a:tcPr>
                </a:tc>
                <a:tc>
                  <a:txBody>
                    <a:bodyPr/>
                    <a:lstStyle/>
                    <a:p>
                      <a:r>
                        <a:rPr kumimoji="1" lang="ja-JP" altLang="en-US" sz="900" dirty="0" smtClean="0"/>
                        <a:t>バッテリーあり</a:t>
                      </a:r>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lang="ja-JP" altLang="en-US"/>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921961064"/>
                  </a:ext>
                </a:extLst>
              </a:tr>
              <a:tr h="0">
                <a:tc vMerge="1">
                  <a:txBody>
                    <a:bodyPr/>
                    <a:lstStyle/>
                    <a:p>
                      <a:endParaRPr kumimoji="1" lang="ja-JP" altLang="en-US" sz="900" dirty="0"/>
                    </a:p>
                  </a:txBody>
                  <a:tcPr>
                    <a:solidFill>
                      <a:schemeClr val="bg1"/>
                    </a:solidFill>
                  </a:tcPr>
                </a:tc>
                <a:tc vMerge="1">
                  <a:txBody>
                    <a:bodyPr/>
                    <a:lstStyle/>
                    <a:p>
                      <a:endParaRPr kumimoji="1" lang="ja-JP" altLang="en-US" sz="900" dirty="0"/>
                    </a:p>
                  </a:txBody>
                  <a:tcPr>
                    <a:solidFill>
                      <a:schemeClr val="bg1"/>
                    </a:solidFill>
                  </a:tcPr>
                </a:tc>
                <a:tc>
                  <a:txBody>
                    <a:bodyPr/>
                    <a:lstStyle/>
                    <a:p>
                      <a:r>
                        <a:rPr kumimoji="1" lang="ja-JP" altLang="en-US" sz="900" dirty="0" smtClean="0"/>
                        <a:t>バッテリーなし</a:t>
                      </a:r>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lang="ja-JP" altLang="en-US"/>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1149909000"/>
                  </a:ext>
                </a:extLst>
              </a:tr>
              <a:tr h="0">
                <a:tc vMerge="1">
                  <a:txBody>
                    <a:bodyPr/>
                    <a:lstStyle/>
                    <a:p>
                      <a:endParaRPr kumimoji="1" lang="ja-JP" altLang="en-US" sz="900" dirty="0"/>
                    </a:p>
                  </a:txBody>
                  <a:tcPr>
                    <a:solidFill>
                      <a:schemeClr val="bg1"/>
                    </a:solidFill>
                  </a:tcPr>
                </a:tc>
                <a:tc vMerge="1">
                  <a:txBody>
                    <a:bodyPr/>
                    <a:lstStyle/>
                    <a:p>
                      <a:endParaRPr kumimoji="1" lang="ja-JP" altLang="en-US" sz="900" dirty="0"/>
                    </a:p>
                  </a:txBody>
                  <a:tcPr>
                    <a:solidFill>
                      <a:schemeClr val="bg1"/>
                    </a:solidFill>
                  </a:tcPr>
                </a:tc>
                <a:tc>
                  <a:txBody>
                    <a:bodyPr/>
                    <a:lstStyle/>
                    <a:p>
                      <a:r>
                        <a:rPr kumimoji="1" lang="ja-JP" altLang="en-US" sz="900" dirty="0" smtClean="0"/>
                        <a:t>非電動式</a:t>
                      </a:r>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lang="ja-JP" altLang="en-US"/>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2339161340"/>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吸引チューブ</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lang="ja-JP" altLang="en-US"/>
                    </a:p>
                  </a:txBody>
                  <a:tcPr>
                    <a:solidFill>
                      <a:schemeClr val="bg1"/>
                    </a:solidFill>
                  </a:tcPr>
                </a:tc>
                <a:tc>
                  <a:txBody>
                    <a:bodyPr/>
                    <a:lstStyle/>
                    <a:p>
                      <a:endParaRPr lang="ja-JP" altLang="en-US"/>
                    </a:p>
                  </a:txBody>
                  <a:tcPr>
                    <a:solidFill>
                      <a:schemeClr val="bg1"/>
                    </a:solidFill>
                  </a:tcPr>
                </a:tc>
                <a:extLst>
                  <a:ext uri="{0D108BD9-81ED-4DB2-BD59-A6C34878D82A}">
                    <a16:rowId xmlns:a16="http://schemas.microsoft.com/office/drawing/2014/main" val="1866252885"/>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吸引ポンプ</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lang="ja-JP" altLang="en-US"/>
                    </a:p>
                  </a:txBody>
                  <a:tcPr>
                    <a:solidFill>
                      <a:schemeClr val="bg1"/>
                    </a:solidFill>
                  </a:tcPr>
                </a:tc>
                <a:tc>
                  <a:txBody>
                    <a:bodyPr/>
                    <a:lstStyle/>
                    <a:p>
                      <a:endParaRPr lang="ja-JP" altLang="en-US" dirty="0"/>
                    </a:p>
                  </a:txBody>
                  <a:tcPr>
                    <a:solidFill>
                      <a:schemeClr val="bg1"/>
                    </a:solidFill>
                  </a:tcPr>
                </a:tc>
                <a:extLst>
                  <a:ext uri="{0D108BD9-81ED-4DB2-BD59-A6C34878D82A}">
                    <a16:rowId xmlns:a16="http://schemas.microsoft.com/office/drawing/2014/main" val="13997696"/>
                  </a:ext>
                </a:extLst>
              </a:tr>
              <a:tr h="0">
                <a:tc rowSpan="4">
                  <a:txBody>
                    <a:bodyPr/>
                    <a:lstStyle/>
                    <a:p>
                      <a:pPr algn="ctr"/>
                      <a:r>
                        <a:rPr kumimoji="1" lang="ja-JP" altLang="en-US" sz="900" dirty="0" smtClean="0"/>
                        <a:t>衛生材料</a:t>
                      </a:r>
                      <a:endParaRPr kumimoji="1" lang="ja-JP" altLang="en-US" sz="900" dirty="0"/>
                    </a:p>
                  </a:txBody>
                  <a:tcPr vert="eaVert">
                    <a:solidFill>
                      <a:schemeClr val="bg1"/>
                    </a:solidFill>
                  </a:tcPr>
                </a:tc>
                <a:tc gridSpan="2">
                  <a:txBody>
                    <a:bodyPr/>
                    <a:lstStyle/>
                    <a:p>
                      <a:r>
                        <a:rPr kumimoji="1" lang="ja-JP" altLang="en-US" sz="900" dirty="0" smtClean="0"/>
                        <a:t>グローブ</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781549917"/>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アルコール綿</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615590963"/>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蒸留水／精製水</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980329190"/>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注射器</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220051190"/>
                  </a:ext>
                </a:extLst>
              </a:tr>
              <a:tr h="0">
                <a:tc rowSpan="4">
                  <a:txBody>
                    <a:bodyPr/>
                    <a:lstStyle/>
                    <a:p>
                      <a:pPr algn="ctr"/>
                      <a:r>
                        <a:rPr kumimoji="1" lang="ja-JP" altLang="en-US" sz="900" dirty="0" smtClean="0"/>
                        <a:t>栄養</a:t>
                      </a:r>
                      <a:endParaRPr kumimoji="1" lang="ja-JP" altLang="en-US" sz="900" dirty="0"/>
                    </a:p>
                  </a:txBody>
                  <a:tcPr vert="eaVert">
                    <a:solidFill>
                      <a:schemeClr val="bg1"/>
                    </a:solidFill>
                  </a:tcPr>
                </a:tc>
                <a:tc gridSpan="2">
                  <a:txBody>
                    <a:bodyPr/>
                    <a:lstStyle/>
                    <a:p>
                      <a:r>
                        <a:rPr kumimoji="1" lang="ja-JP" altLang="en-US" sz="900" dirty="0" smtClean="0"/>
                        <a:t>栄養剤</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739074782"/>
                  </a:ext>
                </a:extLst>
              </a:tr>
              <a:tr h="0">
                <a:tc vMerge="1">
                  <a:txBody>
                    <a:bodyPr/>
                    <a:lstStyle/>
                    <a:p>
                      <a:endParaRPr kumimoji="1" lang="ja-JP" altLang="en-US" sz="900" dirty="0"/>
                    </a:p>
                  </a:txBody>
                  <a:tcPr>
                    <a:solidFill>
                      <a:schemeClr val="bg1"/>
                    </a:solidFill>
                  </a:tcPr>
                </a:tc>
                <a:tc rowSpan="3">
                  <a:txBody>
                    <a:bodyPr/>
                    <a:lstStyle/>
                    <a:p>
                      <a:r>
                        <a:rPr kumimoji="1" lang="ja-JP" altLang="en-US" sz="900" dirty="0" smtClean="0"/>
                        <a:t>栄養剤セット</a:t>
                      </a:r>
                      <a:endParaRPr kumimoji="1" lang="ja-JP" altLang="en-US" sz="900" dirty="0"/>
                    </a:p>
                  </a:txBody>
                  <a:tcPr>
                    <a:solidFill>
                      <a:schemeClr val="bg1"/>
                    </a:solidFill>
                  </a:tcPr>
                </a:tc>
                <a:tc>
                  <a:txBody>
                    <a:bodyPr/>
                    <a:lstStyle/>
                    <a:p>
                      <a:r>
                        <a:rPr kumimoji="1" lang="ja-JP" altLang="en-US" sz="900" dirty="0" smtClean="0"/>
                        <a:t>栄養ボトル</a:t>
                      </a:r>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647286034"/>
                  </a:ext>
                </a:extLst>
              </a:tr>
              <a:tr h="0">
                <a:tc vMerge="1">
                  <a:txBody>
                    <a:bodyPr/>
                    <a:lstStyle/>
                    <a:p>
                      <a:endParaRPr kumimoji="1" lang="ja-JP" altLang="en-US" sz="900" dirty="0"/>
                    </a:p>
                  </a:txBody>
                  <a:tcPr>
                    <a:solidFill>
                      <a:schemeClr val="bg1"/>
                    </a:solidFill>
                  </a:tcPr>
                </a:tc>
                <a:tc vMerge="1">
                  <a:txBody>
                    <a:bodyPr/>
                    <a:lstStyle/>
                    <a:p>
                      <a:endParaRPr kumimoji="1" lang="ja-JP" altLang="en-US" sz="900" dirty="0"/>
                    </a:p>
                  </a:txBody>
                  <a:tcPr>
                    <a:solidFill>
                      <a:schemeClr val="bg1"/>
                    </a:solidFill>
                  </a:tcPr>
                </a:tc>
                <a:tc>
                  <a:txBody>
                    <a:bodyPr/>
                    <a:lstStyle/>
                    <a:p>
                      <a:r>
                        <a:rPr kumimoji="1" lang="ja-JP" altLang="en-US" sz="900" dirty="0" smtClean="0"/>
                        <a:t>接続チューブ</a:t>
                      </a:r>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753247498"/>
                  </a:ext>
                </a:extLst>
              </a:tr>
              <a:tr h="0">
                <a:tc vMerge="1">
                  <a:txBody>
                    <a:bodyPr/>
                    <a:lstStyle/>
                    <a:p>
                      <a:endParaRPr kumimoji="1" lang="ja-JP" altLang="en-US" sz="900" dirty="0"/>
                    </a:p>
                  </a:txBody>
                  <a:tcPr>
                    <a:solidFill>
                      <a:schemeClr val="bg1"/>
                    </a:solidFill>
                  </a:tcPr>
                </a:tc>
                <a:tc vMerge="1">
                  <a:txBody>
                    <a:bodyPr/>
                    <a:lstStyle/>
                    <a:p>
                      <a:endParaRPr kumimoji="1" lang="ja-JP" altLang="en-US" sz="900" dirty="0"/>
                    </a:p>
                  </a:txBody>
                  <a:tcPr>
                    <a:solidFill>
                      <a:schemeClr val="bg1"/>
                    </a:solidFill>
                  </a:tcPr>
                </a:tc>
                <a:tc>
                  <a:txBody>
                    <a:bodyPr/>
                    <a:lstStyle/>
                    <a:p>
                      <a:r>
                        <a:rPr kumimoji="1" lang="ja-JP" altLang="en-US" sz="900" dirty="0" smtClean="0"/>
                        <a:t>注射器</a:t>
                      </a:r>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503095955"/>
                  </a:ext>
                </a:extLst>
              </a:tr>
              <a:tr h="0">
                <a:tc rowSpan="2">
                  <a:txBody>
                    <a:bodyPr/>
                    <a:lstStyle/>
                    <a:p>
                      <a:pPr algn="ctr"/>
                      <a:r>
                        <a:rPr kumimoji="1" lang="ja-JP" altLang="en-US" sz="900" dirty="0" smtClean="0"/>
                        <a:t>薬</a:t>
                      </a:r>
                      <a:endParaRPr kumimoji="1" lang="ja-JP" altLang="en-US" sz="900" dirty="0"/>
                    </a:p>
                  </a:txBody>
                  <a:tcPr vert="eaVert">
                    <a:solidFill>
                      <a:schemeClr val="bg1"/>
                    </a:solidFill>
                  </a:tcPr>
                </a:tc>
                <a:tc gridSpan="2">
                  <a:txBody>
                    <a:bodyPr/>
                    <a:lstStyle/>
                    <a:p>
                      <a:r>
                        <a:rPr kumimoji="1" lang="ja-JP" altLang="en-US" sz="900" dirty="0" smtClean="0"/>
                        <a:t>常備薬</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744737124"/>
                  </a:ext>
                </a:extLst>
              </a:tr>
              <a:tr h="235389">
                <a:tc vMerge="1">
                  <a:txBody>
                    <a:bodyPr/>
                    <a:lstStyle/>
                    <a:p>
                      <a:endParaRPr kumimoji="1" lang="ja-JP" altLang="en-US" sz="900" dirty="0"/>
                    </a:p>
                  </a:txBody>
                  <a:tcPr>
                    <a:solidFill>
                      <a:schemeClr val="bg1"/>
                    </a:solidFill>
                  </a:tcPr>
                </a:tc>
                <a:tc gridSpan="2">
                  <a:txBody>
                    <a:bodyPr/>
                    <a:lstStyle/>
                    <a:p>
                      <a:r>
                        <a:rPr kumimoji="1" lang="ja-JP" altLang="en-US" sz="900" dirty="0" smtClean="0"/>
                        <a:t>頓服</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746552306"/>
                  </a:ext>
                </a:extLst>
              </a:tr>
              <a:tr h="0">
                <a:tc>
                  <a:txBody>
                    <a:bodyPr/>
                    <a:lstStyle/>
                    <a:p>
                      <a:pPr algn="ctr"/>
                      <a:r>
                        <a:rPr kumimoji="1" lang="ja-JP" altLang="en-US" sz="900" dirty="0" smtClean="0"/>
                        <a:t>排泄</a:t>
                      </a:r>
                      <a:endParaRPr kumimoji="1" lang="ja-JP" altLang="en-US" sz="900" dirty="0"/>
                    </a:p>
                  </a:txBody>
                  <a:tcPr>
                    <a:solidFill>
                      <a:schemeClr val="bg1"/>
                    </a:solidFill>
                  </a:tcPr>
                </a:tc>
                <a:tc gridSpan="2">
                  <a:txBody>
                    <a:bodyPr/>
                    <a:lstStyle/>
                    <a:p>
                      <a:r>
                        <a:rPr kumimoji="1" lang="ja-JP" altLang="en-US" sz="900" dirty="0" smtClean="0"/>
                        <a:t>おむつ</a:t>
                      </a:r>
                      <a:endParaRPr kumimoji="1" lang="en-US" altLang="ja-JP" sz="900" dirty="0" smtClean="0"/>
                    </a:p>
                    <a:p>
                      <a:r>
                        <a:rPr kumimoji="1" lang="ja-JP" altLang="en-US" sz="900" dirty="0" smtClean="0"/>
                        <a:t>カテーテルなど</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460098223"/>
                  </a:ext>
                </a:extLst>
              </a:tr>
              <a:tr h="0">
                <a:tc>
                  <a:txBody>
                    <a:bodyPr/>
                    <a:lstStyle/>
                    <a:p>
                      <a:pPr algn="ctr"/>
                      <a:r>
                        <a:rPr kumimoji="1" lang="ja-JP" altLang="en-US" sz="900" dirty="0" smtClean="0"/>
                        <a:t>意思</a:t>
                      </a:r>
                      <a:endParaRPr kumimoji="1" lang="en-US" altLang="ja-JP" sz="900" dirty="0" smtClean="0"/>
                    </a:p>
                    <a:p>
                      <a:pPr algn="ctr"/>
                      <a:r>
                        <a:rPr kumimoji="1" lang="ja-JP" altLang="en-US" sz="900" dirty="0" smtClean="0"/>
                        <a:t>伝達</a:t>
                      </a:r>
                      <a:endParaRPr kumimoji="1" lang="ja-JP" altLang="en-US" sz="900" dirty="0"/>
                    </a:p>
                  </a:txBody>
                  <a:tcPr>
                    <a:solidFill>
                      <a:schemeClr val="bg1"/>
                    </a:solidFill>
                  </a:tcPr>
                </a:tc>
                <a:tc gridSpan="2">
                  <a:txBody>
                    <a:bodyPr/>
                    <a:lstStyle/>
                    <a:p>
                      <a:r>
                        <a:rPr kumimoji="1" lang="ja-JP" altLang="en-US" sz="900" dirty="0" smtClean="0"/>
                        <a:t>文字盤など</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861479613"/>
                  </a:ext>
                </a:extLst>
              </a:tr>
              <a:tr h="0">
                <a:tc rowSpan="6">
                  <a:txBody>
                    <a:bodyPr/>
                    <a:lstStyle/>
                    <a:p>
                      <a:pPr algn="ctr"/>
                      <a:r>
                        <a:rPr kumimoji="1" lang="ja-JP" altLang="en-US" sz="900" dirty="0" smtClean="0"/>
                        <a:t>電源</a:t>
                      </a:r>
                      <a:endParaRPr kumimoji="1" lang="ja-JP" altLang="en-US" sz="900" dirty="0"/>
                    </a:p>
                  </a:txBody>
                  <a:tcPr vert="eaVert">
                    <a:solidFill>
                      <a:schemeClr val="bg1"/>
                    </a:solidFill>
                  </a:tcPr>
                </a:tc>
                <a:tc gridSpan="2">
                  <a:txBody>
                    <a:bodyPr/>
                    <a:lstStyle/>
                    <a:p>
                      <a:r>
                        <a:rPr kumimoji="1" lang="ja-JP" altLang="en-US" sz="900" dirty="0" smtClean="0"/>
                        <a:t>乾電池</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687714695"/>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発電機</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829608264"/>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蓄電池</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529782798"/>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使用燃料</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4263137243"/>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延長コード（三つ又プラグ）</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4072683943"/>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シガーライターケーブル</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2606046175"/>
                  </a:ext>
                </a:extLst>
              </a:tr>
              <a:tr h="0">
                <a:tc rowSpan="5">
                  <a:txBody>
                    <a:bodyPr/>
                    <a:lstStyle/>
                    <a:p>
                      <a:pPr algn="ctr"/>
                      <a:r>
                        <a:rPr kumimoji="1" lang="ja-JP" altLang="en-US" sz="900" dirty="0" smtClean="0"/>
                        <a:t>その他</a:t>
                      </a:r>
                      <a:endParaRPr kumimoji="1" lang="ja-JP" altLang="en-US" sz="900" dirty="0"/>
                    </a:p>
                  </a:txBody>
                  <a:tcPr vert="eaVert">
                    <a:solidFill>
                      <a:schemeClr val="bg1"/>
                    </a:solidFill>
                  </a:tcPr>
                </a:tc>
                <a:tc gridSpan="2">
                  <a:txBody>
                    <a:bodyPr/>
                    <a:lstStyle/>
                    <a:p>
                      <a:r>
                        <a:rPr kumimoji="1" lang="ja-JP" altLang="en-US" sz="900" dirty="0" smtClean="0"/>
                        <a:t>懐中電灯</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504568661"/>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情報機器（ラジオやスマートフォン等）</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3197777964"/>
                  </a:ext>
                </a:extLst>
              </a:tr>
              <a:tr h="0">
                <a:tc vMerge="1">
                  <a:txBody>
                    <a:bodyPr/>
                    <a:lstStyle/>
                    <a:p>
                      <a:endParaRPr kumimoji="1" lang="ja-JP" altLang="en-US" sz="900" dirty="0"/>
                    </a:p>
                  </a:txBody>
                  <a:tcPr>
                    <a:solidFill>
                      <a:schemeClr val="bg1"/>
                    </a:solidFill>
                  </a:tcPr>
                </a:tc>
                <a:tc gridSpan="2">
                  <a:txBody>
                    <a:bodyPr/>
                    <a:lstStyle/>
                    <a:p>
                      <a:r>
                        <a:rPr kumimoji="1" lang="ja-JP" altLang="en-US" sz="900" dirty="0" smtClean="0"/>
                        <a:t>ビニル袋</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655215653"/>
                  </a:ext>
                </a:extLst>
              </a:tr>
              <a:tr h="0">
                <a:tc vMerge="1">
                  <a:txBody>
                    <a:bodyPr/>
                    <a:lstStyle/>
                    <a:p>
                      <a:endParaRPr kumimoji="1" lang="ja-JP" altLang="en-US" sz="800" dirty="0"/>
                    </a:p>
                  </a:txBody>
                  <a:tcPr>
                    <a:solidFill>
                      <a:schemeClr val="bg1"/>
                    </a:solidFill>
                  </a:tcPr>
                </a:tc>
                <a:tc gridSpan="2">
                  <a:txBody>
                    <a:bodyPr/>
                    <a:lstStyle/>
                    <a:p>
                      <a:r>
                        <a:rPr kumimoji="1" lang="ja-JP" altLang="en-US" sz="900" dirty="0" smtClean="0"/>
                        <a:t>ティッシュペーパー</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504973795"/>
                  </a:ext>
                </a:extLst>
              </a:tr>
              <a:tr h="0">
                <a:tc vMerge="1">
                  <a:txBody>
                    <a:bodyPr/>
                    <a:lstStyle/>
                    <a:p>
                      <a:endParaRPr kumimoji="1" lang="ja-JP" altLang="en-US" sz="800" dirty="0"/>
                    </a:p>
                  </a:txBody>
                  <a:tcPr>
                    <a:solidFill>
                      <a:schemeClr val="bg1"/>
                    </a:solidFill>
                  </a:tcPr>
                </a:tc>
                <a:tc gridSpan="2">
                  <a:txBody>
                    <a:bodyPr/>
                    <a:lstStyle/>
                    <a:p>
                      <a:r>
                        <a:rPr kumimoji="1" lang="ja-JP" altLang="en-US" sz="900" dirty="0" smtClean="0"/>
                        <a:t>水</a:t>
                      </a:r>
                      <a:endParaRPr kumimoji="1" lang="ja-JP" altLang="en-US" sz="900" dirty="0"/>
                    </a:p>
                  </a:txBody>
                  <a:tcPr>
                    <a:solidFill>
                      <a:schemeClr val="bg1"/>
                    </a:solidFill>
                  </a:tcPr>
                </a:tc>
                <a:tc hMerge="1">
                  <a:txBody>
                    <a:bodyPr/>
                    <a:lstStyle/>
                    <a:p>
                      <a:endParaRPr kumimoji="1" lang="ja-JP" altLang="en-US" sz="900" dirty="0"/>
                    </a:p>
                  </a:txBody>
                  <a:tcPr>
                    <a:solidFill>
                      <a:schemeClr val="bg1"/>
                    </a:solidFill>
                  </a:tcPr>
                </a:tc>
                <a:tc>
                  <a:txBody>
                    <a:bodyPr/>
                    <a:lstStyle/>
                    <a:p>
                      <a:r>
                        <a:rPr kumimoji="1" lang="ja-JP" altLang="en-US" sz="900" dirty="0" smtClean="0"/>
                        <a:t>あり　・　なし</a:t>
                      </a:r>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tc>
                  <a:txBody>
                    <a:bodyPr/>
                    <a:lstStyle/>
                    <a:p>
                      <a:endParaRPr kumimoji="1" lang="ja-JP" altLang="en-US" sz="900" dirty="0"/>
                    </a:p>
                  </a:txBody>
                  <a:tcPr>
                    <a:solidFill>
                      <a:schemeClr val="bg1"/>
                    </a:solidFill>
                  </a:tcPr>
                </a:tc>
                <a:extLst>
                  <a:ext uri="{0D108BD9-81ED-4DB2-BD59-A6C34878D82A}">
                    <a16:rowId xmlns:a16="http://schemas.microsoft.com/office/drawing/2014/main" val="13946598"/>
                  </a:ext>
                </a:extLst>
              </a:tr>
            </a:tbl>
          </a:graphicData>
        </a:graphic>
      </p:graphicFrame>
      <p:sp>
        <p:nvSpPr>
          <p:cNvPr id="6" name="角丸四角形 5"/>
          <p:cNvSpPr/>
          <p:nvPr/>
        </p:nvSpPr>
        <p:spPr>
          <a:xfrm>
            <a:off x="221241" y="507818"/>
            <a:ext cx="6374604" cy="287772"/>
          </a:xfrm>
          <a:prstGeom prst="roundRect">
            <a:avLst>
              <a:gd name="adj" fmla="val 10853"/>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t>最低３日分の備蓄を確認しましょう</a:t>
            </a:r>
            <a:endParaRPr kumimoji="1" lang="en-US" altLang="ja-JP" sz="1400" dirty="0" smtClean="0"/>
          </a:p>
        </p:txBody>
      </p:sp>
      <p:cxnSp>
        <p:nvCxnSpPr>
          <p:cNvPr id="7" name="直線コネクタ 6"/>
          <p:cNvCxnSpPr/>
          <p:nvPr/>
        </p:nvCxnSpPr>
        <p:spPr>
          <a:xfrm flipH="1">
            <a:off x="2913321" y="1233377"/>
            <a:ext cx="1041991" cy="22328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6646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避難の準備</a:t>
            </a:r>
            <a:endParaRPr kumimoji="1" lang="ja-JP" altLang="en-US" dirty="0"/>
          </a:p>
        </p:txBody>
      </p:sp>
      <p:sp>
        <p:nvSpPr>
          <p:cNvPr id="3" name="サブタイトル 2"/>
          <p:cNvSpPr>
            <a:spLocks noGrp="1"/>
          </p:cNvSpPr>
          <p:nvPr>
            <p:ph type="subTitle" idx="1"/>
          </p:nvPr>
        </p:nvSpPr>
        <p:spPr/>
        <p:txBody>
          <a:bodyPr>
            <a:normAutofit lnSpcReduction="10000"/>
          </a:bodyPr>
          <a:lstStyle/>
          <a:p>
            <a:r>
              <a:rPr kumimoji="1" lang="en-US" altLang="ja-JP" dirty="0" smtClean="0"/>
              <a:t>1</a:t>
            </a:r>
            <a:r>
              <a:rPr kumimoji="1" lang="ja-JP" altLang="en-US" dirty="0" smtClean="0"/>
              <a:t>年に</a:t>
            </a:r>
            <a:r>
              <a:rPr kumimoji="1" lang="en-US" altLang="ja-JP" dirty="0" smtClean="0"/>
              <a:t>1</a:t>
            </a:r>
            <a:r>
              <a:rPr kumimoji="1" lang="ja-JP" altLang="en-US" dirty="0" smtClean="0"/>
              <a:t>回</a:t>
            </a:r>
            <a:r>
              <a:rPr lang="ja-JP" altLang="en-US" dirty="0"/>
              <a:t>、</a:t>
            </a:r>
            <a:r>
              <a:rPr kumimoji="1" lang="ja-JP" altLang="en-US" dirty="0" smtClean="0"/>
              <a:t>見直しましょう</a:t>
            </a:r>
            <a:endParaRPr kumimoji="1" lang="en-US" altLang="ja-JP" dirty="0" smtClean="0"/>
          </a:p>
          <a:p>
            <a:r>
              <a:rPr lang="ja-JP" altLang="en-US" dirty="0" smtClean="0"/>
              <a:t>年　　　月　　　日</a:t>
            </a:r>
            <a:endParaRPr lang="en-US" altLang="ja-JP" dirty="0" smtClean="0"/>
          </a:p>
          <a:p>
            <a:r>
              <a:rPr kumimoji="1" lang="ja-JP" altLang="en-US" dirty="0" smtClean="0"/>
              <a:t>年　　　月　　　日</a:t>
            </a:r>
            <a:endParaRPr kumimoji="1" lang="en-US" altLang="ja-JP" dirty="0" smtClean="0"/>
          </a:p>
          <a:p>
            <a:r>
              <a:rPr lang="ja-JP" altLang="en-US" dirty="0" smtClean="0"/>
              <a:t>年　　　月　　　日</a:t>
            </a:r>
            <a:endParaRPr lang="en-US" altLang="ja-JP" dirty="0" smtClean="0"/>
          </a:p>
          <a:p>
            <a:r>
              <a:rPr kumimoji="1" lang="ja-JP" altLang="en-US" dirty="0" smtClean="0"/>
              <a:t>年　　　月　　　日</a:t>
            </a:r>
            <a:endParaRPr kumimoji="1" lang="en-US" altLang="ja-JP" dirty="0" smtClean="0"/>
          </a:p>
          <a:p>
            <a:r>
              <a:rPr lang="ja-JP" altLang="en-US" dirty="0" smtClean="0"/>
              <a:t>年　　　月　　　日</a:t>
            </a:r>
            <a:endParaRPr lang="en-US" altLang="ja-JP" dirty="0" smtClean="0"/>
          </a:p>
          <a:p>
            <a:endParaRPr kumimoji="1" lang="ja-JP" altLang="en-US" dirty="0"/>
          </a:p>
        </p:txBody>
      </p:sp>
    </p:spTree>
    <p:extLst>
      <p:ext uri="{BB962C8B-B14F-4D97-AF65-F5344CB8AC3E}">
        <p14:creationId xmlns:p14="http://schemas.microsoft.com/office/powerpoint/2010/main" val="2108757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6849" y="226551"/>
            <a:ext cx="2209800" cy="436542"/>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０．避難にあたり</a:t>
            </a:r>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76848" y="738869"/>
            <a:ext cx="6647974" cy="954107"/>
          </a:xfrm>
          <a:prstGeom prst="rect">
            <a:avLst/>
          </a:prstGeom>
          <a:noFill/>
        </p:spPr>
        <p:txBody>
          <a:bodyPr wrap="none" rtlCol="0">
            <a:spAutoFit/>
          </a:bodyPr>
          <a:lstStyle/>
          <a:p>
            <a:r>
              <a:rPr kumimoji="1" lang="ja-JP" altLang="en-US" sz="1400" dirty="0"/>
              <a:t>☆</a:t>
            </a:r>
            <a:r>
              <a:rPr kumimoji="1" lang="ja-JP" altLang="en-US" sz="1400" dirty="0" smtClean="0"/>
              <a:t>発災直後、医療機関や救急搬送は傷病者の対応に追われるため、緊急性が</a:t>
            </a:r>
            <a:endParaRPr kumimoji="1" lang="en-US" altLang="ja-JP" sz="1400" dirty="0" smtClean="0"/>
          </a:p>
          <a:p>
            <a:r>
              <a:rPr kumimoji="1" lang="ja-JP" altLang="en-US" sz="1400" dirty="0"/>
              <a:t>　</a:t>
            </a:r>
            <a:r>
              <a:rPr kumimoji="1" lang="ja-JP" altLang="en-US" sz="1400" dirty="0" smtClean="0"/>
              <a:t>ない場合の入院受け入れ</a:t>
            </a:r>
            <a:r>
              <a:rPr kumimoji="1" lang="ja-JP" altLang="en-US" sz="1400" dirty="0"/>
              <a:t>は</a:t>
            </a:r>
            <a:r>
              <a:rPr kumimoji="1" lang="ja-JP" altLang="en-US" sz="1400" dirty="0" smtClean="0"/>
              <a:t>困難な可能性があります。</a:t>
            </a:r>
            <a:endParaRPr kumimoji="1" lang="en-US" altLang="ja-JP" sz="1400" dirty="0" smtClean="0"/>
          </a:p>
          <a:p>
            <a:r>
              <a:rPr kumimoji="1" lang="ja-JP" altLang="en-US" sz="1400" dirty="0"/>
              <a:t>　</a:t>
            </a:r>
            <a:r>
              <a:rPr kumimoji="1" lang="ja-JP" altLang="en-US" sz="1400" dirty="0" smtClean="0"/>
              <a:t>自宅や機器の損傷がなく、身体の状態が安定していれば、まずは自宅で様子を</a:t>
            </a:r>
            <a:endParaRPr kumimoji="1" lang="en-US" altLang="ja-JP" sz="1400" dirty="0" smtClean="0"/>
          </a:p>
          <a:p>
            <a:r>
              <a:rPr kumimoji="1" lang="ja-JP" altLang="en-US" sz="1400" dirty="0"/>
              <a:t>　</a:t>
            </a:r>
            <a:r>
              <a:rPr kumimoji="1" lang="ja-JP" altLang="en-US" sz="1400" dirty="0" smtClean="0"/>
              <a:t>見ることができるように（３日間程度）準備が必要です。</a:t>
            </a:r>
            <a:endParaRPr kumimoji="1" lang="en-US" altLang="ja-JP" sz="1400" dirty="0" smtClean="0"/>
          </a:p>
        </p:txBody>
      </p:sp>
      <p:sp>
        <p:nvSpPr>
          <p:cNvPr id="7" name="角丸四角形 6"/>
          <p:cNvSpPr/>
          <p:nvPr/>
        </p:nvSpPr>
        <p:spPr>
          <a:xfrm>
            <a:off x="176848" y="1975739"/>
            <a:ext cx="5415878" cy="436542"/>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１</a:t>
            </a:r>
            <a:r>
              <a:rPr kumimoji="1" lang="ja-JP" altLang="en-US" sz="1600" dirty="0" smtClean="0">
                <a:latin typeface="Meiryo UI" panose="020B0604030504040204" pitchFamily="50" charset="-128"/>
                <a:ea typeface="Meiryo UI" panose="020B0604030504040204" pitchFamily="50" charset="-128"/>
              </a:rPr>
              <a:t>．災害の長期化による避難先の検討（避難所・医療機関）</a:t>
            </a:r>
            <a:endParaRPr kumimoji="1" lang="ja-JP" altLang="en-US" sz="1600" dirty="0">
              <a:latin typeface="Meiryo UI" panose="020B0604030504040204" pitchFamily="50" charset="-128"/>
              <a:ea typeface="Meiryo UI" panose="020B0604030504040204" pitchFamily="50" charset="-128"/>
            </a:endParaRPr>
          </a:p>
        </p:txBody>
      </p:sp>
      <p:sp>
        <p:nvSpPr>
          <p:cNvPr id="8" name="角丸四角形 7"/>
          <p:cNvSpPr/>
          <p:nvPr/>
        </p:nvSpPr>
        <p:spPr>
          <a:xfrm>
            <a:off x="176849" y="7080425"/>
            <a:ext cx="1460882" cy="436542"/>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２．移動方法</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951530807"/>
              </p:ext>
            </p:extLst>
          </p:nvPr>
        </p:nvGraphicFramePr>
        <p:xfrm>
          <a:off x="176849" y="2683326"/>
          <a:ext cx="6324600" cy="4193724"/>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533393806"/>
                    </a:ext>
                  </a:extLst>
                </a:gridCol>
                <a:gridCol w="2185351">
                  <a:extLst>
                    <a:ext uri="{9D8B030D-6E8A-4147-A177-3AD203B41FA5}">
                      <a16:colId xmlns:a16="http://schemas.microsoft.com/office/drawing/2014/main" val="3548346031"/>
                    </a:ext>
                  </a:extLst>
                </a:gridCol>
                <a:gridCol w="1885950">
                  <a:extLst>
                    <a:ext uri="{9D8B030D-6E8A-4147-A177-3AD203B41FA5}">
                      <a16:colId xmlns:a16="http://schemas.microsoft.com/office/drawing/2014/main" val="151996101"/>
                    </a:ext>
                  </a:extLst>
                </a:gridCol>
                <a:gridCol w="1796099">
                  <a:extLst>
                    <a:ext uri="{9D8B030D-6E8A-4147-A177-3AD203B41FA5}">
                      <a16:colId xmlns:a16="http://schemas.microsoft.com/office/drawing/2014/main" val="2472546445"/>
                    </a:ext>
                  </a:extLst>
                </a:gridCol>
              </a:tblGrid>
              <a:tr h="383724">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避難先</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連絡先</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特徴</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90306896"/>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①</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47849851"/>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②</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70854396"/>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③</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63278597"/>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④</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22966902"/>
                  </a:ext>
                </a:extLst>
              </a:tr>
              <a:tr h="762000">
                <a:tc>
                  <a:txBody>
                    <a:bodyPr/>
                    <a:lstStyle/>
                    <a:p>
                      <a:pPr algn="ctr"/>
                      <a:r>
                        <a:rPr kumimoji="1" lang="ja-JP" altLang="en-US" sz="1600" dirty="0" smtClean="0">
                          <a:latin typeface="Meiryo UI" panose="020B0604030504040204" pitchFamily="50" charset="-128"/>
                          <a:ea typeface="Meiryo UI" panose="020B0604030504040204" pitchFamily="50" charset="-128"/>
                        </a:rPr>
                        <a:t>⑤</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48391739"/>
                  </a:ext>
                </a:extLst>
              </a:tr>
            </a:tbl>
          </a:graphicData>
        </a:graphic>
      </p:graphicFrame>
      <p:sp>
        <p:nvSpPr>
          <p:cNvPr id="10" name="角丸四角形 9"/>
          <p:cNvSpPr/>
          <p:nvPr/>
        </p:nvSpPr>
        <p:spPr>
          <a:xfrm>
            <a:off x="176848" y="7543799"/>
            <a:ext cx="6557327" cy="2276475"/>
          </a:xfrm>
          <a:prstGeom prst="roundRect">
            <a:avLst>
              <a:gd name="adj" fmla="val 446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2" name="線吹き出し 1 (枠付き) 11"/>
          <p:cNvSpPr/>
          <p:nvPr/>
        </p:nvSpPr>
        <p:spPr>
          <a:xfrm>
            <a:off x="2466975" y="4046620"/>
            <a:ext cx="3942485" cy="931420"/>
          </a:xfrm>
          <a:prstGeom prst="borderCallout1">
            <a:avLst>
              <a:gd name="adj1" fmla="val 581"/>
              <a:gd name="adj2" fmla="val 25835"/>
              <a:gd name="adj3" fmla="val -57261"/>
              <a:gd name="adj4" fmla="val 61023"/>
            </a:avLst>
          </a:prstGeom>
          <a:solidFill>
            <a:srgbClr val="99FFCC"/>
          </a:solidFill>
          <a:ln>
            <a:tailEnd type="triangle"/>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t>充電のみの対応可能</a:t>
            </a:r>
            <a:endParaRPr kumimoji="1" lang="en-US" altLang="ja-JP" sz="2000" dirty="0" smtClean="0"/>
          </a:p>
          <a:p>
            <a:r>
              <a:rPr kumimoji="1" lang="ja-JP" altLang="en-US" sz="2000" dirty="0" smtClean="0"/>
              <a:t>事前レスパイト必要か</a:t>
            </a:r>
            <a:endParaRPr kumimoji="1" lang="en-US" altLang="ja-JP" sz="2000" dirty="0" smtClean="0"/>
          </a:p>
          <a:p>
            <a:r>
              <a:rPr kumimoji="1" lang="ja-JP" altLang="en-US" sz="2000" dirty="0" smtClean="0"/>
              <a:t>主治医以外でも入院調整可か</a:t>
            </a:r>
            <a:endParaRPr kumimoji="1" lang="en-US" altLang="ja-JP" sz="2000" dirty="0" smtClean="0"/>
          </a:p>
        </p:txBody>
      </p:sp>
    </p:spTree>
    <p:extLst>
      <p:ext uri="{BB962C8B-B14F-4D97-AF65-F5344CB8AC3E}">
        <p14:creationId xmlns:p14="http://schemas.microsoft.com/office/powerpoint/2010/main" val="509169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タイトル 1"/>
          <p:cNvSpPr txBox="1">
            <a:spLocks/>
          </p:cNvSpPr>
          <p:nvPr/>
        </p:nvSpPr>
        <p:spPr>
          <a:xfrm>
            <a:off x="421824" y="940910"/>
            <a:ext cx="6139044" cy="744086"/>
          </a:xfrm>
          <a:prstGeom prst="rect">
            <a:avLst/>
          </a:prstGeom>
        </p:spPr>
        <p:style>
          <a:lnRef idx="1">
            <a:schemeClr val="accent4"/>
          </a:lnRef>
          <a:fillRef idx="2">
            <a:schemeClr val="accent4"/>
          </a:fillRef>
          <a:effectRef idx="1">
            <a:schemeClr val="accent4"/>
          </a:effectRef>
          <a:fontRef idx="minor">
            <a:schemeClr val="dk1"/>
          </a:fontRef>
        </p:style>
        <p:txBody>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algn="ctr"/>
            <a:r>
              <a:rPr lang="ja-JP" altLang="en-US" sz="3600" b="1" dirty="0" smtClean="0">
                <a:latin typeface="ＭＳ Ｐゴシック" panose="020B0600070205080204" pitchFamily="50" charset="-128"/>
                <a:ea typeface="ＭＳ Ｐゴシック" panose="020B0600070205080204" pitchFamily="50" charset="-128"/>
              </a:rPr>
              <a:t>個別避難計画が立案できたら</a:t>
            </a:r>
            <a:endParaRPr lang="ja-JP" altLang="en-US" sz="3600" b="1" dirty="0">
              <a:latin typeface="ＭＳ Ｐゴシック" panose="020B0600070205080204" pitchFamily="50" charset="-128"/>
              <a:ea typeface="ＭＳ Ｐゴシック" panose="020B0600070205080204" pitchFamily="50" charset="-128"/>
            </a:endParaRPr>
          </a:p>
        </p:txBody>
      </p:sp>
      <p:sp>
        <p:nvSpPr>
          <p:cNvPr id="2" name="角丸四角形 1"/>
          <p:cNvSpPr/>
          <p:nvPr/>
        </p:nvSpPr>
        <p:spPr>
          <a:xfrm>
            <a:off x="148036" y="4305300"/>
            <a:ext cx="6412832" cy="2105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ＭＳ Ｐゴシック" panose="020B0600070205080204" pitchFamily="50" charset="-128"/>
                <a:ea typeface="ＭＳ Ｐゴシック" panose="020B0600070205080204" pitchFamily="50" charset="-128"/>
              </a:rPr>
              <a:t>個別避難計画の立案で困ったことが</a:t>
            </a:r>
            <a:endParaRPr kumimoji="1" lang="en-US" altLang="ja-JP" sz="2800" b="1" dirty="0" smtClean="0">
              <a:latin typeface="ＭＳ Ｐゴシック" panose="020B0600070205080204" pitchFamily="50" charset="-128"/>
              <a:ea typeface="ＭＳ Ｐゴシック" panose="020B0600070205080204" pitchFamily="50" charset="-128"/>
            </a:endParaRPr>
          </a:p>
          <a:p>
            <a:pPr algn="ctr"/>
            <a:r>
              <a:rPr kumimoji="1" lang="ja-JP" altLang="en-US" sz="2800" b="1" dirty="0" smtClean="0">
                <a:latin typeface="ＭＳ Ｐゴシック" panose="020B0600070205080204" pitchFamily="50" charset="-128"/>
                <a:ea typeface="ＭＳ Ｐゴシック" panose="020B0600070205080204" pitchFamily="50" charset="-128"/>
              </a:rPr>
              <a:t>あれば、保健所にご相談</a:t>
            </a:r>
            <a:r>
              <a:rPr kumimoji="1" lang="ja-JP" altLang="en-US" sz="2800" b="1" dirty="0">
                <a:latin typeface="ＭＳ Ｐゴシック" panose="020B0600070205080204" pitchFamily="50" charset="-128"/>
                <a:ea typeface="ＭＳ Ｐゴシック" panose="020B0600070205080204" pitchFamily="50" charset="-128"/>
              </a:rPr>
              <a:t>頂</a:t>
            </a:r>
            <a:r>
              <a:rPr kumimoji="1" lang="ja-JP" altLang="en-US" sz="2800" b="1" dirty="0" smtClean="0">
                <a:latin typeface="ＭＳ Ｐゴシック" panose="020B0600070205080204" pitchFamily="50" charset="-128"/>
                <a:ea typeface="ＭＳ Ｐゴシック" panose="020B0600070205080204" pitchFamily="50" charset="-128"/>
              </a:rPr>
              <a:t>ければ</a:t>
            </a:r>
            <a:endParaRPr kumimoji="1" lang="en-US" altLang="ja-JP" sz="2800" b="1" dirty="0" smtClean="0">
              <a:latin typeface="ＭＳ Ｐゴシック" panose="020B0600070205080204" pitchFamily="50" charset="-128"/>
              <a:ea typeface="ＭＳ Ｐゴシック" panose="020B0600070205080204" pitchFamily="50" charset="-128"/>
            </a:endParaRPr>
          </a:p>
          <a:p>
            <a:pPr algn="ctr"/>
            <a:r>
              <a:rPr kumimoji="1" lang="ja-JP" altLang="en-US" sz="2800" b="1" dirty="0" smtClean="0">
                <a:latin typeface="ＭＳ Ｐゴシック" panose="020B0600070205080204" pitchFamily="50" charset="-128"/>
                <a:ea typeface="ＭＳ Ｐゴシック" panose="020B0600070205080204" pitchFamily="50" charset="-128"/>
              </a:rPr>
              <a:t>ご助言可能です。</a:t>
            </a:r>
            <a:endParaRPr kumimoji="1" lang="en-US" altLang="ja-JP" sz="2800" b="1" dirty="0" smtClean="0">
              <a:latin typeface="ＭＳ Ｐゴシック" panose="020B0600070205080204" pitchFamily="50" charset="-128"/>
              <a:ea typeface="ＭＳ Ｐゴシック" panose="020B0600070205080204" pitchFamily="50" charset="-128"/>
            </a:endParaRPr>
          </a:p>
        </p:txBody>
      </p:sp>
      <p:sp>
        <p:nvSpPr>
          <p:cNvPr id="5" name="右矢印 4"/>
          <p:cNvSpPr/>
          <p:nvPr/>
        </p:nvSpPr>
        <p:spPr>
          <a:xfrm>
            <a:off x="590270" y="2146634"/>
            <a:ext cx="709864" cy="1046748"/>
          </a:xfrm>
          <a:prstGeom prst="rightArrow">
            <a:avLst/>
          </a:prstGeom>
          <a:solidFill>
            <a:srgbClr val="FFFF66"/>
          </a:solidFill>
          <a:ln>
            <a:solidFill>
              <a:srgbClr val="FF7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482753" y="2334278"/>
            <a:ext cx="4354077" cy="646331"/>
          </a:xfrm>
          <a:prstGeom prst="rect">
            <a:avLst/>
          </a:prstGeom>
          <a:noFill/>
        </p:spPr>
        <p:txBody>
          <a:bodyPr wrap="none" rtlCol="0">
            <a:spAutoFit/>
          </a:bodyPr>
          <a:lstStyle/>
          <a:p>
            <a:r>
              <a:rPr kumimoji="1" lang="ja-JP" altLang="en-US" sz="3600" b="1" u="sng" dirty="0" smtClean="0">
                <a:latin typeface="ＭＳ Ｐゴシック" panose="020B0600070205080204" pitchFamily="50" charset="-128"/>
                <a:ea typeface="ＭＳ Ｐゴシック" panose="020B0600070205080204" pitchFamily="50" charset="-128"/>
              </a:rPr>
              <a:t>各市町の窓口へ提出</a:t>
            </a:r>
            <a:endParaRPr kumimoji="1" lang="ja-JP" altLang="en-US" sz="3600" b="1" u="sng"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845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txBox="1">
            <a:spLocks/>
          </p:cNvSpPr>
          <p:nvPr/>
        </p:nvSpPr>
        <p:spPr>
          <a:xfrm>
            <a:off x="359478" y="430571"/>
            <a:ext cx="6139044" cy="744086"/>
          </a:xfrm>
          <a:prstGeom prst="rect">
            <a:avLst/>
          </a:prstGeom>
        </p:spPr>
        <p:style>
          <a:lnRef idx="1">
            <a:schemeClr val="accent4"/>
          </a:lnRef>
          <a:fillRef idx="2">
            <a:schemeClr val="accent4"/>
          </a:fillRef>
          <a:effectRef idx="1">
            <a:schemeClr val="accent4"/>
          </a:effectRef>
          <a:fontRef idx="minor">
            <a:schemeClr val="dk1"/>
          </a:fontRef>
        </p:style>
        <p:txBody>
          <a:bodyPr/>
          <a:lst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a:lstStyle>
          <a:p>
            <a:pPr algn="ctr"/>
            <a:r>
              <a:rPr lang="ja-JP" altLang="en-US" sz="4000" b="1" u="sng" dirty="0" smtClean="0">
                <a:latin typeface="ＭＳ Ｐゴシック" panose="020B0600070205080204" pitchFamily="50" charset="-128"/>
                <a:ea typeface="ＭＳ Ｐゴシック" panose="020B0600070205080204" pitchFamily="50" charset="-128"/>
              </a:rPr>
              <a:t>個別避難計画立案の実際</a:t>
            </a:r>
            <a:endParaRPr lang="ja-JP" altLang="en-US" sz="4000" b="1" u="sng"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145144" y="2177941"/>
            <a:ext cx="6502101" cy="523220"/>
          </a:xfrm>
          <a:prstGeom prst="rect">
            <a:avLst/>
          </a:prstGeom>
          <a:solidFill>
            <a:schemeClr val="bg1"/>
          </a:solidFill>
          <a:ln>
            <a:solidFill>
              <a:schemeClr val="accent1">
                <a:lumMod val="75000"/>
              </a:schemeClr>
            </a:solidFill>
          </a:ln>
        </p:spPr>
        <p:txBody>
          <a:bodyPr wrap="none" rtlCol="0">
            <a:spAutoFit/>
          </a:bodyPr>
          <a:lstStyle/>
          <a:p>
            <a:r>
              <a:rPr kumimoji="1" lang="en-US" altLang="ja-JP" sz="2800" b="1" dirty="0" smtClean="0">
                <a:latin typeface="ＭＳ Ｐゴシック" panose="020B0600070205080204" pitchFamily="50" charset="-128"/>
                <a:ea typeface="ＭＳ Ｐゴシック" panose="020B0600070205080204" pitchFamily="50" charset="-128"/>
              </a:rPr>
              <a:t>1. </a:t>
            </a:r>
            <a:r>
              <a:rPr kumimoji="1" lang="ja-JP" altLang="en-US" sz="2800" b="1" dirty="0" smtClean="0">
                <a:latin typeface="ＭＳ Ｐゴシック" panose="020B0600070205080204" pitchFamily="50" charset="-128"/>
                <a:ea typeface="ＭＳ Ｐゴシック" panose="020B0600070205080204" pitchFamily="50" charset="-128"/>
              </a:rPr>
              <a:t>在宅高度医療患児・</a:t>
            </a:r>
            <a:r>
              <a:rPr kumimoji="1" lang="ja-JP" altLang="en-US" sz="2800" b="1" dirty="0" smtClean="0">
                <a:latin typeface="ＭＳ Ｐゴシック" panose="020B0600070205080204" pitchFamily="50" charset="-128"/>
                <a:ea typeface="ＭＳ Ｐゴシック" panose="020B0600070205080204" pitchFamily="50" charset="-128"/>
              </a:rPr>
              <a:t>者の個別避難計画</a:t>
            </a:r>
            <a:endParaRPr kumimoji="1" lang="ja-JP" altLang="en-US" sz="2800" b="1" dirty="0">
              <a:latin typeface="ＭＳ Ｐゴシック" panose="020B0600070205080204" pitchFamily="50" charset="-128"/>
              <a:ea typeface="ＭＳ Ｐゴシック" panose="020B0600070205080204" pitchFamily="50" charset="-128"/>
            </a:endParaRPr>
          </a:p>
        </p:txBody>
      </p:sp>
      <p:sp>
        <p:nvSpPr>
          <p:cNvPr id="4" name="爆発 1 3"/>
          <p:cNvSpPr/>
          <p:nvPr/>
        </p:nvSpPr>
        <p:spPr>
          <a:xfrm>
            <a:off x="145144" y="2689810"/>
            <a:ext cx="4368800" cy="1277257"/>
          </a:xfrm>
          <a:prstGeom prst="irregularSeal1">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2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！災害発生！</a:t>
            </a:r>
            <a:endParaRPr kumimoji="1" lang="ja-JP" alt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145144" y="3883943"/>
            <a:ext cx="6712856" cy="3539430"/>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⓪</a:t>
            </a:r>
            <a:r>
              <a:rPr kumimoji="1" lang="ja-JP" altLang="en-US" sz="2800" dirty="0" smtClean="0">
                <a:latin typeface="ＭＳ Ｐゴシック" panose="020B0600070205080204" pitchFamily="50" charset="-128"/>
                <a:ea typeface="ＭＳ Ｐゴシック" panose="020B0600070205080204" pitchFamily="50" charset="-128"/>
              </a:rPr>
              <a:t>　安否確認</a:t>
            </a:r>
            <a:endParaRPr kumimoji="1" lang="en-US" altLang="ja-JP" sz="2800" dirty="0" smtClean="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①</a:t>
            </a:r>
            <a:r>
              <a:rPr kumimoji="1" lang="ja-JP" altLang="en-US" sz="2800" dirty="0" smtClean="0">
                <a:latin typeface="ＭＳ Ｐゴシック" panose="020B0600070205080204" pitchFamily="50" charset="-128"/>
                <a:ea typeface="ＭＳ Ｐゴシック" panose="020B0600070205080204" pitchFamily="50" charset="-128"/>
              </a:rPr>
              <a:t>　危機の破損あり　　　　　　  （救急搬送）</a:t>
            </a:r>
            <a:endParaRPr kumimoji="1" lang="en-US" altLang="ja-JP" sz="2800" dirty="0" smtClean="0">
              <a:latin typeface="ＭＳ Ｐゴシック" panose="020B0600070205080204" pitchFamily="50" charset="-128"/>
              <a:ea typeface="ＭＳ Ｐゴシック" panose="020B0600070205080204" pitchFamily="50" charset="-128"/>
            </a:endParaRPr>
          </a:p>
          <a:p>
            <a:endParaRPr kumimoji="1" lang="en-US" altLang="ja-JP" sz="2800" dirty="0" smtClean="0">
              <a:latin typeface="ＭＳ Ｐゴシック" panose="020B0600070205080204" pitchFamily="50" charset="-128"/>
              <a:ea typeface="ＭＳ Ｐゴシック" panose="020B0600070205080204" pitchFamily="50" charset="-128"/>
            </a:endParaRPr>
          </a:p>
          <a:p>
            <a:r>
              <a:rPr lang="ja-JP" altLang="en-US" sz="2800" dirty="0" smtClean="0">
                <a:latin typeface="ＭＳ Ｐゴシック" panose="020B0600070205080204" pitchFamily="50" charset="-128"/>
                <a:ea typeface="ＭＳ Ｐゴシック" panose="020B0600070205080204" pitchFamily="50" charset="-128"/>
              </a:rPr>
              <a:t>②　自宅の損傷なし・備蓄あり （自宅療養）</a:t>
            </a:r>
            <a:endParaRPr lang="en-US" altLang="ja-JP" sz="2800" dirty="0" smtClean="0">
              <a:latin typeface="ＭＳ Ｐゴシック" panose="020B0600070205080204" pitchFamily="50" charset="-128"/>
              <a:ea typeface="ＭＳ Ｐゴシック" panose="020B0600070205080204" pitchFamily="50" charset="-128"/>
            </a:endParaRPr>
          </a:p>
          <a:p>
            <a:r>
              <a:rPr kumimoji="1" lang="ja-JP" altLang="en-US" sz="2800" dirty="0" smtClean="0">
                <a:latin typeface="ＭＳ Ｐゴシック" panose="020B0600070205080204" pitchFamily="50" charset="-128"/>
                <a:ea typeface="ＭＳ Ｐゴシック" panose="020B0600070205080204" pitchFamily="50" charset="-128"/>
              </a:rPr>
              <a:t>③　自宅の損傷等                 （避難所等）</a:t>
            </a:r>
            <a:endParaRPr kumimoji="1" lang="en-US" altLang="ja-JP" sz="2800" dirty="0" smtClean="0">
              <a:latin typeface="ＭＳ Ｐゴシック" panose="020B0600070205080204" pitchFamily="50" charset="-128"/>
              <a:ea typeface="ＭＳ Ｐゴシック" panose="020B0600070205080204" pitchFamily="50" charset="-128"/>
            </a:endParaRPr>
          </a:p>
          <a:p>
            <a:endParaRPr lang="en-US" altLang="ja-JP" sz="2800" dirty="0">
              <a:latin typeface="ＭＳ Ｐゴシック" panose="020B0600070205080204" pitchFamily="50" charset="-128"/>
              <a:ea typeface="ＭＳ Ｐゴシック" panose="020B0600070205080204" pitchFamily="50" charset="-128"/>
            </a:endParaRPr>
          </a:p>
          <a:p>
            <a:endParaRPr kumimoji="1" lang="en-US" altLang="ja-JP" sz="2800" dirty="0" smtClean="0">
              <a:latin typeface="ＭＳ Ｐゴシック" panose="020B0600070205080204" pitchFamily="50" charset="-128"/>
              <a:ea typeface="ＭＳ Ｐゴシック" panose="020B0600070205080204" pitchFamily="50" charset="-128"/>
            </a:endParaRPr>
          </a:p>
          <a:p>
            <a:r>
              <a:rPr lang="ja-JP" altLang="en-US" sz="2800" dirty="0" smtClean="0">
                <a:latin typeface="ＭＳ Ｐゴシック" panose="020B0600070205080204" pitchFamily="50" charset="-128"/>
                <a:ea typeface="ＭＳ Ｐゴシック" panose="020B0600070205080204" pitchFamily="50" charset="-128"/>
              </a:rPr>
              <a:t>④</a:t>
            </a: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長期化による最終手段</a:t>
            </a:r>
            <a:r>
              <a:rPr lang="ja-JP" altLang="en-US" sz="2800" dirty="0">
                <a:latin typeface="ＭＳ Ｐゴシック" panose="020B0600070205080204" pitchFamily="50" charset="-128"/>
                <a:ea typeface="ＭＳ Ｐゴシック" panose="020B0600070205080204" pitchFamily="50" charset="-128"/>
              </a:rPr>
              <a:t>　</a:t>
            </a:r>
            <a:r>
              <a:rPr lang="ja-JP" altLang="en-US" sz="2800" dirty="0" smtClean="0">
                <a:latin typeface="ＭＳ Ｐゴシック" panose="020B0600070205080204" pitchFamily="50" charset="-128"/>
                <a:ea typeface="ＭＳ Ｐゴシック" panose="020B0600070205080204" pitchFamily="50" charset="-128"/>
              </a:rPr>
              <a:t>　（入院）</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6" name="下矢印 5"/>
          <p:cNvSpPr/>
          <p:nvPr/>
        </p:nvSpPr>
        <p:spPr>
          <a:xfrm>
            <a:off x="451133" y="6287010"/>
            <a:ext cx="1199213" cy="449704"/>
          </a:xfrm>
          <a:prstGeom prst="down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679530" y="8522717"/>
            <a:ext cx="5644083" cy="530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ＭＳ Ｐゴシック" panose="020B0600070205080204" pitchFamily="50" charset="-128"/>
                <a:ea typeface="ＭＳ Ｐゴシック" panose="020B0600070205080204" pitchFamily="50" charset="-128"/>
              </a:rPr>
              <a:t>平時からの準備が大切</a:t>
            </a:r>
            <a:endParaRPr kumimoji="1" lang="ja-JP" altLang="en-US" sz="32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7506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形吹き出し 4"/>
          <p:cNvSpPr/>
          <p:nvPr/>
        </p:nvSpPr>
        <p:spPr>
          <a:xfrm>
            <a:off x="882649" y="3553690"/>
            <a:ext cx="3611143" cy="1136319"/>
          </a:xfrm>
          <a:prstGeom prst="wedgeEllipseCallout">
            <a:avLst>
              <a:gd name="adj1" fmla="val 47343"/>
              <a:gd name="adj2" fmla="val 566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災害に備えて、普段から</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携帯電話や外部バッテリーの充電をしといて</a:t>
            </a:r>
            <a:r>
              <a:rPr kumimoji="1" lang="ja-JP" altLang="en-US" sz="1600" dirty="0" err="1" smtClean="0">
                <a:latin typeface="Meiryo UI" panose="020B0604030504040204" pitchFamily="50" charset="-128"/>
                <a:ea typeface="Meiryo UI" panose="020B0604030504040204" pitchFamily="50" charset="-128"/>
              </a:rPr>
              <a:t>や</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kumimoji="1" lang="ja-JP" altLang="en-US" dirty="0" smtClean="0">
                <a:latin typeface="Meiryo UI" panose="020B0604030504040204" pitchFamily="50" charset="-128"/>
                <a:ea typeface="Meiryo UI" panose="020B0604030504040204" pitchFamily="50" charset="-128"/>
              </a:rPr>
              <a:t>〇〇　〇〇さんの</a:t>
            </a:r>
            <a:r>
              <a:rPr kumimoji="1" lang="en-US" altLang="ja-JP" dirty="0" smtClean="0">
                <a:latin typeface="Meiryo UI" panose="020B0604030504040204" pitchFamily="50" charset="-128"/>
                <a:ea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rPr>
              <a:t>災害時の手引き</a:t>
            </a:r>
            <a:r>
              <a:rPr kumimoji="1" lang="en-US" altLang="ja-JP" dirty="0" smtClean="0">
                <a:latin typeface="Meiryo UI" panose="020B0604030504040204" pitchFamily="50" charset="-128"/>
                <a:ea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（個別避難計画）</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831617" y="4961466"/>
            <a:ext cx="5194766" cy="3657600"/>
          </a:xfrm>
          <a:prstGeom prst="roundRect">
            <a:avLst>
              <a:gd name="adj" fmla="val 13608"/>
            </a:avLst>
          </a:prstGeom>
        </p:spPr>
        <p:style>
          <a:lnRef idx="2">
            <a:schemeClr val="accent1"/>
          </a:lnRef>
          <a:fillRef idx="1">
            <a:schemeClr val="lt1"/>
          </a:fillRef>
          <a:effectRef idx="0">
            <a:schemeClr val="accent1"/>
          </a:effectRef>
          <a:fontRef idx="minor">
            <a:schemeClr val="dk1"/>
          </a:fontRef>
        </p:style>
        <p:txBody>
          <a:bodyPr anchor="ctr">
            <a:normAutofit/>
          </a:bodyPr>
          <a:lstStyle/>
          <a:p>
            <a:r>
              <a:rPr lang="ja-JP" altLang="en-US" sz="1500" dirty="0" smtClean="0">
                <a:latin typeface="Meiryo UI" panose="020B0604030504040204" pitchFamily="50" charset="-128"/>
                <a:ea typeface="Meiryo UI" panose="020B0604030504040204" pitchFamily="50" charset="-128"/>
              </a:rPr>
              <a:t>この</a:t>
            </a:r>
            <a:r>
              <a:rPr lang="ja-JP" altLang="en-US" sz="1500" dirty="0">
                <a:latin typeface="Meiryo UI" panose="020B0604030504040204" pitchFamily="50" charset="-128"/>
                <a:ea typeface="Meiryo UI" panose="020B0604030504040204" pitchFamily="50" charset="-128"/>
              </a:rPr>
              <a:t>手引きは、災害への備えや災害時の対応について、ご本人・</a:t>
            </a:r>
            <a:r>
              <a:rPr lang="ja-JP" altLang="en-US" sz="1500" dirty="0" smtClean="0">
                <a:latin typeface="Meiryo UI" panose="020B0604030504040204" pitchFamily="50" charset="-128"/>
                <a:ea typeface="Meiryo UI" panose="020B0604030504040204" pitchFamily="50" charset="-128"/>
              </a:rPr>
              <a:t>ご家族及び</a:t>
            </a:r>
            <a:r>
              <a:rPr lang="ja-JP" altLang="en-US" sz="1500" dirty="0">
                <a:latin typeface="Meiryo UI" panose="020B0604030504040204" pitchFamily="50" charset="-128"/>
                <a:ea typeface="Meiryo UI" panose="020B0604030504040204" pitchFamily="50" charset="-128"/>
              </a:rPr>
              <a:t>関係者で相談して作成したものです</a:t>
            </a:r>
            <a:r>
              <a:rPr lang="ja-JP" altLang="en-US" sz="1500" dirty="0" smtClean="0">
                <a:latin typeface="Meiryo UI" panose="020B0604030504040204" pitchFamily="50" charset="-128"/>
                <a:ea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災害はある日突然やって</a:t>
            </a:r>
            <a:r>
              <a:rPr lang="ja-JP" altLang="en-US" sz="1500" dirty="0" smtClean="0">
                <a:latin typeface="Meiryo UI" panose="020B0604030504040204" pitchFamily="50" charset="-128"/>
                <a:ea typeface="Meiryo UI" panose="020B0604030504040204" pitchFamily="50" charset="-128"/>
              </a:rPr>
              <a:t>きます</a:t>
            </a:r>
            <a:r>
              <a:rPr lang="ja-JP" altLang="en-US" sz="1500" dirty="0">
                <a:latin typeface="Meiryo UI" panose="020B0604030504040204" pitchFamily="50" charset="-128"/>
                <a:ea typeface="Meiryo UI" panose="020B0604030504040204" pitchFamily="50" charset="-128"/>
              </a:rPr>
              <a:t>。この手引きを人工呼吸器のすぐそば</a:t>
            </a:r>
            <a:r>
              <a:rPr lang="ja-JP" altLang="en-US" sz="1500" dirty="0" smtClean="0">
                <a:latin typeface="Meiryo UI" panose="020B0604030504040204" pitchFamily="50" charset="-128"/>
                <a:ea typeface="Meiryo UI" panose="020B0604030504040204" pitchFamily="50" charset="-128"/>
              </a:rPr>
              <a:t>に置いて</a:t>
            </a:r>
            <a:r>
              <a:rPr lang="ja-JP" altLang="en-US" sz="1500" dirty="0">
                <a:latin typeface="Meiryo UI" panose="020B0604030504040204" pitchFamily="50" charset="-128"/>
                <a:ea typeface="Meiryo UI" panose="020B0604030504040204" pitchFamily="50" charset="-128"/>
              </a:rPr>
              <a:t>、時々内容を確認してください。また、一緒に確認しましょう</a:t>
            </a:r>
            <a:r>
              <a:rPr lang="ja-JP" altLang="en-US" sz="1500" dirty="0" smtClean="0">
                <a:latin typeface="Meiryo UI" panose="020B0604030504040204" pitchFamily="50" charset="-128"/>
                <a:ea typeface="Meiryo UI" panose="020B0604030504040204" pitchFamily="50" charset="-128"/>
              </a:rPr>
              <a:t>。</a:t>
            </a:r>
          </a:p>
          <a:p>
            <a:r>
              <a:rPr lang="ja-JP" altLang="en-US" sz="1500" dirty="0" smtClean="0">
                <a:latin typeface="Meiryo UI" panose="020B0604030504040204" pitchFamily="50" charset="-128"/>
                <a:ea typeface="Meiryo UI" panose="020B0604030504040204" pitchFamily="50" charset="-128"/>
              </a:rPr>
              <a:t>災害時に避難・入院する際は、この手引きと</a:t>
            </a:r>
            <a:r>
              <a:rPr lang="ja-JP" altLang="en-US" sz="1500" dirty="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「災害時基本情報シート」 （一緒に保存しておく）を必ず持って行きましょう。</a:t>
            </a:r>
            <a:endParaRPr lang="en-US" altLang="ja-JP" sz="1500" dirty="0" smtClean="0">
              <a:latin typeface="Meiryo UI" panose="020B0604030504040204" pitchFamily="50" charset="-128"/>
              <a:ea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rPr>
              <a:t>災害時は、担当者以外の保健所職員が連絡をすることがあります。また、関係者とも連絡を取り合います。</a:t>
            </a:r>
            <a:endParaRPr lang="en-US" altLang="ja-JP" sz="15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2950" b="100000" l="3200" r="94800">
                        <a14:foregroundMark x1="27667" y1="26398" x2="24667" y2="55124"/>
                        <a14:foregroundMark x1="27933" y1="28106" x2="32600" y2="28960"/>
                        <a14:foregroundMark x1="25933" y1="31832" x2="24667" y2="40761"/>
                        <a14:foregroundMark x1="27933" y1="42236" x2="29867" y2="42236"/>
                        <a14:foregroundMark x1="33067" y1="31832" x2="32867" y2="36180"/>
                        <a14:foregroundMark x1="46933" y1="31832" x2="48867" y2="31289"/>
                        <a14:foregroundMark x1="49867" y1="30745" x2="56533" y2="30745"/>
                        <a14:foregroundMark x1="57533" y1="34705" x2="56533" y2="50854"/>
                        <a14:foregroundMark x1="48400" y1="44255" x2="48400" y2="48525"/>
                        <a14:foregroundMark x1="46200" y1="34472" x2="42933" y2="44798"/>
                        <a14:foregroundMark x1="54600" y1="54581" x2="56533" y2="52873"/>
                        <a14:foregroundMark x1="36267" y1="53106" x2="46933" y2="57764"/>
                        <a14:foregroundMark x1="26133" y1="81211" x2="58267" y2="80357"/>
                        <a14:foregroundMark x1="65333" y1="94565" x2="66933" y2="95419"/>
                        <a14:backgroundMark x1="25333" y1="92624" x2="57333" y2="93556"/>
                        <a14:backgroundMark x1="24267" y1="85714" x2="24267" y2="99146"/>
                        <a14:backgroundMark x1="56800" y1="93245" x2="62600" y2="97516"/>
                        <a14:backgroundMark x1="25733" y1="82065" x2="56067" y2="81211"/>
                        <a14:backgroundMark x1="55667" y1="81677" x2="58600" y2="93556"/>
                        <a14:backgroundMark x1="45133" y1="94410" x2="61533" y2="98680"/>
                        <a14:backgroundMark x1="30867" y1="99534" x2="42200" y2="97360"/>
                        <a14:backgroundMark x1="26467" y1="97826" x2="27000" y2="99922"/>
                        <a14:backgroundMark x1="22133" y1="81211" x2="27600" y2="85481"/>
                        <a14:backgroundMark x1="64800" y1="96972" x2="68467" y2="97826"/>
                        <a14:backgroundMark x1="65933" y1="95730" x2="68067" y2="98214"/>
                        <a14:backgroundMark x1="65133" y1="94876" x2="67667" y2="97826"/>
                      </a14:backgroundRemoval>
                    </a14:imgEffect>
                  </a14:imgLayer>
                </a14:imgProps>
              </a:ext>
              <a:ext uri="{28A0092B-C50C-407E-A947-70E740481C1C}">
                <a14:useLocalDpi xmlns:a14="http://schemas.microsoft.com/office/drawing/2010/main"/>
              </a:ext>
            </a:extLst>
          </a:blip>
          <a:srcRect/>
          <a:stretch/>
        </p:blipFill>
        <p:spPr>
          <a:xfrm>
            <a:off x="4180114" y="3552413"/>
            <a:ext cx="2012749" cy="1728648"/>
          </a:xfrm>
          <a:prstGeom prst="rect">
            <a:avLst/>
          </a:prstGeom>
        </p:spPr>
      </p:pic>
      <p:sp>
        <p:nvSpPr>
          <p:cNvPr id="4" name="テキスト ボックス 3"/>
          <p:cNvSpPr txBox="1"/>
          <p:nvPr/>
        </p:nvSpPr>
        <p:spPr>
          <a:xfrm>
            <a:off x="5209954" y="95104"/>
            <a:ext cx="15663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様式６</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155892" y="5019831"/>
            <a:ext cx="136179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2014 </a:t>
            </a:r>
            <a:r>
              <a:rPr lang="ja-JP" altLang="en-US" sz="800" dirty="0">
                <a:latin typeface="Meiryo UI" panose="020B0604030504040204" pitchFamily="50" charset="-128"/>
                <a:ea typeface="Meiryo UI" panose="020B0604030504040204" pitchFamily="50" charset="-128"/>
              </a:rPr>
              <a:t>大阪府も</a:t>
            </a:r>
            <a:r>
              <a:rPr lang="ja-JP" altLang="en-US" sz="800" dirty="0" err="1">
                <a:latin typeface="Meiryo UI" panose="020B0604030504040204" pitchFamily="50" charset="-128"/>
                <a:ea typeface="Meiryo UI" panose="020B0604030504040204" pitchFamily="50" charset="-128"/>
              </a:rPr>
              <a:t>ずやん</a:t>
            </a:r>
            <a:endParaRPr kumimoji="1" lang="ja-JP" altLang="en-US" sz="8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079912" y="1059906"/>
            <a:ext cx="2698175" cy="523220"/>
          </a:xfrm>
          <a:prstGeom prst="rect">
            <a:avLst/>
          </a:prstGeom>
          <a:noFill/>
        </p:spPr>
        <p:txBody>
          <a:bodyPr wrap="none" rtlCol="0">
            <a:spAutoFit/>
          </a:bodyPr>
          <a:lstStyle/>
          <a:p>
            <a:r>
              <a:rPr kumimoji="1" lang="ja-JP" altLang="en-US" sz="2800" b="1" u="sng" dirty="0" smtClean="0"/>
              <a:t>泉佐野保健所版</a:t>
            </a:r>
            <a:endParaRPr kumimoji="1" lang="ja-JP" altLang="en-US" sz="2800" b="1" u="sng" dirty="0"/>
          </a:p>
        </p:txBody>
      </p:sp>
    </p:spTree>
    <p:extLst>
      <p:ext uri="{BB962C8B-B14F-4D97-AF65-F5344CB8AC3E}">
        <p14:creationId xmlns:p14="http://schemas.microsoft.com/office/powerpoint/2010/main" val="75686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7" name="角丸四角形 56"/>
          <p:cNvSpPr/>
          <p:nvPr/>
        </p:nvSpPr>
        <p:spPr>
          <a:xfrm>
            <a:off x="270552" y="9523402"/>
            <a:ext cx="6333114" cy="3395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④</a:t>
            </a:r>
            <a:r>
              <a:rPr kumimoji="1" lang="ja-JP" altLang="en-US" sz="1600" dirty="0" smtClean="0">
                <a:latin typeface="Meiryo UI" panose="020B0604030504040204" pitchFamily="50" charset="-128"/>
                <a:ea typeface="Meiryo UI" panose="020B0604030504040204" pitchFamily="50" charset="-128"/>
              </a:rPr>
              <a:t>状況に応じて、「在宅で様子をみる」「避難」「入院」を選択</a:t>
            </a:r>
            <a:endParaRPr kumimoji="1" lang="ja-JP" altLang="en-US" sz="1600" dirty="0">
              <a:latin typeface="Meiryo UI" panose="020B0604030504040204" pitchFamily="50" charset="-128"/>
              <a:ea typeface="Meiryo UI" panose="020B0604030504040204" pitchFamily="50" charset="-128"/>
            </a:endParaRPr>
          </a:p>
        </p:txBody>
      </p:sp>
      <p:sp>
        <p:nvSpPr>
          <p:cNvPr id="58" name="下矢印 57"/>
          <p:cNvSpPr/>
          <p:nvPr/>
        </p:nvSpPr>
        <p:spPr>
          <a:xfrm>
            <a:off x="632092" y="9053159"/>
            <a:ext cx="438150" cy="468203"/>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44" name="テキスト ボックス 43"/>
          <p:cNvSpPr txBox="1"/>
          <p:nvPr/>
        </p:nvSpPr>
        <p:spPr>
          <a:xfrm>
            <a:off x="38100" y="-35359"/>
            <a:ext cx="3579778"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災害</a:t>
            </a:r>
            <a:r>
              <a:rPr kumimoji="1" lang="ja-JP" altLang="en-US" b="1" dirty="0">
                <a:latin typeface="Meiryo UI" panose="020B0604030504040204" pitchFamily="50" charset="-128"/>
                <a:ea typeface="Meiryo UI" panose="020B0604030504040204" pitchFamily="50" charset="-128"/>
              </a:rPr>
              <a:t>時</a:t>
            </a:r>
            <a:r>
              <a:rPr kumimoji="1" lang="ja-JP" altLang="en-US" b="1" dirty="0" smtClean="0">
                <a:latin typeface="Meiryo UI" panose="020B0604030504040204" pitchFamily="50" charset="-128"/>
                <a:ea typeface="Meiryo UI" panose="020B0604030504040204" pitchFamily="50" charset="-128"/>
              </a:rPr>
              <a:t>のフロー図</a:t>
            </a:r>
            <a:endParaRPr kumimoji="1" lang="ja-JP" altLang="en-US" b="1" dirty="0">
              <a:latin typeface="Meiryo UI" panose="020B0604030504040204" pitchFamily="50" charset="-128"/>
              <a:ea typeface="Meiryo UI" panose="020B0604030504040204" pitchFamily="50" charset="-128"/>
            </a:endParaRPr>
          </a:p>
        </p:txBody>
      </p:sp>
      <p:sp>
        <p:nvSpPr>
          <p:cNvPr id="10" name="角丸四角形 9"/>
          <p:cNvSpPr/>
          <p:nvPr/>
        </p:nvSpPr>
        <p:spPr>
          <a:xfrm>
            <a:off x="285331" y="8865103"/>
            <a:ext cx="6333114" cy="3395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③連絡が可能な関係者へ連絡　→「安否情報連絡先」へ</a:t>
            </a:r>
            <a:endParaRPr kumimoji="1" lang="ja-JP" altLang="en-US" sz="1600"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270553" y="5997746"/>
            <a:ext cx="6333113" cy="2862381"/>
            <a:chOff x="270553" y="6106531"/>
            <a:chExt cx="6333113" cy="2862381"/>
          </a:xfrm>
        </p:grpSpPr>
        <p:grpSp>
          <p:nvGrpSpPr>
            <p:cNvPr id="13" name="グループ化 12"/>
            <p:cNvGrpSpPr/>
            <p:nvPr/>
          </p:nvGrpSpPr>
          <p:grpSpPr>
            <a:xfrm>
              <a:off x="270553" y="6106531"/>
              <a:ext cx="6333113" cy="2862381"/>
              <a:chOff x="270553" y="6106531"/>
              <a:chExt cx="6333113" cy="2862381"/>
            </a:xfrm>
          </p:grpSpPr>
          <p:grpSp>
            <p:nvGrpSpPr>
              <p:cNvPr id="9" name="グループ化 8"/>
              <p:cNvGrpSpPr/>
              <p:nvPr/>
            </p:nvGrpSpPr>
            <p:grpSpPr>
              <a:xfrm>
                <a:off x="270553" y="6106531"/>
                <a:ext cx="6294030" cy="2862381"/>
                <a:chOff x="273115" y="5248598"/>
                <a:chExt cx="6294030" cy="3407777"/>
              </a:xfrm>
            </p:grpSpPr>
            <p:sp>
              <p:nvSpPr>
                <p:cNvPr id="24" name="下矢印 23"/>
                <p:cNvSpPr/>
                <p:nvPr/>
              </p:nvSpPr>
              <p:spPr>
                <a:xfrm>
                  <a:off x="644179" y="8098961"/>
                  <a:ext cx="438150" cy="55741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26" name="グループ化 25"/>
                <p:cNvGrpSpPr/>
                <p:nvPr/>
              </p:nvGrpSpPr>
              <p:grpSpPr>
                <a:xfrm>
                  <a:off x="273115" y="5248598"/>
                  <a:ext cx="6294030" cy="3009519"/>
                  <a:chOff x="484483" y="4903062"/>
                  <a:chExt cx="6073735" cy="3031221"/>
                </a:xfrm>
              </p:grpSpPr>
              <p:sp>
                <p:nvSpPr>
                  <p:cNvPr id="20" name="正方形/長方形 19"/>
                  <p:cNvSpPr/>
                  <p:nvPr/>
                </p:nvSpPr>
                <p:spPr>
                  <a:xfrm>
                    <a:off x="484483" y="5087730"/>
                    <a:ext cx="6073735" cy="2846553"/>
                  </a:xfrm>
                  <a:prstGeom prst="rect">
                    <a:avLst/>
                  </a:prstGeom>
                  <a:solidFill>
                    <a:schemeClr val="bg1"/>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03113" y="5420128"/>
                    <a:ext cx="5790140" cy="5222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a:t>
                    </a:r>
                    <a:r>
                      <a:rPr kumimoji="1" lang="ja-JP" altLang="en-US" sz="1400" dirty="0" smtClean="0">
                        <a:solidFill>
                          <a:schemeClr val="bg1"/>
                        </a:solidFill>
                        <a:latin typeface="Meiryo UI" panose="020B0604030504040204" pitchFamily="50" charset="-128"/>
                        <a:ea typeface="Meiryo UI" panose="020B0604030504040204" pitchFamily="50" charset="-128"/>
                      </a:rPr>
                      <a:t>人工呼吸器や、酸素ボンベの持続時間を確認（内部＋外部バッテリー）</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1" name="角丸四角形 10"/>
                  <p:cNvSpPr/>
                  <p:nvPr/>
                </p:nvSpPr>
                <p:spPr>
                  <a:xfrm>
                    <a:off x="603112" y="6498345"/>
                    <a:ext cx="5790141" cy="4817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dirty="0" smtClean="0">
                        <a:solidFill>
                          <a:schemeClr val="bg1"/>
                        </a:solidFill>
                        <a:latin typeface="Meiryo UI" panose="020B0604030504040204" pitchFamily="50" charset="-128"/>
                        <a:ea typeface="Meiryo UI" panose="020B0604030504040204" pitchFamily="50" charset="-128"/>
                      </a:rPr>
                      <a:t>★その他、発電機</a:t>
                    </a:r>
                    <a:r>
                      <a:rPr kumimoji="1" lang="ja-JP" altLang="en-US" sz="1400" dirty="0">
                        <a:solidFill>
                          <a:schemeClr val="bg1"/>
                        </a:solidFill>
                        <a:latin typeface="Meiryo UI" panose="020B0604030504040204" pitchFamily="50" charset="-128"/>
                        <a:ea typeface="Meiryo UI" panose="020B0604030504040204" pitchFamily="50" charset="-128"/>
                      </a:rPr>
                      <a:t>や</a:t>
                    </a:r>
                    <a:r>
                      <a:rPr kumimoji="1" lang="ja-JP" altLang="en-US" sz="1400" dirty="0" smtClean="0">
                        <a:solidFill>
                          <a:schemeClr val="bg1"/>
                        </a:solidFill>
                        <a:latin typeface="Meiryo UI" panose="020B0604030504040204" pitchFamily="50" charset="-128"/>
                        <a:ea typeface="Meiryo UI" panose="020B0604030504040204" pitchFamily="50" charset="-128"/>
                      </a:rPr>
                      <a:t>シガーソケット等を利用した電源確保</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03112" y="6046600"/>
                    <a:ext cx="1795102" cy="350610"/>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呼吸器：</a:t>
                    </a: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時間</a:t>
                    </a:r>
                    <a:endParaRPr kumimoji="1" lang="ja-JP" altLang="en-US" sz="13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03115" y="4903062"/>
                    <a:ext cx="5790138" cy="442875"/>
                  </a:xfrm>
                  <a:prstGeom prst="rect">
                    <a:avLst/>
                  </a:prstGeom>
                  <a:solidFill>
                    <a:schemeClr val="bg1"/>
                  </a:solidFill>
                  <a:ln>
                    <a:noFill/>
                  </a:ln>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停電している場合（停電した日時：　　月</a:t>
                    </a: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日　　時　　分）</a:t>
                    </a:r>
                    <a:endParaRPr kumimoji="1" lang="ja-JP" altLang="en-US" b="1" dirty="0">
                      <a:latin typeface="Meiryo UI" panose="020B0604030504040204" pitchFamily="50" charset="-128"/>
                      <a:ea typeface="Meiryo UI" panose="020B0604030504040204" pitchFamily="50" charset="-128"/>
                    </a:endParaRPr>
                  </a:p>
                </p:txBody>
              </p:sp>
            </p:grpSp>
          </p:grpSp>
          <p:sp>
            <p:nvSpPr>
              <p:cNvPr id="53" name="テキスト ボックス 52"/>
              <p:cNvSpPr txBox="1"/>
              <p:nvPr/>
            </p:nvSpPr>
            <p:spPr>
              <a:xfrm>
                <a:off x="4714692" y="7059845"/>
                <a:ext cx="1733522"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酸素：</a:t>
                </a: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時間</a:t>
                </a:r>
                <a:endParaRPr kumimoji="1" lang="ja-JP" altLang="en-US" sz="13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4714692" y="7836436"/>
                <a:ext cx="1888974" cy="692497"/>
              </a:xfrm>
              <a:prstGeom prst="rect">
                <a:avLst/>
              </a:prstGeom>
              <a:noFill/>
            </p:spPr>
            <p:txBody>
              <a:bodyPr wrap="square" rtlCol="0">
                <a:spAutoFit/>
              </a:bodyPr>
              <a:lstStyle/>
              <a:p>
                <a:pPr>
                  <a:lnSpc>
                    <a:spcPct val="150000"/>
                  </a:lnSpc>
                </a:pPr>
                <a:r>
                  <a:rPr kumimoji="1" lang="ja-JP" altLang="en-US" sz="1300" dirty="0" smtClean="0">
                    <a:latin typeface="Meiryo UI" panose="020B0604030504040204" pitchFamily="50" charset="-128"/>
                    <a:ea typeface="Meiryo UI" panose="020B0604030504040204" pitchFamily="50" charset="-128"/>
                  </a:rPr>
                  <a:t>酸素：上記＋　　時間</a:t>
                </a:r>
                <a:endParaRPr kumimoji="1" lang="en-US" altLang="ja-JP" sz="1300" dirty="0">
                  <a:latin typeface="Meiryo UI" panose="020B0604030504040204" pitchFamily="50" charset="-128"/>
                  <a:ea typeface="Meiryo UI" panose="020B0604030504040204" pitchFamily="50" charset="-128"/>
                </a:endParaRPr>
              </a:p>
              <a:p>
                <a:pPr>
                  <a:lnSpc>
                    <a:spcPct val="150000"/>
                  </a:lnSpc>
                </a:pPr>
                <a:r>
                  <a:rPr kumimoji="1" lang="ja-JP" altLang="en-US" sz="1300" dirty="0" smtClean="0">
                    <a:latin typeface="Meiryo UI" panose="020B0604030504040204" pitchFamily="50" charset="-128"/>
                    <a:ea typeface="Meiryo UI" panose="020B0604030504040204" pitchFamily="50" charset="-128"/>
                  </a:rPr>
                  <a:t>　　　　　 </a:t>
                </a:r>
                <a:r>
                  <a:rPr kumimoji="1" lang="ja-JP" altLang="en-US" sz="1300" u="sng" dirty="0" smtClean="0">
                    <a:latin typeface="Meiryo UI" panose="020B0604030504040204" pitchFamily="50" charset="-128"/>
                    <a:ea typeface="Meiryo UI" panose="020B0604030504040204" pitchFamily="50" charset="-128"/>
                  </a:rPr>
                  <a:t>計　　　　時間</a:t>
                </a:r>
                <a:endParaRPr kumimoji="1" lang="ja-JP" altLang="en-US" sz="1300" u="sng" dirty="0">
                  <a:latin typeface="Meiryo UI" panose="020B0604030504040204" pitchFamily="50" charset="-128"/>
                  <a:ea typeface="Meiryo UI" panose="020B0604030504040204" pitchFamily="50" charset="-128"/>
                </a:endParaRPr>
              </a:p>
            </p:txBody>
          </p:sp>
        </p:grpSp>
        <p:sp>
          <p:nvSpPr>
            <p:cNvPr id="28" name="テキスト ボックス 27"/>
            <p:cNvSpPr txBox="1"/>
            <p:nvPr/>
          </p:nvSpPr>
          <p:spPr>
            <a:xfrm>
              <a:off x="403890" y="7866759"/>
              <a:ext cx="2089480" cy="650563"/>
            </a:xfrm>
            <a:prstGeom prst="rect">
              <a:avLst/>
            </a:prstGeom>
            <a:noFill/>
          </p:spPr>
          <p:txBody>
            <a:bodyPr wrap="square" rtlCol="0">
              <a:spAutoFit/>
            </a:bodyPr>
            <a:lstStyle/>
            <a:p>
              <a:pPr>
                <a:lnSpc>
                  <a:spcPct val="150000"/>
                </a:lnSpc>
              </a:pPr>
              <a:r>
                <a:rPr kumimoji="1" lang="ja-JP" altLang="en-US" sz="1300" dirty="0" smtClean="0">
                  <a:latin typeface="Meiryo UI" panose="020B0604030504040204" pitchFamily="50" charset="-128"/>
                  <a:ea typeface="Meiryo UI" panose="020B0604030504040204" pitchFamily="50" charset="-128"/>
                </a:rPr>
                <a:t>呼吸器：上記＋　　時間</a:t>
              </a:r>
              <a:endParaRPr kumimoji="1" lang="en-US" altLang="ja-JP" sz="1300" dirty="0" smtClean="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 </a:t>
              </a:r>
              <a:r>
                <a:rPr kumimoji="1" lang="ja-JP" altLang="en-US" sz="1300" u="sng" dirty="0" smtClean="0">
                  <a:latin typeface="Meiryo UI" panose="020B0604030504040204" pitchFamily="50" charset="-128"/>
                  <a:ea typeface="Meiryo UI" panose="020B0604030504040204" pitchFamily="50" charset="-128"/>
                </a:rPr>
                <a:t>計　　　　 時間</a:t>
              </a:r>
              <a:endParaRPr kumimoji="1" lang="ja-JP" altLang="en-US" sz="1300" u="sng" dirty="0">
                <a:latin typeface="Meiryo UI" panose="020B0604030504040204" pitchFamily="50" charset="-128"/>
                <a:ea typeface="Meiryo UI" panose="020B0604030504040204" pitchFamily="50" charset="-128"/>
              </a:endParaRPr>
            </a:p>
          </p:txBody>
        </p:sp>
      </p:grpSp>
      <p:grpSp>
        <p:nvGrpSpPr>
          <p:cNvPr id="22" name="グループ化 21"/>
          <p:cNvGrpSpPr/>
          <p:nvPr/>
        </p:nvGrpSpPr>
        <p:grpSpPr>
          <a:xfrm>
            <a:off x="190498" y="4128392"/>
            <a:ext cx="6488019" cy="1989187"/>
            <a:chOff x="209548" y="4241686"/>
            <a:chExt cx="6488019" cy="1989187"/>
          </a:xfrm>
        </p:grpSpPr>
        <p:grpSp>
          <p:nvGrpSpPr>
            <p:cNvPr id="34" name="グループ化 33"/>
            <p:cNvGrpSpPr/>
            <p:nvPr/>
          </p:nvGrpSpPr>
          <p:grpSpPr>
            <a:xfrm>
              <a:off x="209548" y="4376175"/>
              <a:ext cx="6488019" cy="1854698"/>
              <a:chOff x="256118" y="2278545"/>
              <a:chExt cx="3906082" cy="1901470"/>
            </a:xfrm>
          </p:grpSpPr>
          <p:sp>
            <p:nvSpPr>
              <p:cNvPr id="35" name="下矢印 34"/>
              <p:cNvSpPr/>
              <p:nvPr/>
            </p:nvSpPr>
            <p:spPr>
              <a:xfrm>
                <a:off x="475733" y="3622601"/>
                <a:ext cx="264765" cy="55741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36" name="グループ化 35"/>
              <p:cNvGrpSpPr/>
              <p:nvPr/>
            </p:nvGrpSpPr>
            <p:grpSpPr>
              <a:xfrm>
                <a:off x="256118" y="2278545"/>
                <a:ext cx="3906082" cy="1577918"/>
                <a:chOff x="268493" y="1400773"/>
                <a:chExt cx="3906082" cy="1577918"/>
              </a:xfrm>
            </p:grpSpPr>
            <p:sp>
              <p:nvSpPr>
                <p:cNvPr id="37" name="角丸四角形 36"/>
                <p:cNvSpPr/>
                <p:nvPr/>
              </p:nvSpPr>
              <p:spPr>
                <a:xfrm>
                  <a:off x="268493" y="1400773"/>
                  <a:ext cx="3906082" cy="1577918"/>
                </a:xfrm>
                <a:prstGeom prst="roundRect">
                  <a:avLst>
                    <a:gd name="adj" fmla="val 7330"/>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600" dirty="0" smtClean="0">
                      <a:latin typeface="Meiryo UI" panose="020B0604030504040204" pitchFamily="50" charset="-128"/>
                      <a:ea typeface="Meiryo UI" panose="020B0604030504040204" pitchFamily="50" charset="-128"/>
                    </a:rPr>
                    <a:t>②呼吸器が正常に作動しているか確認</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379231" y="1860669"/>
                  <a:ext cx="1952701" cy="970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呼吸器本体の破損の有無</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異常な音、においの有無</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回路破損の有無（回路図確認）</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設定値が変わっていない</a:t>
                  </a:r>
                  <a:r>
                    <a:rPr kumimoji="1" lang="ja-JP" altLang="en-US" sz="1400" dirty="0" smtClean="0">
                      <a:solidFill>
                        <a:schemeClr val="tx1"/>
                      </a:solidFill>
                      <a:latin typeface="Meiryo UI" panose="020B0604030504040204" pitchFamily="50" charset="-128"/>
                      <a:ea typeface="Meiryo UI" panose="020B0604030504040204" pitchFamily="50" charset="-128"/>
                    </a:rPr>
                    <a:t>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pSp>
        </p:grpSp>
        <p:sp>
          <p:nvSpPr>
            <p:cNvPr id="16" name="角丸四角形吹き出し 15"/>
            <p:cNvSpPr/>
            <p:nvPr/>
          </p:nvSpPr>
          <p:spPr>
            <a:xfrm>
              <a:off x="4027213" y="4439676"/>
              <a:ext cx="2537369" cy="1407362"/>
            </a:xfrm>
            <a:prstGeom prst="wedgeRoundRectCallout">
              <a:avLst>
                <a:gd name="adj1" fmla="val -65187"/>
                <a:gd name="adj2" fmla="val 11547"/>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nSpc>
                  <a:spcPts val="1500"/>
                </a:lnSpc>
              </a:pPr>
              <a:r>
                <a:rPr kumimoji="1" lang="ja-JP" altLang="en-US" sz="1400" b="1" dirty="0" smtClean="0">
                  <a:solidFill>
                    <a:schemeClr val="tx1"/>
                  </a:solidFill>
                  <a:latin typeface="Meiryo UI" panose="020B0604030504040204" pitchFamily="50" charset="-128"/>
                  <a:ea typeface="Meiryo UI" panose="020B0604030504040204" pitchFamily="50" charset="-128"/>
                </a:rPr>
                <a:t>作動していない、</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b="1" dirty="0" smtClean="0">
                  <a:solidFill>
                    <a:schemeClr val="tx1"/>
                  </a:solidFill>
                  <a:latin typeface="Meiryo UI" panose="020B0604030504040204" pitchFamily="50" charset="-128"/>
                  <a:ea typeface="Meiryo UI" panose="020B0604030504040204" pitchFamily="50" charset="-128"/>
                </a:rPr>
                <a:t>もしくは対応不可な場合、</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すぐに、アンビューバックによる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呼吸補助を開始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業者に連絡</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関係</a:t>
              </a:r>
              <a:r>
                <a:rPr kumimoji="1" lang="ja-JP" altLang="en-US" sz="1400" dirty="0" smtClean="0">
                  <a:solidFill>
                    <a:schemeClr val="tx1"/>
                  </a:solidFill>
                  <a:latin typeface="Meiryo UI" panose="020B0604030504040204" pitchFamily="50" charset="-128"/>
                  <a:ea typeface="Meiryo UI" panose="020B0604030504040204" pitchFamily="50" charset="-128"/>
                </a:rPr>
                <a:t>者に連絡</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30" name="図 29"/>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391" b="100000" l="391" r="100000">
                          <a14:foregroundMark x1="52344" y1="35938" x2="50391" y2="78906"/>
                        </a14:backgroundRemoval>
                      </a14:imgEffect>
                    </a14:imgLayer>
                  </a14:imgProps>
                </a:ext>
              </a:extLst>
            </a:blip>
            <a:stretch>
              <a:fillRect/>
            </a:stretch>
          </p:blipFill>
          <p:spPr>
            <a:xfrm rot="613763">
              <a:off x="5951938" y="4241686"/>
              <a:ext cx="689858" cy="689858"/>
            </a:xfrm>
            <a:prstGeom prst="rect">
              <a:avLst/>
            </a:prstGeom>
          </p:spPr>
        </p:pic>
      </p:grpSp>
      <p:grpSp>
        <p:nvGrpSpPr>
          <p:cNvPr id="15" name="グループ化 14"/>
          <p:cNvGrpSpPr/>
          <p:nvPr/>
        </p:nvGrpSpPr>
        <p:grpSpPr>
          <a:xfrm>
            <a:off x="209549" y="2538604"/>
            <a:ext cx="6506591" cy="1844318"/>
            <a:chOff x="209550" y="2520848"/>
            <a:chExt cx="6506591" cy="1844318"/>
          </a:xfrm>
        </p:grpSpPr>
        <p:grpSp>
          <p:nvGrpSpPr>
            <p:cNvPr id="3" name="グループ化 2"/>
            <p:cNvGrpSpPr/>
            <p:nvPr/>
          </p:nvGrpSpPr>
          <p:grpSpPr>
            <a:xfrm>
              <a:off x="209550" y="2598213"/>
              <a:ext cx="6506591" cy="1766953"/>
              <a:chOff x="225961" y="2686459"/>
              <a:chExt cx="6506591" cy="1397816"/>
            </a:xfrm>
          </p:grpSpPr>
          <p:sp>
            <p:nvSpPr>
              <p:cNvPr id="21" name="下矢印 20"/>
              <p:cNvSpPr/>
              <p:nvPr/>
            </p:nvSpPr>
            <p:spPr>
              <a:xfrm>
                <a:off x="563792" y="3589872"/>
                <a:ext cx="466724" cy="494403"/>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2" name="グループ化 1"/>
              <p:cNvGrpSpPr/>
              <p:nvPr/>
            </p:nvGrpSpPr>
            <p:grpSpPr>
              <a:xfrm>
                <a:off x="225961" y="2686459"/>
                <a:ext cx="6506591" cy="1180876"/>
                <a:chOff x="238336" y="1808687"/>
                <a:chExt cx="6506591" cy="1180876"/>
              </a:xfrm>
            </p:grpSpPr>
            <p:sp>
              <p:nvSpPr>
                <p:cNvPr id="6" name="角丸四角形 5"/>
                <p:cNvSpPr/>
                <p:nvPr/>
              </p:nvSpPr>
              <p:spPr>
                <a:xfrm>
                  <a:off x="238336" y="1808687"/>
                  <a:ext cx="6506591" cy="1180876"/>
                </a:xfrm>
                <a:prstGeom prst="roundRect">
                  <a:avLst>
                    <a:gd name="adj" fmla="val 7330"/>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kumimoji="1" lang="ja-JP" altLang="en-US" sz="1600" dirty="0" smtClean="0">
                      <a:latin typeface="Meiryo UI" panose="020B0604030504040204" pitchFamily="50" charset="-128"/>
                      <a:ea typeface="Meiryo UI" panose="020B0604030504040204" pitchFamily="50" charset="-128"/>
                    </a:rPr>
                    <a:t>①患者の</a:t>
                  </a:r>
                  <a:r>
                    <a:rPr kumimoji="1" lang="ja-JP" altLang="en-US" sz="1600" dirty="0">
                      <a:latin typeface="Meiryo UI" panose="020B0604030504040204" pitchFamily="50" charset="-128"/>
                      <a:ea typeface="Meiryo UI" panose="020B0604030504040204" pitchFamily="50" charset="-128"/>
                    </a:rPr>
                    <a:t>状態</a:t>
                  </a:r>
                  <a:r>
                    <a:rPr kumimoji="1" lang="ja-JP" altLang="en-US" sz="1600" dirty="0" smtClean="0">
                      <a:latin typeface="Meiryo UI" panose="020B0604030504040204" pitchFamily="50" charset="-128"/>
                      <a:ea typeface="Meiryo UI" panose="020B0604030504040204" pitchFamily="50" charset="-128"/>
                    </a:rPr>
                    <a:t>を確認</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432677" y="2110692"/>
                  <a:ext cx="3213988" cy="80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呼びかけへの反応の</a:t>
                  </a:r>
                  <a:r>
                    <a:rPr kumimoji="1" lang="ja-JP" altLang="en-US" sz="1400" dirty="0">
                      <a:solidFill>
                        <a:schemeClr val="tx1"/>
                      </a:solidFill>
                      <a:latin typeface="Meiryo UI" panose="020B0604030504040204" pitchFamily="50" charset="-128"/>
                      <a:ea typeface="Meiryo UI" panose="020B0604030504040204" pitchFamily="50" charset="-128"/>
                    </a:rPr>
                    <a:t>有無</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外傷の有無</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　</a:t>
                  </a:r>
                  <a:r>
                    <a:rPr kumimoji="1" lang="ja-JP" altLang="en-US" sz="1400" dirty="0" smtClean="0">
                      <a:solidFill>
                        <a:schemeClr val="tx1"/>
                      </a:solidFill>
                      <a:latin typeface="Meiryo UI" panose="020B0604030504040204" pitchFamily="50" charset="-128"/>
                      <a:ea typeface="Meiryo UI" panose="020B0604030504040204" pitchFamily="50" charset="-128"/>
                    </a:rPr>
                    <a:t>パルスオキシメーターでの測定</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顔色・体温・脈拍・呼吸回数の確認</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pSp>
        </p:grpSp>
        <p:sp>
          <p:nvSpPr>
            <p:cNvPr id="39" name="角丸四角形吹き出し 38"/>
            <p:cNvSpPr/>
            <p:nvPr/>
          </p:nvSpPr>
          <p:spPr>
            <a:xfrm>
              <a:off x="4027214" y="2642964"/>
              <a:ext cx="2576816" cy="1405433"/>
            </a:xfrm>
            <a:prstGeom prst="wedgeRoundRectCallout">
              <a:avLst>
                <a:gd name="adj1" fmla="val -63470"/>
                <a:gd name="adj2" fmla="val 1395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nSpc>
                  <a:spcPts val="1500"/>
                </a:lnSpc>
              </a:pPr>
              <a:r>
                <a:rPr kumimoji="1" lang="ja-JP" altLang="en-US" sz="1400" b="1" dirty="0" smtClean="0">
                  <a:solidFill>
                    <a:schemeClr val="tx1"/>
                  </a:solidFill>
                  <a:latin typeface="Meiryo UI" panose="020B0604030504040204" pitchFamily="50" charset="-128"/>
                  <a:ea typeface="Meiryo UI" panose="020B0604030504040204" pitchFamily="50" charset="-128"/>
                </a:rPr>
                <a:t>反応がない場合、</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rPr>
                <a:t>　→すぐに、救急搬送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b="1" dirty="0" smtClean="0">
                  <a:solidFill>
                    <a:schemeClr val="tx1"/>
                  </a:solidFill>
                  <a:latin typeface="Meiryo UI" panose="020B0604030504040204" pitchFamily="50" charset="-128"/>
                  <a:ea typeface="Meiryo UI" panose="020B0604030504040204" pitchFamily="50" charset="-128"/>
                </a:rPr>
                <a:t>外傷や、</a:t>
              </a:r>
              <a:r>
                <a:rPr kumimoji="1" lang="ja-JP" altLang="en-US" sz="1400" b="1" dirty="0">
                  <a:solidFill>
                    <a:schemeClr val="tx1"/>
                  </a:solidFill>
                  <a:latin typeface="Meiryo UI" panose="020B0604030504040204" pitchFamily="50" charset="-128"/>
                  <a:ea typeface="Meiryo UI" panose="020B0604030504040204" pitchFamily="50" charset="-128"/>
                </a:rPr>
                <a:t>患者</a:t>
              </a:r>
              <a:r>
                <a:rPr kumimoji="1" lang="ja-JP" altLang="en-US" sz="1400" b="1" dirty="0" smtClean="0">
                  <a:solidFill>
                    <a:schemeClr val="tx1"/>
                  </a:solidFill>
                  <a:latin typeface="Meiryo UI" panose="020B0604030504040204" pitchFamily="50" charset="-128"/>
                  <a:ea typeface="Meiryo UI" panose="020B0604030504040204" pitchFamily="50" charset="-128"/>
                </a:rPr>
                <a:t>の状態に</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b="1" dirty="0">
                  <a:solidFill>
                    <a:schemeClr val="tx1"/>
                  </a:solidFill>
                  <a:latin typeface="Meiryo UI" panose="020B0604030504040204" pitchFamily="50" charset="-128"/>
                  <a:ea typeface="Meiryo UI" panose="020B0604030504040204" pitchFamily="50" charset="-128"/>
                </a:rPr>
                <a:t>異常</a:t>
              </a:r>
              <a:r>
                <a:rPr kumimoji="1" lang="ja-JP" altLang="en-US" sz="1400" b="1" dirty="0" smtClean="0">
                  <a:solidFill>
                    <a:schemeClr val="tx1"/>
                  </a:solidFill>
                  <a:latin typeface="Meiryo UI" panose="020B0604030504040204" pitchFamily="50" charset="-128"/>
                  <a:ea typeface="Meiryo UI" panose="020B0604030504040204" pitchFamily="50" charset="-128"/>
                </a:rPr>
                <a:t>がある場合、</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関係</a:t>
              </a:r>
              <a:r>
                <a:rPr kumimoji="1" lang="ja-JP" altLang="en-US" sz="1400" dirty="0" smtClean="0">
                  <a:solidFill>
                    <a:schemeClr val="tx1"/>
                  </a:solidFill>
                  <a:latin typeface="Meiryo UI" panose="020B0604030504040204" pitchFamily="50" charset="-128"/>
                  <a:ea typeface="Meiryo UI" panose="020B0604030504040204" pitchFamily="50" charset="-128"/>
                </a:rPr>
                <a:t>者に連絡し、</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指示をあおぎましょう</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391" b="100000" l="391" r="100000">
                          <a14:foregroundMark x1="52344" y1="35938" x2="50391" y2="78906"/>
                        </a14:backgroundRemoval>
                      </a14:imgEffect>
                    </a14:imgLayer>
                  </a14:imgProps>
                </a:ext>
              </a:extLst>
            </a:blip>
            <a:stretch>
              <a:fillRect/>
            </a:stretch>
          </p:blipFill>
          <p:spPr>
            <a:xfrm rot="613763">
              <a:off x="5953232" y="2520848"/>
              <a:ext cx="705844" cy="705844"/>
            </a:xfrm>
            <a:prstGeom prst="rect">
              <a:avLst/>
            </a:prstGeom>
          </p:spPr>
        </p:pic>
      </p:grpSp>
      <p:grpSp>
        <p:nvGrpSpPr>
          <p:cNvPr id="45" name="グループ化 44"/>
          <p:cNvGrpSpPr/>
          <p:nvPr/>
        </p:nvGrpSpPr>
        <p:grpSpPr>
          <a:xfrm>
            <a:off x="190498" y="321457"/>
            <a:ext cx="6468970" cy="2403683"/>
            <a:chOff x="301741" y="2409683"/>
            <a:chExt cx="1559074" cy="1227164"/>
          </a:xfrm>
        </p:grpSpPr>
        <p:sp>
          <p:nvSpPr>
            <p:cNvPr id="46" name="下矢印 45"/>
            <p:cNvSpPr/>
            <p:nvPr/>
          </p:nvSpPr>
          <p:spPr>
            <a:xfrm>
              <a:off x="377002" y="3367170"/>
              <a:ext cx="118643" cy="269677"/>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48" name="角丸四角形 47"/>
            <p:cNvSpPr/>
            <p:nvPr/>
          </p:nvSpPr>
          <p:spPr>
            <a:xfrm>
              <a:off x="301741" y="2409683"/>
              <a:ext cx="1559074" cy="1068829"/>
            </a:xfrm>
            <a:prstGeom prst="roundRect">
              <a:avLst>
                <a:gd name="adj" fmla="val 7330"/>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spcBef>
                  <a:spcPts val="1200"/>
                </a:spcBef>
              </a:pPr>
              <a:r>
                <a:rPr kumimoji="1" lang="ja-JP" altLang="en-US" sz="1600" dirty="0" smtClean="0">
                  <a:latin typeface="Meiryo UI" panose="020B0604030504040204" pitchFamily="50" charset="-128"/>
                  <a:ea typeface="Meiryo UI" panose="020B0604030504040204" pitchFamily="50" charset="-128"/>
                </a:rPr>
                <a:t>警戒レベルを確認し、</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自宅で療養可能か判断</a:t>
              </a:r>
              <a:endParaRPr kumimoji="1" lang="en-US" altLang="ja-JP" sz="1600" dirty="0" smtClean="0">
                <a:latin typeface="Meiryo UI" panose="020B0604030504040204" pitchFamily="50" charset="-128"/>
                <a:ea typeface="Meiryo UI" panose="020B0604030504040204" pitchFamily="50" charset="-128"/>
              </a:endParaRPr>
            </a:p>
          </p:txBody>
        </p:sp>
      </p:grpSp>
      <p:sp>
        <p:nvSpPr>
          <p:cNvPr id="4" name="テキスト ボックス 3"/>
          <p:cNvSpPr txBox="1"/>
          <p:nvPr/>
        </p:nvSpPr>
        <p:spPr>
          <a:xfrm>
            <a:off x="2478520" y="2201903"/>
            <a:ext cx="4118301" cy="253916"/>
          </a:xfrm>
          <a:prstGeom prst="rect">
            <a:avLst/>
          </a:prstGeom>
          <a:noFill/>
        </p:spPr>
        <p:txBody>
          <a:bodyPr wrap="square" rtlCol="0">
            <a:spAutoFit/>
          </a:bodyPr>
          <a:lstStyle/>
          <a:p>
            <a:pPr algn="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参考</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内閣府　避難</a:t>
            </a:r>
            <a:r>
              <a:rPr kumimoji="1" lang="ja-JP" altLang="en-US" sz="1050" dirty="0">
                <a:latin typeface="Meiryo UI" panose="020B0604030504040204" pitchFamily="50" charset="-128"/>
                <a:ea typeface="Meiryo UI" panose="020B0604030504040204" pitchFamily="50" charset="-128"/>
              </a:rPr>
              <a:t>勧告</a:t>
            </a:r>
            <a:r>
              <a:rPr kumimoji="1" lang="ja-JP" altLang="en-US" sz="1050" dirty="0" smtClean="0">
                <a:latin typeface="Meiryo UI" panose="020B0604030504040204" pitchFamily="50" charset="-128"/>
                <a:ea typeface="Meiryo UI" panose="020B0604030504040204" pitchFamily="50" charset="-128"/>
              </a:rPr>
              <a:t>等に関するガイドライン</a:t>
            </a:r>
            <a:endParaRPr kumimoji="1" lang="ja-JP" altLang="en-US" sz="105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399253" y="315471"/>
            <a:ext cx="4316887"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＜警戒レベルに応じた行動を促す情報ととるべき行動＞</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79434232"/>
              </p:ext>
            </p:extLst>
          </p:nvPr>
        </p:nvGraphicFramePr>
        <p:xfrm>
          <a:off x="2456897" y="555873"/>
          <a:ext cx="4161548" cy="1661160"/>
        </p:xfrm>
        <a:graphic>
          <a:graphicData uri="http://schemas.openxmlformats.org/drawingml/2006/table">
            <a:tbl>
              <a:tblPr firstRow="1" bandRow="1">
                <a:tableStyleId>{5C22544A-7EE6-4342-B048-85BDC9FD1C3A}</a:tableStyleId>
              </a:tblPr>
              <a:tblGrid>
                <a:gridCol w="934475">
                  <a:extLst>
                    <a:ext uri="{9D8B030D-6E8A-4147-A177-3AD203B41FA5}">
                      <a16:colId xmlns:a16="http://schemas.microsoft.com/office/drawing/2014/main" val="706158288"/>
                    </a:ext>
                  </a:extLst>
                </a:gridCol>
                <a:gridCol w="1902272">
                  <a:extLst>
                    <a:ext uri="{9D8B030D-6E8A-4147-A177-3AD203B41FA5}">
                      <a16:colId xmlns:a16="http://schemas.microsoft.com/office/drawing/2014/main" val="2039039325"/>
                    </a:ext>
                  </a:extLst>
                </a:gridCol>
                <a:gridCol w="1324801">
                  <a:extLst>
                    <a:ext uri="{9D8B030D-6E8A-4147-A177-3AD203B41FA5}">
                      <a16:colId xmlns:a16="http://schemas.microsoft.com/office/drawing/2014/main" val="1191821260"/>
                    </a:ext>
                  </a:extLst>
                </a:gridCol>
              </a:tblGrid>
              <a:tr h="244848">
                <a:tc>
                  <a:txBody>
                    <a:bodyPr/>
                    <a:lstStyle/>
                    <a:p>
                      <a:pPr algn="ctr"/>
                      <a:r>
                        <a:rPr kumimoji="1" lang="ja-JP" altLang="en-US" sz="1100" b="1" dirty="0" smtClean="0">
                          <a:latin typeface="Meiryo UI" panose="020B0604030504040204" pitchFamily="50" charset="-128"/>
                          <a:ea typeface="Meiryo UI" panose="020B0604030504040204" pitchFamily="50" charset="-128"/>
                        </a:rPr>
                        <a:t>警戒レベル</a:t>
                      </a:r>
                      <a:endParaRPr kumimoji="1" lang="ja-JP" altLang="en-US" sz="11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行動を促す情報</a:t>
                      </a:r>
                      <a:endParaRPr kumimoji="1" lang="ja-JP" altLang="en-US" sz="1100" b="1"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とるべき行動</a:t>
                      </a:r>
                      <a:endParaRPr kumimoji="1" lang="ja-JP" altLang="en-US" sz="1100" b="1"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100194217"/>
                  </a:ext>
                </a:extLst>
              </a:tr>
              <a:tr h="237646">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警戒レベル５</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sz="1050" b="1" dirty="0" smtClean="0">
                          <a:solidFill>
                            <a:srgbClr val="002060"/>
                          </a:solidFill>
                          <a:latin typeface="Meiryo UI" panose="020B0604030504040204" pitchFamily="50" charset="-128"/>
                          <a:ea typeface="Meiryo UI" panose="020B0604030504040204" pitchFamily="50" charset="-128"/>
                        </a:rPr>
                        <a:t>災害発生情報</a:t>
                      </a:r>
                      <a:endParaRPr kumimoji="1" lang="ja-JP" altLang="en-US" sz="1050" b="1" dirty="0">
                        <a:solidFill>
                          <a:srgbClr val="00206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命を守る最善の行動</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16470641"/>
                  </a:ext>
                </a:extLst>
              </a:tr>
              <a:tr h="237646">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警戒レベル４</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rPr>
                        <a:t>・避難勧告 </a:t>
                      </a:r>
                      <a:r>
                        <a:rPr kumimoji="1" lang="ja-JP" altLang="en-US" sz="1050" b="1" dirty="0" smtClean="0">
                          <a:solidFill>
                            <a:srgbClr val="FF0000"/>
                          </a:solidFill>
                          <a:latin typeface="Meiryo UI" panose="020B0604030504040204" pitchFamily="50" charset="-128"/>
                          <a:ea typeface="Meiryo UI" panose="020B0604030504040204" pitchFamily="50" charset="-128"/>
                        </a:rPr>
                        <a:t>・避難指示</a:t>
                      </a:r>
                      <a:r>
                        <a:rPr kumimoji="1" lang="en-US" altLang="ja-JP" sz="1000" b="1" dirty="0" smtClean="0">
                          <a:solidFill>
                            <a:srgbClr val="FF0000"/>
                          </a:solidFill>
                          <a:latin typeface="Meiryo UI" panose="020B0604030504040204" pitchFamily="50" charset="-128"/>
                          <a:ea typeface="Meiryo UI" panose="020B0604030504040204" pitchFamily="50" charset="-128"/>
                        </a:rPr>
                        <a:t>(</a:t>
                      </a:r>
                      <a:r>
                        <a:rPr kumimoji="1" lang="ja-JP" altLang="en-US" sz="1000" b="1" dirty="0" smtClean="0">
                          <a:solidFill>
                            <a:srgbClr val="FF0000"/>
                          </a:solidFill>
                          <a:latin typeface="Meiryo UI" panose="020B0604030504040204" pitchFamily="50" charset="-128"/>
                          <a:ea typeface="Meiryo UI" panose="020B0604030504040204" pitchFamily="50" charset="-128"/>
                        </a:rPr>
                        <a:t>緊急</a:t>
                      </a:r>
                      <a:r>
                        <a:rPr kumimoji="1" lang="en-US" altLang="ja-JP" sz="1000" b="1" dirty="0" smtClean="0">
                          <a:solidFill>
                            <a:srgbClr val="FF0000"/>
                          </a:solidFill>
                          <a:latin typeface="Meiryo UI" panose="020B0604030504040204" pitchFamily="50" charset="-128"/>
                          <a:ea typeface="Meiryo UI" panose="020B0604030504040204" pitchFamily="50" charset="-128"/>
                        </a:rPr>
                        <a:t>)</a:t>
                      </a:r>
                      <a:endParaRPr kumimoji="1" lang="ja-JP" altLang="en-US" sz="10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速やかに避 難</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609381749"/>
                  </a:ext>
                </a:extLst>
              </a:tr>
              <a:tr h="265645">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警戒レベル３</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01"/>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避難準備・高齢者等避難開始</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高齢者等は避難</a:t>
                      </a:r>
                      <a:endParaRPr kumimoji="1" lang="en-US" altLang="ja-JP" sz="105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900" b="0" dirty="0" smtClean="0">
                          <a:latin typeface="Meiryo UI" panose="020B0604030504040204" pitchFamily="50" charset="-128"/>
                          <a:ea typeface="Meiryo UI" panose="020B0604030504040204" pitchFamily="50" charset="-128"/>
                        </a:rPr>
                        <a:t>他の住民は準備</a:t>
                      </a:r>
                      <a:endParaRPr kumimoji="1" lang="ja-JP" altLang="en-US" sz="9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01"/>
                    </a:solidFill>
                  </a:tcPr>
                </a:tc>
                <a:extLst>
                  <a:ext uri="{0D108BD9-81ED-4DB2-BD59-A6C34878D82A}">
                    <a16:rowId xmlns:a16="http://schemas.microsoft.com/office/drawing/2014/main" val="2694316394"/>
                  </a:ext>
                </a:extLst>
              </a:tr>
              <a:tr h="237646">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警戒レベル２</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洪水注意報・大雨注意報等</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避難行動の確認</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571829"/>
                  </a:ext>
                </a:extLst>
              </a:tr>
              <a:tr h="237646">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警戒レベル１</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早期注意情報</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心構えを高める</a:t>
                      </a:r>
                      <a:endParaRPr kumimoji="1" lang="ja-JP" altLang="en-US" sz="105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587574"/>
                  </a:ext>
                </a:extLst>
              </a:tr>
            </a:tbl>
          </a:graphicData>
        </a:graphic>
      </p:graphicFrame>
      <p:sp>
        <p:nvSpPr>
          <p:cNvPr id="42" name="テキスト ボックス 41"/>
          <p:cNvSpPr txBox="1"/>
          <p:nvPr/>
        </p:nvSpPr>
        <p:spPr>
          <a:xfrm>
            <a:off x="2498895" y="6951390"/>
            <a:ext cx="1860211"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吸引</a:t>
            </a:r>
            <a:r>
              <a:rPr kumimoji="1" lang="ja-JP" altLang="en-US" sz="1300" dirty="0">
                <a:latin typeface="Meiryo UI" panose="020B0604030504040204" pitchFamily="50" charset="-128"/>
                <a:ea typeface="Meiryo UI" panose="020B0604030504040204" pitchFamily="50" charset="-128"/>
              </a:rPr>
              <a:t>器</a:t>
            </a:r>
            <a:r>
              <a:rPr kumimoji="1" lang="ja-JP" altLang="en-US" sz="1300" dirty="0" smtClean="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時間</a:t>
            </a:r>
            <a:endParaRPr kumimoji="1" lang="ja-JP" altLang="en-US" sz="13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2452500" y="7729864"/>
            <a:ext cx="2089480" cy="692497"/>
          </a:xfrm>
          <a:prstGeom prst="rect">
            <a:avLst/>
          </a:prstGeom>
          <a:noFill/>
        </p:spPr>
        <p:txBody>
          <a:bodyPr wrap="square" rtlCol="0">
            <a:spAutoFit/>
          </a:bodyPr>
          <a:lstStyle/>
          <a:p>
            <a:pPr>
              <a:lnSpc>
                <a:spcPct val="150000"/>
              </a:lnSpc>
            </a:pPr>
            <a:r>
              <a:rPr kumimoji="1" lang="ja-JP" altLang="en-US" sz="1300" dirty="0">
                <a:latin typeface="Meiryo UI" panose="020B0604030504040204" pitchFamily="50" charset="-128"/>
                <a:ea typeface="Meiryo UI" panose="020B0604030504040204" pitchFamily="50" charset="-128"/>
              </a:rPr>
              <a:t>吸引</a:t>
            </a:r>
            <a:r>
              <a:rPr kumimoji="1" lang="ja-JP" altLang="en-US" sz="1300" dirty="0" smtClean="0">
                <a:latin typeface="Meiryo UI" panose="020B0604030504040204" pitchFamily="50" charset="-128"/>
                <a:ea typeface="Meiryo UI" panose="020B0604030504040204" pitchFamily="50" charset="-128"/>
              </a:rPr>
              <a:t>器：上記＋　　時間</a:t>
            </a:r>
            <a:endParaRPr kumimoji="1" lang="en-US" altLang="ja-JP" sz="1300" dirty="0" smtClean="0">
              <a:latin typeface="Meiryo UI" panose="020B0604030504040204" pitchFamily="50" charset="-128"/>
              <a:ea typeface="Meiryo UI" panose="020B0604030504040204" pitchFamily="50" charset="-128"/>
            </a:endParaRPr>
          </a:p>
          <a:p>
            <a:pPr>
              <a:lnSpc>
                <a:spcPct val="150000"/>
              </a:lnSpc>
            </a:pPr>
            <a:r>
              <a:rPr kumimoji="1" lang="ja-JP" altLang="en-US" sz="1300" dirty="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 </a:t>
            </a:r>
            <a:r>
              <a:rPr kumimoji="1" lang="ja-JP" altLang="en-US" sz="1300" u="sng" dirty="0" smtClean="0">
                <a:latin typeface="Meiryo UI" panose="020B0604030504040204" pitchFamily="50" charset="-128"/>
                <a:ea typeface="Meiryo UI" panose="020B0604030504040204" pitchFamily="50" charset="-128"/>
              </a:rPr>
              <a:t>計　　　　 時間</a:t>
            </a:r>
            <a:endParaRPr kumimoji="1" lang="ja-JP" altLang="en-US" sz="1300" u="sng" dirty="0">
              <a:latin typeface="Meiryo UI" panose="020B0604030504040204" pitchFamily="50" charset="-128"/>
              <a:ea typeface="Meiryo UI" panose="020B0604030504040204" pitchFamily="50" charset="-128"/>
            </a:endParaRPr>
          </a:p>
        </p:txBody>
      </p:sp>
      <p:sp>
        <p:nvSpPr>
          <p:cNvPr id="47" name="正方形/長方形 46"/>
          <p:cNvSpPr/>
          <p:nvPr/>
        </p:nvSpPr>
        <p:spPr>
          <a:xfrm>
            <a:off x="266629" y="959199"/>
            <a:ext cx="2113922" cy="1346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smtClean="0">
                <a:solidFill>
                  <a:sysClr val="windowText" lastClr="000000"/>
                </a:solidFill>
                <a:latin typeface="Meiryo UI" panose="020B0604030504040204" pitchFamily="50" charset="-128"/>
                <a:ea typeface="Meiryo UI" panose="020B0604030504040204" pitchFamily="50" charset="-128"/>
              </a:rPr>
              <a:t>自宅付近のハザード情報は？</a:t>
            </a:r>
            <a:endParaRPr kumimoji="1" lang="en-US" altLang="ja-JP" sz="1050"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1050" dirty="0" smtClean="0">
                <a:solidFill>
                  <a:sysClr val="windowText" lastClr="000000"/>
                </a:solidFill>
                <a:latin typeface="Meiryo UI" panose="020B0604030504040204" pitchFamily="50" charset="-128"/>
                <a:ea typeface="Meiryo UI" panose="020B0604030504040204" pitchFamily="50" charset="-128"/>
              </a:rPr>
              <a:t>想定され</a:t>
            </a:r>
            <a:r>
              <a:rPr kumimoji="1" lang="ja-JP" altLang="en-US" sz="1050" dirty="0">
                <a:solidFill>
                  <a:sysClr val="windowText" lastClr="000000"/>
                </a:solidFill>
                <a:latin typeface="Meiryo UI" panose="020B0604030504040204" pitchFamily="50" charset="-128"/>
                <a:ea typeface="Meiryo UI" panose="020B0604030504040204" pitchFamily="50" charset="-128"/>
              </a:rPr>
              <a:t>る</a:t>
            </a:r>
            <a:r>
              <a:rPr kumimoji="1" lang="ja-JP" altLang="en-US" sz="1050" dirty="0" smtClean="0">
                <a:solidFill>
                  <a:sysClr val="windowText" lastClr="000000"/>
                </a:solidFill>
                <a:latin typeface="Meiryo UI" panose="020B0604030504040204" pitchFamily="50" charset="-128"/>
                <a:ea typeface="Meiryo UI" panose="020B0604030504040204" pitchFamily="50" charset="-128"/>
              </a:rPr>
              <a:t>ものに〇をしておきましょう。</a:t>
            </a:r>
            <a:endParaRPr kumimoji="1" lang="en-US" altLang="ja-JP" sz="1050" dirty="0" smtClean="0">
              <a:solidFill>
                <a:sysClr val="windowText" lastClr="000000"/>
              </a:solidFill>
              <a:latin typeface="Meiryo UI" panose="020B0604030504040204" pitchFamily="50" charset="-128"/>
              <a:ea typeface="Meiryo UI" panose="020B0604030504040204" pitchFamily="50" charset="-128"/>
            </a:endParaRPr>
          </a:p>
          <a:p>
            <a:endParaRPr kumimoji="1" lang="en-US" altLang="ja-JP" sz="1050" dirty="0">
              <a:solidFill>
                <a:sysClr val="windowText" lastClr="000000"/>
              </a:solidFill>
              <a:latin typeface="Meiryo UI" panose="020B0604030504040204" pitchFamily="50" charset="-128"/>
              <a:ea typeface="Meiryo UI" panose="020B0604030504040204" pitchFamily="50" charset="-128"/>
            </a:endParaRPr>
          </a:p>
          <a:p>
            <a:endParaRPr kumimoji="1" lang="ja-JP" altLang="en-US" sz="1050" dirty="0">
              <a:solidFill>
                <a:sysClr val="windowText" lastClr="000000"/>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374434" y="1404888"/>
            <a:ext cx="1836383" cy="738664"/>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地震　　津波　　台風</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洪水　　土砂災害</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その他（　　　 　　　）</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31272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a:t>更新のタイミング</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59823229"/>
              </p:ext>
            </p:extLst>
          </p:nvPr>
        </p:nvGraphicFramePr>
        <p:xfrm>
          <a:off x="455439" y="2749504"/>
          <a:ext cx="5953470" cy="5899576"/>
        </p:xfrm>
        <a:graphic>
          <a:graphicData uri="http://schemas.openxmlformats.org/drawingml/2006/table">
            <a:tbl>
              <a:tblPr firstRow="1" bandRow="1">
                <a:tableStyleId>{5940675A-B579-460E-94D1-54222C63F5DA}</a:tableStyleId>
              </a:tblPr>
              <a:tblGrid>
                <a:gridCol w="2087235">
                  <a:extLst>
                    <a:ext uri="{9D8B030D-6E8A-4147-A177-3AD203B41FA5}">
                      <a16:colId xmlns:a16="http://schemas.microsoft.com/office/drawing/2014/main" val="527491948"/>
                    </a:ext>
                  </a:extLst>
                </a:gridCol>
                <a:gridCol w="2095500">
                  <a:extLst>
                    <a:ext uri="{9D8B030D-6E8A-4147-A177-3AD203B41FA5}">
                      <a16:colId xmlns:a16="http://schemas.microsoft.com/office/drawing/2014/main" val="2844013369"/>
                    </a:ext>
                  </a:extLst>
                </a:gridCol>
                <a:gridCol w="1770735">
                  <a:extLst>
                    <a:ext uri="{9D8B030D-6E8A-4147-A177-3AD203B41FA5}">
                      <a16:colId xmlns:a16="http://schemas.microsoft.com/office/drawing/2014/main" val="867830997"/>
                    </a:ext>
                  </a:extLst>
                </a:gridCol>
              </a:tblGrid>
              <a:tr h="365656">
                <a:tc>
                  <a:txBody>
                    <a:bodyPr/>
                    <a:lstStyle/>
                    <a:p>
                      <a:pPr algn="ctr"/>
                      <a:endParaRPr kumimoji="1" lang="ja-JP" altLang="en-US" sz="1600" dirty="0"/>
                    </a:p>
                  </a:txBody>
                  <a:tcPr>
                    <a:solidFill>
                      <a:schemeClr val="accent3">
                        <a:lumMod val="60000"/>
                        <a:lumOff val="40000"/>
                      </a:schemeClr>
                    </a:solidFill>
                  </a:tcPr>
                </a:tc>
                <a:tc>
                  <a:txBody>
                    <a:bodyPr/>
                    <a:lstStyle/>
                    <a:p>
                      <a:pPr algn="ctr"/>
                      <a:r>
                        <a:rPr kumimoji="1" lang="ja-JP" altLang="en-US" sz="1600" dirty="0" smtClean="0"/>
                        <a:t>確認者</a:t>
                      </a:r>
                      <a:endParaRPr kumimoji="1" lang="ja-JP" altLang="en-US" sz="1600" dirty="0"/>
                    </a:p>
                  </a:txBody>
                  <a:tcPr>
                    <a:solidFill>
                      <a:schemeClr val="accent3">
                        <a:lumMod val="60000"/>
                        <a:lumOff val="40000"/>
                      </a:schemeClr>
                    </a:solidFill>
                  </a:tcPr>
                </a:tc>
                <a:tc>
                  <a:txBody>
                    <a:bodyPr/>
                    <a:lstStyle/>
                    <a:p>
                      <a:pPr algn="ctr"/>
                      <a:r>
                        <a:rPr kumimoji="1" lang="ja-JP" altLang="en-US" sz="1600" dirty="0" smtClean="0"/>
                        <a:t>タイミング</a:t>
                      </a:r>
                      <a:endParaRPr kumimoji="1" lang="ja-JP" altLang="en-US" sz="1600" dirty="0"/>
                    </a:p>
                  </a:txBody>
                  <a:tcPr>
                    <a:solidFill>
                      <a:schemeClr val="accent3">
                        <a:lumMod val="60000"/>
                        <a:lumOff val="40000"/>
                      </a:schemeClr>
                    </a:solidFill>
                  </a:tcPr>
                </a:tc>
                <a:extLst>
                  <a:ext uri="{0D108BD9-81ED-4DB2-BD59-A6C34878D82A}">
                    <a16:rowId xmlns:a16="http://schemas.microsoft.com/office/drawing/2014/main" val="1050631258"/>
                  </a:ext>
                </a:extLst>
              </a:tr>
              <a:tr h="648000">
                <a:tc>
                  <a:txBody>
                    <a:bodyPr/>
                    <a:lstStyle/>
                    <a:p>
                      <a:pPr algn="l"/>
                      <a:r>
                        <a:rPr kumimoji="1" lang="ja-JP" altLang="en-US" sz="1600" dirty="0" smtClean="0"/>
                        <a:t>１</a:t>
                      </a:r>
                      <a:r>
                        <a:rPr kumimoji="1" lang="en-US" altLang="ja-JP" sz="1600" dirty="0" smtClean="0"/>
                        <a:t>.</a:t>
                      </a:r>
                      <a:r>
                        <a:rPr kumimoji="1" lang="ja-JP" altLang="en-US" sz="1600" dirty="0" smtClean="0"/>
                        <a:t>患者連絡票</a:t>
                      </a:r>
                      <a:endParaRPr kumimoji="1" lang="en-US" altLang="ja-JP" sz="1600" dirty="0" smtClean="0"/>
                    </a:p>
                    <a:p>
                      <a:pPr algn="l"/>
                      <a:r>
                        <a:rPr kumimoji="1" lang="ja-JP" altLang="en-US" sz="1600" dirty="0" smtClean="0"/>
                        <a:t>　①基礎情報</a:t>
                      </a:r>
                      <a:endParaRPr kumimoji="1" lang="ja-JP" altLang="en-US" sz="1600" dirty="0"/>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dirty="0" smtClean="0"/>
                        <a:t>変更時・年</a:t>
                      </a:r>
                      <a:r>
                        <a:rPr kumimoji="1" lang="en-US" altLang="ja-JP" sz="1600" dirty="0" smtClean="0"/>
                        <a:t>1</a:t>
                      </a:r>
                      <a:r>
                        <a:rPr kumimoji="1" lang="ja-JP" altLang="en-US" sz="1600" dirty="0" smtClean="0"/>
                        <a:t>回</a:t>
                      </a:r>
                      <a:endParaRPr kumimoji="1" lang="ja-JP" altLang="en-US" sz="1600" dirty="0"/>
                    </a:p>
                  </a:txBody>
                  <a:tcPr>
                    <a:solidFill>
                      <a:schemeClr val="bg1"/>
                    </a:solidFill>
                  </a:tcPr>
                </a:tc>
                <a:extLst>
                  <a:ext uri="{0D108BD9-81ED-4DB2-BD59-A6C34878D82A}">
                    <a16:rowId xmlns:a16="http://schemas.microsoft.com/office/drawing/2014/main" val="4043383788"/>
                  </a:ext>
                </a:extLst>
              </a:tr>
              <a:tr h="648000">
                <a:tc>
                  <a:txBody>
                    <a:bodyPr/>
                    <a:lstStyle/>
                    <a:p>
                      <a:pPr algn="l"/>
                      <a:r>
                        <a:rPr kumimoji="1" lang="ja-JP" altLang="en-US" sz="1600" dirty="0" smtClean="0"/>
                        <a:t>１</a:t>
                      </a:r>
                      <a:r>
                        <a:rPr kumimoji="1" lang="en-US" altLang="ja-JP" sz="1600" dirty="0" smtClean="0"/>
                        <a:t>.</a:t>
                      </a:r>
                      <a:r>
                        <a:rPr kumimoji="1" lang="ja-JP" altLang="en-US" sz="1600" dirty="0" smtClean="0"/>
                        <a:t>患者連絡票</a:t>
                      </a:r>
                      <a:endParaRPr kumimoji="1" lang="en-US" altLang="ja-JP" sz="1600" dirty="0" smtClean="0"/>
                    </a:p>
                    <a:p>
                      <a:pPr algn="l"/>
                      <a:r>
                        <a:rPr kumimoji="1" lang="ja-JP" altLang="en-US" sz="1600" dirty="0" smtClean="0"/>
                        <a:t>　②身体状況</a:t>
                      </a:r>
                      <a:endParaRPr kumimoji="1" lang="ja-JP" altLang="en-US" sz="1600" dirty="0"/>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dirty="0" smtClean="0"/>
                        <a:t>年</a:t>
                      </a:r>
                      <a:r>
                        <a:rPr kumimoji="1" lang="en-US" altLang="ja-JP" sz="1600" dirty="0" smtClean="0"/>
                        <a:t>1</a:t>
                      </a:r>
                      <a:r>
                        <a:rPr kumimoji="1" lang="ja-JP" altLang="en-US" sz="1600" dirty="0" smtClean="0"/>
                        <a:t>回</a:t>
                      </a:r>
                      <a:endParaRPr kumimoji="1" lang="ja-JP" altLang="en-US" sz="1600" dirty="0"/>
                    </a:p>
                  </a:txBody>
                  <a:tcPr>
                    <a:solidFill>
                      <a:schemeClr val="bg1"/>
                    </a:solidFill>
                  </a:tcPr>
                </a:tc>
                <a:extLst>
                  <a:ext uri="{0D108BD9-81ED-4DB2-BD59-A6C34878D82A}">
                    <a16:rowId xmlns:a16="http://schemas.microsoft.com/office/drawing/2014/main" val="3722050267"/>
                  </a:ext>
                </a:extLst>
              </a:tr>
              <a:tr h="648000">
                <a:tc>
                  <a:txBody>
                    <a:bodyPr/>
                    <a:lstStyle/>
                    <a:p>
                      <a:pPr algn="l"/>
                      <a:r>
                        <a:rPr kumimoji="1" lang="ja-JP" altLang="en-US" sz="1600" dirty="0" smtClean="0"/>
                        <a:t>１</a:t>
                      </a:r>
                      <a:r>
                        <a:rPr kumimoji="1" lang="en-US" altLang="ja-JP" sz="1600" dirty="0" smtClean="0"/>
                        <a:t>.</a:t>
                      </a:r>
                      <a:r>
                        <a:rPr kumimoji="1" lang="ja-JP" altLang="en-US" sz="1600" dirty="0" smtClean="0"/>
                        <a:t>患者連絡票</a:t>
                      </a:r>
                      <a:endParaRPr kumimoji="1" lang="en-US" altLang="ja-JP" sz="1600" dirty="0" smtClean="0"/>
                    </a:p>
                    <a:p>
                      <a:pPr algn="l"/>
                      <a:r>
                        <a:rPr kumimoji="1" lang="ja-JP" altLang="en-US" sz="1600" dirty="0" smtClean="0"/>
                        <a:t>　③医療情報</a:t>
                      </a:r>
                      <a:endParaRPr kumimoji="1" lang="en-US" altLang="ja-JP" sz="1600" dirty="0" smtClean="0"/>
                    </a:p>
                    <a:p>
                      <a:pPr algn="l"/>
                      <a:r>
                        <a:rPr kumimoji="1" lang="ja-JP" altLang="en-US" sz="1600" dirty="0" smtClean="0"/>
                        <a:t>　④薬情報</a:t>
                      </a:r>
                      <a:endParaRPr kumimoji="1" lang="ja-JP" altLang="en-US" sz="1600" dirty="0"/>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u="sng" dirty="0" smtClean="0"/>
                        <a:t>変更時</a:t>
                      </a:r>
                      <a:endParaRPr kumimoji="1" lang="ja-JP" altLang="en-US" sz="1600" u="sng" dirty="0"/>
                    </a:p>
                  </a:txBody>
                  <a:tcPr>
                    <a:solidFill>
                      <a:schemeClr val="bg1"/>
                    </a:solidFill>
                  </a:tcPr>
                </a:tc>
                <a:extLst>
                  <a:ext uri="{0D108BD9-81ED-4DB2-BD59-A6C34878D82A}">
                    <a16:rowId xmlns:a16="http://schemas.microsoft.com/office/drawing/2014/main" val="3903832451"/>
                  </a:ext>
                </a:extLst>
              </a:tr>
              <a:tr h="648000">
                <a:tc>
                  <a:txBody>
                    <a:bodyPr/>
                    <a:lstStyle/>
                    <a:p>
                      <a:pPr algn="l"/>
                      <a:r>
                        <a:rPr kumimoji="1" lang="ja-JP" altLang="en-US" sz="1600" dirty="0" smtClean="0"/>
                        <a:t>２</a:t>
                      </a:r>
                      <a:r>
                        <a:rPr kumimoji="1" lang="en-US" altLang="ja-JP" sz="1600" dirty="0" smtClean="0"/>
                        <a:t>.</a:t>
                      </a:r>
                      <a:r>
                        <a:rPr kumimoji="1" lang="ja-JP" altLang="en-US" sz="1600" dirty="0" smtClean="0"/>
                        <a:t>安否情報連絡先</a:t>
                      </a:r>
                      <a:endParaRPr kumimoji="1" lang="en-US" altLang="ja-JP" sz="1600" dirty="0" smtClean="0"/>
                    </a:p>
                    <a:p>
                      <a:pPr algn="l"/>
                      <a:r>
                        <a:rPr kumimoji="1" lang="ja-JP" altLang="en-US" sz="1600" dirty="0" smtClean="0"/>
                        <a:t>３</a:t>
                      </a:r>
                      <a:r>
                        <a:rPr kumimoji="1" lang="en-US" altLang="ja-JP" sz="1600" dirty="0" smtClean="0"/>
                        <a:t>.</a:t>
                      </a:r>
                      <a:r>
                        <a:rPr kumimoji="1" lang="ja-JP" altLang="en-US" sz="1600" dirty="0" smtClean="0"/>
                        <a:t>関係者連絡先</a:t>
                      </a:r>
                      <a:endParaRPr kumimoji="1" lang="ja-JP" altLang="en-US" sz="1600" dirty="0"/>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dirty="0" smtClean="0"/>
                        <a:t>年１回</a:t>
                      </a:r>
                      <a:endParaRPr kumimoji="1" lang="ja-JP" altLang="en-US" sz="1600" dirty="0"/>
                    </a:p>
                  </a:txBody>
                  <a:tcPr>
                    <a:solidFill>
                      <a:schemeClr val="bg1"/>
                    </a:solidFill>
                  </a:tcPr>
                </a:tc>
                <a:extLst>
                  <a:ext uri="{0D108BD9-81ED-4DB2-BD59-A6C34878D82A}">
                    <a16:rowId xmlns:a16="http://schemas.microsoft.com/office/drawing/2014/main" val="3729819868"/>
                  </a:ext>
                </a:extLst>
              </a:tr>
              <a:tr h="6480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600" dirty="0" smtClean="0"/>
                        <a:t>４</a:t>
                      </a:r>
                      <a:r>
                        <a:rPr kumimoji="1" lang="en-US" altLang="ja-JP" sz="1600" dirty="0" smtClean="0"/>
                        <a:t>.</a:t>
                      </a:r>
                      <a:r>
                        <a:rPr kumimoji="1" lang="ja-JP" altLang="en-US" sz="1600" dirty="0" smtClean="0"/>
                        <a:t>バッテリー・</a:t>
                      </a:r>
                      <a:endParaRPr kumimoji="1" lang="en-US" altLang="ja-JP" sz="1600" dirty="0" smtClean="0"/>
                    </a:p>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600" dirty="0" smtClean="0"/>
                        <a:t>　備蓄の点検</a:t>
                      </a:r>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dirty="0" smtClean="0"/>
                        <a:t>年１回</a:t>
                      </a:r>
                      <a:endParaRPr kumimoji="1" lang="ja-JP" altLang="en-US" sz="1600" dirty="0"/>
                    </a:p>
                  </a:txBody>
                  <a:tcPr>
                    <a:solidFill>
                      <a:schemeClr val="bg1"/>
                    </a:solidFill>
                  </a:tcPr>
                </a:tc>
                <a:extLst>
                  <a:ext uri="{0D108BD9-81ED-4DB2-BD59-A6C34878D82A}">
                    <a16:rowId xmlns:a16="http://schemas.microsoft.com/office/drawing/2014/main" val="3594618133"/>
                  </a:ext>
                </a:extLst>
              </a:tr>
              <a:tr h="648000">
                <a:tc>
                  <a:txBody>
                    <a:bodyPr/>
                    <a:lstStyle/>
                    <a:p>
                      <a:pPr algn="l"/>
                      <a:r>
                        <a:rPr kumimoji="1" lang="ja-JP" altLang="en-US" sz="1600" dirty="0" smtClean="0"/>
                        <a:t>５</a:t>
                      </a:r>
                      <a:r>
                        <a:rPr kumimoji="1" lang="en-US" altLang="ja-JP" sz="1600" dirty="0" smtClean="0"/>
                        <a:t>.</a:t>
                      </a:r>
                      <a:r>
                        <a:rPr kumimoji="1" lang="ja-JP" altLang="en-US" sz="1600" dirty="0" smtClean="0"/>
                        <a:t>その他</a:t>
                      </a:r>
                      <a:endParaRPr kumimoji="1" lang="en-US" altLang="ja-JP" sz="1600" dirty="0" smtClean="0"/>
                    </a:p>
                    <a:p>
                      <a:pPr algn="l"/>
                      <a:r>
                        <a:rPr kumimoji="1" lang="ja-JP" altLang="en-US" sz="1600" dirty="0" smtClean="0"/>
                        <a:t>　 蘇生バッグの</a:t>
                      </a:r>
                      <a:endParaRPr kumimoji="1" lang="en-US" altLang="ja-JP" sz="1600" dirty="0" smtClean="0"/>
                    </a:p>
                    <a:p>
                      <a:pPr algn="l"/>
                      <a:r>
                        <a:rPr kumimoji="1" lang="ja-JP" altLang="en-US" sz="1600" dirty="0" smtClean="0"/>
                        <a:t>　</a:t>
                      </a:r>
                      <a:r>
                        <a:rPr kumimoji="1" lang="ja-JP" altLang="en-US" sz="1600" baseline="0" dirty="0" smtClean="0"/>
                        <a:t> </a:t>
                      </a:r>
                      <a:r>
                        <a:rPr kumimoji="1" lang="ja-JP" altLang="en-US" sz="1600" dirty="0" smtClean="0"/>
                        <a:t>作動確認</a:t>
                      </a:r>
                      <a:endParaRPr kumimoji="1" lang="ja-JP" altLang="en-US" sz="1600" dirty="0"/>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dirty="0" smtClean="0"/>
                        <a:t>３か月に</a:t>
                      </a:r>
                      <a:r>
                        <a:rPr kumimoji="1" lang="en-US" altLang="ja-JP" sz="1600" dirty="0" smtClean="0"/>
                        <a:t>1</a:t>
                      </a:r>
                      <a:r>
                        <a:rPr kumimoji="1" lang="ja-JP" altLang="en-US" sz="1600" dirty="0" smtClean="0"/>
                        <a:t>回</a:t>
                      </a:r>
                      <a:endParaRPr kumimoji="1" lang="ja-JP" altLang="en-US" sz="1600" dirty="0"/>
                    </a:p>
                  </a:txBody>
                  <a:tcPr>
                    <a:solidFill>
                      <a:schemeClr val="bg1"/>
                    </a:solidFill>
                  </a:tcPr>
                </a:tc>
                <a:extLst>
                  <a:ext uri="{0D108BD9-81ED-4DB2-BD59-A6C34878D82A}">
                    <a16:rowId xmlns:a16="http://schemas.microsoft.com/office/drawing/2014/main" val="104479533"/>
                  </a:ext>
                </a:extLst>
              </a:tr>
              <a:tr h="648000">
                <a:tc>
                  <a:txBody>
                    <a:bodyPr/>
                    <a:lstStyle/>
                    <a:p>
                      <a:pPr algn="l"/>
                      <a:r>
                        <a:rPr kumimoji="1" lang="ja-JP" altLang="en-US" sz="1600" dirty="0" smtClean="0"/>
                        <a:t>５</a:t>
                      </a:r>
                      <a:r>
                        <a:rPr kumimoji="1" lang="en-US" altLang="ja-JP" sz="1600" dirty="0" smtClean="0"/>
                        <a:t>.</a:t>
                      </a:r>
                      <a:r>
                        <a:rPr kumimoji="1" lang="ja-JP" altLang="en-US" sz="1600" dirty="0" smtClean="0"/>
                        <a:t>その他</a:t>
                      </a:r>
                      <a:endParaRPr kumimoji="1" lang="en-US" altLang="ja-JP" sz="1600" dirty="0" smtClean="0"/>
                    </a:p>
                    <a:p>
                      <a:pPr algn="l"/>
                      <a:r>
                        <a:rPr kumimoji="1" lang="ja-JP" altLang="en-US" sz="1600" dirty="0" smtClean="0"/>
                        <a:t>　</a:t>
                      </a:r>
                      <a:r>
                        <a:rPr kumimoji="1" lang="ja-JP" altLang="en-US" sz="1600" baseline="0" dirty="0" smtClean="0"/>
                        <a:t> </a:t>
                      </a:r>
                      <a:r>
                        <a:rPr kumimoji="1" lang="ja-JP" altLang="en-US" sz="1600" dirty="0" smtClean="0"/>
                        <a:t>バッテリー充電</a:t>
                      </a:r>
                      <a:endParaRPr kumimoji="1" lang="ja-JP" altLang="en-US" sz="1600" dirty="0"/>
                    </a:p>
                  </a:txBody>
                  <a:tcPr>
                    <a:solidFill>
                      <a:schemeClr val="bg1"/>
                    </a:solidFill>
                  </a:tcPr>
                </a:tc>
                <a:tc>
                  <a:txBody>
                    <a:bodyPr/>
                    <a:lstStyle/>
                    <a:p>
                      <a:pPr algn="ctr"/>
                      <a:r>
                        <a:rPr kumimoji="1" lang="ja-JP" altLang="en-US" sz="1600" dirty="0" smtClean="0"/>
                        <a:t>訪問看護</a:t>
                      </a:r>
                      <a:endParaRPr kumimoji="1" lang="ja-JP" altLang="en-US" sz="1600" dirty="0"/>
                    </a:p>
                  </a:txBody>
                  <a:tcPr>
                    <a:solidFill>
                      <a:schemeClr val="bg1"/>
                    </a:solidFill>
                  </a:tcPr>
                </a:tc>
                <a:tc>
                  <a:txBody>
                    <a:bodyPr/>
                    <a:lstStyle/>
                    <a:p>
                      <a:pPr algn="ctr"/>
                      <a:r>
                        <a:rPr kumimoji="1" lang="ja-JP" altLang="en-US" sz="1600" dirty="0" smtClean="0"/>
                        <a:t>月</a:t>
                      </a:r>
                      <a:r>
                        <a:rPr kumimoji="1" lang="en-US" altLang="ja-JP" sz="1600" dirty="0" smtClean="0"/>
                        <a:t>1</a:t>
                      </a:r>
                      <a:r>
                        <a:rPr kumimoji="1" lang="ja-JP" altLang="en-US" sz="1600" dirty="0" smtClean="0"/>
                        <a:t>回</a:t>
                      </a:r>
                      <a:endParaRPr kumimoji="1" lang="ja-JP" altLang="en-US" sz="1600" dirty="0"/>
                    </a:p>
                  </a:txBody>
                  <a:tcPr>
                    <a:solidFill>
                      <a:schemeClr val="bg1"/>
                    </a:solidFill>
                  </a:tcPr>
                </a:tc>
                <a:extLst>
                  <a:ext uri="{0D108BD9-81ED-4DB2-BD59-A6C34878D82A}">
                    <a16:rowId xmlns:a16="http://schemas.microsoft.com/office/drawing/2014/main" val="3207158148"/>
                  </a:ext>
                </a:extLst>
              </a:tr>
              <a:tr h="648000">
                <a:tc>
                  <a:txBody>
                    <a:bodyPr/>
                    <a:lstStyle/>
                    <a:p>
                      <a:pPr algn="l"/>
                      <a:r>
                        <a:rPr kumimoji="1" lang="ja-JP" altLang="en-US" sz="1600" dirty="0" smtClean="0"/>
                        <a:t>６</a:t>
                      </a:r>
                      <a:r>
                        <a:rPr kumimoji="1" lang="en-US" altLang="ja-JP" sz="1600" dirty="0" smtClean="0"/>
                        <a:t>.</a:t>
                      </a:r>
                      <a:r>
                        <a:rPr kumimoji="1" lang="ja-JP" altLang="en-US" sz="1600" dirty="0" smtClean="0"/>
                        <a:t>避難の準備</a:t>
                      </a:r>
                      <a:endParaRPr kumimoji="1" lang="ja-JP" altLang="en-US" sz="1600" dirty="0"/>
                    </a:p>
                  </a:txBody>
                  <a:tcPr>
                    <a:solidFill>
                      <a:schemeClr val="bg1"/>
                    </a:solidFill>
                  </a:tcPr>
                </a:tc>
                <a:tc>
                  <a:txBody>
                    <a:bodyPr/>
                    <a:lstStyle/>
                    <a:p>
                      <a:pPr algn="ctr"/>
                      <a:endParaRPr kumimoji="1" lang="ja-JP" altLang="en-US" sz="1600" dirty="0"/>
                    </a:p>
                  </a:txBody>
                  <a:tcPr>
                    <a:solidFill>
                      <a:schemeClr val="bg1"/>
                    </a:solidFill>
                  </a:tcPr>
                </a:tc>
                <a:tc>
                  <a:txBody>
                    <a:bodyPr/>
                    <a:lstStyle/>
                    <a:p>
                      <a:pPr algn="ctr"/>
                      <a:r>
                        <a:rPr kumimoji="1" lang="ja-JP" altLang="en-US" sz="1600" dirty="0" smtClean="0"/>
                        <a:t>年１回</a:t>
                      </a:r>
                      <a:endParaRPr kumimoji="1" lang="ja-JP" altLang="en-US" sz="1600" dirty="0"/>
                    </a:p>
                  </a:txBody>
                  <a:tcPr>
                    <a:solidFill>
                      <a:schemeClr val="bg1"/>
                    </a:solidFill>
                  </a:tcPr>
                </a:tc>
                <a:extLst>
                  <a:ext uri="{0D108BD9-81ED-4DB2-BD59-A6C34878D82A}">
                    <a16:rowId xmlns:a16="http://schemas.microsoft.com/office/drawing/2014/main" val="2939853623"/>
                  </a:ext>
                </a:extLst>
              </a:tr>
            </a:tbl>
          </a:graphicData>
        </a:graphic>
      </p:graphicFrame>
      <p:sp>
        <p:nvSpPr>
          <p:cNvPr id="5" name="角丸四角形吹き出し 4"/>
          <p:cNvSpPr/>
          <p:nvPr/>
        </p:nvSpPr>
        <p:spPr>
          <a:xfrm>
            <a:off x="2190750" y="3205517"/>
            <a:ext cx="2209799" cy="1428750"/>
          </a:xfrm>
          <a:prstGeom prst="wedgeRoundRectCallout">
            <a:avLst>
              <a:gd name="adj1" fmla="val 50764"/>
              <a:gd name="adj2" fmla="val 64584"/>
              <a:gd name="adj3" fmla="val 16667"/>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担当者やタイミングを決めて置く</a:t>
            </a:r>
            <a:endParaRPr kumimoji="1" lang="ja-JP" altLang="en-US" dirty="0">
              <a:solidFill>
                <a:schemeClr val="tx1"/>
              </a:solidFill>
            </a:endParaRPr>
          </a:p>
        </p:txBody>
      </p:sp>
    </p:spTree>
    <p:extLst>
      <p:ext uri="{BB962C8B-B14F-4D97-AF65-F5344CB8AC3E}">
        <p14:creationId xmlns:p14="http://schemas.microsoft.com/office/powerpoint/2010/main" val="195869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96094" y="480642"/>
            <a:ext cx="5309467" cy="738664"/>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１．患者連絡票→ </a:t>
            </a:r>
            <a:r>
              <a:rPr kumimoji="1" lang="ja-JP" altLang="en-US" sz="1200" dirty="0" smtClean="0">
                <a:latin typeface="Meiryo UI" panose="020B0604030504040204" pitchFamily="50" charset="-128"/>
                <a:ea typeface="Meiryo UI" panose="020B0604030504040204" pitchFamily="50" charset="-128"/>
              </a:rPr>
              <a:t>緊急入院時に必要な項目です。</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主治医以外でも、この情報に基づいて医療機関と連絡をとることができます。</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シートに記入するか主治医</a:t>
            </a:r>
            <a:r>
              <a:rPr kumimoji="1" lang="ja-JP" altLang="en-US" sz="1200" dirty="0">
                <a:latin typeface="Meiryo UI" panose="020B0604030504040204" pitchFamily="50" charset="-128"/>
                <a:ea typeface="Meiryo UI" panose="020B0604030504040204" pitchFamily="50" charset="-128"/>
              </a:rPr>
              <a:t>の診療情報</a:t>
            </a:r>
            <a:r>
              <a:rPr kumimoji="1" lang="ja-JP" altLang="en-US" sz="1200" dirty="0" smtClean="0">
                <a:latin typeface="Meiryo UI" panose="020B0604030504040204" pitchFamily="50" charset="-128"/>
                <a:ea typeface="Meiryo UI" panose="020B0604030504040204" pitchFamily="50" charset="-128"/>
              </a:rPr>
              <a:t>提供書を準備しておきましょう。</a:t>
            </a:r>
            <a:endParaRPr kumimoji="1" lang="ja-JP" altLang="en-US" sz="1200" dirty="0"/>
          </a:p>
        </p:txBody>
      </p:sp>
      <p:sp>
        <p:nvSpPr>
          <p:cNvPr id="3" name="正方形/長方形 2"/>
          <p:cNvSpPr/>
          <p:nvPr/>
        </p:nvSpPr>
        <p:spPr>
          <a:xfrm>
            <a:off x="3216790" y="141274"/>
            <a:ext cx="3236784" cy="307777"/>
          </a:xfrm>
          <a:prstGeom prst="rect">
            <a:avLst/>
          </a:prstGeom>
          <a:ln>
            <a:solidFill>
              <a:schemeClr val="tx1"/>
            </a:solidFill>
          </a:ln>
        </p:spPr>
        <p:txBody>
          <a:bodyPr wrap="none">
            <a:spAutoFit/>
          </a:bodyPr>
          <a:lstStyle/>
          <a:p>
            <a:r>
              <a:rPr lang="ja-JP" altLang="en-US" sz="1400" dirty="0" smtClean="0"/>
              <a:t>更新日　　年　　月　　日（変更時）</a:t>
            </a:r>
            <a:endParaRPr lang="ja-JP" altLang="en-US" sz="1400" dirty="0"/>
          </a:p>
        </p:txBody>
      </p:sp>
      <p:graphicFrame>
        <p:nvGraphicFramePr>
          <p:cNvPr id="4" name="表 3"/>
          <p:cNvGraphicFramePr>
            <a:graphicFrameLocks noGrp="1"/>
          </p:cNvGraphicFramePr>
          <p:nvPr>
            <p:extLst>
              <p:ext uri="{D42A27DB-BD31-4B8C-83A1-F6EECF244321}">
                <p14:modId xmlns:p14="http://schemas.microsoft.com/office/powerpoint/2010/main" val="2160746062"/>
              </p:ext>
            </p:extLst>
          </p:nvPr>
        </p:nvGraphicFramePr>
        <p:xfrm>
          <a:off x="603998" y="1588402"/>
          <a:ext cx="5760000" cy="5649836"/>
        </p:xfrm>
        <a:graphic>
          <a:graphicData uri="http://schemas.openxmlformats.org/drawingml/2006/table">
            <a:tbl>
              <a:tblPr firstRow="1" bandRow="1">
                <a:tableStyleId>{5940675A-B579-460E-94D1-54222C63F5DA}</a:tableStyleId>
              </a:tblPr>
              <a:tblGrid>
                <a:gridCol w="1634711">
                  <a:extLst>
                    <a:ext uri="{9D8B030D-6E8A-4147-A177-3AD203B41FA5}">
                      <a16:colId xmlns:a16="http://schemas.microsoft.com/office/drawing/2014/main" val="1098687355"/>
                    </a:ext>
                  </a:extLst>
                </a:gridCol>
                <a:gridCol w="4125289">
                  <a:extLst>
                    <a:ext uri="{9D8B030D-6E8A-4147-A177-3AD203B41FA5}">
                      <a16:colId xmlns:a16="http://schemas.microsoft.com/office/drawing/2014/main" val="3243507514"/>
                    </a:ext>
                  </a:extLst>
                </a:gridCol>
              </a:tblGrid>
              <a:tr h="339507">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患者氏名（性別）</a:t>
                      </a:r>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3105561259"/>
                  </a:ext>
                </a:extLst>
              </a:tr>
              <a:tr h="290104">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生年月日</a:t>
                      </a:r>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3915459794"/>
                  </a:ext>
                </a:extLst>
              </a:tr>
              <a:tr h="144285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病歴</a:t>
                      </a:r>
                      <a:endParaRPr kumimoji="1" lang="en-US" altLang="ja-JP" sz="1200" dirty="0" smtClean="0"/>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　・診断</a:t>
                      </a:r>
                      <a:endParaRPr kumimoji="1" lang="en-US" altLang="ja-JP" sz="1200" dirty="0" smtClean="0"/>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　・発症時期</a:t>
                      </a:r>
                      <a:endParaRPr kumimoji="1" lang="en-US" altLang="ja-JP" sz="1200" dirty="0" smtClean="0"/>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　・呼吸器装着時期</a:t>
                      </a:r>
                      <a:endParaRPr kumimoji="1" lang="en-US" altLang="ja-JP" sz="1200" dirty="0" smtClean="0"/>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1170117548"/>
                  </a:ext>
                </a:extLst>
              </a:tr>
              <a:tr h="103946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合併症</a:t>
                      </a:r>
                      <a:endParaRPr kumimoji="1" lang="en-US" altLang="ja-JP" sz="1200" dirty="0" smtClean="0"/>
                    </a:p>
                    <a:p>
                      <a:pPr marL="0" marR="0" lvl="0" indent="0" algn="l" defTabSz="342900" rtl="0" eaLnBrk="1" fontAlgn="auto" latinLnBrk="0" hangingPunct="1">
                        <a:lnSpc>
                          <a:spcPct val="100000"/>
                        </a:lnSpc>
                        <a:spcBef>
                          <a:spcPts val="0"/>
                        </a:spcBef>
                        <a:spcAft>
                          <a:spcPts val="0"/>
                        </a:spcAft>
                        <a:buClrTx/>
                        <a:buSzTx/>
                        <a:buFontTx/>
                        <a:buNone/>
                        <a:tabLst/>
                        <a:defRPr/>
                      </a:pPr>
                      <a:endParaRPr kumimoji="1" lang="en-US" altLang="ja-JP" sz="1200" dirty="0" smtClean="0"/>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3971794693"/>
                  </a:ext>
                </a:extLst>
              </a:tr>
              <a:tr h="834189">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既往歴</a:t>
                      </a:r>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2979732866"/>
                  </a:ext>
                </a:extLst>
              </a:tr>
              <a:tr h="645547">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dirty="0" smtClean="0"/>
                        <a:t>アレルギーなど禁忌</a:t>
                      </a:r>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4131144762"/>
                  </a:ext>
                </a:extLst>
              </a:tr>
              <a:tr h="1058165">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主治医情報</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　・医療機関名</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　・主治医氏名</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メイリオ" panose="020B0604030504040204" pitchFamily="50" charset="-128"/>
                          <a:cs typeface="+mn-cs"/>
                        </a:rPr>
                        <a:t>　・連絡先</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1" lang="ja-JP" altLang="en-US" sz="1000" dirty="0"/>
                    </a:p>
                  </a:txBody>
                  <a:tcPr>
                    <a:solidFill>
                      <a:schemeClr val="bg1"/>
                    </a:solidFill>
                  </a:tcPr>
                </a:tc>
                <a:extLst>
                  <a:ext uri="{0D108BD9-81ED-4DB2-BD59-A6C34878D82A}">
                    <a16:rowId xmlns:a16="http://schemas.microsoft.com/office/drawing/2014/main" val="536261309"/>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4207167413"/>
              </p:ext>
            </p:extLst>
          </p:nvPr>
        </p:nvGraphicFramePr>
        <p:xfrm>
          <a:off x="603998" y="7982384"/>
          <a:ext cx="5760000" cy="1728000"/>
        </p:xfrm>
        <a:graphic>
          <a:graphicData uri="http://schemas.openxmlformats.org/drawingml/2006/table">
            <a:tbl>
              <a:tblPr firstRow="1" bandRow="1">
                <a:tableStyleId>{5940675A-B579-460E-94D1-54222C63F5DA}</a:tableStyleId>
              </a:tblPr>
              <a:tblGrid>
                <a:gridCol w="1640552">
                  <a:extLst>
                    <a:ext uri="{9D8B030D-6E8A-4147-A177-3AD203B41FA5}">
                      <a16:colId xmlns:a16="http://schemas.microsoft.com/office/drawing/2014/main" val="4265099482"/>
                    </a:ext>
                  </a:extLst>
                </a:gridCol>
                <a:gridCol w="4119448">
                  <a:extLst>
                    <a:ext uri="{9D8B030D-6E8A-4147-A177-3AD203B41FA5}">
                      <a16:colId xmlns:a16="http://schemas.microsoft.com/office/drawing/2014/main" val="2622565146"/>
                    </a:ext>
                  </a:extLst>
                </a:gridCol>
              </a:tblGrid>
              <a:tr h="288000">
                <a:tc>
                  <a:txBody>
                    <a:bodyPr/>
                    <a:lstStyle/>
                    <a:p>
                      <a:r>
                        <a:rPr kumimoji="1" lang="ja-JP" altLang="en-US" sz="1200" dirty="0" smtClean="0"/>
                        <a:t>身長</a:t>
                      </a:r>
                      <a:endParaRPr kumimoji="1" lang="en-US" altLang="ja-JP" sz="1200" dirty="0" smtClean="0"/>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3491576498"/>
                  </a:ext>
                </a:extLst>
              </a:tr>
              <a:tr h="288000">
                <a:tc>
                  <a:txBody>
                    <a:bodyPr/>
                    <a:lstStyle/>
                    <a:p>
                      <a:r>
                        <a:rPr kumimoji="1" lang="ja-JP" altLang="en-US" sz="1200" dirty="0" smtClean="0"/>
                        <a:t>体重</a:t>
                      </a:r>
                      <a:endParaRPr kumimoji="1" lang="ja-JP" altLang="en-US" sz="1200" dirty="0"/>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2343887821"/>
                  </a:ext>
                </a:extLst>
              </a:tr>
              <a:tr h="288000">
                <a:tc>
                  <a:txBody>
                    <a:bodyPr/>
                    <a:lstStyle/>
                    <a:p>
                      <a:r>
                        <a:rPr kumimoji="1" lang="ja-JP" altLang="en-US" sz="1200" dirty="0" smtClean="0"/>
                        <a:t>体温</a:t>
                      </a:r>
                      <a:endParaRPr kumimoji="1" lang="ja-JP" altLang="en-US" sz="1200" dirty="0"/>
                    </a:p>
                  </a:txBody>
                  <a:tcPr>
                    <a:solidFill>
                      <a:schemeClr val="bg1"/>
                    </a:solidFill>
                  </a:tcPr>
                </a:tc>
                <a:tc>
                  <a:txBody>
                    <a:bodyPr/>
                    <a:lstStyle/>
                    <a:p>
                      <a:endParaRPr kumimoji="1" lang="ja-JP" altLang="en-US" sz="1000" dirty="0"/>
                    </a:p>
                  </a:txBody>
                  <a:tcPr>
                    <a:solidFill>
                      <a:schemeClr val="bg1"/>
                    </a:solidFill>
                  </a:tcPr>
                </a:tc>
                <a:extLst>
                  <a:ext uri="{0D108BD9-81ED-4DB2-BD59-A6C34878D82A}">
                    <a16:rowId xmlns:a16="http://schemas.microsoft.com/office/drawing/2014/main" val="3072638286"/>
                  </a:ext>
                </a:extLst>
              </a:tr>
              <a:tr h="288000">
                <a:tc>
                  <a:txBody>
                    <a:bodyPr/>
                    <a:lstStyle/>
                    <a:p>
                      <a:r>
                        <a:rPr kumimoji="1" lang="ja-JP" altLang="en-US" sz="1200" dirty="0" smtClean="0"/>
                        <a:t>脈拍</a:t>
                      </a:r>
                      <a:endParaRPr kumimoji="1" lang="en-US" altLang="ja-JP" sz="1200" dirty="0" smtClean="0"/>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1" lang="ja-JP" altLang="en-US" sz="1000" baseline="-25000" dirty="0" smtClean="0"/>
                    </a:p>
                  </a:txBody>
                  <a:tcPr>
                    <a:solidFill>
                      <a:schemeClr val="bg1"/>
                    </a:solidFill>
                  </a:tcPr>
                </a:tc>
                <a:extLst>
                  <a:ext uri="{0D108BD9-81ED-4DB2-BD59-A6C34878D82A}">
                    <a16:rowId xmlns:a16="http://schemas.microsoft.com/office/drawing/2014/main" val="2985050577"/>
                  </a:ext>
                </a:extLst>
              </a:tr>
              <a:tr h="288000">
                <a:tc>
                  <a:txBody>
                    <a:bodyPr/>
                    <a:lstStyle/>
                    <a:p>
                      <a:r>
                        <a:rPr kumimoji="1" lang="ja-JP" altLang="en-US" sz="1200" dirty="0" smtClean="0"/>
                        <a:t>血圧</a:t>
                      </a:r>
                      <a:endParaRPr kumimoji="1" lang="en-US" altLang="ja-JP" sz="1200" dirty="0" smtClean="0"/>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1" lang="ja-JP" altLang="en-US" sz="1000" baseline="-25000" dirty="0" smtClean="0"/>
                    </a:p>
                  </a:txBody>
                  <a:tcPr>
                    <a:solidFill>
                      <a:schemeClr val="bg1"/>
                    </a:solidFill>
                  </a:tcPr>
                </a:tc>
                <a:extLst>
                  <a:ext uri="{0D108BD9-81ED-4DB2-BD59-A6C34878D82A}">
                    <a16:rowId xmlns:a16="http://schemas.microsoft.com/office/drawing/2014/main" val="3153922973"/>
                  </a:ext>
                </a:extLst>
              </a:tr>
              <a:tr h="28800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200" dirty="0" smtClean="0"/>
                        <a:t>SPO</a:t>
                      </a:r>
                      <a:r>
                        <a:rPr kumimoji="1" lang="en-US" altLang="ja-JP" sz="1200" baseline="-25000" dirty="0" smtClean="0"/>
                        <a:t>2</a:t>
                      </a:r>
                      <a:endParaRPr kumimoji="1" lang="ja-JP" altLang="en-US" sz="1200" baseline="-25000" dirty="0" smtClean="0"/>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1" lang="ja-JP" altLang="en-US" sz="1000" baseline="-25000" dirty="0" smtClean="0"/>
                    </a:p>
                  </a:txBody>
                  <a:tcPr>
                    <a:solidFill>
                      <a:schemeClr val="bg1"/>
                    </a:solidFill>
                  </a:tcPr>
                </a:tc>
                <a:extLst>
                  <a:ext uri="{0D108BD9-81ED-4DB2-BD59-A6C34878D82A}">
                    <a16:rowId xmlns:a16="http://schemas.microsoft.com/office/drawing/2014/main" val="1766093959"/>
                  </a:ext>
                </a:extLst>
              </a:tr>
            </a:tbl>
          </a:graphicData>
        </a:graphic>
      </p:graphicFrame>
      <p:sp>
        <p:nvSpPr>
          <p:cNvPr id="8" name="角丸四角形 7"/>
          <p:cNvSpPr/>
          <p:nvPr/>
        </p:nvSpPr>
        <p:spPr>
          <a:xfrm>
            <a:off x="603998" y="1187355"/>
            <a:ext cx="1593292" cy="373751"/>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①基礎情報</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619926" y="7622384"/>
            <a:ext cx="1594800" cy="360000"/>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②身体</a:t>
            </a:r>
            <a:r>
              <a:rPr kumimoji="1" lang="ja-JP" altLang="en-US" sz="1600" dirty="0">
                <a:latin typeface="Meiryo UI" panose="020B0604030504040204" pitchFamily="50" charset="-128"/>
                <a:ea typeface="Meiryo UI" panose="020B0604030504040204" pitchFamily="50" charset="-128"/>
              </a:rPr>
              <a:t>状況</a:t>
            </a:r>
          </a:p>
        </p:txBody>
      </p:sp>
    </p:spTree>
    <p:extLst>
      <p:ext uri="{BB962C8B-B14F-4D97-AF65-F5344CB8AC3E}">
        <p14:creationId xmlns:p14="http://schemas.microsoft.com/office/powerpoint/2010/main" val="1287492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3065" y="384976"/>
            <a:ext cx="5857694" cy="584775"/>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１．患者連絡票</a:t>
            </a:r>
            <a:endParaRPr kumimoji="1" lang="en-US" altLang="ja-JP"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以下の項目の「最新情報」を準備しましょう（記入または別紙で用意）</a:t>
            </a:r>
            <a:endParaRPr kumimoji="1" lang="ja-JP" altLang="en-US" sz="1400" dirty="0"/>
          </a:p>
        </p:txBody>
      </p:sp>
      <p:sp>
        <p:nvSpPr>
          <p:cNvPr id="3" name="正方形/長方形 2"/>
          <p:cNvSpPr/>
          <p:nvPr/>
        </p:nvSpPr>
        <p:spPr>
          <a:xfrm>
            <a:off x="5390963" y="209821"/>
            <a:ext cx="877163" cy="369332"/>
          </a:xfrm>
          <a:prstGeom prst="rect">
            <a:avLst/>
          </a:prstGeom>
          <a:ln>
            <a:solidFill>
              <a:schemeClr val="tx1"/>
            </a:solidFill>
          </a:ln>
        </p:spPr>
        <p:txBody>
          <a:bodyPr wrap="none">
            <a:spAutoFit/>
          </a:bodyPr>
          <a:lstStyle/>
          <a:p>
            <a:r>
              <a:rPr lang="ja-JP" altLang="en-US" dirty="0"/>
              <a:t>変更時</a:t>
            </a:r>
          </a:p>
        </p:txBody>
      </p:sp>
      <p:graphicFrame>
        <p:nvGraphicFramePr>
          <p:cNvPr id="4" name="表 3"/>
          <p:cNvGraphicFramePr>
            <a:graphicFrameLocks noGrp="1"/>
          </p:cNvGraphicFramePr>
          <p:nvPr>
            <p:extLst>
              <p:ext uri="{D42A27DB-BD31-4B8C-83A1-F6EECF244321}">
                <p14:modId xmlns:p14="http://schemas.microsoft.com/office/powerpoint/2010/main" val="272028925"/>
              </p:ext>
            </p:extLst>
          </p:nvPr>
        </p:nvGraphicFramePr>
        <p:xfrm>
          <a:off x="508126" y="1352317"/>
          <a:ext cx="5760000" cy="8441819"/>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1142982274"/>
                    </a:ext>
                  </a:extLst>
                </a:gridCol>
                <a:gridCol w="900000">
                  <a:extLst>
                    <a:ext uri="{9D8B030D-6E8A-4147-A177-3AD203B41FA5}">
                      <a16:colId xmlns:a16="http://schemas.microsoft.com/office/drawing/2014/main" val="453002446"/>
                    </a:ext>
                  </a:extLst>
                </a:gridCol>
                <a:gridCol w="3960000">
                  <a:extLst>
                    <a:ext uri="{9D8B030D-6E8A-4147-A177-3AD203B41FA5}">
                      <a16:colId xmlns:a16="http://schemas.microsoft.com/office/drawing/2014/main" val="3709699878"/>
                    </a:ext>
                  </a:extLst>
                </a:gridCol>
              </a:tblGrid>
              <a:tr h="410201">
                <a:tc rowSpan="6">
                  <a:txBody>
                    <a:bodyPr/>
                    <a:lstStyle/>
                    <a:p>
                      <a:r>
                        <a:rPr kumimoji="1" lang="ja-JP" altLang="en-US" sz="1000" dirty="0" smtClean="0">
                          <a:latin typeface="+mn-ea"/>
                          <a:ea typeface="+mn-ea"/>
                        </a:rPr>
                        <a:t>人工呼吸器</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モード</a:t>
                      </a:r>
                      <a:endParaRPr kumimoji="1" lang="ja-JP" altLang="en-US" sz="1000" dirty="0">
                        <a:latin typeface="+mn-ea"/>
                        <a:ea typeface="+mn-ea"/>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n-ea"/>
                          <a:ea typeface="+mn-ea"/>
                        </a:rPr>
                        <a:t>TPPV</a:t>
                      </a:r>
                      <a:r>
                        <a:rPr kumimoji="1" lang="ja-JP" altLang="en-US" sz="1000" dirty="0" smtClean="0">
                          <a:latin typeface="+mn-ea"/>
                          <a:ea typeface="+mn-ea"/>
                        </a:rPr>
                        <a:t>　／　</a:t>
                      </a:r>
                      <a:r>
                        <a:rPr kumimoji="1" lang="en-US" altLang="ja-JP" sz="1000" dirty="0" smtClean="0">
                          <a:latin typeface="+mn-ea"/>
                          <a:ea typeface="+mn-ea"/>
                        </a:rPr>
                        <a:t>NPPV</a:t>
                      </a:r>
                      <a:endParaRPr kumimoji="1" lang="ja-JP" altLang="en-US" sz="1000" dirty="0" smtClean="0">
                        <a:latin typeface="+mn-ea"/>
                        <a:ea typeface="+mn-ea"/>
                      </a:endParaRPr>
                    </a:p>
                  </a:txBody>
                  <a:tcPr>
                    <a:solidFill>
                      <a:schemeClr val="bg1"/>
                    </a:solidFill>
                  </a:tcPr>
                </a:tc>
                <a:extLst>
                  <a:ext uri="{0D108BD9-81ED-4DB2-BD59-A6C34878D82A}">
                    <a16:rowId xmlns:a16="http://schemas.microsoft.com/office/drawing/2014/main" val="869278650"/>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機種</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メーカー（　　　　　　　　　　　　　　　　　　　　　　　）</a:t>
                      </a:r>
                      <a:endParaRPr kumimoji="1" lang="en-US" altLang="ja-JP" sz="1000" dirty="0" smtClean="0">
                        <a:latin typeface="+mn-ea"/>
                        <a:ea typeface="+mn-ea"/>
                      </a:endParaRPr>
                    </a:p>
                    <a:p>
                      <a:r>
                        <a:rPr kumimoji="1" lang="ja-JP" altLang="en-US" sz="1000" dirty="0" smtClean="0">
                          <a:latin typeface="+mn-ea"/>
                          <a:ea typeface="+mn-ea"/>
                        </a:rPr>
                        <a:t>機種名　（　　　　　　　　　　　　　　　　　　　　　　　）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4044552189"/>
                  </a:ext>
                </a:extLst>
              </a:tr>
              <a:tr h="410201">
                <a:tc vMerge="1">
                  <a:txBody>
                    <a:bodyPr/>
                    <a:lstStyle/>
                    <a:p>
                      <a:endParaRPr kumimoji="1" lang="ja-JP" altLang="en-US" sz="1000" dirty="0">
                        <a:latin typeface="+mn-ea"/>
                        <a:ea typeface="+mn-ea"/>
                      </a:endParaRPr>
                    </a:p>
                  </a:txBody>
                  <a:tcPr>
                    <a:solidFill>
                      <a:schemeClr val="bg1"/>
                    </a:solidFill>
                  </a:tcPr>
                </a:tc>
                <a:tc rowSpan="3">
                  <a:txBody>
                    <a:bodyPr/>
                    <a:lstStyle/>
                    <a:p>
                      <a:r>
                        <a:rPr kumimoji="1" lang="ja-JP" altLang="en-US" sz="1000" dirty="0" smtClean="0">
                          <a:latin typeface="+mn-ea"/>
                          <a:ea typeface="+mn-ea"/>
                        </a:rPr>
                        <a:t>換気様式</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量規定（</a:t>
                      </a:r>
                      <a:r>
                        <a:rPr kumimoji="1" lang="en-US" altLang="ja-JP" sz="1000" dirty="0" smtClean="0">
                          <a:latin typeface="+mn-ea"/>
                          <a:ea typeface="+mn-ea"/>
                        </a:rPr>
                        <a:t>VCV</a:t>
                      </a:r>
                      <a:r>
                        <a:rPr kumimoji="1" lang="ja-JP" altLang="en-US" sz="1000" dirty="0" smtClean="0">
                          <a:latin typeface="+mn-ea"/>
                          <a:ea typeface="+mn-ea"/>
                        </a:rPr>
                        <a:t>） ・　圧規定（</a:t>
                      </a:r>
                      <a:r>
                        <a:rPr kumimoji="1" lang="en-US" altLang="ja-JP" sz="1000" dirty="0" smtClean="0">
                          <a:latin typeface="+mn-ea"/>
                          <a:ea typeface="+mn-ea"/>
                        </a:rPr>
                        <a:t>PCV</a:t>
                      </a:r>
                      <a:r>
                        <a:rPr kumimoji="1" lang="ja-JP" altLang="en-US" sz="1000" dirty="0" smtClean="0">
                          <a:latin typeface="+mn-ea"/>
                          <a:ea typeface="+mn-ea"/>
                        </a:rPr>
                        <a:t>）</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1496012584"/>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１回換気量（　　　）</a:t>
                      </a:r>
                      <a:r>
                        <a:rPr kumimoji="1" lang="en-US" altLang="ja-JP" sz="1000" dirty="0" smtClean="0">
                          <a:latin typeface="+mn-ea"/>
                          <a:ea typeface="+mn-ea"/>
                        </a:rPr>
                        <a:t>ml/</a:t>
                      </a:r>
                      <a:r>
                        <a:rPr kumimoji="1" lang="ja-JP" altLang="en-US" sz="1000" dirty="0" smtClean="0">
                          <a:latin typeface="+mn-ea"/>
                          <a:ea typeface="+mn-ea"/>
                        </a:rPr>
                        <a:t>回　　　呼吸数（　　　）回</a:t>
                      </a:r>
                      <a:r>
                        <a:rPr kumimoji="1" lang="en-US" altLang="ja-JP" sz="1000" dirty="0" smtClean="0">
                          <a:latin typeface="+mn-ea"/>
                          <a:ea typeface="+mn-ea"/>
                        </a:rPr>
                        <a:t>/</a:t>
                      </a:r>
                      <a:r>
                        <a:rPr kumimoji="1" lang="ja-JP" altLang="en-US" sz="1000" dirty="0" smtClean="0">
                          <a:latin typeface="+mn-ea"/>
                          <a:ea typeface="+mn-ea"/>
                        </a:rPr>
                        <a:t>分</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812709033"/>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r>
                        <a:rPr kumimoji="1" lang="en-US" altLang="ja-JP" sz="1000" dirty="0" smtClean="0">
                          <a:latin typeface="+mn-ea"/>
                          <a:ea typeface="+mn-ea"/>
                        </a:rPr>
                        <a:t>IPAP</a:t>
                      </a:r>
                      <a:r>
                        <a:rPr kumimoji="1" lang="ja-JP" altLang="en-US" sz="1000" dirty="0" smtClean="0">
                          <a:latin typeface="+mn-ea"/>
                          <a:ea typeface="+mn-ea"/>
                        </a:rPr>
                        <a:t>（　　　）　</a:t>
                      </a:r>
                      <a:r>
                        <a:rPr kumimoji="1" lang="en-US" altLang="ja-JP" sz="1000" dirty="0" smtClean="0">
                          <a:latin typeface="+mn-ea"/>
                          <a:ea typeface="+mn-ea"/>
                        </a:rPr>
                        <a:t>EPAP</a:t>
                      </a:r>
                      <a:r>
                        <a:rPr kumimoji="1" lang="ja-JP" altLang="en-US" sz="1000" dirty="0" smtClean="0">
                          <a:latin typeface="+mn-ea"/>
                          <a:ea typeface="+mn-ea"/>
                        </a:rPr>
                        <a:t>（　　　）吸気時間（　　　　）秒</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728364163"/>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装着時間</a:t>
                      </a:r>
                      <a:endParaRPr kumimoji="1" lang="ja-JP" altLang="en-US" sz="1000" dirty="0">
                        <a:latin typeface="+mn-ea"/>
                        <a:ea typeface="+mn-ea"/>
                      </a:endParaRPr>
                    </a:p>
                  </a:txBody>
                  <a:tcPr>
                    <a:solidFill>
                      <a:schemeClr val="bg1"/>
                    </a:solidFill>
                  </a:tcPr>
                </a:tc>
                <a:tc>
                  <a:txBody>
                    <a:bodyPr/>
                    <a:lstStyle/>
                    <a:p>
                      <a:r>
                        <a:rPr kumimoji="1" lang="en-US" altLang="ja-JP" sz="1000" dirty="0" smtClean="0">
                          <a:latin typeface="+mn-ea"/>
                          <a:ea typeface="+mn-ea"/>
                        </a:rPr>
                        <a:t>24</a:t>
                      </a:r>
                      <a:r>
                        <a:rPr kumimoji="1" lang="ja-JP" altLang="en-US" sz="1000" dirty="0" smtClean="0">
                          <a:latin typeface="+mn-ea"/>
                          <a:ea typeface="+mn-ea"/>
                        </a:rPr>
                        <a:t>時間　／　夜間のみ　／　その他（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731821980"/>
                  </a:ext>
                </a:extLst>
              </a:tr>
              <a:tr h="410201">
                <a:tc>
                  <a:txBody>
                    <a:bodyPr/>
                    <a:lstStyle/>
                    <a:p>
                      <a:r>
                        <a:rPr kumimoji="1" lang="ja-JP" altLang="en-US" sz="1000" dirty="0" smtClean="0">
                          <a:latin typeface="+mn-ea"/>
                          <a:ea typeface="+mn-ea"/>
                        </a:rPr>
                        <a:t>酸素</a:t>
                      </a:r>
                      <a:endParaRPr kumimoji="1" lang="ja-JP" altLang="en-US" sz="1000" dirty="0">
                        <a:latin typeface="+mn-ea"/>
                        <a:ea typeface="+mn-ea"/>
                      </a:endParaRPr>
                    </a:p>
                  </a:txBody>
                  <a:tcPr>
                    <a:solidFill>
                      <a:schemeClr val="bg1"/>
                    </a:solidFill>
                  </a:tcPr>
                </a:tc>
                <a:tc>
                  <a:txBody>
                    <a:bodyPr/>
                    <a:lstStyle/>
                    <a:p>
                      <a:endParaRPr kumimoji="1" lang="ja-JP" altLang="en-US" sz="1000" dirty="0">
                        <a:latin typeface="+mn-ea"/>
                        <a:ea typeface="+mn-ea"/>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あり（　　　　）</a:t>
                      </a:r>
                      <a:r>
                        <a:rPr kumimoji="1" lang="en-US" altLang="ja-JP" sz="1000" dirty="0" smtClean="0">
                          <a:latin typeface="+mn-ea"/>
                          <a:ea typeface="+mn-ea"/>
                        </a:rPr>
                        <a:t>L/</a:t>
                      </a:r>
                      <a:r>
                        <a:rPr kumimoji="1" lang="ja-JP" altLang="en-US" sz="1000" dirty="0" smtClean="0">
                          <a:latin typeface="+mn-ea"/>
                          <a:ea typeface="+mn-ea"/>
                        </a:rPr>
                        <a:t>分　／　　　　なし</a:t>
                      </a:r>
                    </a:p>
                    <a:p>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4116508218"/>
                  </a:ext>
                </a:extLst>
              </a:tr>
              <a:tr h="410201">
                <a:tc rowSpan="2">
                  <a:txBody>
                    <a:bodyPr/>
                    <a:lstStyle/>
                    <a:p>
                      <a:r>
                        <a:rPr kumimoji="1" lang="ja-JP" altLang="en-US" sz="1000" dirty="0" smtClean="0">
                          <a:latin typeface="+mn-ea"/>
                          <a:ea typeface="+mn-ea"/>
                        </a:rPr>
                        <a:t>気管切開</a:t>
                      </a:r>
                      <a:endParaRPr kumimoji="1" lang="ja-JP" altLang="en-US" sz="1000" dirty="0">
                        <a:latin typeface="+mn-ea"/>
                        <a:ea typeface="+mn-ea"/>
                      </a:endParaRPr>
                    </a:p>
                  </a:txBody>
                  <a:tcPr>
                    <a:solidFill>
                      <a:schemeClr val="bg1"/>
                    </a:solidFill>
                  </a:tcPr>
                </a:tc>
                <a:tc rowSpan="2">
                  <a:txBody>
                    <a:bodyPr/>
                    <a:lstStyle/>
                    <a:p>
                      <a:endParaRPr kumimoji="1" lang="ja-JP" altLang="en-US" sz="1000" dirty="0">
                        <a:latin typeface="+mn-ea"/>
                        <a:ea typeface="+mn-ea"/>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カニューレ製品名（　　　　　　　）サイズ（</a:t>
                      </a:r>
                      <a:r>
                        <a:rPr kumimoji="1" lang="en-US" altLang="ja-JP" sz="1000" dirty="0" smtClean="0">
                          <a:latin typeface="+mn-ea"/>
                          <a:ea typeface="+mn-ea"/>
                        </a:rPr>
                        <a:t>ID/OD</a:t>
                      </a:r>
                      <a:r>
                        <a:rPr kumimoji="1" lang="ja-JP" altLang="en-US" sz="1000" dirty="0" smtClean="0">
                          <a:latin typeface="+mn-ea"/>
                          <a:ea typeface="+mn-ea"/>
                        </a:rPr>
                        <a:t>　　　　）</a:t>
                      </a:r>
                    </a:p>
                    <a:p>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125688457"/>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カフ　あり／なし　　　　カフ圧／エア量（　　　　　）</a:t>
                      </a:r>
                      <a:r>
                        <a:rPr kumimoji="1" lang="en-US" altLang="ja-JP" sz="1000" dirty="0" smtClean="0">
                          <a:latin typeface="+mn-ea"/>
                          <a:ea typeface="+mn-ea"/>
                        </a:rPr>
                        <a:t>ml</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114977565"/>
                  </a:ext>
                </a:extLst>
              </a:tr>
              <a:tr h="410201">
                <a:tc rowSpan="4">
                  <a:txBody>
                    <a:bodyPr/>
                    <a:lstStyle/>
                    <a:p>
                      <a:r>
                        <a:rPr kumimoji="1" lang="ja-JP" altLang="en-US" sz="1000" dirty="0" smtClean="0">
                          <a:latin typeface="+mn-ea"/>
                          <a:ea typeface="+mn-ea"/>
                        </a:rPr>
                        <a:t>吸引</a:t>
                      </a:r>
                      <a:endParaRPr kumimoji="1" lang="ja-JP" altLang="en-US" sz="1000" dirty="0">
                        <a:latin typeface="+mn-ea"/>
                        <a:ea typeface="+mn-ea"/>
                      </a:endParaRPr>
                    </a:p>
                  </a:txBody>
                  <a:tcPr>
                    <a:solidFill>
                      <a:schemeClr val="bg1"/>
                    </a:solidFill>
                  </a:tcPr>
                </a:tc>
                <a:tc rowSpan="4">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機種名（　　　　　　　　　　　　　　　　　　　　　　）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412996518"/>
                  </a:ext>
                </a:extLst>
              </a:tr>
              <a:tr h="410201">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気管内・鼻腔内・口腔内　　特記事項（　　　　　　　　）</a:t>
                      </a:r>
                    </a:p>
                    <a:p>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4222442829"/>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n-ea"/>
                          <a:ea typeface="+mn-ea"/>
                        </a:rPr>
                        <a:t>回数　（　　　）回</a:t>
                      </a:r>
                      <a:r>
                        <a:rPr kumimoji="1" lang="en-US" altLang="ja-JP" sz="1000" dirty="0" smtClean="0">
                          <a:latin typeface="+mn-ea"/>
                          <a:ea typeface="+mn-ea"/>
                        </a:rPr>
                        <a:t>/</a:t>
                      </a:r>
                      <a:r>
                        <a:rPr kumimoji="1" lang="ja-JP" altLang="en-US" sz="1000" dirty="0" smtClean="0">
                          <a:latin typeface="+mn-ea"/>
                          <a:ea typeface="+mn-ea"/>
                        </a:rPr>
                        <a:t>日　　（うち、夜間（　　　）回）</a:t>
                      </a:r>
                    </a:p>
                    <a:p>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2409517123"/>
                  </a:ext>
                </a:extLst>
              </a:tr>
              <a:tr h="410201">
                <a:tc vMerge="1">
                  <a:txBody>
                    <a:bodyPr/>
                    <a:lstStyle/>
                    <a:p>
                      <a:endParaRPr kumimoji="1" lang="ja-JP" altLang="en-US" sz="1000" dirty="0">
                        <a:latin typeface="+mn-ea"/>
                        <a:ea typeface="+mn-ea"/>
                      </a:endParaRPr>
                    </a:p>
                  </a:txBody>
                  <a:tcPr>
                    <a:solidFill>
                      <a:schemeClr val="bg1"/>
                    </a:solidFill>
                  </a:tcPr>
                </a:tc>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吸引チューブの種類・サイズ</a:t>
                      </a:r>
                      <a:endParaRPr kumimoji="1" lang="en-US" altLang="ja-JP" sz="1000" dirty="0" smtClean="0">
                        <a:latin typeface="+mn-ea"/>
                        <a:ea typeface="+mn-ea"/>
                      </a:endParaRPr>
                    </a:p>
                    <a:p>
                      <a:r>
                        <a:rPr kumimoji="1" lang="ja-JP" altLang="en-US" sz="1000" dirty="0" smtClean="0">
                          <a:latin typeface="+mn-ea"/>
                          <a:ea typeface="+mn-ea"/>
                        </a:rPr>
                        <a:t>種類（　　　　　　　　　　　　　）サイズ（　　　　　　　）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1288456550"/>
                  </a:ext>
                </a:extLst>
              </a:tr>
              <a:tr h="410201">
                <a:tc rowSpan="4">
                  <a:txBody>
                    <a:bodyPr/>
                    <a:lstStyle/>
                    <a:p>
                      <a:r>
                        <a:rPr kumimoji="1" lang="ja-JP" altLang="en-US" sz="1000" dirty="0" smtClean="0">
                          <a:latin typeface="+mn-ea"/>
                          <a:ea typeface="+mn-ea"/>
                        </a:rPr>
                        <a:t>栄養</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摂取方法</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経口・経鼻・胃</a:t>
                      </a:r>
                      <a:r>
                        <a:rPr kumimoji="1" lang="ja-JP" altLang="en-US" sz="1000" dirty="0" err="1" smtClean="0">
                          <a:latin typeface="+mn-ea"/>
                          <a:ea typeface="+mn-ea"/>
                        </a:rPr>
                        <a:t>ろう</a:t>
                      </a:r>
                      <a:r>
                        <a:rPr kumimoji="1" lang="ja-JP" altLang="en-US" sz="1000" dirty="0" smtClean="0">
                          <a:latin typeface="+mn-ea"/>
                          <a:ea typeface="+mn-ea"/>
                        </a:rPr>
                        <a:t>・</a:t>
                      </a:r>
                      <a:r>
                        <a:rPr kumimoji="1" lang="en-US" altLang="ja-JP" sz="1000" dirty="0" smtClean="0">
                          <a:latin typeface="+mn-ea"/>
                          <a:ea typeface="+mn-ea"/>
                        </a:rPr>
                        <a:t>IVH</a:t>
                      </a:r>
                      <a:r>
                        <a:rPr kumimoji="1" lang="ja-JP" altLang="en-US" sz="1000" dirty="0" smtClean="0">
                          <a:latin typeface="+mn-ea"/>
                          <a:ea typeface="+mn-ea"/>
                        </a:rPr>
                        <a:t>・その他</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3294028157"/>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チューブ</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種類（　　　　　　　　　　　　）　サイズ（　　　　　　</a:t>
                      </a:r>
                      <a:r>
                        <a:rPr kumimoji="1" lang="en-US" altLang="ja-JP" sz="1000" dirty="0" smtClean="0">
                          <a:latin typeface="+mn-ea"/>
                          <a:ea typeface="+mn-ea"/>
                        </a:rPr>
                        <a:t>Fr</a:t>
                      </a:r>
                      <a:r>
                        <a:rPr kumimoji="1" lang="ja-JP" altLang="en-US" sz="1000" dirty="0" smtClean="0">
                          <a:latin typeface="+mn-ea"/>
                          <a:ea typeface="+mn-ea"/>
                        </a:rPr>
                        <a:t>）</a:t>
                      </a:r>
                      <a:endParaRPr kumimoji="1" lang="en-US" altLang="ja-JP" sz="1000" dirty="0" smtClean="0">
                        <a:latin typeface="+mn-ea"/>
                        <a:ea typeface="+mn-ea"/>
                      </a:endParaRPr>
                    </a:p>
                  </a:txBody>
                  <a:tcPr>
                    <a:solidFill>
                      <a:schemeClr val="bg1"/>
                    </a:solidFill>
                  </a:tcPr>
                </a:tc>
                <a:extLst>
                  <a:ext uri="{0D108BD9-81ED-4DB2-BD59-A6C34878D82A}">
                    <a16:rowId xmlns:a16="http://schemas.microsoft.com/office/drawing/2014/main" val="2738661705"/>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製品名</a:t>
                      </a:r>
                      <a:endParaRPr kumimoji="1" lang="ja-JP" altLang="en-US" sz="1000" dirty="0">
                        <a:latin typeface="+mn-ea"/>
                        <a:ea typeface="+mn-ea"/>
                      </a:endParaRPr>
                    </a:p>
                  </a:txBody>
                  <a:tcPr>
                    <a:solidFill>
                      <a:schemeClr val="bg1"/>
                    </a:solidFill>
                  </a:tcPr>
                </a:tc>
                <a:tc>
                  <a:txBody>
                    <a:bodyPr/>
                    <a:lstStyle/>
                    <a:p>
                      <a:endParaRPr kumimoji="1" lang="en-US" altLang="ja-JP" sz="1000" dirty="0" smtClean="0">
                        <a:latin typeface="+mn-ea"/>
                        <a:ea typeface="+mn-ea"/>
                      </a:endParaRPr>
                    </a:p>
                  </a:txBody>
                  <a:tcPr>
                    <a:solidFill>
                      <a:schemeClr val="bg1"/>
                    </a:solidFill>
                  </a:tcPr>
                </a:tc>
                <a:extLst>
                  <a:ext uri="{0D108BD9-81ED-4DB2-BD59-A6C34878D82A}">
                    <a16:rowId xmlns:a16="http://schemas.microsoft.com/office/drawing/2014/main" val="2303150942"/>
                  </a:ext>
                </a:extLst>
              </a:tr>
              <a:tr h="410201">
                <a:tc vMerge="1">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量・回数</a:t>
                      </a:r>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１日の総カロリー（　　　　　　　　</a:t>
                      </a:r>
                      <a:r>
                        <a:rPr kumimoji="1" lang="en-US" altLang="ja-JP" sz="1000" dirty="0" smtClean="0">
                          <a:latin typeface="+mn-ea"/>
                          <a:ea typeface="+mn-ea"/>
                        </a:rPr>
                        <a:t>kcal</a:t>
                      </a:r>
                      <a:r>
                        <a:rPr kumimoji="1" lang="ja-JP" altLang="en-US" sz="1000" dirty="0" smtClean="0">
                          <a:latin typeface="+mn-ea"/>
                          <a:ea typeface="+mn-ea"/>
                        </a:rPr>
                        <a:t>）</a:t>
                      </a:r>
                      <a:endParaRPr kumimoji="1" lang="en-US" altLang="ja-JP" sz="1000" dirty="0" smtClean="0">
                        <a:latin typeface="+mn-ea"/>
                        <a:ea typeface="+mn-ea"/>
                      </a:endParaRPr>
                    </a:p>
                    <a:p>
                      <a:r>
                        <a:rPr kumimoji="1" lang="ja-JP" altLang="en-US" sz="1000" dirty="0" smtClean="0">
                          <a:latin typeface="+mn-ea"/>
                          <a:ea typeface="+mn-ea"/>
                        </a:rPr>
                        <a:t>（　　　　　　　　</a:t>
                      </a:r>
                      <a:r>
                        <a:rPr kumimoji="1" lang="en-US" altLang="ja-JP" sz="1000" dirty="0" smtClean="0">
                          <a:latin typeface="+mn-ea"/>
                          <a:ea typeface="+mn-ea"/>
                        </a:rPr>
                        <a:t>ml/</a:t>
                      </a:r>
                      <a:r>
                        <a:rPr kumimoji="1" lang="ja-JP" altLang="en-US" sz="1000" dirty="0" smtClean="0">
                          <a:latin typeface="+mn-ea"/>
                          <a:ea typeface="+mn-ea"/>
                        </a:rPr>
                        <a:t>回 ）、（　　　　　　　　　回</a:t>
                      </a:r>
                      <a:r>
                        <a:rPr kumimoji="1" lang="en-US" altLang="ja-JP" sz="1000" dirty="0" smtClean="0">
                          <a:latin typeface="+mn-ea"/>
                          <a:ea typeface="+mn-ea"/>
                        </a:rPr>
                        <a:t>/</a:t>
                      </a:r>
                      <a:r>
                        <a:rPr kumimoji="1" lang="ja-JP" altLang="en-US" sz="1000" dirty="0" smtClean="0">
                          <a:latin typeface="+mn-ea"/>
                          <a:ea typeface="+mn-ea"/>
                        </a:rPr>
                        <a:t>日 ）</a:t>
                      </a:r>
                      <a:endParaRPr kumimoji="1" lang="en-US" altLang="ja-JP" sz="1000" dirty="0" smtClean="0">
                        <a:latin typeface="+mn-ea"/>
                        <a:ea typeface="+mn-ea"/>
                      </a:endParaRPr>
                    </a:p>
                  </a:txBody>
                  <a:tcPr>
                    <a:solidFill>
                      <a:schemeClr val="bg1"/>
                    </a:solidFill>
                  </a:tcPr>
                </a:tc>
                <a:extLst>
                  <a:ext uri="{0D108BD9-81ED-4DB2-BD59-A6C34878D82A}">
                    <a16:rowId xmlns:a16="http://schemas.microsoft.com/office/drawing/2014/main" val="807455668"/>
                  </a:ext>
                </a:extLst>
              </a:tr>
              <a:tr h="410201">
                <a:tc>
                  <a:txBody>
                    <a:bodyPr/>
                    <a:lstStyle/>
                    <a:p>
                      <a:r>
                        <a:rPr kumimoji="1" lang="ja-JP" altLang="en-US" sz="1000" dirty="0" smtClean="0">
                          <a:latin typeface="+mn-ea"/>
                          <a:ea typeface="+mn-ea"/>
                        </a:rPr>
                        <a:t>水分</a:t>
                      </a:r>
                      <a:endParaRPr kumimoji="1" lang="ja-JP" altLang="en-US" sz="1000" dirty="0">
                        <a:latin typeface="+mn-ea"/>
                        <a:ea typeface="+mn-ea"/>
                      </a:endParaRPr>
                    </a:p>
                  </a:txBody>
                  <a:tcPr>
                    <a:solidFill>
                      <a:schemeClr val="bg1"/>
                    </a:solidFill>
                  </a:tcPr>
                </a:tc>
                <a:tc>
                  <a:txBody>
                    <a:bodyPr/>
                    <a:lstStyle/>
                    <a:p>
                      <a:endParaRPr kumimoji="1" lang="ja-JP" altLang="en-US" sz="1000" dirty="0">
                        <a:latin typeface="+mn-ea"/>
                        <a:ea typeface="+mn-ea"/>
                      </a:endParaRPr>
                    </a:p>
                  </a:txBody>
                  <a:tcPr>
                    <a:solidFill>
                      <a:schemeClr val="bg1"/>
                    </a:solidFill>
                  </a:tcPr>
                </a:tc>
                <a:tc>
                  <a:txBody>
                    <a:bodyPr/>
                    <a:lstStyle/>
                    <a:p>
                      <a:r>
                        <a:rPr kumimoji="1" lang="en-US" altLang="ja-JP" sz="1000" dirty="0" smtClean="0">
                          <a:latin typeface="+mn-ea"/>
                          <a:ea typeface="+mn-ea"/>
                        </a:rPr>
                        <a:t>1</a:t>
                      </a:r>
                      <a:r>
                        <a:rPr kumimoji="1" lang="ja-JP" altLang="en-US" sz="1000" dirty="0" smtClean="0">
                          <a:latin typeface="+mn-ea"/>
                          <a:ea typeface="+mn-ea"/>
                        </a:rPr>
                        <a:t>日の水分量（　　　　　　　　　　　　　　</a:t>
                      </a:r>
                      <a:r>
                        <a:rPr kumimoji="1" lang="en-US" altLang="ja-JP" sz="1000" dirty="0" smtClean="0">
                          <a:latin typeface="+mn-ea"/>
                          <a:ea typeface="+mn-ea"/>
                        </a:rPr>
                        <a:t>ml </a:t>
                      </a:r>
                      <a:r>
                        <a:rPr kumimoji="1" lang="ja-JP" altLang="en-US" sz="1000" dirty="0" smtClean="0">
                          <a:latin typeface="+mn-ea"/>
                          <a:ea typeface="+mn-ea"/>
                        </a:rPr>
                        <a:t>）</a:t>
                      </a:r>
                      <a:endParaRPr kumimoji="1" lang="en-US" altLang="ja-JP" sz="1000" dirty="0" smtClean="0">
                        <a:latin typeface="+mn-ea"/>
                        <a:ea typeface="+mn-ea"/>
                      </a:endParaRPr>
                    </a:p>
                    <a:p>
                      <a:r>
                        <a:rPr kumimoji="1" lang="en-US" altLang="ja-JP" sz="1000" dirty="0" smtClean="0">
                          <a:latin typeface="+mn-ea"/>
                          <a:ea typeface="+mn-ea"/>
                        </a:rPr>
                        <a:t>1</a:t>
                      </a:r>
                      <a:r>
                        <a:rPr kumimoji="1" lang="ja-JP" altLang="en-US" sz="1000" dirty="0" smtClean="0">
                          <a:latin typeface="+mn-ea"/>
                          <a:ea typeface="+mn-ea"/>
                        </a:rPr>
                        <a:t>回あたりの水分量（　　　　　　</a:t>
                      </a:r>
                      <a:r>
                        <a:rPr kumimoji="1" lang="en-US" altLang="ja-JP" sz="1000" dirty="0" smtClean="0">
                          <a:latin typeface="+mn-ea"/>
                          <a:ea typeface="+mn-ea"/>
                        </a:rPr>
                        <a:t>ml/</a:t>
                      </a:r>
                      <a:r>
                        <a:rPr kumimoji="1" lang="ja-JP" altLang="en-US" sz="1000" dirty="0" smtClean="0">
                          <a:latin typeface="+mn-ea"/>
                          <a:ea typeface="+mn-ea"/>
                        </a:rPr>
                        <a:t>回、</a:t>
                      </a:r>
                      <a:r>
                        <a:rPr kumimoji="1" lang="en-US" altLang="ja-JP" sz="1000" dirty="0" smtClean="0">
                          <a:latin typeface="+mn-ea"/>
                          <a:ea typeface="+mn-ea"/>
                        </a:rPr>
                        <a:t>                   </a:t>
                      </a:r>
                      <a:r>
                        <a:rPr kumimoji="1" lang="ja-JP" altLang="en-US" sz="1000" dirty="0" smtClean="0">
                          <a:latin typeface="+mn-ea"/>
                          <a:ea typeface="+mn-ea"/>
                        </a:rPr>
                        <a:t>回</a:t>
                      </a:r>
                      <a:r>
                        <a:rPr kumimoji="1" lang="en-US" altLang="ja-JP" sz="1000" dirty="0" smtClean="0">
                          <a:latin typeface="+mn-ea"/>
                          <a:ea typeface="+mn-ea"/>
                        </a:rPr>
                        <a:t>/</a:t>
                      </a:r>
                      <a:r>
                        <a:rPr kumimoji="1" lang="ja-JP" altLang="en-US" sz="1000" dirty="0" smtClean="0">
                          <a:latin typeface="+mn-ea"/>
                          <a:ea typeface="+mn-ea"/>
                        </a:rPr>
                        <a:t>日）</a:t>
                      </a:r>
                      <a:endParaRPr kumimoji="1" lang="en-US" altLang="ja-JP" sz="1000" dirty="0" smtClean="0">
                        <a:latin typeface="+mn-ea"/>
                        <a:ea typeface="+mn-ea"/>
                      </a:endParaRPr>
                    </a:p>
                  </a:txBody>
                  <a:tcPr>
                    <a:solidFill>
                      <a:schemeClr val="bg1"/>
                    </a:solidFill>
                  </a:tcPr>
                </a:tc>
                <a:extLst>
                  <a:ext uri="{0D108BD9-81ED-4DB2-BD59-A6C34878D82A}">
                    <a16:rowId xmlns:a16="http://schemas.microsoft.com/office/drawing/2014/main" val="1251554920"/>
                  </a:ext>
                </a:extLst>
              </a:tr>
              <a:tr h="410201">
                <a:tc>
                  <a:txBody>
                    <a:bodyPr/>
                    <a:lstStyle/>
                    <a:p>
                      <a:r>
                        <a:rPr kumimoji="1" lang="ja-JP" altLang="en-US" sz="1000" dirty="0" smtClean="0">
                          <a:latin typeface="+mn-ea"/>
                          <a:ea typeface="+mn-ea"/>
                        </a:rPr>
                        <a:t>排泄</a:t>
                      </a:r>
                      <a:endParaRPr kumimoji="1" lang="ja-JP" altLang="en-US" sz="1000" dirty="0">
                        <a:latin typeface="+mn-ea"/>
                        <a:ea typeface="+mn-ea"/>
                      </a:endParaRPr>
                    </a:p>
                  </a:txBody>
                  <a:tcPr>
                    <a:solidFill>
                      <a:schemeClr val="bg1"/>
                    </a:solidFill>
                  </a:tcPr>
                </a:tc>
                <a:tc>
                  <a:txBody>
                    <a:bodyPr/>
                    <a:lstStyle/>
                    <a:p>
                      <a:endParaRPr kumimoji="1" lang="ja-JP" altLang="en-US" sz="1000" dirty="0">
                        <a:latin typeface="+mn-ea"/>
                        <a:ea typeface="+mn-ea"/>
                      </a:endParaRPr>
                    </a:p>
                  </a:txBody>
                  <a:tcPr>
                    <a:solidFill>
                      <a:schemeClr val="bg1"/>
                    </a:solidFill>
                  </a:tcPr>
                </a:tc>
                <a:tc>
                  <a:txBody>
                    <a:bodyPr/>
                    <a:lstStyle/>
                    <a:p>
                      <a:r>
                        <a:rPr kumimoji="1" lang="ja-JP" altLang="en-US" sz="1000" dirty="0" smtClean="0">
                          <a:latin typeface="+mn-ea"/>
                          <a:ea typeface="+mn-ea"/>
                        </a:rPr>
                        <a:t>自立　・　おむつ　・　膀胱</a:t>
                      </a:r>
                      <a:r>
                        <a:rPr kumimoji="1" lang="en-US" altLang="ja-JP" sz="1000" dirty="0" smtClean="0">
                          <a:latin typeface="+mn-ea"/>
                          <a:ea typeface="+mn-ea"/>
                        </a:rPr>
                        <a:t>/</a:t>
                      </a:r>
                      <a:r>
                        <a:rPr kumimoji="1" lang="ja-JP" altLang="en-US" sz="1000" dirty="0" smtClean="0">
                          <a:latin typeface="+mn-ea"/>
                          <a:ea typeface="+mn-ea"/>
                        </a:rPr>
                        <a:t>腎留置カテーテル（　　　　</a:t>
                      </a:r>
                      <a:r>
                        <a:rPr kumimoji="1" lang="en-US" altLang="ja-JP" sz="1000" dirty="0" smtClean="0">
                          <a:latin typeface="+mn-ea"/>
                          <a:ea typeface="+mn-ea"/>
                        </a:rPr>
                        <a:t>Fr</a:t>
                      </a:r>
                      <a:r>
                        <a:rPr kumimoji="1" lang="ja-JP" altLang="en-US" sz="1000" dirty="0" smtClean="0">
                          <a:latin typeface="+mn-ea"/>
                          <a:ea typeface="+mn-ea"/>
                        </a:rPr>
                        <a:t>）</a:t>
                      </a:r>
                      <a:endParaRPr kumimoji="1" lang="en-US" altLang="ja-JP" sz="1000" dirty="0" smtClean="0">
                        <a:latin typeface="+mn-ea"/>
                        <a:ea typeface="+mn-ea"/>
                      </a:endParaRPr>
                    </a:p>
                    <a:p>
                      <a:r>
                        <a:rPr kumimoji="1" lang="ja-JP" altLang="en-US" sz="1000" dirty="0" smtClean="0">
                          <a:latin typeface="+mn-ea"/>
                          <a:ea typeface="+mn-ea"/>
                        </a:rPr>
                        <a:t>その他（　　　　　　　　　　　　　　　　　　　　　　　　）</a:t>
                      </a:r>
                      <a:endParaRPr kumimoji="1" lang="ja-JP" altLang="en-US" sz="1000" dirty="0">
                        <a:latin typeface="+mn-ea"/>
                        <a:ea typeface="+mn-ea"/>
                      </a:endParaRPr>
                    </a:p>
                  </a:txBody>
                  <a:tcPr>
                    <a:solidFill>
                      <a:schemeClr val="bg1"/>
                    </a:solidFill>
                  </a:tcPr>
                </a:tc>
                <a:extLst>
                  <a:ext uri="{0D108BD9-81ED-4DB2-BD59-A6C34878D82A}">
                    <a16:rowId xmlns:a16="http://schemas.microsoft.com/office/drawing/2014/main" val="4196428791"/>
                  </a:ext>
                </a:extLst>
              </a:tr>
              <a:tr h="648000">
                <a:tc>
                  <a:txBody>
                    <a:bodyPr/>
                    <a:lstStyle/>
                    <a:p>
                      <a:r>
                        <a:rPr kumimoji="1" lang="ja-JP" altLang="en-US" sz="1000" dirty="0" smtClean="0">
                          <a:latin typeface="+mn-ea"/>
                          <a:ea typeface="+mn-ea"/>
                        </a:rPr>
                        <a:t>その他</a:t>
                      </a:r>
                      <a:endParaRPr kumimoji="1" lang="en-US" altLang="ja-JP" sz="1000" dirty="0" smtClean="0">
                        <a:latin typeface="+mn-ea"/>
                        <a:ea typeface="+mn-ea"/>
                      </a:endParaRPr>
                    </a:p>
                    <a:p>
                      <a:r>
                        <a:rPr kumimoji="1" lang="ja-JP" altLang="en-US" sz="1000" dirty="0" smtClean="0">
                          <a:latin typeface="+mn-ea"/>
                          <a:ea typeface="+mn-ea"/>
                        </a:rPr>
                        <a:t>特記事項</a:t>
                      </a:r>
                      <a:endParaRPr kumimoji="1" lang="ja-JP" altLang="en-US" sz="1000" dirty="0">
                        <a:latin typeface="+mn-ea"/>
                        <a:ea typeface="+mn-ea"/>
                      </a:endParaRPr>
                    </a:p>
                  </a:txBody>
                  <a:tcPr>
                    <a:solidFill>
                      <a:schemeClr val="bg1"/>
                    </a:solidFill>
                  </a:tcPr>
                </a:tc>
                <a:tc gridSpan="2">
                  <a:txBody>
                    <a:bodyPr/>
                    <a:lstStyle/>
                    <a:p>
                      <a:r>
                        <a:rPr kumimoji="1" lang="en-US" altLang="ja-JP" sz="800" dirty="0" smtClean="0">
                          <a:latin typeface="+mn-ea"/>
                          <a:ea typeface="+mn-ea"/>
                        </a:rPr>
                        <a:t>※</a:t>
                      </a:r>
                      <a:r>
                        <a:rPr kumimoji="1" lang="ja-JP" altLang="en-US" sz="800" dirty="0" smtClean="0">
                          <a:latin typeface="+mn-ea"/>
                          <a:ea typeface="+mn-ea"/>
                        </a:rPr>
                        <a:t>コミュニケーション方法等</a:t>
                      </a:r>
                      <a:endParaRPr kumimoji="1" lang="ja-JP" altLang="en-US" sz="800" dirty="0">
                        <a:latin typeface="+mn-ea"/>
                        <a:ea typeface="+mn-ea"/>
                      </a:endParaRPr>
                    </a:p>
                  </a:txBody>
                  <a:tcPr>
                    <a:solidFill>
                      <a:schemeClr val="bg1"/>
                    </a:solidFill>
                  </a:tcPr>
                </a:tc>
                <a:tc hMerge="1">
                  <a:txBody>
                    <a:bodyPr/>
                    <a:lstStyle/>
                    <a:p>
                      <a:endParaRPr kumimoji="1" lang="ja-JP" altLang="en-US" sz="900" dirty="0"/>
                    </a:p>
                  </a:txBody>
                  <a:tcPr/>
                </a:tc>
                <a:extLst>
                  <a:ext uri="{0D108BD9-81ED-4DB2-BD59-A6C34878D82A}">
                    <a16:rowId xmlns:a16="http://schemas.microsoft.com/office/drawing/2014/main" val="1611840762"/>
                  </a:ext>
                </a:extLst>
              </a:tr>
            </a:tbl>
          </a:graphicData>
        </a:graphic>
      </p:graphicFrame>
      <p:sp>
        <p:nvSpPr>
          <p:cNvPr id="6" name="角丸四角形 5"/>
          <p:cNvSpPr/>
          <p:nvPr/>
        </p:nvSpPr>
        <p:spPr>
          <a:xfrm>
            <a:off x="508126" y="969751"/>
            <a:ext cx="1594800" cy="360000"/>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③医療</a:t>
            </a:r>
            <a:r>
              <a:rPr kumimoji="1" lang="ja-JP" altLang="en-US" sz="1600" dirty="0">
                <a:latin typeface="Meiryo UI" panose="020B0604030504040204" pitchFamily="50" charset="-128"/>
                <a:ea typeface="Meiryo UI" panose="020B0604030504040204" pitchFamily="50" charset="-128"/>
              </a:rPr>
              <a:t>情報</a:t>
            </a:r>
          </a:p>
        </p:txBody>
      </p:sp>
    </p:spTree>
    <p:extLst>
      <p:ext uri="{BB962C8B-B14F-4D97-AF65-F5344CB8AC3E}">
        <p14:creationId xmlns:p14="http://schemas.microsoft.com/office/powerpoint/2010/main" val="2866927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2348" y="435070"/>
            <a:ext cx="5881738" cy="584775"/>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１．患者連絡票</a:t>
            </a:r>
            <a:endParaRPr kumimoji="1" lang="en-US" altLang="ja-JP"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以下の項目の「最新情報」を準備しましょう（記入または別紙で用意）</a:t>
            </a:r>
            <a:endParaRPr kumimoji="1" lang="ja-JP" altLang="en-US" sz="1400" dirty="0"/>
          </a:p>
        </p:txBody>
      </p:sp>
      <p:sp>
        <p:nvSpPr>
          <p:cNvPr id="3" name="正方形/長方形 2"/>
          <p:cNvSpPr/>
          <p:nvPr/>
        </p:nvSpPr>
        <p:spPr>
          <a:xfrm>
            <a:off x="5784662" y="250404"/>
            <a:ext cx="877163" cy="369332"/>
          </a:xfrm>
          <a:prstGeom prst="rect">
            <a:avLst/>
          </a:prstGeom>
          <a:ln>
            <a:solidFill>
              <a:schemeClr val="tx1"/>
            </a:solidFill>
          </a:ln>
        </p:spPr>
        <p:txBody>
          <a:bodyPr wrap="none">
            <a:spAutoFit/>
          </a:bodyPr>
          <a:lstStyle/>
          <a:p>
            <a:r>
              <a:rPr lang="ja-JP" altLang="en-US" dirty="0"/>
              <a:t>変更時</a:t>
            </a:r>
          </a:p>
        </p:txBody>
      </p:sp>
      <p:sp>
        <p:nvSpPr>
          <p:cNvPr id="4" name="角丸四角形 3"/>
          <p:cNvSpPr/>
          <p:nvPr/>
        </p:nvSpPr>
        <p:spPr>
          <a:xfrm>
            <a:off x="132348" y="1132844"/>
            <a:ext cx="1594800" cy="360000"/>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③医療</a:t>
            </a:r>
            <a:r>
              <a:rPr kumimoji="1" lang="ja-JP" altLang="en-US" sz="1600" dirty="0">
                <a:latin typeface="Meiryo UI" panose="020B0604030504040204" pitchFamily="50" charset="-128"/>
                <a:ea typeface="Meiryo UI" panose="020B0604030504040204" pitchFamily="50" charset="-128"/>
              </a:rPr>
              <a:t>情報</a:t>
            </a:r>
          </a:p>
        </p:txBody>
      </p:sp>
      <p:sp>
        <p:nvSpPr>
          <p:cNvPr id="5" name="角丸四角形 4"/>
          <p:cNvSpPr/>
          <p:nvPr/>
        </p:nvSpPr>
        <p:spPr>
          <a:xfrm>
            <a:off x="132348" y="1497651"/>
            <a:ext cx="6629400" cy="3919567"/>
          </a:xfrm>
          <a:prstGeom prst="roundRect">
            <a:avLst>
              <a:gd name="adj" fmla="val 2692"/>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smtClean="0"/>
              <a:t>回路写真を張り付け</a:t>
            </a:r>
            <a:endParaRPr kumimoji="1" lang="en-US" altLang="ja-JP" dirty="0" smtClean="0"/>
          </a:p>
          <a:p>
            <a:r>
              <a:rPr kumimoji="1" lang="ja-JP" altLang="en-US" dirty="0" smtClean="0"/>
              <a:t>（スマートフォンでの写真保存、説明書の準備もしておく）</a:t>
            </a:r>
            <a:endParaRPr kumimoji="1" lang="en-US" altLang="ja-JP" dirty="0" smtClean="0"/>
          </a:p>
          <a:p>
            <a:endParaRPr kumimoji="1" lang="en-US" altLang="ja-JP" dirty="0"/>
          </a:p>
          <a:p>
            <a:r>
              <a:rPr kumimoji="1" lang="ja-JP" altLang="en-US" dirty="0" smtClean="0"/>
              <a:t>例）</a:t>
            </a:r>
            <a:endParaRPr kumimoji="1" lang="en-US" altLang="ja-JP" dirty="0" smtClean="0"/>
          </a:p>
          <a:p>
            <a:endParaRPr kumimoji="1" lang="en-US" altLang="ja-JP" dirty="0" smtClean="0"/>
          </a:p>
          <a:p>
            <a:endParaRPr kumimoji="1" lang="ja-JP" altLang="en-US" dirty="0"/>
          </a:p>
        </p:txBody>
      </p:sp>
      <p:sp>
        <p:nvSpPr>
          <p:cNvPr id="6" name="角丸四角形 5"/>
          <p:cNvSpPr/>
          <p:nvPr/>
        </p:nvSpPr>
        <p:spPr>
          <a:xfrm>
            <a:off x="132348" y="5567810"/>
            <a:ext cx="1594800" cy="360000"/>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④薬</a:t>
            </a:r>
            <a:r>
              <a:rPr kumimoji="1" lang="ja-JP" altLang="en-US" sz="1600" dirty="0">
                <a:latin typeface="Meiryo UI" panose="020B0604030504040204" pitchFamily="50" charset="-128"/>
                <a:ea typeface="Meiryo UI" panose="020B0604030504040204" pitchFamily="50" charset="-128"/>
              </a:rPr>
              <a:t>情報</a:t>
            </a:r>
            <a:endParaRPr kumimoji="1" lang="en-US" altLang="ja-JP" sz="1600" dirty="0" smtClean="0">
              <a:latin typeface="Meiryo UI" panose="020B0604030504040204" pitchFamily="50" charset="-128"/>
              <a:ea typeface="Meiryo UI" panose="020B0604030504040204" pitchFamily="50" charset="-128"/>
            </a:endParaRPr>
          </a:p>
        </p:txBody>
      </p:sp>
      <p:sp>
        <p:nvSpPr>
          <p:cNvPr id="7" name="角丸四角形 6"/>
          <p:cNvSpPr/>
          <p:nvPr/>
        </p:nvSpPr>
        <p:spPr>
          <a:xfrm>
            <a:off x="132348" y="5932617"/>
            <a:ext cx="6629400" cy="3881467"/>
          </a:xfrm>
          <a:prstGeom prst="roundRect">
            <a:avLst>
              <a:gd name="adj" fmla="val 2692"/>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smtClean="0"/>
              <a:t>薬情報の記入</a:t>
            </a:r>
            <a:endParaRPr kumimoji="1" lang="en-US" altLang="ja-JP" dirty="0" smtClean="0"/>
          </a:p>
          <a:p>
            <a:r>
              <a:rPr kumimoji="1" lang="ja-JP" altLang="en-US" dirty="0" smtClean="0"/>
              <a:t>（お薬手帳、スマートフォンでの写真保存なども準備）</a:t>
            </a:r>
            <a:endParaRPr kumimoji="1" lang="en-US" altLang="ja-JP" dirty="0" smtClean="0"/>
          </a:p>
          <a:p>
            <a:endParaRPr kumimoji="1" lang="ja-JP" altLang="en-US" dirty="0"/>
          </a:p>
        </p:txBody>
      </p:sp>
      <p:pic>
        <p:nvPicPr>
          <p:cNvPr id="8" name="図 7"/>
          <p:cNvPicPr>
            <a:picLocks noChangeAspect="1"/>
          </p:cNvPicPr>
          <p:nvPr/>
        </p:nvPicPr>
        <p:blipFill>
          <a:blip r:embed="rId3"/>
          <a:stretch>
            <a:fillRect/>
          </a:stretch>
        </p:blipFill>
        <p:spPr>
          <a:xfrm>
            <a:off x="929748" y="2406863"/>
            <a:ext cx="3086531" cy="1943371"/>
          </a:xfrm>
          <a:prstGeom prst="rect">
            <a:avLst/>
          </a:prstGeom>
        </p:spPr>
      </p:pic>
    </p:spTree>
    <p:extLst>
      <p:ext uri="{BB962C8B-B14F-4D97-AF65-F5344CB8AC3E}">
        <p14:creationId xmlns:p14="http://schemas.microsoft.com/office/powerpoint/2010/main" val="1306173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4806" y="343890"/>
            <a:ext cx="2262158"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２</a:t>
            </a:r>
            <a:r>
              <a:rPr kumimoji="1" lang="ja-JP" altLang="en-US" dirty="0" smtClean="0">
                <a:latin typeface="Meiryo UI" panose="020B0604030504040204" pitchFamily="50" charset="-128"/>
                <a:ea typeface="Meiryo UI" panose="020B0604030504040204" pitchFamily="50" charset="-128"/>
              </a:rPr>
              <a:t>．安否情報連絡先</a:t>
            </a:r>
            <a:endParaRPr kumimoji="1" lang="ja-JP" altLang="en-US"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825465221"/>
              </p:ext>
            </p:extLst>
          </p:nvPr>
        </p:nvGraphicFramePr>
        <p:xfrm>
          <a:off x="165756" y="1942943"/>
          <a:ext cx="6536837" cy="3115057"/>
        </p:xfrm>
        <a:graphic>
          <a:graphicData uri="http://schemas.openxmlformats.org/drawingml/2006/table">
            <a:tbl>
              <a:tblPr firstRow="1" bandRow="1">
                <a:tableStyleId>{5940675A-B579-460E-94D1-54222C63F5DA}</a:tableStyleId>
              </a:tblPr>
              <a:tblGrid>
                <a:gridCol w="820833">
                  <a:extLst>
                    <a:ext uri="{9D8B030D-6E8A-4147-A177-3AD203B41FA5}">
                      <a16:colId xmlns:a16="http://schemas.microsoft.com/office/drawing/2014/main" val="1226834109"/>
                    </a:ext>
                  </a:extLst>
                </a:gridCol>
                <a:gridCol w="1407695">
                  <a:extLst>
                    <a:ext uri="{9D8B030D-6E8A-4147-A177-3AD203B41FA5}">
                      <a16:colId xmlns:a16="http://schemas.microsoft.com/office/drawing/2014/main" val="887076729"/>
                    </a:ext>
                  </a:extLst>
                </a:gridCol>
                <a:gridCol w="1648327">
                  <a:extLst>
                    <a:ext uri="{9D8B030D-6E8A-4147-A177-3AD203B41FA5}">
                      <a16:colId xmlns:a16="http://schemas.microsoft.com/office/drawing/2014/main" val="1095422680"/>
                    </a:ext>
                  </a:extLst>
                </a:gridCol>
                <a:gridCol w="1359568">
                  <a:extLst>
                    <a:ext uri="{9D8B030D-6E8A-4147-A177-3AD203B41FA5}">
                      <a16:colId xmlns:a16="http://schemas.microsoft.com/office/drawing/2014/main" val="2197645600"/>
                    </a:ext>
                  </a:extLst>
                </a:gridCol>
                <a:gridCol w="1300414">
                  <a:extLst>
                    <a:ext uri="{9D8B030D-6E8A-4147-A177-3AD203B41FA5}">
                      <a16:colId xmlns:a16="http://schemas.microsoft.com/office/drawing/2014/main" val="3018813867"/>
                    </a:ext>
                  </a:extLst>
                </a:gridCol>
              </a:tblGrid>
              <a:tr h="343057">
                <a:tc>
                  <a:txBody>
                    <a:bodyPr/>
                    <a:lstStyle/>
                    <a:p>
                      <a:pPr algn="ctr"/>
                      <a:r>
                        <a:rPr kumimoji="1" lang="ja-JP" altLang="en-US" sz="1600" b="1" dirty="0" smtClean="0">
                          <a:solidFill>
                            <a:schemeClr val="bg1"/>
                          </a:solidFill>
                        </a:rPr>
                        <a:t>順番</a:t>
                      </a:r>
                      <a:endParaRPr kumimoji="1" lang="ja-JP" altLang="en-US" sz="1600" b="1" dirty="0">
                        <a:solidFill>
                          <a:schemeClr val="bg1"/>
                        </a:solidFill>
                      </a:endParaRPr>
                    </a:p>
                  </a:txBody>
                  <a:tcPr>
                    <a:solidFill>
                      <a:schemeClr val="accent2"/>
                    </a:solidFill>
                  </a:tcPr>
                </a:tc>
                <a:tc>
                  <a:txBody>
                    <a:bodyPr/>
                    <a:lstStyle/>
                    <a:p>
                      <a:pPr algn="ctr"/>
                      <a:r>
                        <a:rPr kumimoji="1" lang="ja-JP" altLang="en-US" sz="1600" b="1" dirty="0" smtClean="0">
                          <a:solidFill>
                            <a:schemeClr val="bg1"/>
                          </a:solidFill>
                        </a:rPr>
                        <a:t>所属</a:t>
                      </a:r>
                      <a:endParaRPr kumimoji="1" lang="ja-JP" altLang="en-US" sz="1600" b="1" dirty="0">
                        <a:solidFill>
                          <a:schemeClr val="bg1"/>
                        </a:solidFill>
                      </a:endParaRPr>
                    </a:p>
                  </a:txBody>
                  <a:tcPr>
                    <a:solidFill>
                      <a:schemeClr val="accent2"/>
                    </a:solidFill>
                  </a:tcPr>
                </a:tc>
                <a:tc>
                  <a:txBody>
                    <a:bodyPr/>
                    <a:lstStyle/>
                    <a:p>
                      <a:pPr algn="ctr"/>
                      <a:r>
                        <a:rPr kumimoji="1" lang="ja-JP" altLang="en-US" sz="1600" b="1" dirty="0" smtClean="0">
                          <a:solidFill>
                            <a:schemeClr val="bg1"/>
                          </a:solidFill>
                        </a:rPr>
                        <a:t>氏名</a:t>
                      </a:r>
                      <a:endParaRPr kumimoji="1" lang="ja-JP" altLang="en-US" sz="1600" b="1" dirty="0">
                        <a:solidFill>
                          <a:schemeClr val="bg1"/>
                        </a:solidFill>
                      </a:endParaRPr>
                    </a:p>
                  </a:txBody>
                  <a:tcPr>
                    <a:solidFill>
                      <a:schemeClr val="accent2"/>
                    </a:solidFill>
                  </a:tcPr>
                </a:tc>
                <a:tc>
                  <a:txBody>
                    <a:bodyPr/>
                    <a:lstStyle/>
                    <a:p>
                      <a:pPr algn="ctr"/>
                      <a:r>
                        <a:rPr kumimoji="1" lang="ja-JP" altLang="en-US" sz="1600" b="1" dirty="0" smtClean="0">
                          <a:solidFill>
                            <a:schemeClr val="bg1"/>
                          </a:solidFill>
                        </a:rPr>
                        <a:t>電話番号</a:t>
                      </a:r>
                      <a:endParaRPr kumimoji="1" lang="ja-JP" altLang="en-US" sz="1600" b="1" dirty="0">
                        <a:solidFill>
                          <a:schemeClr val="bg1"/>
                        </a:solidFill>
                      </a:endParaRPr>
                    </a:p>
                  </a:txBody>
                  <a:tcPr>
                    <a:solidFill>
                      <a:schemeClr val="accent2"/>
                    </a:solidFill>
                  </a:tcPr>
                </a:tc>
                <a:tc>
                  <a:txBody>
                    <a:bodyPr/>
                    <a:lstStyle/>
                    <a:p>
                      <a:pPr algn="ctr"/>
                      <a:r>
                        <a:rPr kumimoji="1" lang="ja-JP" altLang="en-US" sz="1600" b="1" dirty="0" smtClean="0">
                          <a:solidFill>
                            <a:schemeClr val="bg1"/>
                          </a:solidFill>
                        </a:rPr>
                        <a:t>メールなど</a:t>
                      </a:r>
                      <a:endParaRPr kumimoji="1" lang="ja-JP" altLang="en-US" sz="1600" b="1" dirty="0">
                        <a:solidFill>
                          <a:schemeClr val="bg1"/>
                        </a:solidFill>
                      </a:endParaRPr>
                    </a:p>
                  </a:txBody>
                  <a:tcPr>
                    <a:solidFill>
                      <a:schemeClr val="accent2"/>
                    </a:solidFill>
                  </a:tcPr>
                </a:tc>
                <a:extLst>
                  <a:ext uri="{0D108BD9-81ED-4DB2-BD59-A6C34878D82A}">
                    <a16:rowId xmlns:a16="http://schemas.microsoft.com/office/drawing/2014/main" val="3271462509"/>
                  </a:ext>
                </a:extLst>
              </a:tr>
              <a:tr h="396000">
                <a:tc>
                  <a:txBody>
                    <a:bodyPr/>
                    <a:lstStyle/>
                    <a:p>
                      <a:pPr algn="ctr"/>
                      <a:r>
                        <a:rPr kumimoji="1" lang="ja-JP" altLang="en-US" sz="1600" dirty="0" smtClean="0"/>
                        <a:t>①</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416554468"/>
                  </a:ext>
                </a:extLst>
              </a:tr>
              <a:tr h="396000">
                <a:tc>
                  <a:txBody>
                    <a:bodyPr/>
                    <a:lstStyle/>
                    <a:p>
                      <a:pPr algn="ctr"/>
                      <a:r>
                        <a:rPr kumimoji="1" lang="ja-JP" altLang="en-US" sz="1600" dirty="0" smtClean="0"/>
                        <a:t>②</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262966272"/>
                  </a:ext>
                </a:extLst>
              </a:tr>
              <a:tr h="396000">
                <a:tc>
                  <a:txBody>
                    <a:bodyPr/>
                    <a:lstStyle/>
                    <a:p>
                      <a:pPr algn="ctr"/>
                      <a:r>
                        <a:rPr kumimoji="1" lang="ja-JP" altLang="en-US" sz="1600" dirty="0" smtClean="0"/>
                        <a:t>③</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202778971"/>
                  </a:ext>
                </a:extLst>
              </a:tr>
              <a:tr h="396000">
                <a:tc>
                  <a:txBody>
                    <a:bodyPr/>
                    <a:lstStyle/>
                    <a:p>
                      <a:pPr algn="ctr"/>
                      <a:r>
                        <a:rPr kumimoji="1" lang="ja-JP" altLang="en-US" sz="1600" dirty="0" smtClean="0"/>
                        <a:t>④</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786701112"/>
                  </a:ext>
                </a:extLst>
              </a:tr>
              <a:tr h="396000">
                <a:tc>
                  <a:txBody>
                    <a:bodyPr/>
                    <a:lstStyle/>
                    <a:p>
                      <a:pPr algn="ctr"/>
                      <a:r>
                        <a:rPr kumimoji="1" lang="ja-JP" altLang="en-US" sz="1600" dirty="0" smtClean="0"/>
                        <a:t>⑤</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28111095"/>
                  </a:ext>
                </a:extLst>
              </a:tr>
              <a:tr h="396000">
                <a:tc>
                  <a:txBody>
                    <a:bodyPr/>
                    <a:lstStyle/>
                    <a:p>
                      <a:pPr algn="ctr"/>
                      <a:r>
                        <a:rPr kumimoji="1" lang="ja-JP" altLang="en-US" sz="1600" dirty="0" smtClean="0"/>
                        <a:t>⑥</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4134574981"/>
                  </a:ext>
                </a:extLst>
              </a:tr>
              <a:tr h="396000">
                <a:tc>
                  <a:txBody>
                    <a:bodyPr/>
                    <a:lstStyle/>
                    <a:p>
                      <a:pPr algn="ctr"/>
                      <a:r>
                        <a:rPr kumimoji="1" lang="ja-JP" altLang="en-US" sz="1600" dirty="0" smtClean="0"/>
                        <a:t>⑦</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258281278"/>
                  </a:ext>
                </a:extLst>
              </a:tr>
            </a:tbl>
          </a:graphicData>
        </a:graphic>
      </p:graphicFrame>
      <p:sp>
        <p:nvSpPr>
          <p:cNvPr id="9" name="正方形/長方形 8"/>
          <p:cNvSpPr/>
          <p:nvPr/>
        </p:nvSpPr>
        <p:spPr>
          <a:xfrm>
            <a:off x="3305323" y="374668"/>
            <a:ext cx="3416320" cy="307777"/>
          </a:xfrm>
          <a:prstGeom prst="rect">
            <a:avLst/>
          </a:prstGeom>
          <a:ln>
            <a:solidFill>
              <a:schemeClr val="tx1"/>
            </a:solidFill>
          </a:ln>
        </p:spPr>
        <p:txBody>
          <a:bodyPr wrap="none">
            <a:spAutoFit/>
          </a:bodyPr>
          <a:lstStyle/>
          <a:p>
            <a:r>
              <a:rPr lang="ja-JP" altLang="en-US" sz="1400" dirty="0" smtClean="0"/>
              <a:t>更新日：　　年　　月　　日（年１回）</a:t>
            </a:r>
            <a:endParaRPr lang="ja-JP" altLang="en-US" sz="1400" dirty="0"/>
          </a:p>
        </p:txBody>
      </p:sp>
      <p:sp>
        <p:nvSpPr>
          <p:cNvPr id="10" name="角丸四角形 9"/>
          <p:cNvSpPr/>
          <p:nvPr/>
        </p:nvSpPr>
        <p:spPr>
          <a:xfrm>
            <a:off x="165756" y="833187"/>
            <a:ext cx="6536837" cy="980857"/>
          </a:xfrm>
          <a:prstGeom prst="roundRect">
            <a:avLst>
              <a:gd name="adj" fmla="val 10853"/>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t>・ご本人から関係機関へ連絡する場合、上から順番に電話しましょう　</a:t>
            </a:r>
            <a:endParaRPr kumimoji="1" lang="en-US" altLang="ja-JP" sz="1400" dirty="0" smtClean="0"/>
          </a:p>
          <a:p>
            <a:r>
              <a:rPr kumimoji="1" lang="ja-JP" altLang="en-US" sz="1400" dirty="0"/>
              <a:t>　</a:t>
            </a:r>
            <a:r>
              <a:rPr kumimoji="1" lang="ja-JP" altLang="en-US" sz="1400" dirty="0" smtClean="0"/>
              <a:t>　→関係機関につながったら、関係機関同士が情報共有をします。</a:t>
            </a:r>
            <a:endParaRPr kumimoji="1" lang="en-US" altLang="ja-JP" sz="1400" dirty="0" smtClean="0"/>
          </a:p>
          <a:p>
            <a:r>
              <a:rPr kumimoji="1" lang="ja-JP" altLang="en-US" sz="1400" dirty="0"/>
              <a:t>　</a:t>
            </a:r>
            <a:r>
              <a:rPr kumimoji="1" lang="ja-JP" altLang="en-US" sz="1400" dirty="0" smtClean="0"/>
              <a:t>　　</a:t>
            </a:r>
            <a:r>
              <a:rPr kumimoji="1" lang="en-US" altLang="ja-JP" sz="1400" dirty="0" smtClean="0"/>
              <a:t>※LINE</a:t>
            </a:r>
            <a:r>
              <a:rPr kumimoji="1" lang="ja-JP" altLang="en-US" sz="1400" dirty="0" smtClean="0"/>
              <a:t>やメール等も利用するとよいでしょう。</a:t>
            </a:r>
            <a:endParaRPr kumimoji="1" lang="en-US" altLang="ja-JP" sz="1400" dirty="0" smtClean="0"/>
          </a:p>
          <a:p>
            <a:r>
              <a:rPr kumimoji="1" lang="ja-JP" altLang="en-US" sz="1400" dirty="0" smtClean="0"/>
              <a:t>・関係機関からご本人へ連絡がついた場合も、関係機関同士で情報共有します。</a:t>
            </a:r>
            <a:endParaRPr kumimoji="1" lang="ja-JP" altLang="en-US" sz="1400" dirty="0"/>
          </a:p>
        </p:txBody>
      </p:sp>
      <p:sp>
        <p:nvSpPr>
          <p:cNvPr id="11" name="角丸四角形 10"/>
          <p:cNvSpPr/>
          <p:nvPr/>
        </p:nvSpPr>
        <p:spPr>
          <a:xfrm>
            <a:off x="165755" y="5197642"/>
            <a:ext cx="6536837" cy="845218"/>
          </a:xfrm>
          <a:prstGeom prst="roundRect">
            <a:avLst>
              <a:gd name="adj" fmla="val 10853"/>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400" dirty="0" smtClean="0"/>
              <a:t>＜関係機関の情報共有方法＞</a:t>
            </a:r>
            <a:endParaRPr kumimoji="1" lang="en-US" altLang="ja-JP" sz="1400" dirty="0" smtClean="0"/>
          </a:p>
        </p:txBody>
      </p:sp>
      <p:graphicFrame>
        <p:nvGraphicFramePr>
          <p:cNvPr id="13" name="表 12"/>
          <p:cNvGraphicFramePr>
            <a:graphicFrameLocks noGrp="1"/>
          </p:cNvGraphicFramePr>
          <p:nvPr>
            <p:extLst>
              <p:ext uri="{D42A27DB-BD31-4B8C-83A1-F6EECF244321}">
                <p14:modId xmlns:p14="http://schemas.microsoft.com/office/powerpoint/2010/main" val="1411246553"/>
              </p:ext>
            </p:extLst>
          </p:nvPr>
        </p:nvGraphicFramePr>
        <p:xfrm>
          <a:off x="188306" y="6578828"/>
          <a:ext cx="6457951" cy="3223989"/>
        </p:xfrm>
        <a:graphic>
          <a:graphicData uri="http://schemas.openxmlformats.org/drawingml/2006/table">
            <a:tbl>
              <a:tblPr firstRow="1" bandRow="1">
                <a:tableStyleId>{5940675A-B579-460E-94D1-54222C63F5DA}</a:tableStyleId>
              </a:tblPr>
              <a:tblGrid>
                <a:gridCol w="1315617">
                  <a:extLst>
                    <a:ext uri="{9D8B030D-6E8A-4147-A177-3AD203B41FA5}">
                      <a16:colId xmlns:a16="http://schemas.microsoft.com/office/drawing/2014/main" val="4110763993"/>
                    </a:ext>
                  </a:extLst>
                </a:gridCol>
                <a:gridCol w="1377993">
                  <a:extLst>
                    <a:ext uri="{9D8B030D-6E8A-4147-A177-3AD203B41FA5}">
                      <a16:colId xmlns:a16="http://schemas.microsoft.com/office/drawing/2014/main" val="2368775426"/>
                    </a:ext>
                  </a:extLst>
                </a:gridCol>
                <a:gridCol w="1014414">
                  <a:extLst>
                    <a:ext uri="{9D8B030D-6E8A-4147-A177-3AD203B41FA5}">
                      <a16:colId xmlns:a16="http://schemas.microsoft.com/office/drawing/2014/main" val="755396829"/>
                    </a:ext>
                  </a:extLst>
                </a:gridCol>
                <a:gridCol w="1495146">
                  <a:extLst>
                    <a:ext uri="{9D8B030D-6E8A-4147-A177-3AD203B41FA5}">
                      <a16:colId xmlns:a16="http://schemas.microsoft.com/office/drawing/2014/main" val="3329689075"/>
                    </a:ext>
                  </a:extLst>
                </a:gridCol>
                <a:gridCol w="1254781">
                  <a:extLst>
                    <a:ext uri="{9D8B030D-6E8A-4147-A177-3AD203B41FA5}">
                      <a16:colId xmlns:a16="http://schemas.microsoft.com/office/drawing/2014/main" val="702380472"/>
                    </a:ext>
                  </a:extLst>
                </a:gridCol>
              </a:tblGrid>
              <a:tr h="306000">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機関名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担当者名</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電話番号</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備考</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75615888"/>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主治医</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3833764"/>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保健所</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12155097"/>
                  </a:ext>
                </a:extLst>
              </a:tr>
              <a:tr h="324234">
                <a:tc>
                  <a:txBody>
                    <a:bodyPr/>
                    <a:lstStyle/>
                    <a:p>
                      <a:r>
                        <a:rPr kumimoji="1" lang="ja-JP" altLang="en-US" sz="1200" dirty="0" smtClean="0">
                          <a:latin typeface="Meiryo UI" panose="020B0604030504040204" pitchFamily="50" charset="-128"/>
                          <a:ea typeface="Meiryo UI" panose="020B0604030504040204" pitchFamily="50" charset="-128"/>
                        </a:rPr>
                        <a:t>ケアマネジャー</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相談支援専門員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44900348"/>
                  </a:ext>
                </a:extLst>
              </a:tr>
              <a:tr h="300789">
                <a:tc>
                  <a:txBody>
                    <a:bodyPr/>
                    <a:lstStyle/>
                    <a:p>
                      <a:r>
                        <a:rPr kumimoji="1" lang="ja-JP" altLang="en-US" sz="1200" dirty="0" smtClean="0">
                          <a:latin typeface="Meiryo UI" panose="020B0604030504040204" pitchFamily="50" charset="-128"/>
                          <a:ea typeface="Meiryo UI" panose="020B0604030504040204" pitchFamily="50" charset="-128"/>
                        </a:rPr>
                        <a:t>人工呼吸器業者</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39456392"/>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酸素業者</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48301698"/>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訪問介護①</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16479113"/>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訪問介護②</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57207728"/>
                  </a:ext>
                </a:extLst>
              </a:tr>
              <a:tr h="360000">
                <a:tc>
                  <a:txBody>
                    <a:bodyPr/>
                    <a:lstStyle/>
                    <a:p>
                      <a:r>
                        <a:rPr kumimoji="1" lang="ja-JP" altLang="en-US" sz="1200" dirty="0" smtClean="0">
                          <a:latin typeface="Meiryo UI" panose="020B0604030504040204" pitchFamily="50" charset="-128"/>
                          <a:ea typeface="Meiryo UI" panose="020B0604030504040204" pitchFamily="50" charset="-128"/>
                        </a:rPr>
                        <a:t>市町村担当者</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65162143"/>
                  </a:ext>
                </a:extLst>
              </a:tr>
            </a:tbl>
          </a:graphicData>
        </a:graphic>
      </p:graphicFrame>
      <p:sp>
        <p:nvSpPr>
          <p:cNvPr id="14" name="角丸四角形 13"/>
          <p:cNvSpPr/>
          <p:nvPr/>
        </p:nvSpPr>
        <p:spPr>
          <a:xfrm>
            <a:off x="169256" y="6142286"/>
            <a:ext cx="2209800" cy="436542"/>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その他の関係者</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2127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1_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1" ma:contentTypeDescription="新しいドキュメントを作成します。" ma:contentTypeScope="" ma:versionID="33519e4b33cc5b98fdbc79d2e4c88e86">
  <xsd:schema xmlns:xsd="http://www.w3.org/2001/XMLSchema" xmlns:xs="http://www.w3.org/2001/XMLSchema" xmlns:p="http://schemas.microsoft.com/office/2006/metadata/properties" xmlns:ns2="37ef2d1b-1235-44d9-8c81-ea4e54386f8b" targetNamespace="http://schemas.microsoft.com/office/2006/metadata/properties" ma:root="true" ma:fieldsID="0a7072686eeb9ed06202d329226245c3" ns2:_="">
    <xsd:import namespace="37ef2d1b-1235-44d9-8c81-ea4e54386f8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f2d1b-1235-44d9-8c81-ea4e54386f8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D2E229-3091-494A-82A7-B3CA5588E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ef2d1b-1235-44d9-8c81-ea4e54386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4E9FF0-A102-4814-910E-68933DBAAED1}">
  <ds:schemaRefs>
    <ds:schemaRef ds:uri="http://schemas.microsoft.com/sharepoint/v3/contenttype/forms"/>
  </ds:schemaRefs>
</ds:datastoreItem>
</file>

<file path=customXml/itemProps3.xml><?xml version="1.0" encoding="utf-8"?>
<ds:datastoreItem xmlns:ds="http://schemas.openxmlformats.org/officeDocument/2006/customXml" ds:itemID="{E54B624C-312B-40BC-975F-AC4780E73A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2185</TotalTime>
  <Words>2670</Words>
  <Application>Microsoft Office PowerPoint</Application>
  <PresentationFormat>A4 210 x 297 mm</PresentationFormat>
  <Paragraphs>390</Paragraphs>
  <Slides>14</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14</vt:i4>
      </vt:variant>
    </vt:vector>
  </HeadingPairs>
  <TitlesOfParts>
    <vt:vector size="23" baseType="lpstr">
      <vt:lpstr>Meiryo UI</vt:lpstr>
      <vt:lpstr>ＭＳ Ｐゴシック</vt:lpstr>
      <vt:lpstr>メイリオ</vt:lpstr>
      <vt:lpstr>游ゴシック</vt:lpstr>
      <vt:lpstr>Arial</vt:lpstr>
      <vt:lpstr>Calibri</vt:lpstr>
      <vt:lpstr>オーガニック</vt:lpstr>
      <vt:lpstr>1_オーガニック</vt:lpstr>
      <vt:lpstr>Office テーマ</vt:lpstr>
      <vt:lpstr>個別避難計画立案の 実際</vt:lpstr>
      <vt:lpstr>PowerPoint プレゼンテーション</vt:lpstr>
      <vt:lpstr>〇〇　〇〇さんの 災害時の手引き （個別避難計画）</vt:lpstr>
      <vt:lpstr>PowerPoint プレゼンテーション</vt:lpstr>
      <vt:lpstr>更新のタイミング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避難の準備</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長野　汐梨</dc:creator>
  <cp:lastModifiedBy>山邉　佳子</cp:lastModifiedBy>
  <cp:revision>246</cp:revision>
  <cp:lastPrinted>2021-06-14T08:53:10Z</cp:lastPrinted>
  <dcterms:created xsi:type="dcterms:W3CDTF">2019-08-16T02:16:45Z</dcterms:created>
  <dcterms:modified xsi:type="dcterms:W3CDTF">2023-01-26T09:05:44Z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