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5318" autoAdjust="0"/>
    <p:restoredTop sz="93784" autoAdjust="0"/>
  </p:normalViewPr>
  <p:slideViewPr>
    <p:cSldViewPr snapToGrid="0">
      <p:cViewPr varScale="1">
        <p:scale>
          <a:sx n="68" d="100"/>
          <a:sy n="68" d="100"/>
        </p:scale>
        <p:origin x="17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67" cy="495056"/>
          </a:xfrm>
          <a:prstGeom prst="rect">
            <a:avLst/>
          </a:prstGeom>
        </p:spPr>
        <p:txBody>
          <a:bodyPr vert="horz" lIns="91046" tIns="45522" rIns="91046" bIns="455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616" y="0"/>
            <a:ext cx="2918567" cy="495056"/>
          </a:xfrm>
          <a:prstGeom prst="rect">
            <a:avLst/>
          </a:prstGeom>
        </p:spPr>
        <p:txBody>
          <a:bodyPr vert="horz" lIns="91046" tIns="45522" rIns="91046" bIns="45522" rtlCol="0"/>
          <a:lstStyle>
            <a:lvl1pPr algn="r">
              <a:defRPr sz="1200"/>
            </a:lvl1pPr>
          </a:lstStyle>
          <a:p>
            <a:fld id="{2A3C695D-0440-4202-BE48-3A13E68096E1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1233488"/>
            <a:ext cx="4806950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6" tIns="45522" rIns="91046" bIns="455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366" y="4748105"/>
            <a:ext cx="5388610" cy="3884525"/>
          </a:xfrm>
          <a:prstGeom prst="rect">
            <a:avLst/>
          </a:prstGeom>
        </p:spPr>
        <p:txBody>
          <a:bodyPr vert="horz" lIns="91046" tIns="45522" rIns="91046" bIns="455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60"/>
            <a:ext cx="2918567" cy="495055"/>
          </a:xfrm>
          <a:prstGeom prst="rect">
            <a:avLst/>
          </a:prstGeom>
        </p:spPr>
        <p:txBody>
          <a:bodyPr vert="horz" lIns="91046" tIns="45522" rIns="91046" bIns="455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616" y="9371260"/>
            <a:ext cx="2918567" cy="495055"/>
          </a:xfrm>
          <a:prstGeom prst="rect">
            <a:avLst/>
          </a:prstGeom>
        </p:spPr>
        <p:txBody>
          <a:bodyPr vert="horz" lIns="91046" tIns="45522" rIns="91046" bIns="45522" rtlCol="0" anchor="b"/>
          <a:lstStyle>
            <a:lvl1pPr algn="r">
              <a:defRPr sz="1200"/>
            </a:lvl1pPr>
          </a:lstStyle>
          <a:p>
            <a:fld id="{D00EDBD6-9D17-4E84-80DA-105AA37030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25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EDBD6-9D17-4E84-80DA-105AA37030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15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00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86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46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2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73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4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77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91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93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47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95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217F-B205-408B-9C49-503A5333345B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FFB7E-EDB4-40AD-A0E0-E4286D700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77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テキスト ボックス 51"/>
          <p:cNvSpPr txBox="1"/>
          <p:nvPr/>
        </p:nvSpPr>
        <p:spPr>
          <a:xfrm>
            <a:off x="3479484" y="1616522"/>
            <a:ext cx="5232983" cy="82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7240" y="2735535"/>
            <a:ext cx="4531465" cy="403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696874" y="2735535"/>
            <a:ext cx="2544825" cy="403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  <a:p>
            <a:endParaRPr lang="en-US" altLang="ja-JP" sz="1138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4274" y="121186"/>
            <a:ext cx="372600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/>
              <a:t>災害時の個別避難計画作成事業（令和３年度）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9071" y="457720"/>
            <a:ext cx="3274798" cy="2030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１　概要</a:t>
            </a:r>
            <a:endParaRPr lang="en-US" altLang="ja-JP" sz="975" dirty="0"/>
          </a:p>
          <a:p>
            <a:endParaRPr lang="en-US" altLang="ja-JP" sz="975" dirty="0"/>
          </a:p>
          <a:p>
            <a:r>
              <a:rPr lang="ja-JP" altLang="en-US" sz="975" dirty="0"/>
              <a:t>　避難行動要支援者名簿（以下「名簿」という。）の登録者にかかる個別避難計画の作成について、災害対策基本法の改正により市町村の努力義務となったこと、またそれに伴い改定された国指針を踏まえ、自主防災組織や福祉専門職等の協力を得ながら、</a:t>
            </a:r>
            <a:r>
              <a:rPr lang="ja-JP" altLang="en-US" sz="975" b="1" dirty="0"/>
              <a:t>優先度</a:t>
            </a:r>
            <a:r>
              <a:rPr lang="ja-JP" altLang="en-US" sz="975" dirty="0"/>
              <a:t>を勘案し、順次取り組みを進めるもの。</a:t>
            </a:r>
            <a:endParaRPr lang="en-US" altLang="ja-JP" sz="975" dirty="0"/>
          </a:p>
          <a:p>
            <a:endParaRPr lang="en-US" altLang="ja-JP" sz="975" dirty="0"/>
          </a:p>
          <a:p>
            <a:r>
              <a:rPr lang="ja-JP" altLang="en-US" sz="975" dirty="0"/>
              <a:t>　特に、福祉サービスの利用者については、平常時のケアプランと合わせ聞き取りを行うことにより、個別避難計画の作成を行うことを目指すもの。</a:t>
            </a:r>
            <a:endParaRPr lang="en-US" altLang="ja-JP" sz="975" dirty="0"/>
          </a:p>
          <a:p>
            <a:endParaRPr lang="en-US" altLang="ja-JP" sz="975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49783" y="456727"/>
            <a:ext cx="6247670" cy="2030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２　令和３年度の対象者（市町村支援による計画作成）</a:t>
            </a:r>
            <a:endParaRPr lang="en-US" altLang="ja-JP" sz="975" dirty="0"/>
          </a:p>
          <a:p>
            <a:endParaRPr lang="en-US" altLang="ja-JP" sz="975" dirty="0"/>
          </a:p>
          <a:p>
            <a:r>
              <a:rPr lang="ja-JP" altLang="en-US" sz="975" dirty="0"/>
              <a:t>　名簿の登録者（約２万人）を対象に一斉に取り組みを進めることは困難と考えられるため、国指針に基づき優先度を設定し、そこで得たノウハウや課題などに基づき、段階的に取り組みを全市域に広げていくもの。</a:t>
            </a:r>
            <a:endParaRPr lang="en-US" altLang="ja-JP" sz="975" dirty="0"/>
          </a:p>
          <a:p>
            <a:endParaRPr lang="en-US" altLang="ja-JP" sz="975" dirty="0"/>
          </a:p>
          <a:p>
            <a:r>
              <a:rPr lang="ja-JP" altLang="en-US" sz="975" dirty="0"/>
              <a:t>　令和３年度は、下記の優先度に基づく対象者のうち、計画作成希望があった者を対象とする。</a:t>
            </a:r>
            <a:endParaRPr lang="en-US" altLang="ja-JP" sz="975" dirty="0"/>
          </a:p>
          <a:p>
            <a:r>
              <a:rPr lang="ja-JP" altLang="en-US" sz="853" dirty="0"/>
              <a:t>　（基準日：令和３年４月１日）</a:t>
            </a:r>
            <a:endParaRPr lang="en-US" altLang="ja-JP" sz="853" dirty="0"/>
          </a:p>
          <a:p>
            <a:endParaRPr lang="en-US" altLang="ja-JP" sz="975" dirty="0"/>
          </a:p>
          <a:p>
            <a:r>
              <a:rPr lang="ja-JP" altLang="en-US" sz="975" dirty="0"/>
              <a:t>①身体等の状況　　</a:t>
            </a:r>
            <a:r>
              <a:rPr lang="ja-JP" altLang="en-US" sz="975" b="1" dirty="0"/>
              <a:t>要介護４以上の高齢者、障害者手帳１級（重度）所有者</a:t>
            </a:r>
            <a:endParaRPr lang="en-US" altLang="ja-JP" sz="975" b="1" dirty="0"/>
          </a:p>
          <a:p>
            <a:endParaRPr lang="en-US" altLang="ja-JP" sz="975" dirty="0"/>
          </a:p>
          <a:p>
            <a:r>
              <a:rPr lang="ja-JP" altLang="en-US" sz="975" dirty="0"/>
              <a:t>②世帯構成　</a:t>
            </a:r>
            <a:r>
              <a:rPr lang="ja-JP" altLang="en-US" sz="975" b="1" dirty="0"/>
              <a:t>単身世帯</a:t>
            </a:r>
            <a:endParaRPr lang="en-US" altLang="ja-JP" sz="975" b="1" dirty="0"/>
          </a:p>
          <a:p>
            <a:endParaRPr lang="en-US" altLang="ja-JP" sz="975" dirty="0"/>
          </a:p>
          <a:p>
            <a:r>
              <a:rPr lang="ja-JP" altLang="en-US" sz="975" dirty="0"/>
              <a:t>③居住区域　</a:t>
            </a:r>
            <a:r>
              <a:rPr lang="ja-JP" altLang="en-US" sz="975" b="1" dirty="0"/>
              <a:t>東部地域（旧枚岡市</a:t>
            </a:r>
            <a:r>
              <a:rPr lang="ja-JP" altLang="en-US" sz="853" b="1" dirty="0"/>
              <a:t>）</a:t>
            </a:r>
            <a:r>
              <a:rPr lang="ja-JP" altLang="en-US" sz="731" dirty="0"/>
              <a:t>　⇒令和３年度については、校区自治連合会単位でのモデル実施とする</a:t>
            </a:r>
            <a:endParaRPr lang="en-US" altLang="ja-JP" sz="73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4584" y="2849533"/>
            <a:ext cx="4098353" cy="255786"/>
          </a:xfrm>
          <a:prstGeom prst="rect">
            <a:avLst/>
          </a:prstGeom>
          <a:noFill/>
          <a:ln w="9525" cmpd="dbl">
            <a:solidFill>
              <a:srgbClr val="0070C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令和３年度優先対象者</a:t>
            </a:r>
            <a:r>
              <a:rPr lang="ja-JP" altLang="en-US" sz="800" dirty="0"/>
              <a:t>（東部地域の</a:t>
            </a:r>
            <a:r>
              <a:rPr lang="ja-JP" altLang="en-US" sz="800" b="1" dirty="0"/>
              <a:t>応募校区</a:t>
            </a:r>
            <a:r>
              <a:rPr lang="ja-JP" altLang="en-US" sz="800" dirty="0"/>
              <a:t>における優先基準該当者）</a:t>
            </a:r>
            <a:endParaRPr lang="ja-JP" altLang="en-US" sz="7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67237" y="2489694"/>
            <a:ext cx="4531467" cy="2423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３　計画作成主体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86153" y="3586500"/>
            <a:ext cx="2634096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ケアマネジャー等の関わりがある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61178" y="4296252"/>
            <a:ext cx="1863024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ケアマネジャー等が協力可能</a:t>
            </a:r>
          </a:p>
        </p:txBody>
      </p:sp>
      <p:cxnSp>
        <p:nvCxnSpPr>
          <p:cNvPr id="88" name="直線矢印コネクタ 87"/>
          <p:cNvCxnSpPr/>
          <p:nvPr/>
        </p:nvCxnSpPr>
        <p:spPr>
          <a:xfrm flipH="1">
            <a:off x="978311" y="4650250"/>
            <a:ext cx="0" cy="151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483204" y="5156553"/>
            <a:ext cx="2082523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地域包括支援Ｃ等が協力可能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769612" y="2828859"/>
            <a:ext cx="2413241" cy="3924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①東部地域において、本事業へ参画する校区自治連合会を募集</a:t>
            </a:r>
            <a:endParaRPr lang="en-US" altLang="ja-JP" sz="975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769612" y="3411709"/>
            <a:ext cx="2413241" cy="3924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②市より、応募校区の対象者に計画作成希望にかかる確認書を送付</a:t>
            </a:r>
            <a:endParaRPr lang="en-US" altLang="ja-JP" sz="975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769612" y="3976316"/>
            <a:ext cx="2413241" cy="3924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③市より、作成希望の返送があった対象者の担当福祉専門職に連絡</a:t>
            </a:r>
            <a:endParaRPr lang="en-US" altLang="ja-JP" sz="975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69612" y="4533971"/>
            <a:ext cx="2413241" cy="3924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④福祉専門職より、本人・家族に聞き取りを行い、計画の素案を作成</a:t>
            </a:r>
            <a:endParaRPr lang="en-US" altLang="ja-JP" sz="975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769611" y="5109896"/>
            <a:ext cx="2413242" cy="8425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⑤社協</a:t>
            </a:r>
            <a:r>
              <a:rPr lang="en-US" altLang="ja-JP" sz="975" dirty="0"/>
              <a:t>COW</a:t>
            </a:r>
            <a:r>
              <a:rPr lang="ja-JP" altLang="en-US" sz="975" dirty="0"/>
              <a:t>（地域担当職員）の調整に基づき、自治会館等において、本人・家族、地域関係者、福祉専門職、市職員等により</a:t>
            </a:r>
            <a:r>
              <a:rPr lang="ja-JP" altLang="en-US" sz="975" b="1" dirty="0"/>
              <a:t>調整会議</a:t>
            </a:r>
            <a:r>
              <a:rPr lang="ja-JP" altLang="en-US" sz="975" dirty="0"/>
              <a:t>を開催し、④の素案を元に具体的な避難計画を検討</a:t>
            </a:r>
            <a:endParaRPr lang="en-US" altLang="ja-JP" sz="975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769612" y="6180811"/>
            <a:ext cx="2413241" cy="3924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⑥調整会議の検討結果を踏まえ、福祉専門職が計画を完成</a:t>
            </a:r>
            <a:endParaRPr lang="en-US" altLang="ja-JP" sz="975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696872" y="2487007"/>
            <a:ext cx="2544827" cy="2423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４　計画作成手順</a:t>
            </a:r>
            <a:r>
              <a:rPr lang="ja-JP" altLang="en-US" sz="600" dirty="0"/>
              <a:t>（ケアマネ等の協力が得られる場合）</a:t>
            </a:r>
            <a:endParaRPr lang="ja-JP" altLang="en-US" sz="8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241701" y="2488119"/>
            <a:ext cx="2455752" cy="2055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５　計画作成にかかる支援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1000" dirty="0"/>
              <a:t>１）</a:t>
            </a:r>
            <a:r>
              <a:rPr lang="ja-JP" altLang="en-US" sz="1000" u="sng" dirty="0"/>
              <a:t>報酬</a:t>
            </a:r>
            <a:endParaRPr lang="en-US" altLang="ja-JP" sz="1000" u="sng" dirty="0"/>
          </a:p>
          <a:p>
            <a:r>
              <a:rPr lang="ja-JP" altLang="en-US" sz="1000" dirty="0"/>
              <a:t>　　福祉専門職により計画の作成が行　</a:t>
            </a:r>
            <a:endParaRPr lang="en-US" altLang="ja-JP" sz="1000" dirty="0"/>
          </a:p>
          <a:p>
            <a:r>
              <a:rPr lang="ja-JP" altLang="en-US" sz="1000" dirty="0"/>
              <a:t>　われた場合、報酬として</a:t>
            </a:r>
            <a:r>
              <a:rPr lang="ja-JP" altLang="en-US" sz="1000" b="1" dirty="0"/>
              <a:t>１件あたり</a:t>
            </a:r>
            <a:endParaRPr lang="en-US" altLang="ja-JP" sz="1000" b="1" dirty="0"/>
          </a:p>
          <a:p>
            <a:r>
              <a:rPr lang="ja-JP" altLang="en-US" sz="1000" b="1" dirty="0"/>
              <a:t>　７千円</a:t>
            </a:r>
            <a:r>
              <a:rPr lang="ja-JP" altLang="en-US" sz="1000" dirty="0"/>
              <a:t>を支払う。</a:t>
            </a:r>
            <a:endParaRPr lang="en-US" altLang="ja-JP" sz="1000" dirty="0"/>
          </a:p>
          <a:p>
            <a:r>
              <a:rPr lang="ja-JP" altLang="en-US" sz="800" dirty="0"/>
              <a:t>　　（初回作成時及び大幅な変更があった場合）</a:t>
            </a:r>
            <a:endParaRPr lang="en-US" altLang="ja-JP" sz="800" dirty="0"/>
          </a:p>
          <a:p>
            <a:endParaRPr lang="en-US" altLang="ja-JP" sz="1000" dirty="0"/>
          </a:p>
          <a:p>
            <a:r>
              <a:rPr lang="ja-JP" altLang="en-US" sz="1000" dirty="0"/>
              <a:t>２）</a:t>
            </a:r>
            <a:r>
              <a:rPr lang="ja-JP" altLang="en-US" sz="1000" u="sng" dirty="0"/>
              <a:t>福祉専門職向け研修</a:t>
            </a:r>
            <a:endParaRPr lang="en-US" altLang="ja-JP" sz="1000" u="sng" dirty="0"/>
          </a:p>
          <a:p>
            <a:endParaRPr lang="en-US" altLang="ja-JP" sz="1000" u="sng" dirty="0"/>
          </a:p>
          <a:p>
            <a:r>
              <a:rPr lang="ja-JP" altLang="en-US" sz="1000" dirty="0"/>
              <a:t>３）</a:t>
            </a:r>
            <a:r>
              <a:rPr lang="ja-JP" altLang="en-US" sz="1000" u="sng" dirty="0"/>
              <a:t>マニュアル等の資料提供</a:t>
            </a:r>
            <a:endParaRPr lang="en-US" altLang="ja-JP" sz="1000" u="sng" dirty="0"/>
          </a:p>
          <a:p>
            <a:endParaRPr lang="en-US" altLang="ja-JP" sz="1000" u="sng" dirty="0"/>
          </a:p>
        </p:txBody>
      </p:sp>
      <p:pic>
        <p:nvPicPr>
          <p:cNvPr id="82" name="図 81"/>
          <p:cNvPicPr>
            <a:picLocks noChangeAspect="1"/>
          </p:cNvPicPr>
          <p:nvPr/>
        </p:nvPicPr>
        <p:blipFill rotWithShape="1">
          <a:blip r:embed="rId3"/>
          <a:srcRect l="43639" t="33867" r="45095" b="35409"/>
          <a:stretch/>
        </p:blipFill>
        <p:spPr>
          <a:xfrm>
            <a:off x="8794362" y="1104900"/>
            <a:ext cx="887475" cy="1360028"/>
          </a:xfrm>
          <a:prstGeom prst="rect">
            <a:avLst/>
          </a:prstGeom>
        </p:spPr>
      </p:pic>
      <p:sp>
        <p:nvSpPr>
          <p:cNvPr id="83" name="テキスト ボックス 82"/>
          <p:cNvSpPr txBox="1"/>
          <p:nvPr/>
        </p:nvSpPr>
        <p:spPr>
          <a:xfrm>
            <a:off x="7241701" y="4542472"/>
            <a:ext cx="2455752" cy="2228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６　スケジュール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900" dirty="0"/>
              <a:t>（令和３年度）</a:t>
            </a:r>
            <a:endParaRPr lang="en-US" altLang="ja-JP" sz="900" dirty="0"/>
          </a:p>
          <a:p>
            <a:r>
              <a:rPr lang="en-US" altLang="ja-JP" sz="1000" dirty="0"/>
              <a:t>10</a:t>
            </a:r>
            <a:r>
              <a:rPr lang="ja-JP" altLang="en-US" sz="1000" dirty="0"/>
              <a:t>月</a:t>
            </a:r>
            <a:r>
              <a:rPr lang="en-US" altLang="ja-JP" sz="1000" dirty="0"/>
              <a:t>21</a:t>
            </a:r>
            <a:r>
              <a:rPr lang="ja-JP" altLang="en-US" sz="1000" dirty="0"/>
              <a:t>日　自治協常任理事会において　</a:t>
            </a:r>
            <a:endParaRPr lang="en-US" altLang="ja-JP" sz="1000" dirty="0"/>
          </a:p>
          <a:p>
            <a:r>
              <a:rPr lang="ja-JP" altLang="en-US" sz="1000" dirty="0"/>
              <a:t>　　　　　参加校区募集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en-US" altLang="ja-JP" sz="1000" dirty="0"/>
              <a:t>11</a:t>
            </a:r>
            <a:r>
              <a:rPr lang="ja-JP" altLang="en-US" sz="1000" dirty="0"/>
              <a:t>月</a:t>
            </a:r>
            <a:r>
              <a:rPr lang="en-US" altLang="ja-JP" sz="1000" dirty="0"/>
              <a:t>8</a:t>
            </a:r>
            <a:r>
              <a:rPr lang="ja-JP" altLang="en-US" sz="1000" dirty="0"/>
              <a:t>日　専門職向け研修会の開催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1000" dirty="0"/>
              <a:t>～令和</a:t>
            </a:r>
            <a:r>
              <a:rPr lang="en-US" altLang="ja-JP" sz="1000" dirty="0"/>
              <a:t>4</a:t>
            </a:r>
            <a:r>
              <a:rPr lang="ja-JP" altLang="en-US" sz="1000" dirty="0"/>
              <a:t>年</a:t>
            </a:r>
            <a:r>
              <a:rPr lang="en-US" altLang="ja-JP" sz="1000" dirty="0"/>
              <a:t>3</a:t>
            </a:r>
            <a:r>
              <a:rPr lang="ja-JP" altLang="en-US" sz="1000" dirty="0"/>
              <a:t>月　調整会議の開催、</a:t>
            </a:r>
            <a:endParaRPr lang="en-US" altLang="ja-JP" sz="1000" dirty="0"/>
          </a:p>
          <a:p>
            <a:r>
              <a:rPr lang="ja-JP" altLang="en-US" sz="1000" dirty="0"/>
              <a:t>　　　　　計画作成、防災訓練の実施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900" dirty="0"/>
              <a:t>（令和４年度）</a:t>
            </a:r>
            <a:endParaRPr lang="en-US" altLang="ja-JP" sz="900" dirty="0"/>
          </a:p>
          <a:p>
            <a:r>
              <a:rPr lang="ja-JP" altLang="en-US" sz="1000" dirty="0"/>
              <a:t>　今年度の取り組みを踏まえ対象拡大を検討</a:t>
            </a:r>
            <a:endParaRPr lang="en-US" altLang="ja-JP" sz="1000" dirty="0"/>
          </a:p>
        </p:txBody>
      </p:sp>
      <p:sp>
        <p:nvSpPr>
          <p:cNvPr id="85" name="下矢印 84"/>
          <p:cNvSpPr/>
          <p:nvPr/>
        </p:nvSpPr>
        <p:spPr>
          <a:xfrm>
            <a:off x="6007546" y="3234319"/>
            <a:ext cx="144000" cy="144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86" name="下矢印 85"/>
          <p:cNvSpPr/>
          <p:nvPr/>
        </p:nvSpPr>
        <p:spPr>
          <a:xfrm>
            <a:off x="6007546" y="3813946"/>
            <a:ext cx="144000" cy="144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87" name="下矢印 86"/>
          <p:cNvSpPr/>
          <p:nvPr/>
        </p:nvSpPr>
        <p:spPr>
          <a:xfrm>
            <a:off x="6015828" y="4377765"/>
            <a:ext cx="144000" cy="144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89" name="下矢印 88"/>
          <p:cNvSpPr/>
          <p:nvPr/>
        </p:nvSpPr>
        <p:spPr>
          <a:xfrm>
            <a:off x="6015828" y="4934546"/>
            <a:ext cx="144000" cy="144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90" name="下矢印 89"/>
          <p:cNvSpPr/>
          <p:nvPr/>
        </p:nvSpPr>
        <p:spPr>
          <a:xfrm>
            <a:off x="6015828" y="5989175"/>
            <a:ext cx="144000" cy="144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pic>
        <p:nvPicPr>
          <p:cNvPr id="91" name="図 9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352" y="5746088"/>
            <a:ext cx="362905" cy="380670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036" y="3025045"/>
            <a:ext cx="217115" cy="302599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554" y="3734651"/>
            <a:ext cx="236703" cy="294040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090" y="3690635"/>
            <a:ext cx="321137" cy="278988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66" y="6304768"/>
            <a:ext cx="435767" cy="435004"/>
          </a:xfrm>
          <a:prstGeom prst="rect">
            <a:avLst/>
          </a:prstGeom>
        </p:spPr>
      </p:pic>
      <p:sp>
        <p:nvSpPr>
          <p:cNvPr id="60" name="テキスト ボックス 59"/>
          <p:cNvSpPr txBox="1"/>
          <p:nvPr/>
        </p:nvSpPr>
        <p:spPr>
          <a:xfrm>
            <a:off x="375474" y="6170907"/>
            <a:ext cx="120567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ケアマネジャー等が作成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751239" y="6162250"/>
            <a:ext cx="120567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地域包括支援Ｃ等が作成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128117" y="6162250"/>
            <a:ext cx="1489076" cy="400110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本人・地域記入の計画作成の働きかけ</a:t>
            </a:r>
          </a:p>
        </p:txBody>
      </p:sp>
      <p:pic>
        <p:nvPicPr>
          <p:cNvPr id="81" name="図 8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409" y="6300252"/>
            <a:ext cx="435767" cy="435004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760349" y="4540285"/>
            <a:ext cx="435923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YES</a:t>
            </a:r>
            <a:endParaRPr kumimoji="1" lang="ja-JP" altLang="en-US" sz="1000" dirty="0"/>
          </a:p>
        </p:txBody>
      </p:sp>
      <p:sp>
        <p:nvSpPr>
          <p:cNvPr id="92" name="正方形/長方形 91"/>
          <p:cNvSpPr/>
          <p:nvPr/>
        </p:nvSpPr>
        <p:spPr>
          <a:xfrm>
            <a:off x="1812384" y="4540285"/>
            <a:ext cx="435923" cy="144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NO</a:t>
            </a:r>
            <a:endParaRPr kumimoji="1" lang="ja-JP" altLang="en-US" sz="1000" dirty="0"/>
          </a:p>
        </p:txBody>
      </p:sp>
      <p:cxnSp>
        <p:nvCxnSpPr>
          <p:cNvPr id="93" name="直線矢印コネクタ 92"/>
          <p:cNvCxnSpPr/>
          <p:nvPr/>
        </p:nvCxnSpPr>
        <p:spPr>
          <a:xfrm flipH="1">
            <a:off x="2035463" y="4667013"/>
            <a:ext cx="0" cy="46800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正方形/長方形 93"/>
          <p:cNvSpPr/>
          <p:nvPr/>
        </p:nvSpPr>
        <p:spPr>
          <a:xfrm>
            <a:off x="2063202" y="5396776"/>
            <a:ext cx="435923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YES</a:t>
            </a:r>
            <a:endParaRPr kumimoji="1" lang="ja-JP" altLang="en-US" sz="1000" dirty="0"/>
          </a:p>
        </p:txBody>
      </p:sp>
      <p:sp>
        <p:nvSpPr>
          <p:cNvPr id="95" name="正方形/長方形 94"/>
          <p:cNvSpPr/>
          <p:nvPr/>
        </p:nvSpPr>
        <p:spPr>
          <a:xfrm>
            <a:off x="3123941" y="5396776"/>
            <a:ext cx="435923" cy="144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NO</a:t>
            </a:r>
            <a:endParaRPr kumimoji="1" lang="ja-JP" altLang="en-US" sz="1000" dirty="0"/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2296957" y="5549729"/>
            <a:ext cx="0" cy="61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flipH="1">
            <a:off x="3341902" y="5540776"/>
            <a:ext cx="0" cy="61200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正方形/長方形 97"/>
          <p:cNvSpPr/>
          <p:nvPr/>
        </p:nvSpPr>
        <p:spPr>
          <a:xfrm>
            <a:off x="1670963" y="3103984"/>
            <a:ext cx="435923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YES</a:t>
            </a:r>
            <a:endParaRPr kumimoji="1" lang="ja-JP" altLang="en-US" sz="1000" dirty="0"/>
          </a:p>
        </p:txBody>
      </p:sp>
      <p:sp>
        <p:nvSpPr>
          <p:cNvPr id="99" name="正方形/長方形 98"/>
          <p:cNvSpPr/>
          <p:nvPr/>
        </p:nvSpPr>
        <p:spPr>
          <a:xfrm>
            <a:off x="3813484" y="3109551"/>
            <a:ext cx="435923" cy="144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NO</a:t>
            </a:r>
            <a:endParaRPr kumimoji="1" lang="ja-JP" altLang="en-US" sz="1000" dirty="0"/>
          </a:p>
        </p:txBody>
      </p:sp>
      <p:cxnSp>
        <p:nvCxnSpPr>
          <p:cNvPr id="100" name="直線矢印コネクタ 99"/>
          <p:cNvCxnSpPr/>
          <p:nvPr/>
        </p:nvCxnSpPr>
        <p:spPr>
          <a:xfrm flipH="1">
            <a:off x="4031445" y="3245729"/>
            <a:ext cx="0" cy="291600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flipH="1">
            <a:off x="1885815" y="3253425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1122869" y="3841117"/>
            <a:ext cx="435923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YES</a:t>
            </a:r>
            <a:endParaRPr kumimoji="1" lang="ja-JP" altLang="en-US" sz="1000" dirty="0"/>
          </a:p>
        </p:txBody>
      </p:sp>
      <p:sp>
        <p:nvSpPr>
          <p:cNvPr id="111" name="正方形/長方形 110"/>
          <p:cNvSpPr/>
          <p:nvPr/>
        </p:nvSpPr>
        <p:spPr>
          <a:xfrm>
            <a:off x="2499395" y="3842641"/>
            <a:ext cx="435923" cy="144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NO</a:t>
            </a:r>
            <a:endParaRPr kumimoji="1" lang="ja-JP" altLang="en-US" sz="1000" dirty="0"/>
          </a:p>
        </p:txBody>
      </p:sp>
      <p:cxnSp>
        <p:nvCxnSpPr>
          <p:cNvPr id="112" name="直線矢印コネクタ 111"/>
          <p:cNvCxnSpPr/>
          <p:nvPr/>
        </p:nvCxnSpPr>
        <p:spPr>
          <a:xfrm flipH="1">
            <a:off x="2707326" y="3993912"/>
            <a:ext cx="0" cy="115200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 flipH="1">
            <a:off x="1340830" y="3976316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102064" y="6580525"/>
            <a:ext cx="29388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本人・地域記入により作成を行う場合は、必須項目のみでも可</a:t>
            </a:r>
          </a:p>
        </p:txBody>
      </p:sp>
    </p:spTree>
    <p:extLst>
      <p:ext uri="{BB962C8B-B14F-4D97-AF65-F5344CB8AC3E}">
        <p14:creationId xmlns:p14="http://schemas.microsoft.com/office/powerpoint/2010/main" val="1781903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908</TotalTime>
  <Words>657</Words>
  <Application>Microsoft Office PowerPoint</Application>
  <PresentationFormat>A4 210 x 297 mm</PresentationFormat>
  <Paragraphs>107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東大阪市</dc:creator>
  <cp:lastModifiedBy>0000011884 一岡 武史</cp:lastModifiedBy>
  <cp:revision>281</cp:revision>
  <cp:lastPrinted>2021-10-09T06:03:38Z</cp:lastPrinted>
  <dcterms:created xsi:type="dcterms:W3CDTF">2021-04-27T06:14:33Z</dcterms:created>
  <dcterms:modified xsi:type="dcterms:W3CDTF">2023-03-16T01:23:57Z</dcterms:modified>
</cp:coreProperties>
</file>