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9" r:id="rId2"/>
  </p:sldMasterIdLst>
  <p:notesMasterIdLst>
    <p:notesMasterId r:id="rId14"/>
  </p:notesMasterIdLst>
  <p:sldIdLst>
    <p:sldId id="266" r:id="rId3"/>
    <p:sldId id="269" r:id="rId4"/>
    <p:sldId id="270" r:id="rId5"/>
    <p:sldId id="264" r:id="rId6"/>
    <p:sldId id="261" r:id="rId7"/>
    <p:sldId id="265" r:id="rId8"/>
    <p:sldId id="268" r:id="rId9"/>
    <p:sldId id="267" r:id="rId10"/>
    <p:sldId id="257" r:id="rId11"/>
    <p:sldId id="258" r:id="rId12"/>
    <p:sldId id="263" r:id="rId13"/>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7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434" autoAdjust="0"/>
  </p:normalViewPr>
  <p:slideViewPr>
    <p:cSldViewPr snapToGrid="0">
      <p:cViewPr>
        <p:scale>
          <a:sx n="75" d="100"/>
          <a:sy n="75" d="100"/>
        </p:scale>
        <p:origin x="108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4"/>
          </a:xfrm>
          <a:prstGeom prst="rect">
            <a:avLst/>
          </a:prstGeom>
        </p:spPr>
        <p:txBody>
          <a:bodyPr vert="horz" lIns="91432" tIns="45717" rIns="91432"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0" y="1"/>
            <a:ext cx="2949575" cy="498474"/>
          </a:xfrm>
          <a:prstGeom prst="rect">
            <a:avLst/>
          </a:prstGeom>
        </p:spPr>
        <p:txBody>
          <a:bodyPr vert="horz" lIns="91432" tIns="45717" rIns="91432" bIns="45717" rtlCol="0"/>
          <a:lstStyle>
            <a:lvl1pPr algn="r">
              <a:defRPr sz="1200"/>
            </a:lvl1pPr>
          </a:lstStyle>
          <a:p>
            <a:fld id="{32FBB30A-2788-4747-839D-AB4A16C06819}" type="datetimeFigureOut">
              <a:rPr kumimoji="1" lang="ja-JP" altLang="en-US" smtClean="0"/>
              <a:t>2023/3/22</a:t>
            </a:fld>
            <a:endParaRPr kumimoji="1" lang="ja-JP" altLang="en-US"/>
          </a:p>
        </p:txBody>
      </p:sp>
      <p:sp>
        <p:nvSpPr>
          <p:cNvPr id="4" name="スライド イメージ プレースホルダー 3"/>
          <p:cNvSpPr>
            <a:spLocks noGrp="1" noRot="1" noChangeAspect="1"/>
          </p:cNvSpPr>
          <p:nvPr>
            <p:ph type="sldImg" idx="2"/>
          </p:nvPr>
        </p:nvSpPr>
        <p:spPr>
          <a:xfrm>
            <a:off x="979488" y="1243013"/>
            <a:ext cx="4848225" cy="3355975"/>
          </a:xfrm>
          <a:prstGeom prst="rect">
            <a:avLst/>
          </a:prstGeom>
          <a:noFill/>
          <a:ln w="12700">
            <a:solidFill>
              <a:prstClr val="black"/>
            </a:solidFill>
          </a:ln>
        </p:spPr>
        <p:txBody>
          <a:bodyPr vert="horz" lIns="91432" tIns="45717" rIns="91432" bIns="45717" rtlCol="0" anchor="ctr"/>
          <a:lstStyle/>
          <a:p>
            <a:endParaRPr lang="ja-JP" altLang="en-US"/>
          </a:p>
        </p:txBody>
      </p:sp>
      <p:sp>
        <p:nvSpPr>
          <p:cNvPr id="5" name="ノート プレースホルダー 4"/>
          <p:cNvSpPr>
            <a:spLocks noGrp="1"/>
          </p:cNvSpPr>
          <p:nvPr>
            <p:ph type="body" sz="quarter" idx="3"/>
          </p:nvPr>
        </p:nvSpPr>
        <p:spPr>
          <a:xfrm>
            <a:off x="681038" y="4783139"/>
            <a:ext cx="5445125" cy="3913187"/>
          </a:xfrm>
          <a:prstGeom prst="rect">
            <a:avLst/>
          </a:prstGeom>
        </p:spPr>
        <p:txBody>
          <a:bodyPr vert="horz" lIns="91432" tIns="45717" rIns="91432"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4"/>
            <a:ext cx="2949575" cy="498474"/>
          </a:xfrm>
          <a:prstGeom prst="rect">
            <a:avLst/>
          </a:prstGeom>
        </p:spPr>
        <p:txBody>
          <a:bodyPr vert="horz" lIns="91432" tIns="45717" rIns="91432"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0" y="9440864"/>
            <a:ext cx="2949575" cy="498474"/>
          </a:xfrm>
          <a:prstGeom prst="rect">
            <a:avLst/>
          </a:prstGeom>
        </p:spPr>
        <p:txBody>
          <a:bodyPr vert="horz" lIns="91432" tIns="45717" rIns="91432" bIns="45717" rtlCol="0" anchor="b"/>
          <a:lstStyle>
            <a:lvl1pPr algn="r">
              <a:defRPr sz="1200"/>
            </a:lvl1pPr>
          </a:lstStyle>
          <a:p>
            <a:fld id="{0FDEAE04-83E6-4089-A599-282C7CE6303E}" type="slidenum">
              <a:rPr kumimoji="1" lang="ja-JP" altLang="en-US" smtClean="0"/>
              <a:t>‹#›</a:t>
            </a:fld>
            <a:endParaRPr kumimoji="1" lang="ja-JP" altLang="en-US"/>
          </a:p>
        </p:txBody>
      </p:sp>
    </p:spTree>
    <p:extLst>
      <p:ext uri="{BB962C8B-B14F-4D97-AF65-F5344CB8AC3E}">
        <p14:creationId xmlns:p14="http://schemas.microsoft.com/office/powerpoint/2010/main" val="177188695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F5D0E57-96CC-4800-A3F9-C4B996F7789F}" type="datetimeFigureOut">
              <a:rPr kumimoji="1" lang="ja-JP" altLang="en-US" smtClean="0"/>
              <a:t>2023/3/22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61AADCE-5ABF-4A1F-A69C-0B012AF6B0B0}" type="slidenum">
              <a:rPr kumimoji="1" lang="ja-JP" altLang="en-US" smtClean="0"/>
              <a:t>‹#›</a:t>
            </a:fld>
            <a:endParaRPr kumimoji="1" lang="ja-JP" altLang="en-US"/>
          </a:p>
        </p:txBody>
      </p:sp>
    </p:spTree>
    <p:extLst>
      <p:ext uri="{BB962C8B-B14F-4D97-AF65-F5344CB8AC3E}">
        <p14:creationId xmlns:p14="http://schemas.microsoft.com/office/powerpoint/2010/main" val="3144047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F5D0E57-96CC-4800-A3F9-C4B996F7789F}" type="datetimeFigureOut">
              <a:rPr kumimoji="1" lang="ja-JP" altLang="en-US" smtClean="0"/>
              <a:t>2023/3/22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61AADCE-5ABF-4A1F-A69C-0B012AF6B0B0}" type="slidenum">
              <a:rPr kumimoji="1" lang="ja-JP" altLang="en-US" smtClean="0"/>
              <a:t>‹#›</a:t>
            </a:fld>
            <a:endParaRPr kumimoji="1" lang="ja-JP" altLang="en-US"/>
          </a:p>
        </p:txBody>
      </p:sp>
    </p:spTree>
    <p:extLst>
      <p:ext uri="{BB962C8B-B14F-4D97-AF65-F5344CB8AC3E}">
        <p14:creationId xmlns:p14="http://schemas.microsoft.com/office/powerpoint/2010/main" val="2150777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F5D0E57-96CC-4800-A3F9-C4B996F7789F}" type="datetimeFigureOut">
              <a:rPr kumimoji="1" lang="ja-JP" altLang="en-US" smtClean="0"/>
              <a:t>2023/3/22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61AADCE-5ABF-4A1F-A69C-0B012AF6B0B0}" type="slidenum">
              <a:rPr kumimoji="1" lang="ja-JP" altLang="en-US" smtClean="0"/>
              <a:t>‹#›</a:t>
            </a:fld>
            <a:endParaRPr kumimoji="1" lang="ja-JP" altLang="en-US"/>
          </a:p>
        </p:txBody>
      </p:sp>
    </p:spTree>
    <p:extLst>
      <p:ext uri="{BB962C8B-B14F-4D97-AF65-F5344CB8AC3E}">
        <p14:creationId xmlns:p14="http://schemas.microsoft.com/office/powerpoint/2010/main" val="6079058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9171" y="-8468"/>
            <a:ext cx="9935592"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224812" y="2404534"/>
            <a:ext cx="6312279" cy="1646302"/>
          </a:xfrm>
        </p:spPr>
        <p:txBody>
          <a:bodyPr anchor="b">
            <a:noAutofit/>
          </a:bodyPr>
          <a:lstStyle>
            <a:lvl1pPr algn="r">
              <a:defRPr sz="5400">
                <a:solidFill>
                  <a:schemeClr val="accent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24812" y="4050835"/>
            <a:ext cx="631227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F5D0E57-96CC-4800-A3F9-C4B996F7789F}" type="datetimeFigureOut">
              <a:rPr kumimoji="1" lang="ja-JP" altLang="en-US" smtClean="0"/>
              <a:t>2023/3/22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61AADCE-5ABF-4A1F-A69C-0B012AF6B0B0}" type="slidenum">
              <a:rPr kumimoji="1" lang="ja-JP" altLang="en-US" smtClean="0"/>
              <a:t>‹#›</a:t>
            </a:fld>
            <a:endParaRPr kumimoji="1" lang="ja-JP" altLang="en-US"/>
          </a:p>
        </p:txBody>
      </p:sp>
    </p:spTree>
    <p:extLst>
      <p:ext uri="{BB962C8B-B14F-4D97-AF65-F5344CB8AC3E}">
        <p14:creationId xmlns:p14="http://schemas.microsoft.com/office/powerpoint/2010/main" val="33090939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F5D0E57-96CC-4800-A3F9-C4B996F7789F}" type="datetimeFigureOut">
              <a:rPr kumimoji="1" lang="ja-JP" altLang="en-US" smtClean="0"/>
              <a:t>2023/3/22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61AADCE-5ABF-4A1F-A69C-0B012AF6B0B0}" type="slidenum">
              <a:rPr kumimoji="1" lang="ja-JP" altLang="en-US" smtClean="0"/>
              <a:t>‹#›</a:t>
            </a:fld>
            <a:endParaRPr kumimoji="1" lang="ja-JP" altLang="en-US"/>
          </a:p>
        </p:txBody>
      </p:sp>
    </p:spTree>
    <p:extLst>
      <p:ext uri="{BB962C8B-B14F-4D97-AF65-F5344CB8AC3E}">
        <p14:creationId xmlns:p14="http://schemas.microsoft.com/office/powerpoint/2010/main" val="38273305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60399" y="2700869"/>
            <a:ext cx="6876691" cy="1826581"/>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60399" y="4527448"/>
            <a:ext cx="6876691"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F5D0E57-96CC-4800-A3F9-C4B996F7789F}" type="datetimeFigureOut">
              <a:rPr kumimoji="1" lang="ja-JP" altLang="en-US" smtClean="0"/>
              <a:t>2023/3/22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61AADCE-5ABF-4A1F-A69C-0B012AF6B0B0}" type="slidenum">
              <a:rPr kumimoji="1" lang="ja-JP" altLang="en-US" smtClean="0"/>
              <a:t>‹#›</a:t>
            </a:fld>
            <a:endParaRPr kumimoji="1" lang="ja-JP" altLang="en-US"/>
          </a:p>
        </p:txBody>
      </p:sp>
    </p:spTree>
    <p:extLst>
      <p:ext uri="{BB962C8B-B14F-4D97-AF65-F5344CB8AC3E}">
        <p14:creationId xmlns:p14="http://schemas.microsoft.com/office/powerpoint/2010/main" val="40953810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1320800"/>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60401" y="2160589"/>
            <a:ext cx="3345451"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191637" y="2160590"/>
            <a:ext cx="3345453"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F5D0E57-96CC-4800-A3F9-C4B996F7789F}" type="datetimeFigureOut">
              <a:rPr kumimoji="1" lang="ja-JP" altLang="en-US" smtClean="0"/>
              <a:t>2023/3/22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61AADCE-5ABF-4A1F-A69C-0B012AF6B0B0}" type="slidenum">
              <a:rPr kumimoji="1" lang="ja-JP" altLang="en-US" smtClean="0"/>
              <a:t>‹#›</a:t>
            </a:fld>
            <a:endParaRPr kumimoji="1" lang="ja-JP" altLang="en-US"/>
          </a:p>
        </p:txBody>
      </p:sp>
    </p:spTree>
    <p:extLst>
      <p:ext uri="{BB962C8B-B14F-4D97-AF65-F5344CB8AC3E}">
        <p14:creationId xmlns:p14="http://schemas.microsoft.com/office/powerpoint/2010/main" val="40977154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89" cy="1320800"/>
          </a:xfrm>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60399"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60399" y="2737247"/>
            <a:ext cx="3348228"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188860"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188860" y="2737247"/>
            <a:ext cx="3348228"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F5D0E57-96CC-4800-A3F9-C4B996F7789F}" type="datetimeFigureOut">
              <a:rPr kumimoji="1" lang="ja-JP" altLang="en-US" smtClean="0"/>
              <a:t>2023/3/22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61AADCE-5ABF-4A1F-A69C-0B012AF6B0B0}" type="slidenum">
              <a:rPr kumimoji="1" lang="ja-JP" altLang="en-US" smtClean="0"/>
              <a:t>‹#›</a:t>
            </a:fld>
            <a:endParaRPr kumimoji="1" lang="ja-JP" altLang="en-US"/>
          </a:p>
        </p:txBody>
      </p:sp>
    </p:spTree>
    <p:extLst>
      <p:ext uri="{BB962C8B-B14F-4D97-AF65-F5344CB8AC3E}">
        <p14:creationId xmlns:p14="http://schemas.microsoft.com/office/powerpoint/2010/main" val="18347336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60399" y="609600"/>
            <a:ext cx="6876690" cy="132080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DF5D0E57-96CC-4800-A3F9-C4B996F7789F}" type="datetimeFigureOut">
              <a:rPr kumimoji="1" lang="ja-JP" altLang="en-US" smtClean="0"/>
              <a:t>2023/3/22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61AADCE-5ABF-4A1F-A69C-0B012AF6B0B0}" type="slidenum">
              <a:rPr kumimoji="1" lang="ja-JP" altLang="en-US" smtClean="0"/>
              <a:t>‹#›</a:t>
            </a:fld>
            <a:endParaRPr kumimoji="1" lang="ja-JP" altLang="en-US"/>
          </a:p>
        </p:txBody>
      </p:sp>
    </p:spTree>
    <p:extLst>
      <p:ext uri="{BB962C8B-B14F-4D97-AF65-F5344CB8AC3E}">
        <p14:creationId xmlns:p14="http://schemas.microsoft.com/office/powerpoint/2010/main" val="3164255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5D0E57-96CC-4800-A3F9-C4B996F7789F}" type="datetimeFigureOut">
              <a:rPr kumimoji="1" lang="ja-JP" altLang="en-US" smtClean="0"/>
              <a:t>2023/3/22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61AADCE-5ABF-4A1F-A69C-0B012AF6B0B0}" type="slidenum">
              <a:rPr kumimoji="1" lang="ja-JP" altLang="en-US" smtClean="0"/>
              <a:t>‹#›</a:t>
            </a:fld>
            <a:endParaRPr kumimoji="1" lang="ja-JP" altLang="en-US"/>
          </a:p>
        </p:txBody>
      </p:sp>
    </p:spTree>
    <p:extLst>
      <p:ext uri="{BB962C8B-B14F-4D97-AF65-F5344CB8AC3E}">
        <p14:creationId xmlns:p14="http://schemas.microsoft.com/office/powerpoint/2010/main" val="6457419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0399" y="1498604"/>
            <a:ext cx="3022697" cy="1278466"/>
          </a:xfrm>
        </p:spPr>
        <p:txBody>
          <a:bodyPr anchor="b">
            <a:normAutofit/>
          </a:bodyPr>
          <a:lstStyle>
            <a:lvl1pPr>
              <a:defRPr sz="20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68882" y="514926"/>
            <a:ext cx="3668207" cy="552643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60399" y="2777069"/>
            <a:ext cx="3022697"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F5D0E57-96CC-4800-A3F9-C4B996F7789F}" type="datetimeFigureOut">
              <a:rPr kumimoji="1" lang="ja-JP" altLang="en-US" smtClean="0"/>
              <a:t>2023/3/22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61AADCE-5ABF-4A1F-A69C-0B012AF6B0B0}" type="slidenum">
              <a:rPr kumimoji="1" lang="ja-JP" altLang="en-US" smtClean="0"/>
              <a:t>‹#›</a:t>
            </a:fld>
            <a:endParaRPr kumimoji="1" lang="ja-JP" altLang="en-US"/>
          </a:p>
        </p:txBody>
      </p:sp>
    </p:spTree>
    <p:extLst>
      <p:ext uri="{BB962C8B-B14F-4D97-AF65-F5344CB8AC3E}">
        <p14:creationId xmlns:p14="http://schemas.microsoft.com/office/powerpoint/2010/main" val="1647980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F5D0E57-96CC-4800-A3F9-C4B996F7789F}" type="datetimeFigureOut">
              <a:rPr kumimoji="1" lang="ja-JP" altLang="en-US" smtClean="0"/>
              <a:t>2023/3/22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61AADCE-5ABF-4A1F-A69C-0B012AF6B0B0}" type="slidenum">
              <a:rPr kumimoji="1" lang="ja-JP" altLang="en-US" smtClean="0"/>
              <a:t>‹#›</a:t>
            </a:fld>
            <a:endParaRPr kumimoji="1" lang="ja-JP" altLang="en-US"/>
          </a:p>
        </p:txBody>
      </p:sp>
    </p:spTree>
    <p:extLst>
      <p:ext uri="{BB962C8B-B14F-4D97-AF65-F5344CB8AC3E}">
        <p14:creationId xmlns:p14="http://schemas.microsoft.com/office/powerpoint/2010/main" val="421181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60399" y="4800600"/>
            <a:ext cx="6876690"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60399" y="609600"/>
            <a:ext cx="6876690"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660399" y="5367338"/>
            <a:ext cx="6876690"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F5D0E57-96CC-4800-A3F9-C4B996F7789F}" type="datetimeFigureOut">
              <a:rPr kumimoji="1" lang="ja-JP" altLang="en-US" smtClean="0"/>
              <a:t>2023/3/22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61AADCE-5ABF-4A1F-A69C-0B012AF6B0B0}" type="slidenum">
              <a:rPr kumimoji="1" lang="ja-JP" altLang="en-US" smtClean="0"/>
              <a:t>‹#›</a:t>
            </a:fld>
            <a:endParaRPr kumimoji="1" lang="ja-JP" altLang="en-US"/>
          </a:p>
        </p:txBody>
      </p:sp>
    </p:spTree>
    <p:extLst>
      <p:ext uri="{BB962C8B-B14F-4D97-AF65-F5344CB8AC3E}">
        <p14:creationId xmlns:p14="http://schemas.microsoft.com/office/powerpoint/2010/main" val="8769157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3403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60400" y="4470400"/>
            <a:ext cx="6876690"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F5D0E57-96CC-4800-A3F9-C4B996F7789F}" type="datetimeFigureOut">
              <a:rPr kumimoji="1" lang="ja-JP" altLang="en-US" smtClean="0"/>
              <a:t>2023/3/22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61AADCE-5ABF-4A1F-A69C-0B012AF6B0B0}" type="slidenum">
              <a:rPr kumimoji="1" lang="ja-JP" altLang="en-US" smtClean="0"/>
              <a:t>‹#›</a:t>
            </a:fld>
            <a:endParaRPr kumimoji="1" lang="ja-JP" altLang="en-US"/>
          </a:p>
        </p:txBody>
      </p:sp>
    </p:spTree>
    <p:extLst>
      <p:ext uri="{BB962C8B-B14F-4D97-AF65-F5344CB8AC3E}">
        <p14:creationId xmlns:p14="http://schemas.microsoft.com/office/powerpoint/2010/main" val="18992653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839459" y="609600"/>
            <a:ext cx="6578197"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1192830" y="3632200"/>
            <a:ext cx="58714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60399" y="4470400"/>
            <a:ext cx="6876691"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F5D0E57-96CC-4800-A3F9-C4B996F7789F}" type="datetimeFigureOut">
              <a:rPr kumimoji="1" lang="ja-JP" altLang="en-US" smtClean="0"/>
              <a:t>2023/3/22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61AADCE-5ABF-4A1F-A69C-0B012AF6B0B0}" type="slidenum">
              <a:rPr kumimoji="1" lang="ja-JP" altLang="en-US" smtClean="0"/>
              <a:t>‹#›</a:t>
            </a:fld>
            <a:endParaRPr kumimoji="1" lang="ja-JP" altLang="en-US"/>
          </a:p>
        </p:txBody>
      </p:sp>
      <p:sp>
        <p:nvSpPr>
          <p:cNvPr id="24" name="TextBox 23"/>
          <p:cNvSpPr txBox="1"/>
          <p:nvPr/>
        </p:nvSpPr>
        <p:spPr>
          <a:xfrm>
            <a:off x="522937" y="790378"/>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310008" y="288655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551806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60399" y="1931988"/>
            <a:ext cx="6876691" cy="2595460"/>
          </a:xfrm>
        </p:spPr>
        <p:txBody>
          <a:bodyPr anchor="b">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F5D0E57-96CC-4800-A3F9-C4B996F7789F}" type="datetimeFigureOut">
              <a:rPr kumimoji="1" lang="ja-JP" altLang="en-US" smtClean="0"/>
              <a:t>2023/3/22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61AADCE-5ABF-4A1F-A69C-0B012AF6B0B0}" type="slidenum">
              <a:rPr kumimoji="1" lang="ja-JP" altLang="en-US" smtClean="0"/>
              <a:t>‹#›</a:t>
            </a:fld>
            <a:endParaRPr kumimoji="1" lang="ja-JP" altLang="en-US"/>
          </a:p>
        </p:txBody>
      </p:sp>
    </p:spTree>
    <p:extLst>
      <p:ext uri="{BB962C8B-B14F-4D97-AF65-F5344CB8AC3E}">
        <p14:creationId xmlns:p14="http://schemas.microsoft.com/office/powerpoint/2010/main" val="355230901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839459" y="609600"/>
            <a:ext cx="6578197"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F5D0E57-96CC-4800-A3F9-C4B996F7789F}" type="datetimeFigureOut">
              <a:rPr kumimoji="1" lang="ja-JP" altLang="en-US" smtClean="0"/>
              <a:t>2023/3/22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61AADCE-5ABF-4A1F-A69C-0B012AF6B0B0}" type="slidenum">
              <a:rPr kumimoji="1" lang="ja-JP" altLang="en-US" smtClean="0"/>
              <a:t>‹#›</a:t>
            </a:fld>
            <a:endParaRPr kumimoji="1" lang="ja-JP" altLang="en-US"/>
          </a:p>
        </p:txBody>
      </p:sp>
      <p:sp>
        <p:nvSpPr>
          <p:cNvPr id="24" name="TextBox 23"/>
          <p:cNvSpPr txBox="1"/>
          <p:nvPr/>
        </p:nvSpPr>
        <p:spPr>
          <a:xfrm>
            <a:off x="522937" y="790378"/>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310008" y="288655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2705952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67169" y="609600"/>
            <a:ext cx="6869920"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F5D0E57-96CC-4800-A3F9-C4B996F7789F}" type="datetimeFigureOut">
              <a:rPr kumimoji="1" lang="ja-JP" altLang="en-US" smtClean="0"/>
              <a:t>2023/3/22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61AADCE-5ABF-4A1F-A69C-0B012AF6B0B0}" type="slidenum">
              <a:rPr kumimoji="1" lang="ja-JP" altLang="en-US" smtClean="0"/>
              <a:t>‹#›</a:t>
            </a:fld>
            <a:endParaRPr kumimoji="1" lang="ja-JP" altLang="en-US"/>
          </a:p>
        </p:txBody>
      </p:sp>
    </p:spTree>
    <p:extLst>
      <p:ext uri="{BB962C8B-B14F-4D97-AF65-F5344CB8AC3E}">
        <p14:creationId xmlns:p14="http://schemas.microsoft.com/office/powerpoint/2010/main" val="181792556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F5D0E57-96CC-4800-A3F9-C4B996F7789F}" type="datetimeFigureOut">
              <a:rPr kumimoji="1" lang="ja-JP" altLang="en-US" smtClean="0"/>
              <a:t>2023/3/22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61AADCE-5ABF-4A1F-A69C-0B012AF6B0B0}" type="slidenum">
              <a:rPr kumimoji="1" lang="ja-JP" altLang="en-US" smtClean="0"/>
              <a:t>‹#›</a:t>
            </a:fld>
            <a:endParaRPr kumimoji="1" lang="ja-JP" altLang="en-US"/>
          </a:p>
        </p:txBody>
      </p:sp>
    </p:spTree>
    <p:extLst>
      <p:ext uri="{BB962C8B-B14F-4D97-AF65-F5344CB8AC3E}">
        <p14:creationId xmlns:p14="http://schemas.microsoft.com/office/powerpoint/2010/main" val="275767949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75421" y="609601"/>
            <a:ext cx="1060380" cy="5251451"/>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60399" y="609601"/>
            <a:ext cx="5627945" cy="5251451"/>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F5D0E57-96CC-4800-A3F9-C4B996F7789F}" type="datetimeFigureOut">
              <a:rPr kumimoji="1" lang="ja-JP" altLang="en-US" smtClean="0"/>
              <a:t>2023/3/22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61AADCE-5ABF-4A1F-A69C-0B012AF6B0B0}" type="slidenum">
              <a:rPr kumimoji="1" lang="ja-JP" altLang="en-US" smtClean="0"/>
              <a:t>‹#›</a:t>
            </a:fld>
            <a:endParaRPr kumimoji="1" lang="ja-JP" altLang="en-US"/>
          </a:p>
        </p:txBody>
      </p:sp>
    </p:spTree>
    <p:extLst>
      <p:ext uri="{BB962C8B-B14F-4D97-AF65-F5344CB8AC3E}">
        <p14:creationId xmlns:p14="http://schemas.microsoft.com/office/powerpoint/2010/main" val="1889775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F5D0E57-96CC-4800-A3F9-C4B996F7789F}" type="datetimeFigureOut">
              <a:rPr kumimoji="1" lang="ja-JP" altLang="en-US" smtClean="0"/>
              <a:t>2023/3/22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61AADCE-5ABF-4A1F-A69C-0B012AF6B0B0}" type="slidenum">
              <a:rPr kumimoji="1" lang="ja-JP" altLang="en-US" smtClean="0"/>
              <a:t>‹#›</a:t>
            </a:fld>
            <a:endParaRPr kumimoji="1" lang="ja-JP" altLang="en-US"/>
          </a:p>
        </p:txBody>
      </p:sp>
    </p:spTree>
    <p:extLst>
      <p:ext uri="{BB962C8B-B14F-4D97-AF65-F5344CB8AC3E}">
        <p14:creationId xmlns:p14="http://schemas.microsoft.com/office/powerpoint/2010/main" val="1906727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F5D0E57-96CC-4800-A3F9-C4B996F7789F}" type="datetimeFigureOut">
              <a:rPr kumimoji="1" lang="ja-JP" altLang="en-US" smtClean="0"/>
              <a:t>2023/3/22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61AADCE-5ABF-4A1F-A69C-0B012AF6B0B0}" type="slidenum">
              <a:rPr kumimoji="1" lang="ja-JP" altLang="en-US" smtClean="0"/>
              <a:t>‹#›</a:t>
            </a:fld>
            <a:endParaRPr kumimoji="1" lang="ja-JP" altLang="en-US"/>
          </a:p>
        </p:txBody>
      </p:sp>
    </p:spTree>
    <p:extLst>
      <p:ext uri="{BB962C8B-B14F-4D97-AF65-F5344CB8AC3E}">
        <p14:creationId xmlns:p14="http://schemas.microsoft.com/office/powerpoint/2010/main" val="4220409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F5D0E57-96CC-4800-A3F9-C4B996F7789F}" type="datetimeFigureOut">
              <a:rPr kumimoji="1" lang="ja-JP" altLang="en-US" smtClean="0"/>
              <a:t>2023/3/22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61AADCE-5ABF-4A1F-A69C-0B012AF6B0B0}" type="slidenum">
              <a:rPr kumimoji="1" lang="ja-JP" altLang="en-US" smtClean="0"/>
              <a:t>‹#›</a:t>
            </a:fld>
            <a:endParaRPr kumimoji="1" lang="ja-JP" altLang="en-US"/>
          </a:p>
        </p:txBody>
      </p:sp>
    </p:spTree>
    <p:extLst>
      <p:ext uri="{BB962C8B-B14F-4D97-AF65-F5344CB8AC3E}">
        <p14:creationId xmlns:p14="http://schemas.microsoft.com/office/powerpoint/2010/main" val="96850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DF5D0E57-96CC-4800-A3F9-C4B996F7789F}" type="datetimeFigureOut">
              <a:rPr kumimoji="1" lang="ja-JP" altLang="en-US" smtClean="0"/>
              <a:t>2023/3/22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61AADCE-5ABF-4A1F-A69C-0B012AF6B0B0}" type="slidenum">
              <a:rPr kumimoji="1" lang="ja-JP" altLang="en-US" smtClean="0"/>
              <a:t>‹#›</a:t>
            </a:fld>
            <a:endParaRPr kumimoji="1" lang="ja-JP" altLang="en-US"/>
          </a:p>
        </p:txBody>
      </p:sp>
    </p:spTree>
    <p:extLst>
      <p:ext uri="{BB962C8B-B14F-4D97-AF65-F5344CB8AC3E}">
        <p14:creationId xmlns:p14="http://schemas.microsoft.com/office/powerpoint/2010/main" val="3356884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5D0E57-96CC-4800-A3F9-C4B996F7789F}" type="datetimeFigureOut">
              <a:rPr kumimoji="1" lang="ja-JP" altLang="en-US" smtClean="0"/>
              <a:t>2023/3/22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61AADCE-5ABF-4A1F-A69C-0B012AF6B0B0}" type="slidenum">
              <a:rPr kumimoji="1" lang="ja-JP" altLang="en-US" smtClean="0"/>
              <a:t>‹#›</a:t>
            </a:fld>
            <a:endParaRPr kumimoji="1" lang="ja-JP" altLang="en-US"/>
          </a:p>
        </p:txBody>
      </p:sp>
    </p:spTree>
    <p:extLst>
      <p:ext uri="{BB962C8B-B14F-4D97-AF65-F5344CB8AC3E}">
        <p14:creationId xmlns:p14="http://schemas.microsoft.com/office/powerpoint/2010/main" val="38381379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F5D0E57-96CC-4800-A3F9-C4B996F7789F}" type="datetimeFigureOut">
              <a:rPr kumimoji="1" lang="ja-JP" altLang="en-US" smtClean="0"/>
              <a:t>2023/3/22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61AADCE-5ABF-4A1F-A69C-0B012AF6B0B0}" type="slidenum">
              <a:rPr kumimoji="1" lang="ja-JP" altLang="en-US" smtClean="0"/>
              <a:t>‹#›</a:t>
            </a:fld>
            <a:endParaRPr kumimoji="1" lang="ja-JP" altLang="en-US"/>
          </a:p>
        </p:txBody>
      </p:sp>
    </p:spTree>
    <p:extLst>
      <p:ext uri="{BB962C8B-B14F-4D97-AF65-F5344CB8AC3E}">
        <p14:creationId xmlns:p14="http://schemas.microsoft.com/office/powerpoint/2010/main" val="3440520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F5D0E57-96CC-4800-A3F9-C4B996F7789F}" type="datetimeFigureOut">
              <a:rPr kumimoji="1" lang="ja-JP" altLang="en-US" smtClean="0"/>
              <a:t>2023/3/22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61AADCE-5ABF-4A1F-A69C-0B012AF6B0B0}" type="slidenum">
              <a:rPr kumimoji="1" lang="ja-JP" altLang="en-US" smtClean="0"/>
              <a:t>‹#›</a:t>
            </a:fld>
            <a:endParaRPr kumimoji="1" lang="ja-JP" altLang="en-US"/>
          </a:p>
        </p:txBody>
      </p:sp>
    </p:spTree>
    <p:extLst>
      <p:ext uri="{BB962C8B-B14F-4D97-AF65-F5344CB8AC3E}">
        <p14:creationId xmlns:p14="http://schemas.microsoft.com/office/powerpoint/2010/main" val="690427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5D0E57-96CC-4800-A3F9-C4B996F7789F}" type="datetimeFigureOut">
              <a:rPr kumimoji="1" lang="ja-JP" altLang="en-US" smtClean="0"/>
              <a:t>2023/3/22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1AADCE-5ABF-4A1F-A69C-0B012AF6B0B0}" type="slidenum">
              <a:rPr kumimoji="1" lang="ja-JP" altLang="en-US" smtClean="0"/>
              <a:t>‹#›</a:t>
            </a:fld>
            <a:endParaRPr kumimoji="1" lang="ja-JP" altLang="en-US"/>
          </a:p>
        </p:txBody>
      </p:sp>
    </p:spTree>
    <p:extLst>
      <p:ext uri="{BB962C8B-B14F-4D97-AF65-F5344CB8AC3E}">
        <p14:creationId xmlns:p14="http://schemas.microsoft.com/office/powerpoint/2010/main" val="10721302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9172" y="-8468"/>
            <a:ext cx="9935593"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60400" y="609600"/>
            <a:ext cx="6876689" cy="132080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60399" y="2160590"/>
            <a:ext cx="6876690" cy="38807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855696" y="6041364"/>
            <a:ext cx="741143"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F5D0E57-96CC-4800-A3F9-C4B996F7789F}" type="datetimeFigureOut">
              <a:rPr kumimoji="1" lang="ja-JP" altLang="en-US" smtClean="0"/>
              <a:t>2023/3/22</a:t>
            </a:fld>
            <a:endParaRPr kumimoji="1" lang="ja-JP" altLang="en-US"/>
          </a:p>
        </p:txBody>
      </p:sp>
      <p:sp>
        <p:nvSpPr>
          <p:cNvPr id="5" name="Footer Placeholder 4"/>
          <p:cNvSpPr>
            <a:spLocks noGrp="1"/>
          </p:cNvSpPr>
          <p:nvPr>
            <p:ph type="ftr" sz="quarter" idx="3"/>
          </p:nvPr>
        </p:nvSpPr>
        <p:spPr>
          <a:xfrm>
            <a:off x="660399" y="6041364"/>
            <a:ext cx="5008221"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81732" y="6041364"/>
            <a:ext cx="555358" cy="365125"/>
          </a:xfrm>
          <a:prstGeom prst="rect">
            <a:avLst/>
          </a:prstGeom>
        </p:spPr>
        <p:txBody>
          <a:bodyPr vert="horz" lIns="91440" tIns="45720" rIns="91440" bIns="45720" rtlCol="0" anchor="ctr"/>
          <a:lstStyle>
            <a:lvl1pPr algn="r">
              <a:defRPr sz="900">
                <a:solidFill>
                  <a:schemeClr val="accent1"/>
                </a:solidFill>
              </a:defRPr>
            </a:lvl1pPr>
          </a:lstStyle>
          <a:p>
            <a:fld id="{761AADCE-5ABF-4A1F-A69C-0B012AF6B0B0}" type="slidenum">
              <a:rPr kumimoji="1" lang="ja-JP" altLang="en-US" smtClean="0"/>
              <a:t>‹#›</a:t>
            </a:fld>
            <a:endParaRPr kumimoji="1" lang="ja-JP" altLang="en-US"/>
          </a:p>
        </p:txBody>
      </p:sp>
    </p:spTree>
    <p:extLst>
      <p:ext uri="{BB962C8B-B14F-4D97-AF65-F5344CB8AC3E}">
        <p14:creationId xmlns:p14="http://schemas.microsoft.com/office/powerpoint/2010/main" val="1285329428"/>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1"/>
          <p:cNvSpPr txBox="1">
            <a:spLocks/>
          </p:cNvSpPr>
          <p:nvPr/>
        </p:nvSpPr>
        <p:spPr>
          <a:xfrm>
            <a:off x="586855" y="2156133"/>
            <a:ext cx="8789158" cy="2387600"/>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3600" b="1" dirty="0">
                <a:latin typeface="ＭＳ ゴシック" panose="020B0609070205080204" pitchFamily="49" charset="-128"/>
                <a:ea typeface="ＭＳ ゴシック" panose="020B0609070205080204" pitchFamily="49" charset="-128"/>
                <a:cs typeface="Meiryo UI" panose="020B0604030504040204" pitchFamily="50" charset="-128"/>
              </a:rPr>
              <a:t>石油コンビナート等特別防災区域に</a:t>
            </a:r>
            <a:r>
              <a:rPr lang="ja-JP" altLang="en-US" sz="3600" b="1" dirty="0" smtClean="0">
                <a:latin typeface="ＭＳ ゴシック" panose="020B0609070205080204" pitchFamily="49" charset="-128"/>
                <a:ea typeface="ＭＳ ゴシック" panose="020B0609070205080204" pitchFamily="49" charset="-128"/>
                <a:cs typeface="Meiryo UI" panose="020B0604030504040204" pitchFamily="50" charset="-128"/>
              </a:rPr>
              <a:t>おける防災対策に</a:t>
            </a:r>
            <a:r>
              <a:rPr lang="ja-JP" altLang="en-US" sz="3600" b="1" dirty="0">
                <a:latin typeface="ＭＳ ゴシック" panose="020B0609070205080204" pitchFamily="49" charset="-128"/>
                <a:ea typeface="ＭＳ ゴシック" panose="020B0609070205080204" pitchFamily="49" charset="-128"/>
                <a:cs typeface="Meiryo UI" panose="020B0604030504040204" pitchFamily="50" charset="-128"/>
              </a:rPr>
              <a:t>ついて</a:t>
            </a:r>
          </a:p>
        </p:txBody>
      </p:sp>
      <p:sp>
        <p:nvSpPr>
          <p:cNvPr id="12" name="テキスト ボックス 11"/>
          <p:cNvSpPr txBox="1"/>
          <p:nvPr/>
        </p:nvSpPr>
        <p:spPr>
          <a:xfrm>
            <a:off x="8706168" y="198628"/>
            <a:ext cx="954107" cy="400110"/>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ja-JP" altLang="en-US" sz="2000" dirty="0" smtClean="0">
                <a:latin typeface="ＭＳ ゴシック" panose="020B0609070205080204" pitchFamily="49" charset="-128"/>
                <a:ea typeface="ＭＳ ゴシック" panose="020B0609070205080204" pitchFamily="49" charset="-128"/>
              </a:rPr>
              <a:t>資料１</a:t>
            </a:r>
            <a:endParaRPr kumimoji="1" lang="ja-JP" altLang="en-US" sz="20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94975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98962" y="61661"/>
            <a:ext cx="9738798" cy="565061"/>
          </a:xfrm>
          <a:prstGeom prst="rect">
            <a:avLst/>
          </a:prstGeom>
          <a:solidFill>
            <a:srgbClr val="002060"/>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29250" tIns="57201" rIns="29250" bIns="572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2400" b="1" dirty="0" smtClean="0">
                <a:solidFill>
                  <a:schemeClr val="bg1"/>
                </a:solidFill>
                <a:latin typeface="+mj-ea"/>
                <a:ea typeface="+mj-ea"/>
                <a:cs typeface="Meiryo UI" panose="020B0604030504040204" pitchFamily="50" charset="-128"/>
              </a:rPr>
              <a:t>石油コンビナート等特別防災区域における防災対策について</a:t>
            </a:r>
            <a:endParaRPr lang="ja-JP" altLang="en-US" sz="2400" b="1" dirty="0">
              <a:solidFill>
                <a:schemeClr val="bg1"/>
              </a:solidFill>
              <a:latin typeface="+mj-ea"/>
              <a:ea typeface="+mj-ea"/>
              <a:cs typeface="Meiryo UI" panose="020B0604030504040204" pitchFamily="50" charset="-128"/>
            </a:endParaRPr>
          </a:p>
        </p:txBody>
      </p:sp>
      <p:sp>
        <p:nvSpPr>
          <p:cNvPr id="10" name="角丸四角形 9"/>
          <p:cNvSpPr/>
          <p:nvPr/>
        </p:nvSpPr>
        <p:spPr>
          <a:xfrm>
            <a:off x="232012" y="955343"/>
            <a:ext cx="9524285" cy="5738156"/>
          </a:xfrm>
          <a:prstGeom prst="roundRect">
            <a:avLst>
              <a:gd name="adj" fmla="val 7615"/>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lIns="29250" tIns="117000" rIns="29250" bIns="117000" rtlCol="0" anchor="t" anchorCtr="0"/>
          <a:lstStyle/>
          <a:p>
            <a:pPr lvl="0"/>
            <a:endParaRPr lang="en-US" altLang="ja-JP" dirty="0">
              <a:solidFill>
                <a:prstClr val="black"/>
              </a:solidFill>
              <a:latin typeface="+mn-ea"/>
              <a:cs typeface="Meiryo UI" panose="020B0604030504040204" pitchFamily="50" charset="-128"/>
            </a:endParaRPr>
          </a:p>
        </p:txBody>
      </p:sp>
      <p:sp>
        <p:nvSpPr>
          <p:cNvPr id="17" name="コンテンツ プレースホルダー 2"/>
          <p:cNvSpPr txBox="1">
            <a:spLocks/>
          </p:cNvSpPr>
          <p:nvPr/>
        </p:nvSpPr>
        <p:spPr>
          <a:xfrm>
            <a:off x="1104118" y="4217153"/>
            <a:ext cx="7903299" cy="1808189"/>
          </a:xfrm>
          <a:prstGeom prst="rect">
            <a:avLst/>
          </a:prstGeom>
        </p:spPr>
        <p:txBody>
          <a:bodyPr vert="horz" lIns="74295" tIns="37148" rIns="74295" bIns="37148"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800" dirty="0" smtClean="0"/>
              <a:t>■</a:t>
            </a:r>
            <a:r>
              <a:rPr lang="ja-JP" altLang="en-US" sz="2000" dirty="0" smtClean="0"/>
              <a:t>取組み方針に従い、取組みを実行する</a:t>
            </a:r>
            <a:endParaRPr lang="en-US" altLang="ja-JP" sz="2000" dirty="0" smtClean="0"/>
          </a:p>
          <a:p>
            <a:pPr>
              <a:buFont typeface="Wingdings" panose="05000000000000000000" pitchFamily="2" charset="2"/>
              <a:buChar char="Ø"/>
            </a:pPr>
            <a:r>
              <a:rPr lang="ja-JP" altLang="en-US" sz="1800" dirty="0" smtClean="0"/>
              <a:t>特定事業所は、毎年実績報告書を防災本部に提出</a:t>
            </a:r>
            <a:endParaRPr lang="en-US" altLang="ja-JP" sz="1800" dirty="0" smtClean="0"/>
          </a:p>
          <a:p>
            <a:pPr>
              <a:buFont typeface="Wingdings" panose="05000000000000000000" pitchFamily="2" charset="2"/>
              <a:buChar char="Ø"/>
            </a:pPr>
            <a:r>
              <a:rPr lang="ja-JP" altLang="en-US" sz="1800" dirty="0"/>
              <a:t>防災本部</a:t>
            </a:r>
            <a:r>
              <a:rPr lang="ja-JP" altLang="en-US" sz="1800" dirty="0" smtClean="0"/>
              <a:t>は、実績報告書をとりまとめ、公表</a:t>
            </a:r>
            <a:endParaRPr lang="en-US" altLang="ja-JP" sz="1800" dirty="0" smtClean="0"/>
          </a:p>
          <a:p>
            <a:pPr>
              <a:buFont typeface="Wingdings" panose="05000000000000000000" pitchFamily="2" charset="2"/>
              <a:buChar char="Ø"/>
            </a:pPr>
            <a:r>
              <a:rPr lang="ja-JP" altLang="en-US" sz="1800" dirty="0" smtClean="0"/>
              <a:t>好事例等の情報共有・拡散</a:t>
            </a:r>
            <a:endParaRPr lang="en-US" altLang="ja-JP" sz="1800" dirty="0"/>
          </a:p>
          <a:p>
            <a:pPr>
              <a:buFont typeface="Wingdings" panose="05000000000000000000" pitchFamily="2" charset="2"/>
              <a:buChar char="Ø"/>
            </a:pPr>
            <a:endParaRPr lang="en-US" altLang="ja-JP" sz="1800" dirty="0"/>
          </a:p>
        </p:txBody>
      </p:sp>
      <p:sp>
        <p:nvSpPr>
          <p:cNvPr id="18" name="角丸四角形 17"/>
          <p:cNvSpPr/>
          <p:nvPr/>
        </p:nvSpPr>
        <p:spPr>
          <a:xfrm>
            <a:off x="852109" y="1534730"/>
            <a:ext cx="8319186" cy="1534466"/>
          </a:xfrm>
          <a:prstGeom prst="roundRect">
            <a:avLst>
              <a:gd name="adj" fmla="val 6667"/>
            </a:avLst>
          </a:prstGeom>
          <a:noFill/>
          <a:ln w="381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14" name="タイトル 1"/>
          <p:cNvSpPr>
            <a:spLocks noGrp="1"/>
          </p:cNvSpPr>
          <p:nvPr>
            <p:ph type="title"/>
          </p:nvPr>
        </p:nvSpPr>
        <p:spPr>
          <a:xfrm>
            <a:off x="681039" y="1310225"/>
            <a:ext cx="4873600" cy="561856"/>
          </a:xfrm>
          <a:solidFill>
            <a:schemeClr val="bg1"/>
          </a:solidFill>
        </p:spPr>
        <p:txBody>
          <a:bodyPr>
            <a:noAutofit/>
          </a:bodyPr>
          <a:lstStyle/>
          <a:p>
            <a:r>
              <a:rPr lang="en-US" altLang="ja-JP" sz="2000" b="1" dirty="0">
                <a:latin typeface="+mn-lt"/>
              </a:rPr>
              <a:t>Decide</a:t>
            </a:r>
            <a:r>
              <a:rPr lang="ja-JP" altLang="en-US" sz="2000" b="1" dirty="0">
                <a:latin typeface="+mn-lt"/>
              </a:rPr>
              <a:t>（意思決定）</a:t>
            </a:r>
            <a:r>
              <a:rPr lang="ja-JP" altLang="en-US" sz="2000" b="1" dirty="0" smtClean="0">
                <a:latin typeface="+mn-lt"/>
              </a:rPr>
              <a:t>＜防災本部＞</a:t>
            </a:r>
            <a:endParaRPr lang="ja-JP" altLang="en-US" sz="2000" b="1" dirty="0">
              <a:latin typeface="+mn-lt"/>
            </a:endParaRPr>
          </a:p>
        </p:txBody>
      </p:sp>
      <p:sp>
        <p:nvSpPr>
          <p:cNvPr id="19" name="コンテンツ プレースホルダー 2"/>
          <p:cNvSpPr txBox="1">
            <a:spLocks/>
          </p:cNvSpPr>
          <p:nvPr/>
        </p:nvSpPr>
        <p:spPr>
          <a:xfrm>
            <a:off x="1104118" y="1949834"/>
            <a:ext cx="7480220" cy="87173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800" dirty="0"/>
              <a:t>■</a:t>
            </a:r>
            <a:r>
              <a:rPr lang="ja-JP" altLang="en-US" sz="2000" dirty="0"/>
              <a:t>進行管理検討部会での審議を経て、防災本部と特定事業所の</a:t>
            </a:r>
            <a:endParaRPr lang="en-US" altLang="ja-JP" sz="2000" dirty="0"/>
          </a:p>
          <a:p>
            <a:pPr marL="0" indent="0">
              <a:buNone/>
            </a:pPr>
            <a:r>
              <a:rPr lang="ja-JP" altLang="en-US" sz="2000" dirty="0" smtClean="0"/>
              <a:t>　次</a:t>
            </a:r>
            <a:r>
              <a:rPr lang="ja-JP" altLang="en-US" sz="2000" dirty="0"/>
              <a:t>年度以降の取組み方針を</a:t>
            </a:r>
            <a:r>
              <a:rPr lang="ja-JP" altLang="en-US" sz="2000" dirty="0" smtClean="0"/>
              <a:t>決定</a:t>
            </a:r>
            <a:endParaRPr lang="en-US" altLang="ja-JP" dirty="0" smtClean="0"/>
          </a:p>
          <a:p>
            <a:pPr>
              <a:buFont typeface="Wingdings" panose="05000000000000000000" pitchFamily="2" charset="2"/>
              <a:buChar char="Ø"/>
            </a:pPr>
            <a:endParaRPr lang="en-US" altLang="ja-JP" sz="2400" dirty="0"/>
          </a:p>
        </p:txBody>
      </p:sp>
      <p:sp>
        <p:nvSpPr>
          <p:cNvPr id="21" name="角丸四角形 20"/>
          <p:cNvSpPr/>
          <p:nvPr/>
        </p:nvSpPr>
        <p:spPr>
          <a:xfrm>
            <a:off x="852109" y="3884894"/>
            <a:ext cx="8319186" cy="2276015"/>
          </a:xfrm>
          <a:prstGeom prst="roundRect">
            <a:avLst>
              <a:gd name="adj" fmla="val 6667"/>
            </a:avLst>
          </a:prstGeom>
          <a:noFill/>
          <a:ln w="381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16" name="タイトル 1"/>
          <p:cNvSpPr txBox="1">
            <a:spLocks/>
          </p:cNvSpPr>
          <p:nvPr/>
        </p:nvSpPr>
        <p:spPr>
          <a:xfrm>
            <a:off x="681038" y="3665290"/>
            <a:ext cx="5856239" cy="470758"/>
          </a:xfrm>
          <a:prstGeom prst="rect">
            <a:avLst/>
          </a:prstGeom>
          <a:solidFill>
            <a:schemeClr val="bg1"/>
          </a:solidFill>
        </p:spPr>
        <p:txBody>
          <a:bodyPr vert="horz" lIns="74295" tIns="37148" rIns="74295" bIns="37148"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2000" b="1" dirty="0">
                <a:latin typeface="+mn-lt"/>
              </a:rPr>
              <a:t>Act</a:t>
            </a:r>
            <a:r>
              <a:rPr lang="ja-JP" altLang="en-US" sz="2000" b="1" dirty="0">
                <a:latin typeface="+mn-lt"/>
              </a:rPr>
              <a:t>（実行）</a:t>
            </a:r>
            <a:r>
              <a:rPr lang="ja-JP" altLang="en-US" sz="2000" b="1" dirty="0" smtClean="0">
                <a:latin typeface="+mn-lt"/>
              </a:rPr>
              <a:t>＜防災本部・特定事業所＞</a:t>
            </a:r>
            <a:endParaRPr lang="ja-JP" altLang="en-US" sz="2000" b="1" dirty="0">
              <a:latin typeface="+mn-lt"/>
            </a:endParaRPr>
          </a:p>
        </p:txBody>
      </p:sp>
      <p:sp>
        <p:nvSpPr>
          <p:cNvPr id="12" name="正方形/長方形 11"/>
          <p:cNvSpPr/>
          <p:nvPr/>
        </p:nvSpPr>
        <p:spPr>
          <a:xfrm>
            <a:off x="599150" y="714131"/>
            <a:ext cx="8849920" cy="508685"/>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29250" tIns="57201" rIns="29250" bIns="57201" rtlCol="0" anchor="ctr"/>
          <a:lstStyle/>
          <a:p>
            <a:pPr defTabSz="1408010"/>
            <a:r>
              <a:rPr kumimoji="1" lang="en-US" altLang="ja-JP" sz="2000" b="1" dirty="0" smtClean="0">
                <a:solidFill>
                  <a:schemeClr val="tx1"/>
                </a:solidFill>
                <a:latin typeface="+mj-ea"/>
                <a:ea typeface="+mj-ea"/>
                <a:cs typeface="Meiryo UI" panose="020B0604030504040204" pitchFamily="50" charset="-128"/>
              </a:rPr>
              <a:t>【</a:t>
            </a:r>
            <a:r>
              <a:rPr kumimoji="1" lang="en-US" altLang="ja-JP" sz="2000" b="1" dirty="0">
                <a:solidFill>
                  <a:schemeClr val="tx1"/>
                </a:solidFill>
                <a:latin typeface="+mj-ea"/>
                <a:ea typeface="+mj-ea"/>
                <a:cs typeface="Meiryo UI" panose="020B0604030504040204" pitchFamily="50" charset="-128"/>
              </a:rPr>
              <a:t>2】OODA</a:t>
            </a:r>
            <a:r>
              <a:rPr kumimoji="1" lang="ja-JP" altLang="en-US" sz="2000" b="1" dirty="0">
                <a:solidFill>
                  <a:schemeClr val="tx1"/>
                </a:solidFill>
                <a:latin typeface="+mj-ea"/>
                <a:ea typeface="+mj-ea"/>
                <a:cs typeface="Meiryo UI" panose="020B0604030504040204" pitchFamily="50" charset="-128"/>
              </a:rPr>
              <a:t>ループの考えを取り入れた進行管理</a:t>
            </a:r>
            <a:r>
              <a:rPr kumimoji="1" lang="en-US" altLang="ja-JP" sz="2000" b="1" dirty="0" smtClean="0">
                <a:solidFill>
                  <a:schemeClr val="tx1"/>
                </a:solidFill>
                <a:latin typeface="+mj-ea"/>
                <a:ea typeface="+mj-ea"/>
                <a:cs typeface="Meiryo UI" panose="020B0604030504040204" pitchFamily="50" charset="-128"/>
              </a:rPr>
              <a:t>(2/2)</a:t>
            </a:r>
            <a:endParaRPr kumimoji="1" lang="ja-JP" altLang="en-US" sz="2000" b="1" dirty="0">
              <a:solidFill>
                <a:schemeClr val="tx1"/>
              </a:solidFill>
              <a:latin typeface="+mj-ea"/>
              <a:ea typeface="+mj-ea"/>
              <a:cs typeface="Meiryo UI" panose="020B0604030504040204" pitchFamily="50" charset="-128"/>
            </a:endParaRPr>
          </a:p>
        </p:txBody>
      </p:sp>
    </p:spTree>
    <p:extLst>
      <p:ext uri="{BB962C8B-B14F-4D97-AF65-F5344CB8AC3E}">
        <p14:creationId xmlns:p14="http://schemas.microsoft.com/office/powerpoint/2010/main" val="3161204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98962" y="61661"/>
            <a:ext cx="9738798" cy="565061"/>
          </a:xfrm>
          <a:prstGeom prst="rect">
            <a:avLst/>
          </a:prstGeom>
          <a:solidFill>
            <a:srgbClr val="002060"/>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29250" tIns="57201" rIns="29250" bIns="572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2400" b="1" dirty="0" smtClean="0">
                <a:solidFill>
                  <a:schemeClr val="bg1"/>
                </a:solidFill>
                <a:latin typeface="+mj-ea"/>
                <a:ea typeface="+mj-ea"/>
                <a:cs typeface="Meiryo UI" panose="020B0604030504040204" pitchFamily="50" charset="-128"/>
              </a:rPr>
              <a:t>石油コンビナート等特別防災区域における防災対策について</a:t>
            </a:r>
            <a:endParaRPr lang="ja-JP" altLang="en-US" sz="2400" b="1" dirty="0">
              <a:solidFill>
                <a:schemeClr val="bg1"/>
              </a:solidFill>
              <a:latin typeface="+mj-ea"/>
              <a:ea typeface="+mj-ea"/>
              <a:cs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3996371873"/>
              </p:ext>
            </p:extLst>
          </p:nvPr>
        </p:nvGraphicFramePr>
        <p:xfrm>
          <a:off x="109183" y="1112291"/>
          <a:ext cx="9708851" cy="4892724"/>
        </p:xfrm>
        <a:graphic>
          <a:graphicData uri="http://schemas.openxmlformats.org/drawingml/2006/table">
            <a:tbl>
              <a:tblPr firstRow="1" bandRow="1">
                <a:tableStyleId>{5940675A-B579-460E-94D1-54222C63F5DA}</a:tableStyleId>
              </a:tblPr>
              <a:tblGrid>
                <a:gridCol w="1068851">
                  <a:extLst>
                    <a:ext uri="{9D8B030D-6E8A-4147-A177-3AD203B41FA5}">
                      <a16:colId xmlns:a16="http://schemas.microsoft.com/office/drawing/2014/main" val="3244463684"/>
                    </a:ext>
                  </a:extLst>
                </a:gridCol>
                <a:gridCol w="360000">
                  <a:extLst>
                    <a:ext uri="{9D8B030D-6E8A-4147-A177-3AD203B41FA5}">
                      <a16:colId xmlns:a16="http://schemas.microsoft.com/office/drawing/2014/main" val="293837133"/>
                    </a:ext>
                  </a:extLst>
                </a:gridCol>
                <a:gridCol w="360000">
                  <a:extLst>
                    <a:ext uri="{9D8B030D-6E8A-4147-A177-3AD203B41FA5}">
                      <a16:colId xmlns:a16="http://schemas.microsoft.com/office/drawing/2014/main" val="1173752671"/>
                    </a:ext>
                  </a:extLst>
                </a:gridCol>
                <a:gridCol w="360000">
                  <a:extLst>
                    <a:ext uri="{9D8B030D-6E8A-4147-A177-3AD203B41FA5}">
                      <a16:colId xmlns:a16="http://schemas.microsoft.com/office/drawing/2014/main" val="1929688273"/>
                    </a:ext>
                  </a:extLst>
                </a:gridCol>
                <a:gridCol w="360000">
                  <a:extLst>
                    <a:ext uri="{9D8B030D-6E8A-4147-A177-3AD203B41FA5}">
                      <a16:colId xmlns:a16="http://schemas.microsoft.com/office/drawing/2014/main" val="626443985"/>
                    </a:ext>
                  </a:extLst>
                </a:gridCol>
                <a:gridCol w="360000">
                  <a:extLst>
                    <a:ext uri="{9D8B030D-6E8A-4147-A177-3AD203B41FA5}">
                      <a16:colId xmlns:a16="http://schemas.microsoft.com/office/drawing/2014/main" val="3427227687"/>
                    </a:ext>
                  </a:extLst>
                </a:gridCol>
                <a:gridCol w="360000">
                  <a:extLst>
                    <a:ext uri="{9D8B030D-6E8A-4147-A177-3AD203B41FA5}">
                      <a16:colId xmlns:a16="http://schemas.microsoft.com/office/drawing/2014/main" val="3859675068"/>
                    </a:ext>
                  </a:extLst>
                </a:gridCol>
                <a:gridCol w="360000">
                  <a:extLst>
                    <a:ext uri="{9D8B030D-6E8A-4147-A177-3AD203B41FA5}">
                      <a16:colId xmlns:a16="http://schemas.microsoft.com/office/drawing/2014/main" val="1546936818"/>
                    </a:ext>
                  </a:extLst>
                </a:gridCol>
                <a:gridCol w="360000">
                  <a:extLst>
                    <a:ext uri="{9D8B030D-6E8A-4147-A177-3AD203B41FA5}">
                      <a16:colId xmlns:a16="http://schemas.microsoft.com/office/drawing/2014/main" val="3002880839"/>
                    </a:ext>
                  </a:extLst>
                </a:gridCol>
                <a:gridCol w="360000">
                  <a:extLst>
                    <a:ext uri="{9D8B030D-6E8A-4147-A177-3AD203B41FA5}">
                      <a16:colId xmlns:a16="http://schemas.microsoft.com/office/drawing/2014/main" val="1062226398"/>
                    </a:ext>
                  </a:extLst>
                </a:gridCol>
                <a:gridCol w="360000">
                  <a:extLst>
                    <a:ext uri="{9D8B030D-6E8A-4147-A177-3AD203B41FA5}">
                      <a16:colId xmlns:a16="http://schemas.microsoft.com/office/drawing/2014/main" val="101149811"/>
                    </a:ext>
                  </a:extLst>
                </a:gridCol>
                <a:gridCol w="360000">
                  <a:extLst>
                    <a:ext uri="{9D8B030D-6E8A-4147-A177-3AD203B41FA5}">
                      <a16:colId xmlns:a16="http://schemas.microsoft.com/office/drawing/2014/main" val="3334922739"/>
                    </a:ext>
                  </a:extLst>
                </a:gridCol>
                <a:gridCol w="360000">
                  <a:extLst>
                    <a:ext uri="{9D8B030D-6E8A-4147-A177-3AD203B41FA5}">
                      <a16:colId xmlns:a16="http://schemas.microsoft.com/office/drawing/2014/main" val="2398171201"/>
                    </a:ext>
                  </a:extLst>
                </a:gridCol>
                <a:gridCol w="360000">
                  <a:extLst>
                    <a:ext uri="{9D8B030D-6E8A-4147-A177-3AD203B41FA5}">
                      <a16:colId xmlns:a16="http://schemas.microsoft.com/office/drawing/2014/main" val="1006713694"/>
                    </a:ext>
                  </a:extLst>
                </a:gridCol>
                <a:gridCol w="360000">
                  <a:extLst>
                    <a:ext uri="{9D8B030D-6E8A-4147-A177-3AD203B41FA5}">
                      <a16:colId xmlns:a16="http://schemas.microsoft.com/office/drawing/2014/main" val="4248738280"/>
                    </a:ext>
                  </a:extLst>
                </a:gridCol>
                <a:gridCol w="360000">
                  <a:extLst>
                    <a:ext uri="{9D8B030D-6E8A-4147-A177-3AD203B41FA5}">
                      <a16:colId xmlns:a16="http://schemas.microsoft.com/office/drawing/2014/main" val="2358115433"/>
                    </a:ext>
                  </a:extLst>
                </a:gridCol>
                <a:gridCol w="360000">
                  <a:extLst>
                    <a:ext uri="{9D8B030D-6E8A-4147-A177-3AD203B41FA5}">
                      <a16:colId xmlns:a16="http://schemas.microsoft.com/office/drawing/2014/main" val="359914270"/>
                    </a:ext>
                  </a:extLst>
                </a:gridCol>
                <a:gridCol w="360000">
                  <a:extLst>
                    <a:ext uri="{9D8B030D-6E8A-4147-A177-3AD203B41FA5}">
                      <a16:colId xmlns:a16="http://schemas.microsoft.com/office/drawing/2014/main" val="313061408"/>
                    </a:ext>
                  </a:extLst>
                </a:gridCol>
                <a:gridCol w="360000">
                  <a:extLst>
                    <a:ext uri="{9D8B030D-6E8A-4147-A177-3AD203B41FA5}">
                      <a16:colId xmlns:a16="http://schemas.microsoft.com/office/drawing/2014/main" val="3403562771"/>
                    </a:ext>
                  </a:extLst>
                </a:gridCol>
                <a:gridCol w="360000">
                  <a:extLst>
                    <a:ext uri="{9D8B030D-6E8A-4147-A177-3AD203B41FA5}">
                      <a16:colId xmlns:a16="http://schemas.microsoft.com/office/drawing/2014/main" val="3343448371"/>
                    </a:ext>
                  </a:extLst>
                </a:gridCol>
                <a:gridCol w="360000">
                  <a:extLst>
                    <a:ext uri="{9D8B030D-6E8A-4147-A177-3AD203B41FA5}">
                      <a16:colId xmlns:a16="http://schemas.microsoft.com/office/drawing/2014/main" val="2081034226"/>
                    </a:ext>
                  </a:extLst>
                </a:gridCol>
                <a:gridCol w="360000">
                  <a:extLst>
                    <a:ext uri="{9D8B030D-6E8A-4147-A177-3AD203B41FA5}">
                      <a16:colId xmlns:a16="http://schemas.microsoft.com/office/drawing/2014/main" val="3223784631"/>
                    </a:ext>
                  </a:extLst>
                </a:gridCol>
                <a:gridCol w="360000">
                  <a:extLst>
                    <a:ext uri="{9D8B030D-6E8A-4147-A177-3AD203B41FA5}">
                      <a16:colId xmlns:a16="http://schemas.microsoft.com/office/drawing/2014/main" val="156458000"/>
                    </a:ext>
                  </a:extLst>
                </a:gridCol>
                <a:gridCol w="360000">
                  <a:extLst>
                    <a:ext uri="{9D8B030D-6E8A-4147-A177-3AD203B41FA5}">
                      <a16:colId xmlns:a16="http://schemas.microsoft.com/office/drawing/2014/main" val="3019153950"/>
                    </a:ext>
                  </a:extLst>
                </a:gridCol>
                <a:gridCol w="360000">
                  <a:extLst>
                    <a:ext uri="{9D8B030D-6E8A-4147-A177-3AD203B41FA5}">
                      <a16:colId xmlns:a16="http://schemas.microsoft.com/office/drawing/2014/main" val="1438731714"/>
                    </a:ext>
                  </a:extLst>
                </a:gridCol>
              </a:tblGrid>
              <a:tr h="24693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smtClean="0">
                          <a:solidFill>
                            <a:schemeClr val="tx1"/>
                          </a:solidFill>
                          <a:latin typeface="UD デジタル 教科書体 NP-R" panose="02020400000000000000" pitchFamily="18" charset="-128"/>
                          <a:ea typeface="UD デジタル 教科書体 NP-R" panose="02020400000000000000" pitchFamily="18" charset="-128"/>
                          <a:cs typeface="+mn-cs"/>
                        </a:rPr>
                        <a:t>年度</a:t>
                      </a:r>
                      <a:endParaRPr kumimoji="1" lang="en-US" altLang="ja-JP" sz="1200" b="0" kern="1200" dirty="0" smtClean="0">
                        <a:solidFill>
                          <a:schemeClr val="tx1"/>
                        </a:solidFill>
                        <a:latin typeface="UD デジタル 教科書体 NP-R" panose="02020400000000000000" pitchFamily="18" charset="-128"/>
                        <a:ea typeface="UD デジタル 教科書体 NP-R" panose="02020400000000000000" pitchFamily="18" charset="-128"/>
                        <a:cs typeface="+mn-cs"/>
                      </a:endParaRPr>
                    </a:p>
                  </a:txBody>
                  <a:tcPr marL="74295" marR="74295" marT="37148" marB="37148" anchor="ctr">
                    <a:noFill/>
                  </a:tcPr>
                </a:tc>
                <a:tc gridSpan="12">
                  <a:txBody>
                    <a:bodyPr/>
                    <a:lstStyle/>
                    <a:p>
                      <a:pPr algn="ctr"/>
                      <a:r>
                        <a:rPr kumimoji="1" lang="en-US" altLang="ja-JP" sz="1200" b="0" dirty="0" smtClean="0">
                          <a:latin typeface="UD デジタル 教科書体 NP-B" panose="02020700000000000000" pitchFamily="18" charset="-128"/>
                          <a:ea typeface="UD デジタル 教科書体 NP-B" panose="02020700000000000000" pitchFamily="18" charset="-128"/>
                        </a:rPr>
                        <a:t>R</a:t>
                      </a:r>
                      <a:r>
                        <a:rPr kumimoji="1" lang="ja-JP" altLang="en-US" sz="1200" b="0" dirty="0" smtClean="0">
                          <a:latin typeface="UD デジタル 教科書体 NP-B" panose="02020700000000000000" pitchFamily="18" charset="-128"/>
                          <a:ea typeface="UD デジタル 教科書体 NP-B" panose="02020700000000000000" pitchFamily="18" charset="-128"/>
                        </a:rPr>
                        <a:t>５年度</a:t>
                      </a:r>
                      <a:endParaRPr kumimoji="1" lang="ja-JP" altLang="en-US" sz="1200" b="0" dirty="0">
                        <a:latin typeface="UD デジタル 教科書体 NP-B" panose="02020700000000000000" pitchFamily="18" charset="-128"/>
                        <a:ea typeface="UD デジタル 教科書体 NP-B" panose="02020700000000000000" pitchFamily="18" charset="-128"/>
                      </a:endParaRPr>
                    </a:p>
                  </a:txBody>
                  <a:tcPr marL="74295" marR="74295" marT="37148" marB="37148" anchor="ctr">
                    <a:noFill/>
                  </a:tcPr>
                </a:tc>
                <a:tc hMerge="1">
                  <a:txBody>
                    <a:bodyPr/>
                    <a:lstStyle/>
                    <a:p>
                      <a:pPr algn="ctr"/>
                      <a:endParaRPr kumimoji="1" lang="ja-JP" altLang="en-US" sz="1200" dirty="0">
                        <a:latin typeface="UD デジタル 教科書体 NP-B" panose="02020700000000000000" pitchFamily="18" charset="-128"/>
                        <a:ea typeface="UD デジタル 教科書体 NP-B" panose="02020700000000000000" pitchFamily="18" charset="-128"/>
                      </a:endParaRPr>
                    </a:p>
                  </a:txBody>
                  <a:tcPr marL="74295" marR="74295" marT="37148" marB="37148"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solidFill>
                      <a:schemeClr val="bg1">
                        <a:lumMod val="85000"/>
                      </a:schemeClr>
                    </a:solidFill>
                  </a:tcPr>
                </a:tc>
                <a:tc hMerge="1">
                  <a:txBody>
                    <a:bodyPr/>
                    <a:lstStyle/>
                    <a:p>
                      <a:pPr algn="ctr"/>
                      <a:endParaRPr kumimoji="1" lang="ja-JP" altLang="en-US" sz="1200" dirty="0">
                        <a:latin typeface="UD デジタル 教科書体 NP-B" panose="02020700000000000000" pitchFamily="18" charset="-128"/>
                        <a:ea typeface="UD デジタル 教科書体 NP-B" panose="02020700000000000000" pitchFamily="18" charset="-128"/>
                      </a:endParaRPr>
                    </a:p>
                  </a:txBody>
                  <a:tcPr marL="74295" marR="74295" marT="37148" marB="37148"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solidFill>
                      <a:schemeClr val="bg1">
                        <a:lumMod val="85000"/>
                      </a:schemeClr>
                    </a:solidFill>
                  </a:tcPr>
                </a:tc>
                <a:tc hMerge="1">
                  <a:txBody>
                    <a:bodyPr/>
                    <a:lstStyle/>
                    <a:p>
                      <a:pPr algn="ctr"/>
                      <a:endParaRPr kumimoji="1" lang="ja-JP" altLang="en-US" sz="1200" dirty="0">
                        <a:latin typeface="UD デジタル 教科書体 NP-B" panose="02020700000000000000" pitchFamily="18" charset="-128"/>
                        <a:ea typeface="UD デジタル 教科書体 NP-B" panose="02020700000000000000" pitchFamily="18" charset="-128"/>
                      </a:endParaRPr>
                    </a:p>
                  </a:txBody>
                  <a:tcPr marL="74295" marR="74295" marT="37148" marB="37148"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solidFill>
                      <a:schemeClr val="bg1">
                        <a:lumMod val="85000"/>
                      </a:schemeClr>
                    </a:solidFill>
                  </a:tcPr>
                </a:tc>
                <a:tc hMerge="1">
                  <a:txBody>
                    <a:bodyPr/>
                    <a:lstStyle/>
                    <a:p>
                      <a:pPr algn="ctr"/>
                      <a:endParaRPr kumimoji="1" lang="ja-JP" altLang="en-US" sz="1200" dirty="0">
                        <a:latin typeface="UD デジタル 教科書体 NP-B" panose="02020700000000000000" pitchFamily="18" charset="-128"/>
                        <a:ea typeface="UD デジタル 教科書体 NP-B" panose="02020700000000000000" pitchFamily="18" charset="-128"/>
                      </a:endParaRPr>
                    </a:p>
                  </a:txBody>
                  <a:tcPr marL="74295" marR="74295" marT="37148" marB="37148"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solidFill>
                      <a:schemeClr val="bg1">
                        <a:lumMod val="85000"/>
                      </a:schemeClr>
                    </a:solidFill>
                  </a:tcPr>
                </a:tc>
                <a:tc hMerge="1">
                  <a:txBody>
                    <a:bodyPr/>
                    <a:lstStyle/>
                    <a:p>
                      <a:pPr algn="ctr"/>
                      <a:endParaRPr kumimoji="1" lang="ja-JP" altLang="en-US" sz="1200" dirty="0">
                        <a:latin typeface="UD デジタル 教科書体 NP-B" panose="02020700000000000000" pitchFamily="18" charset="-128"/>
                        <a:ea typeface="UD デジタル 教科書体 NP-B" panose="02020700000000000000" pitchFamily="18" charset="-128"/>
                      </a:endParaRPr>
                    </a:p>
                  </a:txBody>
                  <a:tcPr marL="74295" marR="74295" marT="37148" marB="37148"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solidFill>
                      <a:schemeClr val="bg1">
                        <a:lumMod val="85000"/>
                      </a:schemeClr>
                    </a:solidFill>
                  </a:tcPr>
                </a:tc>
                <a:tc hMerge="1">
                  <a:txBody>
                    <a:bodyPr/>
                    <a:lstStyle/>
                    <a:p>
                      <a:pPr algn="ctr"/>
                      <a:endParaRPr kumimoji="1" lang="ja-JP" altLang="en-US" sz="1200" dirty="0">
                        <a:latin typeface="UD デジタル 教科書体 NP-B" panose="02020700000000000000" pitchFamily="18" charset="-128"/>
                        <a:ea typeface="UD デジタル 教科書体 NP-B" panose="02020700000000000000" pitchFamily="18" charset="-128"/>
                      </a:endParaRPr>
                    </a:p>
                  </a:txBody>
                  <a:tcPr marL="74295" marR="74295" marT="37148" marB="37148"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solidFill>
                      <a:schemeClr val="bg1">
                        <a:lumMod val="85000"/>
                      </a:schemeClr>
                    </a:solidFill>
                  </a:tcPr>
                </a:tc>
                <a:tc hMerge="1">
                  <a:txBody>
                    <a:bodyPr/>
                    <a:lstStyle/>
                    <a:p>
                      <a:pPr algn="ctr"/>
                      <a:endParaRPr kumimoji="1" lang="ja-JP" altLang="en-US" sz="1200" dirty="0">
                        <a:latin typeface="UD デジタル 教科書体 NP-B" panose="02020700000000000000" pitchFamily="18" charset="-128"/>
                        <a:ea typeface="UD デジタル 教科書体 NP-B" panose="02020700000000000000" pitchFamily="18" charset="-128"/>
                      </a:endParaRPr>
                    </a:p>
                  </a:txBody>
                  <a:tcPr marL="74295" marR="74295" marT="37148" marB="37148"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solidFill>
                      <a:schemeClr val="bg1">
                        <a:lumMod val="85000"/>
                      </a:schemeClr>
                    </a:solidFill>
                  </a:tcPr>
                </a:tc>
                <a:tc hMerge="1">
                  <a:txBody>
                    <a:bodyPr/>
                    <a:lstStyle/>
                    <a:p>
                      <a:pPr algn="ctr"/>
                      <a:endParaRPr kumimoji="1" lang="ja-JP" altLang="en-US" sz="1200" dirty="0">
                        <a:latin typeface="UD デジタル 教科書体 NP-B" panose="02020700000000000000" pitchFamily="18" charset="-128"/>
                        <a:ea typeface="UD デジタル 教科書体 NP-B" panose="02020700000000000000" pitchFamily="18" charset="-128"/>
                      </a:endParaRPr>
                    </a:p>
                  </a:txBody>
                  <a:tcPr marL="74295" marR="74295" marT="37148" marB="37148"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solidFill>
                      <a:schemeClr val="bg1">
                        <a:lumMod val="85000"/>
                      </a:schemeClr>
                    </a:solidFill>
                  </a:tcPr>
                </a:tc>
                <a:tc hMerge="1">
                  <a:txBody>
                    <a:bodyPr/>
                    <a:lstStyle/>
                    <a:p>
                      <a:pPr algn="ctr"/>
                      <a:endParaRPr kumimoji="1" lang="ja-JP" altLang="en-US" sz="1200" dirty="0">
                        <a:latin typeface="UD デジタル 教科書体 NP-B" panose="02020700000000000000" pitchFamily="18" charset="-128"/>
                        <a:ea typeface="UD デジタル 教科書体 NP-B" panose="02020700000000000000" pitchFamily="18" charset="-128"/>
                      </a:endParaRPr>
                    </a:p>
                  </a:txBody>
                  <a:tcPr marL="74295" marR="74295" marT="37148" marB="37148"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solidFill>
                      <a:schemeClr val="bg1">
                        <a:lumMod val="85000"/>
                      </a:schemeClr>
                    </a:solidFill>
                  </a:tcPr>
                </a:tc>
                <a:tc hMerge="1">
                  <a:txBody>
                    <a:bodyPr/>
                    <a:lstStyle/>
                    <a:p>
                      <a:pPr algn="ctr"/>
                      <a:endParaRPr kumimoji="1" lang="ja-JP" altLang="en-US" sz="1200" dirty="0">
                        <a:latin typeface="UD デジタル 教科書体 NP-B" panose="02020700000000000000" pitchFamily="18" charset="-128"/>
                        <a:ea typeface="UD デジタル 教科書体 NP-B" panose="02020700000000000000" pitchFamily="18" charset="-128"/>
                      </a:endParaRPr>
                    </a:p>
                  </a:txBody>
                  <a:tcPr marL="74295" marR="74295" marT="37148" marB="37148"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solidFill>
                      <a:schemeClr val="bg1">
                        <a:lumMod val="85000"/>
                      </a:schemeClr>
                    </a:solidFill>
                  </a:tcPr>
                </a:tc>
                <a:tc hMerge="1">
                  <a:txBody>
                    <a:bodyPr/>
                    <a:lstStyle/>
                    <a:p>
                      <a:pPr algn="ctr"/>
                      <a:endParaRPr kumimoji="1" lang="ja-JP" altLang="en-US" sz="1200" dirty="0">
                        <a:latin typeface="UD デジタル 教科書体 NP-B" panose="02020700000000000000" pitchFamily="18" charset="-128"/>
                        <a:ea typeface="UD デジタル 教科書体 NP-B" panose="02020700000000000000" pitchFamily="18" charset="-128"/>
                      </a:endParaRPr>
                    </a:p>
                  </a:txBody>
                  <a:tcPr marL="74295" marR="74295" marT="37148" marB="37148" anchor="ctr">
                    <a:lnL w="12700" cap="flat" cmpd="sng" algn="ctr">
                      <a:solidFill>
                        <a:schemeClr val="tx1"/>
                      </a:solidFill>
                      <a:prstDash val="sysDot"/>
                      <a:round/>
                      <a:headEnd type="none" w="med" len="med"/>
                      <a:tailEnd type="none" w="med" len="med"/>
                    </a:lnL>
                    <a:solidFill>
                      <a:schemeClr val="bg1">
                        <a:lumMod val="85000"/>
                      </a:schemeClr>
                    </a:solidFill>
                  </a:tcPr>
                </a:tc>
                <a:tc gridSpan="12">
                  <a:txBody>
                    <a:bodyPr/>
                    <a:lstStyle/>
                    <a:p>
                      <a:pPr algn="ctr"/>
                      <a:r>
                        <a:rPr kumimoji="1" lang="en-US" altLang="ja-JP" sz="1200" b="0" dirty="0" smtClean="0">
                          <a:latin typeface="UD デジタル 教科書体 NP-B" panose="02020700000000000000" pitchFamily="18" charset="-128"/>
                          <a:ea typeface="UD デジタル 教科書体 NP-B" panose="02020700000000000000" pitchFamily="18" charset="-128"/>
                        </a:rPr>
                        <a:t>R6</a:t>
                      </a:r>
                      <a:r>
                        <a:rPr kumimoji="1" lang="ja-JP" altLang="en-US" sz="1200" b="0" dirty="0" smtClean="0">
                          <a:latin typeface="UD デジタル 教科書体 NP-B" panose="02020700000000000000" pitchFamily="18" charset="-128"/>
                          <a:ea typeface="UD デジタル 教科書体 NP-B" panose="02020700000000000000" pitchFamily="18" charset="-128"/>
                        </a:rPr>
                        <a:t>年度</a:t>
                      </a:r>
                      <a:endParaRPr kumimoji="1" lang="ja-JP" altLang="en-US" sz="1200" b="0" dirty="0">
                        <a:latin typeface="UD デジタル 教科書体 NP-B" panose="02020700000000000000" pitchFamily="18" charset="-128"/>
                        <a:ea typeface="UD デジタル 教科書体 NP-B" panose="02020700000000000000" pitchFamily="18" charset="-128"/>
                      </a:endParaRPr>
                    </a:p>
                  </a:txBody>
                  <a:tcPr marL="74295" marR="74295" marT="37148" marB="37148" anchor="ctr">
                    <a:noFill/>
                  </a:tcPr>
                </a:tc>
                <a:tc hMerge="1">
                  <a:txBody>
                    <a:bodyPr/>
                    <a:lstStyle/>
                    <a:p>
                      <a:pPr algn="ctr"/>
                      <a:endParaRPr kumimoji="1" lang="ja-JP" altLang="en-US" sz="1200" dirty="0">
                        <a:latin typeface="UD デジタル 教科書体 NP-B" panose="02020700000000000000" pitchFamily="18" charset="-128"/>
                        <a:ea typeface="UD デジタル 教科書体 NP-B" panose="02020700000000000000" pitchFamily="18" charset="-128"/>
                      </a:endParaRPr>
                    </a:p>
                  </a:txBody>
                  <a:tcPr marL="74295" marR="74295" marT="37148" marB="37148" anchor="ctr">
                    <a:solidFill>
                      <a:schemeClr val="bg1">
                        <a:lumMod val="85000"/>
                      </a:schemeClr>
                    </a:solidFill>
                  </a:tcPr>
                </a:tc>
                <a:tc hMerge="1">
                  <a:txBody>
                    <a:bodyPr/>
                    <a:lstStyle/>
                    <a:p>
                      <a:pPr algn="ctr"/>
                      <a:endParaRPr kumimoji="1" lang="ja-JP" altLang="en-US" sz="1200" dirty="0">
                        <a:latin typeface="UD デジタル 教科書体 NP-B" panose="02020700000000000000" pitchFamily="18" charset="-128"/>
                        <a:ea typeface="UD デジタル 教科書体 NP-B" panose="02020700000000000000" pitchFamily="18" charset="-128"/>
                      </a:endParaRPr>
                    </a:p>
                  </a:txBody>
                  <a:tcPr marL="74295" marR="74295" marT="37148" marB="37148" anchor="ctr">
                    <a:solidFill>
                      <a:schemeClr val="bg1">
                        <a:lumMod val="85000"/>
                      </a:schemeClr>
                    </a:solidFill>
                  </a:tcPr>
                </a:tc>
                <a:tc hMerge="1">
                  <a:txBody>
                    <a:bodyPr/>
                    <a:lstStyle/>
                    <a:p>
                      <a:pPr algn="ctr"/>
                      <a:endParaRPr kumimoji="1" lang="ja-JP" altLang="en-US" sz="1200" dirty="0">
                        <a:latin typeface="UD デジタル 教科書体 NP-B" panose="02020700000000000000" pitchFamily="18" charset="-128"/>
                        <a:ea typeface="UD デジタル 教科書体 NP-B" panose="02020700000000000000" pitchFamily="18" charset="-128"/>
                      </a:endParaRPr>
                    </a:p>
                  </a:txBody>
                  <a:tcPr marL="74295" marR="74295" marT="37148" marB="37148" anchor="ctr">
                    <a:solidFill>
                      <a:schemeClr val="bg1">
                        <a:lumMod val="85000"/>
                      </a:schemeClr>
                    </a:solidFill>
                  </a:tcPr>
                </a:tc>
                <a:tc hMerge="1">
                  <a:txBody>
                    <a:bodyPr/>
                    <a:lstStyle/>
                    <a:p>
                      <a:pPr algn="ctr"/>
                      <a:endParaRPr kumimoji="1" lang="ja-JP" altLang="en-US" sz="1200" dirty="0">
                        <a:latin typeface="UD デジタル 教科書体 NP-B" panose="02020700000000000000" pitchFamily="18" charset="-128"/>
                        <a:ea typeface="UD デジタル 教科書体 NP-B" panose="02020700000000000000" pitchFamily="18" charset="-128"/>
                      </a:endParaRPr>
                    </a:p>
                  </a:txBody>
                  <a:tcPr marL="74295" marR="74295" marT="37148" marB="37148" anchor="ctr">
                    <a:solidFill>
                      <a:schemeClr val="bg1">
                        <a:lumMod val="85000"/>
                      </a:schemeClr>
                    </a:solidFill>
                  </a:tcPr>
                </a:tc>
                <a:tc hMerge="1">
                  <a:txBody>
                    <a:bodyPr/>
                    <a:lstStyle/>
                    <a:p>
                      <a:pPr algn="ctr"/>
                      <a:endParaRPr kumimoji="1" lang="ja-JP" altLang="en-US" sz="1200" dirty="0">
                        <a:latin typeface="UD デジタル 教科書体 NP-B" panose="02020700000000000000" pitchFamily="18" charset="-128"/>
                        <a:ea typeface="UD デジタル 教科書体 NP-B" panose="02020700000000000000" pitchFamily="18" charset="-128"/>
                      </a:endParaRPr>
                    </a:p>
                  </a:txBody>
                  <a:tcPr marL="74295" marR="74295" marT="37148" marB="37148" anchor="ctr">
                    <a:solidFill>
                      <a:schemeClr val="bg1">
                        <a:lumMod val="85000"/>
                      </a:schemeClr>
                    </a:solidFill>
                  </a:tcPr>
                </a:tc>
                <a:tc hMerge="1">
                  <a:txBody>
                    <a:bodyPr/>
                    <a:lstStyle/>
                    <a:p>
                      <a:pPr algn="ctr"/>
                      <a:endParaRPr kumimoji="1" lang="ja-JP" altLang="en-US" sz="1200" dirty="0">
                        <a:latin typeface="UD デジタル 教科書体 NP-B" panose="02020700000000000000" pitchFamily="18" charset="-128"/>
                        <a:ea typeface="UD デジタル 教科書体 NP-B" panose="02020700000000000000" pitchFamily="18" charset="-128"/>
                      </a:endParaRPr>
                    </a:p>
                  </a:txBody>
                  <a:tcPr marL="74295" marR="74295" marT="37148" marB="37148" anchor="ctr">
                    <a:solidFill>
                      <a:schemeClr val="bg1">
                        <a:lumMod val="85000"/>
                      </a:schemeClr>
                    </a:solidFill>
                  </a:tcPr>
                </a:tc>
                <a:tc hMerge="1">
                  <a:txBody>
                    <a:bodyPr/>
                    <a:lstStyle/>
                    <a:p>
                      <a:pPr algn="ctr"/>
                      <a:endParaRPr kumimoji="1" lang="ja-JP" altLang="en-US" sz="1200" dirty="0">
                        <a:latin typeface="UD デジタル 教科書体 NP-B" panose="02020700000000000000" pitchFamily="18" charset="-128"/>
                        <a:ea typeface="UD デジタル 教科書体 NP-B" panose="02020700000000000000" pitchFamily="18" charset="-128"/>
                      </a:endParaRPr>
                    </a:p>
                  </a:txBody>
                  <a:tcPr marL="74295" marR="74295" marT="37148" marB="37148" anchor="ctr">
                    <a:solidFill>
                      <a:schemeClr val="bg1">
                        <a:lumMod val="85000"/>
                      </a:schemeClr>
                    </a:solidFill>
                  </a:tcPr>
                </a:tc>
                <a:tc hMerge="1">
                  <a:txBody>
                    <a:bodyPr/>
                    <a:lstStyle/>
                    <a:p>
                      <a:pPr algn="ctr"/>
                      <a:endParaRPr kumimoji="1" lang="ja-JP" altLang="en-US" sz="1200" dirty="0">
                        <a:latin typeface="UD デジタル 教科書体 NP-B" panose="02020700000000000000" pitchFamily="18" charset="-128"/>
                        <a:ea typeface="UD デジタル 教科書体 NP-B" panose="02020700000000000000" pitchFamily="18" charset="-128"/>
                      </a:endParaRPr>
                    </a:p>
                  </a:txBody>
                  <a:tcPr marL="74295" marR="74295" marT="37148" marB="37148" anchor="ctr">
                    <a:solidFill>
                      <a:schemeClr val="bg1">
                        <a:lumMod val="85000"/>
                      </a:schemeClr>
                    </a:solidFill>
                  </a:tcPr>
                </a:tc>
                <a:tc hMerge="1">
                  <a:txBody>
                    <a:bodyPr/>
                    <a:lstStyle/>
                    <a:p>
                      <a:pPr algn="ctr"/>
                      <a:endParaRPr kumimoji="1" lang="ja-JP" altLang="en-US" sz="1200" dirty="0">
                        <a:latin typeface="UD デジタル 教科書体 NP-B" panose="02020700000000000000" pitchFamily="18" charset="-128"/>
                        <a:ea typeface="UD デジタル 教科書体 NP-B" panose="02020700000000000000" pitchFamily="18" charset="-128"/>
                      </a:endParaRPr>
                    </a:p>
                  </a:txBody>
                  <a:tcPr marL="74295" marR="74295" marT="37148" marB="37148" anchor="ctr">
                    <a:solidFill>
                      <a:schemeClr val="bg1">
                        <a:lumMod val="85000"/>
                      </a:schemeClr>
                    </a:solidFill>
                  </a:tcPr>
                </a:tc>
                <a:tc hMerge="1">
                  <a:txBody>
                    <a:bodyPr/>
                    <a:lstStyle/>
                    <a:p>
                      <a:pPr algn="ctr"/>
                      <a:endParaRPr kumimoji="1" lang="ja-JP" altLang="en-US" sz="1200" dirty="0">
                        <a:latin typeface="UD デジタル 教科書体 NP-B" panose="02020700000000000000" pitchFamily="18" charset="-128"/>
                        <a:ea typeface="UD デジタル 教科書体 NP-B" panose="02020700000000000000" pitchFamily="18" charset="-128"/>
                      </a:endParaRPr>
                    </a:p>
                  </a:txBody>
                  <a:tcPr marL="74295" marR="74295" marT="37148" marB="37148" anchor="ctr">
                    <a:solidFill>
                      <a:schemeClr val="bg1">
                        <a:lumMod val="85000"/>
                      </a:schemeClr>
                    </a:solidFill>
                  </a:tcPr>
                </a:tc>
                <a:tc hMerge="1">
                  <a:txBody>
                    <a:bodyPr/>
                    <a:lstStyle/>
                    <a:p>
                      <a:pPr algn="ctr"/>
                      <a:endParaRPr kumimoji="1" lang="ja-JP" altLang="en-US" sz="1200" dirty="0">
                        <a:latin typeface="UD デジタル 教科書体 NP-B" panose="02020700000000000000" pitchFamily="18" charset="-128"/>
                        <a:ea typeface="UD デジタル 教科書体 NP-B" panose="02020700000000000000" pitchFamily="18" charset="-128"/>
                      </a:endParaRPr>
                    </a:p>
                  </a:txBody>
                  <a:tcPr marL="74295" marR="74295" marT="37148" marB="37148" anchor="ctr">
                    <a:solidFill>
                      <a:schemeClr val="bg1">
                        <a:lumMod val="85000"/>
                      </a:schemeClr>
                    </a:solidFill>
                  </a:tcPr>
                </a:tc>
                <a:extLst>
                  <a:ext uri="{0D108BD9-81ED-4DB2-BD59-A6C34878D82A}">
                    <a16:rowId xmlns:a16="http://schemas.microsoft.com/office/drawing/2014/main" val="4283655691"/>
                  </a:ext>
                </a:extLst>
              </a:tr>
              <a:tr h="34332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smtClean="0">
                          <a:solidFill>
                            <a:schemeClr val="tx1"/>
                          </a:solidFill>
                          <a:latin typeface="UD デジタル 教科書体 NP-R" panose="02020400000000000000" pitchFamily="18" charset="-128"/>
                          <a:ea typeface="UD デジタル 教科書体 NP-R" panose="02020400000000000000" pitchFamily="18" charset="-128"/>
                          <a:cs typeface="+mn-cs"/>
                        </a:rPr>
                        <a:t>月</a:t>
                      </a:r>
                      <a:endParaRPr kumimoji="1" lang="en-US" altLang="ja-JP" sz="1200" b="0" kern="1200" dirty="0" smtClean="0">
                        <a:solidFill>
                          <a:schemeClr val="tx1"/>
                        </a:solidFill>
                        <a:latin typeface="UD デジタル 教科書体 NP-R" panose="02020400000000000000" pitchFamily="18" charset="-128"/>
                        <a:ea typeface="UD デジタル 教科書体 NP-R" panose="02020400000000000000" pitchFamily="18" charset="-128"/>
                        <a:cs typeface="+mn-cs"/>
                      </a:endParaRPr>
                    </a:p>
                  </a:txBody>
                  <a:tcPr marL="74295" marR="74295" marT="37148" marB="37148" anchor="ctr">
                    <a:noFill/>
                  </a:tcPr>
                </a:tc>
                <a:tc>
                  <a:txBody>
                    <a:bodyPr/>
                    <a:lstStyle/>
                    <a:p>
                      <a:pPr algn="ctr"/>
                      <a:r>
                        <a:rPr kumimoji="1" lang="ja-JP" altLang="en-US" sz="1100" dirty="0" smtClean="0">
                          <a:latin typeface="UD デジタル 教科書体 NP-B" panose="02020700000000000000" pitchFamily="18" charset="-128"/>
                          <a:ea typeface="UD デジタル 教科書体 NP-B" panose="02020700000000000000" pitchFamily="18" charset="-128"/>
                        </a:rPr>
                        <a:t>４月</a:t>
                      </a:r>
                      <a:endParaRPr kumimoji="1" lang="ja-JP" altLang="en-US" sz="1100" dirty="0">
                        <a:latin typeface="UD デジタル 教科書体 NP-B" panose="02020700000000000000" pitchFamily="18" charset="-128"/>
                        <a:ea typeface="UD デジタル 教科書体 NP-B" panose="02020700000000000000" pitchFamily="18" charset="-128"/>
                      </a:endParaRPr>
                    </a:p>
                  </a:txBody>
                  <a:tcPr marL="74295" marR="74295" marT="37148" marB="37148" anchor="ctr">
                    <a:lnR w="12700" cap="flat" cmpd="sng" algn="ctr">
                      <a:solidFill>
                        <a:schemeClr val="tx1"/>
                      </a:solidFill>
                      <a:prstDash val="sysDot"/>
                      <a:round/>
                      <a:headEnd type="none" w="med" len="med"/>
                      <a:tailEnd type="none" w="med" len="med"/>
                    </a:lnR>
                    <a:solidFill>
                      <a:schemeClr val="bg1">
                        <a:lumMod val="85000"/>
                      </a:schemeClr>
                    </a:solidFill>
                  </a:tcPr>
                </a:tc>
                <a:tc>
                  <a:txBody>
                    <a:bodyPr/>
                    <a:lstStyle/>
                    <a:p>
                      <a:pPr algn="ctr"/>
                      <a:r>
                        <a:rPr kumimoji="1" lang="ja-JP" altLang="en-US" sz="1100" dirty="0" smtClean="0">
                          <a:latin typeface="UD デジタル 教科書体 NP-B" panose="02020700000000000000" pitchFamily="18" charset="-128"/>
                          <a:ea typeface="UD デジタル 教科書体 NP-B" panose="02020700000000000000" pitchFamily="18" charset="-128"/>
                        </a:rPr>
                        <a:t>５月</a:t>
                      </a:r>
                      <a:endParaRPr kumimoji="1" lang="ja-JP" altLang="en-US" sz="1100" dirty="0">
                        <a:latin typeface="UD デジタル 教科書体 NP-B" panose="02020700000000000000" pitchFamily="18" charset="-128"/>
                        <a:ea typeface="UD デジタル 教科書体 NP-B" panose="02020700000000000000" pitchFamily="18" charset="-128"/>
                      </a:endParaRPr>
                    </a:p>
                  </a:txBody>
                  <a:tcPr marL="74295" marR="74295" marT="37148" marB="37148"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solidFill>
                      <a:schemeClr val="bg1">
                        <a:lumMod val="85000"/>
                      </a:schemeClr>
                    </a:solidFill>
                  </a:tcPr>
                </a:tc>
                <a:tc>
                  <a:txBody>
                    <a:bodyPr/>
                    <a:lstStyle/>
                    <a:p>
                      <a:pPr algn="ctr"/>
                      <a:r>
                        <a:rPr kumimoji="1" lang="ja-JP" altLang="en-US" sz="1100" dirty="0" smtClean="0">
                          <a:latin typeface="UD デジタル 教科書体 NP-B" panose="02020700000000000000" pitchFamily="18" charset="-128"/>
                          <a:ea typeface="UD デジタル 教科書体 NP-B" panose="02020700000000000000" pitchFamily="18" charset="-128"/>
                        </a:rPr>
                        <a:t>６月</a:t>
                      </a:r>
                      <a:endParaRPr kumimoji="1" lang="ja-JP" altLang="en-US" sz="1100" dirty="0">
                        <a:latin typeface="UD デジタル 教科書体 NP-B" panose="02020700000000000000" pitchFamily="18" charset="-128"/>
                        <a:ea typeface="UD デジタル 教科書体 NP-B" panose="02020700000000000000" pitchFamily="18" charset="-128"/>
                      </a:endParaRPr>
                    </a:p>
                  </a:txBody>
                  <a:tcPr marL="74295" marR="74295" marT="37148" marB="37148"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pPr algn="ctr"/>
                      <a:r>
                        <a:rPr kumimoji="1" lang="ja-JP" altLang="en-US" sz="1100" dirty="0" smtClean="0">
                          <a:latin typeface="UD デジタル 教科書体 NP-B" panose="02020700000000000000" pitchFamily="18" charset="-128"/>
                          <a:ea typeface="UD デジタル 教科書体 NP-B" panose="02020700000000000000" pitchFamily="18" charset="-128"/>
                        </a:rPr>
                        <a:t>７月</a:t>
                      </a:r>
                      <a:endParaRPr kumimoji="1" lang="ja-JP" altLang="en-US" sz="1100" dirty="0">
                        <a:latin typeface="UD デジタル 教科書体 NP-B" panose="02020700000000000000" pitchFamily="18" charset="-128"/>
                        <a:ea typeface="UD デジタル 教科書体 NP-B" panose="02020700000000000000" pitchFamily="18"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solidFill>
                      <a:schemeClr val="bg1">
                        <a:lumMod val="85000"/>
                      </a:schemeClr>
                    </a:solidFill>
                  </a:tcPr>
                </a:tc>
                <a:tc>
                  <a:txBody>
                    <a:bodyPr/>
                    <a:lstStyle/>
                    <a:p>
                      <a:pPr algn="ctr"/>
                      <a:r>
                        <a:rPr kumimoji="1" lang="ja-JP" altLang="en-US" sz="1100" dirty="0" smtClean="0">
                          <a:latin typeface="UD デジタル 教科書体 NP-B" panose="02020700000000000000" pitchFamily="18" charset="-128"/>
                          <a:ea typeface="UD デジタル 教科書体 NP-B" panose="02020700000000000000" pitchFamily="18" charset="-128"/>
                        </a:rPr>
                        <a:t>８月</a:t>
                      </a:r>
                      <a:endParaRPr kumimoji="1" lang="ja-JP" altLang="en-US" sz="1100" dirty="0">
                        <a:latin typeface="UD デジタル 教科書体 NP-B" panose="02020700000000000000" pitchFamily="18" charset="-128"/>
                        <a:ea typeface="UD デジタル 教科書体 NP-B" panose="02020700000000000000" pitchFamily="18" charset="-128"/>
                      </a:endParaRPr>
                    </a:p>
                  </a:txBody>
                  <a:tcPr marL="74295" marR="74295" marT="37148" marB="37148"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solidFill>
                      <a:schemeClr val="bg1">
                        <a:lumMod val="85000"/>
                      </a:schemeClr>
                    </a:solidFill>
                  </a:tcPr>
                </a:tc>
                <a:tc>
                  <a:txBody>
                    <a:bodyPr/>
                    <a:lstStyle/>
                    <a:p>
                      <a:pPr algn="ctr"/>
                      <a:r>
                        <a:rPr kumimoji="1" lang="ja-JP" altLang="en-US" sz="1100" dirty="0" smtClean="0">
                          <a:latin typeface="UD デジタル 教科書体 NP-B" panose="02020700000000000000" pitchFamily="18" charset="-128"/>
                          <a:ea typeface="UD デジタル 教科書体 NP-B" panose="02020700000000000000" pitchFamily="18" charset="-128"/>
                        </a:rPr>
                        <a:t>９月</a:t>
                      </a:r>
                      <a:endParaRPr kumimoji="1" lang="ja-JP" altLang="en-US" sz="1100" dirty="0">
                        <a:latin typeface="UD デジタル 教科書体 NP-B" panose="02020700000000000000" pitchFamily="18" charset="-128"/>
                        <a:ea typeface="UD デジタル 教科書体 NP-B" panose="02020700000000000000" pitchFamily="18" charset="-128"/>
                      </a:endParaRPr>
                    </a:p>
                  </a:txBody>
                  <a:tcPr marL="74295" marR="74295" marT="37148" marB="37148"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pPr algn="ctr"/>
                      <a:r>
                        <a:rPr kumimoji="1" lang="en-US" altLang="ja-JP" sz="1100" dirty="0" smtClean="0">
                          <a:latin typeface="UD デジタル 教科書体 NP-B" panose="02020700000000000000" pitchFamily="18" charset="-128"/>
                          <a:ea typeface="UD デジタル 教科書体 NP-B" panose="02020700000000000000" pitchFamily="18" charset="-128"/>
                        </a:rPr>
                        <a:t>10</a:t>
                      </a:r>
                      <a:r>
                        <a:rPr kumimoji="1" lang="ja-JP" altLang="en-US" sz="1100" dirty="0" smtClean="0">
                          <a:latin typeface="UD デジタル 教科書体 NP-B" panose="02020700000000000000" pitchFamily="18" charset="-128"/>
                          <a:ea typeface="UD デジタル 教科書体 NP-B" panose="02020700000000000000" pitchFamily="18" charset="-128"/>
                        </a:rPr>
                        <a:t>月</a:t>
                      </a:r>
                      <a:endParaRPr kumimoji="1" lang="ja-JP" altLang="en-US" sz="1100" dirty="0">
                        <a:latin typeface="UD デジタル 教科書体 NP-B" panose="02020700000000000000" pitchFamily="18" charset="-128"/>
                        <a:ea typeface="UD デジタル 教科書体 NP-B" panose="02020700000000000000" pitchFamily="18"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solidFill>
                      <a:schemeClr val="bg1">
                        <a:lumMod val="85000"/>
                      </a:schemeClr>
                    </a:solidFill>
                  </a:tcPr>
                </a:tc>
                <a:tc>
                  <a:txBody>
                    <a:bodyPr/>
                    <a:lstStyle/>
                    <a:p>
                      <a:pPr algn="ctr"/>
                      <a:r>
                        <a:rPr kumimoji="1" lang="en-US" altLang="ja-JP" sz="1100" dirty="0" smtClean="0">
                          <a:latin typeface="UD デジタル 教科書体 NP-B" panose="02020700000000000000" pitchFamily="18" charset="-128"/>
                          <a:ea typeface="UD デジタル 教科書体 NP-B" panose="02020700000000000000" pitchFamily="18" charset="-128"/>
                        </a:rPr>
                        <a:t>11</a:t>
                      </a:r>
                      <a:r>
                        <a:rPr kumimoji="1" lang="ja-JP" altLang="en-US" sz="1100" dirty="0" smtClean="0">
                          <a:latin typeface="UD デジタル 教科書体 NP-B" panose="02020700000000000000" pitchFamily="18" charset="-128"/>
                          <a:ea typeface="UD デジタル 教科書体 NP-B" panose="02020700000000000000" pitchFamily="18" charset="-128"/>
                        </a:rPr>
                        <a:t>月</a:t>
                      </a:r>
                      <a:endParaRPr kumimoji="1" lang="ja-JP" altLang="en-US" sz="1100" dirty="0">
                        <a:latin typeface="UD デジタル 教科書体 NP-B" panose="02020700000000000000" pitchFamily="18" charset="-128"/>
                        <a:ea typeface="UD デジタル 教科書体 NP-B" panose="02020700000000000000" pitchFamily="18" charset="-128"/>
                      </a:endParaRPr>
                    </a:p>
                  </a:txBody>
                  <a:tcPr marL="74295" marR="74295" marT="37148" marB="37148"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solidFill>
                      <a:schemeClr val="bg1">
                        <a:lumMod val="85000"/>
                      </a:schemeClr>
                    </a:solidFill>
                  </a:tcPr>
                </a:tc>
                <a:tc>
                  <a:txBody>
                    <a:bodyPr/>
                    <a:lstStyle/>
                    <a:p>
                      <a:pPr algn="ctr"/>
                      <a:r>
                        <a:rPr kumimoji="1" lang="en-US" altLang="ja-JP" sz="1100" dirty="0" smtClean="0">
                          <a:latin typeface="UD デジタル 教科書体 NP-B" panose="02020700000000000000" pitchFamily="18" charset="-128"/>
                          <a:ea typeface="UD デジタル 教科書体 NP-B" panose="02020700000000000000" pitchFamily="18" charset="-128"/>
                        </a:rPr>
                        <a:t>12</a:t>
                      </a:r>
                    </a:p>
                    <a:p>
                      <a:pPr algn="ctr"/>
                      <a:r>
                        <a:rPr kumimoji="1" lang="ja-JP" altLang="en-US" sz="1100" dirty="0" smtClean="0">
                          <a:latin typeface="UD デジタル 教科書体 NP-B" panose="02020700000000000000" pitchFamily="18" charset="-128"/>
                          <a:ea typeface="UD デジタル 教科書体 NP-B" panose="02020700000000000000" pitchFamily="18" charset="-128"/>
                        </a:rPr>
                        <a:t>月</a:t>
                      </a:r>
                      <a:endParaRPr kumimoji="1" lang="ja-JP" altLang="en-US" sz="1100" dirty="0">
                        <a:latin typeface="UD デジタル 教科書体 NP-B" panose="02020700000000000000" pitchFamily="18" charset="-128"/>
                        <a:ea typeface="UD デジタル 教科書体 NP-B" panose="02020700000000000000" pitchFamily="18" charset="-128"/>
                      </a:endParaRPr>
                    </a:p>
                  </a:txBody>
                  <a:tcPr marL="74295" marR="74295" marT="37148" marB="37148"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pPr algn="ctr"/>
                      <a:r>
                        <a:rPr kumimoji="1" lang="ja-JP" altLang="en-US" sz="1100" dirty="0" smtClean="0">
                          <a:latin typeface="UD デジタル 教科書体 NP-B" panose="02020700000000000000" pitchFamily="18" charset="-128"/>
                          <a:ea typeface="UD デジタル 教科書体 NP-B" panose="02020700000000000000" pitchFamily="18" charset="-128"/>
                        </a:rPr>
                        <a:t>１月</a:t>
                      </a:r>
                      <a:endParaRPr kumimoji="1" lang="ja-JP" altLang="en-US" sz="1100" dirty="0">
                        <a:latin typeface="UD デジタル 教科書体 NP-B" panose="02020700000000000000" pitchFamily="18" charset="-128"/>
                        <a:ea typeface="UD デジタル 教科書体 NP-B" panose="02020700000000000000" pitchFamily="18"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solidFill>
                      <a:schemeClr val="bg1">
                        <a:lumMod val="85000"/>
                      </a:schemeClr>
                    </a:solidFill>
                  </a:tcPr>
                </a:tc>
                <a:tc>
                  <a:txBody>
                    <a:bodyPr/>
                    <a:lstStyle/>
                    <a:p>
                      <a:pPr algn="ctr"/>
                      <a:r>
                        <a:rPr kumimoji="1" lang="ja-JP" altLang="en-US" sz="1100" dirty="0" smtClean="0">
                          <a:latin typeface="UD デジタル 教科書体 NP-B" panose="02020700000000000000" pitchFamily="18" charset="-128"/>
                          <a:ea typeface="UD デジタル 教科書体 NP-B" panose="02020700000000000000" pitchFamily="18" charset="-128"/>
                        </a:rPr>
                        <a:t>２月</a:t>
                      </a:r>
                      <a:endParaRPr kumimoji="1" lang="ja-JP" altLang="en-US" sz="1100" dirty="0">
                        <a:latin typeface="UD デジタル 教科書体 NP-B" panose="02020700000000000000" pitchFamily="18" charset="-128"/>
                        <a:ea typeface="UD デジタル 教科書体 NP-B" panose="02020700000000000000" pitchFamily="18" charset="-128"/>
                      </a:endParaRPr>
                    </a:p>
                  </a:txBody>
                  <a:tcPr marL="74295" marR="74295" marT="37148" marB="37148"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solidFill>
                      <a:schemeClr val="bg1">
                        <a:lumMod val="85000"/>
                      </a:schemeClr>
                    </a:solidFill>
                  </a:tcPr>
                </a:tc>
                <a:tc>
                  <a:txBody>
                    <a:bodyPr/>
                    <a:lstStyle/>
                    <a:p>
                      <a:pPr algn="ctr"/>
                      <a:r>
                        <a:rPr kumimoji="1" lang="ja-JP" altLang="en-US" sz="1100" dirty="0" smtClean="0">
                          <a:latin typeface="UD デジタル 教科書体 NP-B" panose="02020700000000000000" pitchFamily="18" charset="-128"/>
                          <a:ea typeface="UD デジタル 教科書体 NP-B" panose="02020700000000000000" pitchFamily="18" charset="-128"/>
                        </a:rPr>
                        <a:t>３月</a:t>
                      </a:r>
                      <a:endParaRPr kumimoji="1" lang="ja-JP" altLang="en-US" sz="1100" dirty="0">
                        <a:latin typeface="UD デジタル 教科書体 NP-B" panose="02020700000000000000" pitchFamily="18" charset="-128"/>
                        <a:ea typeface="UD デジタル 教科書体 NP-B" panose="02020700000000000000" pitchFamily="18" charset="-128"/>
                      </a:endParaRPr>
                    </a:p>
                  </a:txBody>
                  <a:tcPr marL="74295" marR="74295" marT="37148" marB="37148" anchor="ctr">
                    <a:lnL w="12700" cap="flat" cmpd="sng" algn="ctr">
                      <a:solidFill>
                        <a:schemeClr val="tx1"/>
                      </a:solidFill>
                      <a:prstDash val="sysDot"/>
                      <a:round/>
                      <a:headEnd type="none" w="med" len="med"/>
                      <a:tailEnd type="none" w="med" len="med"/>
                    </a:lnL>
                    <a:solidFill>
                      <a:schemeClr val="bg1">
                        <a:lumMod val="85000"/>
                      </a:schemeClr>
                    </a:solidFill>
                  </a:tcPr>
                </a:tc>
                <a:tc>
                  <a:txBody>
                    <a:bodyPr/>
                    <a:lstStyle/>
                    <a:p>
                      <a:pPr algn="ctr"/>
                      <a:r>
                        <a:rPr kumimoji="1" lang="ja-JP" altLang="en-US" sz="1100" dirty="0" smtClean="0">
                          <a:latin typeface="UD デジタル 教科書体 NP-B" panose="02020700000000000000" pitchFamily="18" charset="-128"/>
                          <a:ea typeface="UD デジタル 教科書体 NP-B" panose="02020700000000000000" pitchFamily="18" charset="-128"/>
                        </a:rPr>
                        <a:t>４月</a:t>
                      </a:r>
                      <a:endParaRPr kumimoji="1" lang="ja-JP" altLang="en-US" sz="1100" dirty="0">
                        <a:latin typeface="UD デジタル 教科書体 NP-B" panose="02020700000000000000" pitchFamily="18" charset="-128"/>
                        <a:ea typeface="UD デジタル 教科書体 NP-B" panose="02020700000000000000" pitchFamily="18" charset="-128"/>
                      </a:endParaRPr>
                    </a:p>
                  </a:txBody>
                  <a:tcPr marL="74295" marR="74295" marT="37148" marB="37148" anchor="ctr">
                    <a:lnR w="12700" cap="flat" cmpd="sng" algn="ctr">
                      <a:solidFill>
                        <a:schemeClr val="tx1"/>
                      </a:solidFill>
                      <a:prstDash val="sysDot"/>
                      <a:round/>
                      <a:headEnd type="none" w="med" len="med"/>
                      <a:tailEnd type="none" w="med" len="med"/>
                    </a:lnR>
                    <a:solidFill>
                      <a:schemeClr val="bg1">
                        <a:lumMod val="85000"/>
                      </a:schemeClr>
                    </a:solidFill>
                  </a:tcPr>
                </a:tc>
                <a:tc>
                  <a:txBody>
                    <a:bodyPr/>
                    <a:lstStyle/>
                    <a:p>
                      <a:pPr algn="ctr"/>
                      <a:r>
                        <a:rPr kumimoji="1" lang="ja-JP" altLang="en-US" sz="1100" dirty="0" smtClean="0">
                          <a:latin typeface="UD デジタル 教科書体 NP-B" panose="02020700000000000000" pitchFamily="18" charset="-128"/>
                          <a:ea typeface="UD デジタル 教科書体 NP-B" panose="02020700000000000000" pitchFamily="18" charset="-128"/>
                        </a:rPr>
                        <a:t>５月</a:t>
                      </a:r>
                      <a:endParaRPr kumimoji="1" lang="ja-JP" altLang="en-US" sz="1100" dirty="0">
                        <a:latin typeface="UD デジタル 教科書体 NP-B" panose="02020700000000000000" pitchFamily="18" charset="-128"/>
                        <a:ea typeface="UD デジタル 教科書体 NP-B" panose="02020700000000000000" pitchFamily="18" charset="-128"/>
                      </a:endParaRPr>
                    </a:p>
                  </a:txBody>
                  <a:tcPr marL="74295" marR="74295" marT="37148" marB="37148"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solidFill>
                      <a:schemeClr val="bg1">
                        <a:lumMod val="85000"/>
                      </a:schemeClr>
                    </a:solidFill>
                  </a:tcPr>
                </a:tc>
                <a:tc>
                  <a:txBody>
                    <a:bodyPr/>
                    <a:lstStyle/>
                    <a:p>
                      <a:pPr algn="ctr"/>
                      <a:r>
                        <a:rPr kumimoji="1" lang="ja-JP" altLang="en-US" sz="1100" dirty="0" smtClean="0">
                          <a:latin typeface="UD デジタル 教科書体 NP-B" panose="02020700000000000000" pitchFamily="18" charset="-128"/>
                          <a:ea typeface="UD デジタル 教科書体 NP-B" panose="02020700000000000000" pitchFamily="18" charset="-128"/>
                        </a:rPr>
                        <a:t>６月</a:t>
                      </a:r>
                      <a:endParaRPr kumimoji="1" lang="ja-JP" altLang="en-US" sz="1100" dirty="0">
                        <a:latin typeface="UD デジタル 教科書体 NP-B" panose="02020700000000000000" pitchFamily="18" charset="-128"/>
                        <a:ea typeface="UD デジタル 教科書体 NP-B" panose="02020700000000000000" pitchFamily="18" charset="-128"/>
                      </a:endParaRPr>
                    </a:p>
                  </a:txBody>
                  <a:tcPr marL="74295" marR="74295" marT="37148" marB="37148" anchor="ctr">
                    <a:lnL w="12700" cap="flat" cmpd="sng" algn="ctr">
                      <a:solidFill>
                        <a:schemeClr val="tx1"/>
                      </a:solidFill>
                      <a:prstDash val="sysDot"/>
                      <a:round/>
                      <a:headEnd type="none" w="med" len="med"/>
                      <a:tailEnd type="none" w="med" len="med"/>
                    </a:lnL>
                    <a:solidFill>
                      <a:schemeClr val="bg1">
                        <a:lumMod val="85000"/>
                      </a:schemeClr>
                    </a:solidFill>
                  </a:tcPr>
                </a:tc>
                <a:tc>
                  <a:txBody>
                    <a:bodyPr/>
                    <a:lstStyle/>
                    <a:p>
                      <a:pPr algn="ctr"/>
                      <a:r>
                        <a:rPr kumimoji="1" lang="ja-JP" altLang="en-US" sz="1100" dirty="0" smtClean="0">
                          <a:latin typeface="UD デジタル 教科書体 NP-B" panose="02020700000000000000" pitchFamily="18" charset="-128"/>
                          <a:ea typeface="UD デジタル 教科書体 NP-B" panose="02020700000000000000" pitchFamily="18" charset="-128"/>
                        </a:rPr>
                        <a:t>７月</a:t>
                      </a:r>
                      <a:endParaRPr kumimoji="1" lang="ja-JP" altLang="en-US" sz="1100" dirty="0">
                        <a:latin typeface="UD デジタル 教科書体 NP-B" panose="02020700000000000000" pitchFamily="18" charset="-128"/>
                        <a:ea typeface="UD デジタル 教科書体 NP-B" panose="02020700000000000000" pitchFamily="18" charset="-128"/>
                      </a:endParaRPr>
                    </a:p>
                  </a:txBody>
                  <a:tcPr marL="74295" marR="74295" marT="37148" marB="37148" anchor="ctr">
                    <a:lnR w="12700" cap="flat" cmpd="sng" algn="ctr">
                      <a:solidFill>
                        <a:schemeClr val="tx1"/>
                      </a:solidFill>
                      <a:prstDash val="sysDot"/>
                      <a:round/>
                      <a:headEnd type="none" w="med" len="med"/>
                      <a:tailEnd type="none" w="med" len="med"/>
                    </a:lnR>
                    <a:solidFill>
                      <a:schemeClr val="bg1">
                        <a:lumMod val="85000"/>
                      </a:schemeClr>
                    </a:solidFill>
                  </a:tcPr>
                </a:tc>
                <a:tc>
                  <a:txBody>
                    <a:bodyPr/>
                    <a:lstStyle/>
                    <a:p>
                      <a:pPr algn="ctr"/>
                      <a:r>
                        <a:rPr kumimoji="1" lang="ja-JP" altLang="en-US" sz="1100" dirty="0" smtClean="0">
                          <a:latin typeface="UD デジタル 教科書体 NP-B" panose="02020700000000000000" pitchFamily="18" charset="-128"/>
                          <a:ea typeface="UD デジタル 教科書体 NP-B" panose="02020700000000000000" pitchFamily="18" charset="-128"/>
                        </a:rPr>
                        <a:t>８月</a:t>
                      </a:r>
                      <a:endParaRPr kumimoji="1" lang="ja-JP" altLang="en-US" sz="1100" dirty="0">
                        <a:latin typeface="UD デジタル 教科書体 NP-B" panose="02020700000000000000" pitchFamily="18" charset="-128"/>
                        <a:ea typeface="UD デジタル 教科書体 NP-B" panose="02020700000000000000" pitchFamily="18" charset="-128"/>
                      </a:endParaRPr>
                    </a:p>
                  </a:txBody>
                  <a:tcPr marL="74295" marR="74295" marT="37148" marB="37148"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solidFill>
                      <a:schemeClr val="bg1">
                        <a:lumMod val="85000"/>
                      </a:schemeClr>
                    </a:solidFill>
                  </a:tcPr>
                </a:tc>
                <a:tc>
                  <a:txBody>
                    <a:bodyPr/>
                    <a:lstStyle/>
                    <a:p>
                      <a:pPr algn="ctr"/>
                      <a:r>
                        <a:rPr kumimoji="1" lang="ja-JP" altLang="en-US" sz="1100" dirty="0" smtClean="0">
                          <a:latin typeface="UD デジタル 教科書体 NP-B" panose="02020700000000000000" pitchFamily="18" charset="-128"/>
                          <a:ea typeface="UD デジタル 教科書体 NP-B" panose="02020700000000000000" pitchFamily="18" charset="-128"/>
                        </a:rPr>
                        <a:t>９月</a:t>
                      </a:r>
                      <a:endParaRPr kumimoji="1" lang="ja-JP" altLang="en-US" sz="1100" dirty="0">
                        <a:latin typeface="UD デジタル 教科書体 NP-B" panose="02020700000000000000" pitchFamily="18" charset="-128"/>
                        <a:ea typeface="UD デジタル 教科書体 NP-B" panose="02020700000000000000" pitchFamily="18" charset="-128"/>
                      </a:endParaRPr>
                    </a:p>
                  </a:txBody>
                  <a:tcPr marL="74295" marR="74295" marT="37148" marB="37148" anchor="ctr">
                    <a:lnL w="12700" cap="flat" cmpd="sng" algn="ctr">
                      <a:solidFill>
                        <a:schemeClr val="tx1"/>
                      </a:solidFill>
                      <a:prstDash val="sysDot"/>
                      <a:round/>
                      <a:headEnd type="none" w="med" len="med"/>
                      <a:tailEnd type="none" w="med" len="med"/>
                    </a:lnL>
                    <a:solidFill>
                      <a:schemeClr val="bg1">
                        <a:lumMod val="85000"/>
                      </a:schemeClr>
                    </a:solidFill>
                  </a:tcPr>
                </a:tc>
                <a:tc>
                  <a:txBody>
                    <a:bodyPr/>
                    <a:lstStyle/>
                    <a:p>
                      <a:pPr algn="ctr"/>
                      <a:r>
                        <a:rPr kumimoji="1" lang="en-US" altLang="ja-JP" sz="1100" dirty="0" smtClean="0">
                          <a:latin typeface="UD デジタル 教科書体 NP-B" panose="02020700000000000000" pitchFamily="18" charset="-128"/>
                          <a:ea typeface="UD デジタル 教科書体 NP-B" panose="02020700000000000000" pitchFamily="18" charset="-128"/>
                        </a:rPr>
                        <a:t>10</a:t>
                      </a:r>
                    </a:p>
                    <a:p>
                      <a:pPr algn="ctr"/>
                      <a:r>
                        <a:rPr kumimoji="1" lang="ja-JP" altLang="en-US" sz="1100" dirty="0" smtClean="0">
                          <a:latin typeface="UD デジタル 教科書体 NP-B" panose="02020700000000000000" pitchFamily="18" charset="-128"/>
                          <a:ea typeface="UD デジタル 教科書体 NP-B" panose="02020700000000000000" pitchFamily="18" charset="-128"/>
                        </a:rPr>
                        <a:t>月</a:t>
                      </a:r>
                      <a:endParaRPr kumimoji="1" lang="ja-JP" altLang="en-US" sz="1100" dirty="0">
                        <a:latin typeface="UD デジタル 教科書体 NP-B" panose="02020700000000000000" pitchFamily="18" charset="-128"/>
                        <a:ea typeface="UD デジタル 教科書体 NP-B" panose="02020700000000000000" pitchFamily="18" charset="-128"/>
                      </a:endParaRPr>
                    </a:p>
                  </a:txBody>
                  <a:tcPr marL="74295" marR="74295" marT="37148" marB="37148" anchor="ctr">
                    <a:lnR w="12700" cap="flat" cmpd="sng" algn="ctr">
                      <a:solidFill>
                        <a:schemeClr val="tx1"/>
                      </a:solidFill>
                      <a:prstDash val="sysDot"/>
                      <a:round/>
                      <a:headEnd type="none" w="med" len="med"/>
                      <a:tailEnd type="none" w="med" len="med"/>
                    </a:lnR>
                    <a:solidFill>
                      <a:schemeClr val="bg1">
                        <a:lumMod val="85000"/>
                      </a:schemeClr>
                    </a:solidFill>
                  </a:tcPr>
                </a:tc>
                <a:tc>
                  <a:txBody>
                    <a:bodyPr/>
                    <a:lstStyle/>
                    <a:p>
                      <a:pPr algn="ctr"/>
                      <a:r>
                        <a:rPr kumimoji="1" lang="en-US" altLang="ja-JP" sz="1100" dirty="0" smtClean="0">
                          <a:latin typeface="UD デジタル 教科書体 NP-B" panose="02020700000000000000" pitchFamily="18" charset="-128"/>
                          <a:ea typeface="UD デジタル 教科書体 NP-B" panose="02020700000000000000" pitchFamily="18" charset="-128"/>
                        </a:rPr>
                        <a:t>11</a:t>
                      </a:r>
                      <a:r>
                        <a:rPr kumimoji="1" lang="ja-JP" altLang="en-US" sz="1100" dirty="0" smtClean="0">
                          <a:latin typeface="UD デジタル 教科書体 NP-B" panose="02020700000000000000" pitchFamily="18" charset="-128"/>
                          <a:ea typeface="UD デジタル 教科書体 NP-B" panose="02020700000000000000" pitchFamily="18" charset="-128"/>
                        </a:rPr>
                        <a:t>月</a:t>
                      </a:r>
                      <a:endParaRPr kumimoji="1" lang="ja-JP" altLang="en-US" sz="1100" dirty="0">
                        <a:latin typeface="UD デジタル 教科書体 NP-B" panose="02020700000000000000" pitchFamily="18" charset="-128"/>
                        <a:ea typeface="UD デジタル 教科書体 NP-B" panose="02020700000000000000" pitchFamily="18" charset="-128"/>
                      </a:endParaRPr>
                    </a:p>
                  </a:txBody>
                  <a:tcPr marL="74295" marR="74295" marT="37148" marB="37148"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solidFill>
                      <a:schemeClr val="bg1">
                        <a:lumMod val="85000"/>
                      </a:schemeClr>
                    </a:solidFill>
                  </a:tcPr>
                </a:tc>
                <a:tc>
                  <a:txBody>
                    <a:bodyPr/>
                    <a:lstStyle/>
                    <a:p>
                      <a:pPr algn="ctr"/>
                      <a:r>
                        <a:rPr kumimoji="1" lang="en-US" altLang="ja-JP" sz="1100" dirty="0" smtClean="0">
                          <a:latin typeface="UD デジタル 教科書体 NP-B" panose="02020700000000000000" pitchFamily="18" charset="-128"/>
                          <a:ea typeface="UD デジタル 教科書体 NP-B" panose="02020700000000000000" pitchFamily="18" charset="-128"/>
                        </a:rPr>
                        <a:t>12</a:t>
                      </a:r>
                      <a:r>
                        <a:rPr kumimoji="1" lang="ja-JP" altLang="en-US" sz="1100" dirty="0" smtClean="0">
                          <a:latin typeface="UD デジタル 教科書体 NP-B" panose="02020700000000000000" pitchFamily="18" charset="-128"/>
                          <a:ea typeface="UD デジタル 教科書体 NP-B" panose="02020700000000000000" pitchFamily="18" charset="-128"/>
                        </a:rPr>
                        <a:t>月</a:t>
                      </a:r>
                      <a:endParaRPr kumimoji="1" lang="ja-JP" altLang="en-US" sz="1100" dirty="0">
                        <a:latin typeface="UD デジタル 教科書体 NP-B" panose="02020700000000000000" pitchFamily="18" charset="-128"/>
                        <a:ea typeface="UD デジタル 教科書体 NP-B" panose="02020700000000000000" pitchFamily="18" charset="-128"/>
                      </a:endParaRPr>
                    </a:p>
                  </a:txBody>
                  <a:tcPr marL="74295" marR="74295" marT="37148" marB="37148" anchor="ctr">
                    <a:lnL w="12700" cap="flat" cmpd="sng" algn="ctr">
                      <a:solidFill>
                        <a:schemeClr val="tx1"/>
                      </a:solidFill>
                      <a:prstDash val="sysDot"/>
                      <a:round/>
                      <a:headEnd type="none" w="med" len="med"/>
                      <a:tailEnd type="none" w="med" len="med"/>
                    </a:lnL>
                    <a:solidFill>
                      <a:schemeClr val="bg1">
                        <a:lumMod val="85000"/>
                      </a:schemeClr>
                    </a:solidFill>
                  </a:tcPr>
                </a:tc>
                <a:tc>
                  <a:txBody>
                    <a:bodyPr/>
                    <a:lstStyle/>
                    <a:p>
                      <a:pPr algn="ctr"/>
                      <a:r>
                        <a:rPr kumimoji="1" lang="ja-JP" altLang="en-US" sz="1100" dirty="0" smtClean="0">
                          <a:latin typeface="UD デジタル 教科書体 NP-B" panose="02020700000000000000" pitchFamily="18" charset="-128"/>
                          <a:ea typeface="UD デジタル 教科書体 NP-B" panose="02020700000000000000" pitchFamily="18" charset="-128"/>
                        </a:rPr>
                        <a:t>１月</a:t>
                      </a:r>
                      <a:endParaRPr kumimoji="1" lang="ja-JP" altLang="en-US" sz="1100" dirty="0">
                        <a:latin typeface="UD デジタル 教科書体 NP-B" panose="02020700000000000000" pitchFamily="18" charset="-128"/>
                        <a:ea typeface="UD デジタル 教科書体 NP-B" panose="02020700000000000000" pitchFamily="18" charset="-128"/>
                      </a:endParaRPr>
                    </a:p>
                  </a:txBody>
                  <a:tcPr marL="74295" marR="74295" marT="37148" marB="37148" anchor="ctr">
                    <a:lnR w="12700" cap="flat" cmpd="sng" algn="ctr">
                      <a:solidFill>
                        <a:schemeClr val="tx1"/>
                      </a:solidFill>
                      <a:prstDash val="sysDot"/>
                      <a:round/>
                      <a:headEnd type="none" w="med" len="med"/>
                      <a:tailEnd type="none" w="med" len="med"/>
                    </a:lnR>
                    <a:solidFill>
                      <a:schemeClr val="bg1">
                        <a:lumMod val="85000"/>
                      </a:schemeClr>
                    </a:solidFill>
                  </a:tcPr>
                </a:tc>
                <a:tc>
                  <a:txBody>
                    <a:bodyPr/>
                    <a:lstStyle/>
                    <a:p>
                      <a:pPr algn="ctr"/>
                      <a:r>
                        <a:rPr kumimoji="1" lang="ja-JP" altLang="en-US" sz="1100" dirty="0" smtClean="0">
                          <a:latin typeface="UD デジタル 教科書体 NP-B" panose="02020700000000000000" pitchFamily="18" charset="-128"/>
                          <a:ea typeface="UD デジタル 教科書体 NP-B" panose="02020700000000000000" pitchFamily="18" charset="-128"/>
                        </a:rPr>
                        <a:t>２月</a:t>
                      </a:r>
                      <a:endParaRPr kumimoji="1" lang="ja-JP" altLang="en-US" sz="1100" dirty="0">
                        <a:latin typeface="UD デジタル 教科書体 NP-B" panose="02020700000000000000" pitchFamily="18" charset="-128"/>
                        <a:ea typeface="UD デジタル 教科書体 NP-B" panose="02020700000000000000" pitchFamily="18" charset="-128"/>
                      </a:endParaRPr>
                    </a:p>
                  </a:txBody>
                  <a:tcPr marL="74295" marR="74295" marT="37148" marB="37148"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solidFill>
                      <a:schemeClr val="bg1">
                        <a:lumMod val="85000"/>
                      </a:schemeClr>
                    </a:solidFill>
                  </a:tcPr>
                </a:tc>
                <a:tc>
                  <a:txBody>
                    <a:bodyPr/>
                    <a:lstStyle/>
                    <a:p>
                      <a:pPr algn="ctr"/>
                      <a:r>
                        <a:rPr kumimoji="1" lang="ja-JP" altLang="en-US" sz="1100" dirty="0" smtClean="0">
                          <a:latin typeface="UD デジタル 教科書体 NP-B" panose="02020700000000000000" pitchFamily="18" charset="-128"/>
                          <a:ea typeface="UD デジタル 教科書体 NP-B" panose="02020700000000000000" pitchFamily="18" charset="-128"/>
                        </a:rPr>
                        <a:t>３月</a:t>
                      </a:r>
                      <a:endParaRPr kumimoji="1" lang="ja-JP" altLang="en-US" sz="1100" dirty="0">
                        <a:latin typeface="UD デジタル 教科書体 NP-B" panose="02020700000000000000" pitchFamily="18" charset="-128"/>
                        <a:ea typeface="UD デジタル 教科書体 NP-B" panose="02020700000000000000" pitchFamily="18" charset="-128"/>
                      </a:endParaRPr>
                    </a:p>
                  </a:txBody>
                  <a:tcPr marL="74295" marR="74295" marT="37148" marB="37148" anchor="ctr">
                    <a:lnL w="12700" cap="flat" cmpd="sng" algn="ctr">
                      <a:solidFill>
                        <a:schemeClr val="tx1"/>
                      </a:solidFill>
                      <a:prstDash val="sysDot"/>
                      <a:round/>
                      <a:headEnd type="none" w="med" len="med"/>
                      <a:tailEnd type="none" w="med" len="med"/>
                    </a:lnL>
                    <a:solidFill>
                      <a:schemeClr val="bg1">
                        <a:lumMod val="85000"/>
                      </a:schemeClr>
                    </a:solidFill>
                  </a:tcPr>
                </a:tc>
                <a:extLst>
                  <a:ext uri="{0D108BD9-81ED-4DB2-BD59-A6C34878D82A}">
                    <a16:rowId xmlns:a16="http://schemas.microsoft.com/office/drawing/2014/main" val="3618920471"/>
                  </a:ext>
                </a:extLst>
              </a:tr>
              <a:tr h="3277452">
                <a:tc>
                  <a:txBody>
                    <a:bodyPr/>
                    <a:lstStyle/>
                    <a:p>
                      <a:pPr marL="0" algn="ctr" defTabSz="914400" rtl="0" eaLnBrk="1" latinLnBrk="0" hangingPunct="1"/>
                      <a:r>
                        <a:rPr kumimoji="1" lang="ja-JP" altLang="en-US" sz="1200" b="0" kern="1200" dirty="0" smtClean="0">
                          <a:solidFill>
                            <a:schemeClr val="tx1"/>
                          </a:solidFill>
                          <a:latin typeface="UD デジタル 教科書体 NP-R" panose="02020400000000000000" pitchFamily="18" charset="-128"/>
                          <a:ea typeface="UD デジタル 教科書体 NP-R" panose="02020400000000000000" pitchFamily="18" charset="-128"/>
                          <a:cs typeface="+mn-cs"/>
                        </a:rPr>
                        <a:t>石コン</a:t>
                      </a:r>
                      <a:endParaRPr kumimoji="1" lang="en-US" altLang="ja-JP" sz="1200" b="0" kern="1200" dirty="0" smtClean="0">
                        <a:solidFill>
                          <a:schemeClr val="tx1"/>
                        </a:solidFill>
                        <a:latin typeface="UD デジタル 教科書体 NP-R" panose="02020400000000000000" pitchFamily="18" charset="-128"/>
                        <a:ea typeface="UD デジタル 教科書体 NP-R" panose="02020400000000000000" pitchFamily="18" charset="-128"/>
                        <a:cs typeface="+mn-cs"/>
                      </a:endParaRPr>
                    </a:p>
                    <a:p>
                      <a:pPr marL="0" algn="ctr" defTabSz="914400" rtl="0" eaLnBrk="1" latinLnBrk="0" hangingPunct="1"/>
                      <a:r>
                        <a:rPr kumimoji="1" lang="ja-JP" altLang="en-US" sz="1200" b="0" kern="1200" dirty="0" smtClean="0">
                          <a:solidFill>
                            <a:schemeClr val="tx1"/>
                          </a:solidFill>
                          <a:latin typeface="UD デジタル 教科書体 NP-R" panose="02020400000000000000" pitchFamily="18" charset="-128"/>
                          <a:ea typeface="UD デジタル 教科書体 NP-R" panose="02020400000000000000" pitchFamily="18" charset="-128"/>
                          <a:cs typeface="+mn-cs"/>
                        </a:rPr>
                        <a:t>防災対策</a:t>
                      </a:r>
                      <a:endParaRPr kumimoji="1" lang="en-US" altLang="ja-JP" sz="1200" b="0" kern="1200" dirty="0" smtClean="0">
                        <a:solidFill>
                          <a:schemeClr val="tx1"/>
                        </a:solidFill>
                        <a:latin typeface="UD デジタル 教科書体 NP-R" panose="02020400000000000000" pitchFamily="18" charset="-128"/>
                        <a:ea typeface="UD デジタル 教科書体 NP-R" panose="02020400000000000000" pitchFamily="18" charset="-128"/>
                        <a:cs typeface="+mn-cs"/>
                      </a:endParaRPr>
                    </a:p>
                  </a:txBody>
                  <a:tcPr marL="74295" marR="74295" marT="37148" marB="29250" anchor="ctr">
                    <a:solidFill>
                      <a:schemeClr val="bg1">
                        <a:lumMod val="85000"/>
                      </a:schemeClr>
                    </a:solidFill>
                  </a:tcPr>
                </a:tc>
                <a:tc>
                  <a:txBody>
                    <a:bodyPr/>
                    <a:lstStyle/>
                    <a:p>
                      <a:pPr algn="ct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29250" anchor="ctr">
                    <a:lnR w="12700" cap="flat" cmpd="sng" algn="ctr">
                      <a:solidFill>
                        <a:schemeClr val="tx1"/>
                      </a:solidFill>
                      <a:prstDash val="sysDot"/>
                      <a:round/>
                      <a:headEnd type="none" w="med" len="med"/>
                      <a:tailEnd type="none" w="med" len="med"/>
                    </a:lnR>
                  </a:tcPr>
                </a:tc>
                <a:tc>
                  <a:txBody>
                    <a:bodyPr/>
                    <a:lstStyle/>
                    <a:p>
                      <a:pPr algn="ct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2925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ct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2925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2925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ct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2925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ct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2925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2925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ct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2925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ct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2925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2925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ct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2925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ct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29250" anchor="ctr">
                    <a:lnL w="12700" cap="flat" cmpd="sng" algn="ctr">
                      <a:solidFill>
                        <a:schemeClr val="tx1"/>
                      </a:solidFill>
                      <a:prstDash val="sysDot"/>
                      <a:round/>
                      <a:headEnd type="none" w="med" len="med"/>
                      <a:tailEnd type="none" w="med" len="med"/>
                    </a:lnL>
                  </a:tcPr>
                </a:tc>
                <a:tc>
                  <a:txBody>
                    <a:bodyPr/>
                    <a:lstStyle/>
                    <a:p>
                      <a:pPr algn="ct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29250" anchor="ctr">
                    <a:lnR w="12700" cap="flat" cmpd="sng" algn="ctr">
                      <a:solidFill>
                        <a:schemeClr val="tx1"/>
                      </a:solidFill>
                      <a:prstDash val="sysDot"/>
                      <a:round/>
                      <a:headEnd type="none" w="med" len="med"/>
                      <a:tailEnd type="none" w="med" len="med"/>
                    </a:lnR>
                  </a:tcPr>
                </a:tc>
                <a:tc>
                  <a:txBody>
                    <a:bodyPr/>
                    <a:lstStyle/>
                    <a:p>
                      <a:pPr algn="ct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2925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ct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29250" anchor="ctr">
                    <a:lnL w="12700" cap="flat" cmpd="sng" algn="ctr">
                      <a:solidFill>
                        <a:schemeClr val="tx1"/>
                      </a:solidFill>
                      <a:prstDash val="sysDot"/>
                      <a:round/>
                      <a:headEnd type="none" w="med" len="med"/>
                      <a:tailEnd type="none" w="med" len="med"/>
                    </a:lnL>
                  </a:tcPr>
                </a:tc>
                <a:tc>
                  <a:txBody>
                    <a:bodyPr/>
                    <a:lstStyle/>
                    <a:p>
                      <a:pPr algn="ct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29250" anchor="ctr">
                    <a:lnR w="12700" cap="flat" cmpd="sng" algn="ctr">
                      <a:solidFill>
                        <a:schemeClr val="tx1"/>
                      </a:solidFill>
                      <a:prstDash val="sysDot"/>
                      <a:round/>
                      <a:headEnd type="none" w="med" len="med"/>
                      <a:tailEnd type="none" w="med" len="med"/>
                    </a:lnR>
                  </a:tcPr>
                </a:tc>
                <a:tc>
                  <a:txBody>
                    <a:bodyPr/>
                    <a:lstStyle/>
                    <a:p>
                      <a:pPr algn="ct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2925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ct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29250" anchor="ctr">
                    <a:lnL w="12700" cap="flat" cmpd="sng" algn="ctr">
                      <a:solidFill>
                        <a:schemeClr val="tx1"/>
                      </a:solidFill>
                      <a:prstDash val="sysDot"/>
                      <a:round/>
                      <a:headEnd type="none" w="med" len="med"/>
                      <a:tailEnd type="none" w="med" len="med"/>
                    </a:lnL>
                  </a:tcPr>
                </a:tc>
                <a:tc>
                  <a:txBody>
                    <a:bodyPr/>
                    <a:lstStyle/>
                    <a:p>
                      <a:pPr algn="ct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29250" anchor="ctr">
                    <a:lnR w="12700" cap="flat" cmpd="sng" algn="ctr">
                      <a:solidFill>
                        <a:schemeClr val="tx1"/>
                      </a:solidFill>
                      <a:prstDash val="sysDot"/>
                      <a:round/>
                      <a:headEnd type="none" w="med" len="med"/>
                      <a:tailEnd type="none" w="med" len="med"/>
                    </a:lnR>
                  </a:tcPr>
                </a:tc>
                <a:tc>
                  <a:txBody>
                    <a:bodyPr/>
                    <a:lstStyle/>
                    <a:p>
                      <a:pPr algn="ct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2925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ct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29250" anchor="ctr">
                    <a:lnL w="12700" cap="flat" cmpd="sng" algn="ctr">
                      <a:solidFill>
                        <a:schemeClr val="tx1"/>
                      </a:solidFill>
                      <a:prstDash val="sysDot"/>
                      <a:round/>
                      <a:headEnd type="none" w="med" len="med"/>
                      <a:tailEnd type="none" w="med" len="med"/>
                    </a:lnL>
                  </a:tcPr>
                </a:tc>
                <a:tc>
                  <a:txBody>
                    <a:bodyPr/>
                    <a:lstStyle/>
                    <a:p>
                      <a:pPr algn="ct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29250" anchor="ctr">
                    <a:lnR w="12700" cap="flat" cmpd="sng" algn="ctr">
                      <a:solidFill>
                        <a:schemeClr val="tx1"/>
                      </a:solidFill>
                      <a:prstDash val="sysDot"/>
                      <a:round/>
                      <a:headEnd type="none" w="med" len="med"/>
                      <a:tailEnd type="none" w="med" len="med"/>
                    </a:lnR>
                  </a:tcPr>
                </a:tc>
                <a:tc>
                  <a:txBody>
                    <a:bodyPr/>
                    <a:lstStyle/>
                    <a:p>
                      <a:pPr algn="ct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2925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ct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29250" anchor="ctr">
                    <a:lnL w="12700" cap="flat" cmpd="sng" algn="ctr">
                      <a:solidFill>
                        <a:schemeClr val="tx1"/>
                      </a:solidFill>
                      <a:prstDash val="sysDot"/>
                      <a:round/>
                      <a:headEnd type="none" w="med" len="med"/>
                      <a:tailEnd type="none" w="med" len="med"/>
                    </a:lnL>
                  </a:tcPr>
                </a:tc>
                <a:extLst>
                  <a:ext uri="{0D108BD9-81ED-4DB2-BD59-A6C34878D82A}">
                    <a16:rowId xmlns:a16="http://schemas.microsoft.com/office/drawing/2014/main" val="1372858308"/>
                  </a:ext>
                </a:extLst>
              </a:tr>
              <a:tr h="948520">
                <a:tc>
                  <a:txBody>
                    <a:bodyPr/>
                    <a:lstStyle/>
                    <a:p>
                      <a:pPr marL="0" algn="ctr" defTabSz="914400" rtl="0" eaLnBrk="1" latinLnBrk="0" hangingPunct="1"/>
                      <a:r>
                        <a:rPr kumimoji="1" lang="ja-JP" altLang="en-US" sz="1200" b="0" kern="1200" dirty="0" smtClean="0">
                          <a:solidFill>
                            <a:schemeClr val="tx1"/>
                          </a:solidFill>
                          <a:latin typeface="UD デジタル 教科書体 NP-R" panose="02020400000000000000" pitchFamily="18" charset="-128"/>
                          <a:ea typeface="UD デジタル 教科書体 NP-R" panose="02020400000000000000" pitchFamily="18" charset="-128"/>
                          <a:cs typeface="+mn-cs"/>
                        </a:rPr>
                        <a:t>被害想定</a:t>
                      </a:r>
                      <a:endParaRPr kumimoji="1" lang="en-US" altLang="ja-JP" sz="1200" b="0" kern="1200" dirty="0" smtClean="0">
                        <a:solidFill>
                          <a:schemeClr val="tx1"/>
                        </a:solidFill>
                        <a:latin typeface="UD デジタル 教科書体 NP-R" panose="02020400000000000000" pitchFamily="18" charset="-128"/>
                        <a:ea typeface="UD デジタル 教科書体 NP-R" panose="02020400000000000000" pitchFamily="18" charset="-128"/>
                        <a:cs typeface="+mn-cs"/>
                      </a:endParaRPr>
                    </a:p>
                    <a:p>
                      <a:pPr marL="0" algn="ctr" defTabSz="914400" rtl="0" eaLnBrk="1" latinLnBrk="0" hangingPunct="1"/>
                      <a:r>
                        <a:rPr kumimoji="1" lang="ja-JP" altLang="en-US" sz="1200" b="0" kern="1200" dirty="0" smtClean="0">
                          <a:solidFill>
                            <a:schemeClr val="tx1"/>
                          </a:solidFill>
                          <a:latin typeface="UD デジタル 教科書体 NP-R" panose="02020400000000000000" pitchFamily="18" charset="-128"/>
                          <a:ea typeface="UD デジタル 教科書体 NP-R" panose="02020400000000000000" pitchFamily="18" charset="-128"/>
                          <a:cs typeface="+mn-cs"/>
                        </a:rPr>
                        <a:t>見直し</a:t>
                      </a:r>
                      <a:endParaRPr kumimoji="1" lang="en-US" altLang="ja-JP" sz="1200" b="0" kern="1200" dirty="0" smtClean="0">
                        <a:solidFill>
                          <a:schemeClr val="tx1"/>
                        </a:solidFill>
                        <a:latin typeface="UD デジタル 教科書体 NP-R" panose="02020400000000000000" pitchFamily="18" charset="-128"/>
                        <a:ea typeface="UD デジタル 教科書体 NP-R" panose="02020400000000000000" pitchFamily="18" charset="-128"/>
                        <a:cs typeface="+mn-cs"/>
                      </a:endParaRPr>
                    </a:p>
                    <a:p>
                      <a:pPr marL="0" algn="ctr" defTabSz="914400" rtl="0" eaLnBrk="1" latinLnBrk="0" hangingPunct="1"/>
                      <a:r>
                        <a:rPr kumimoji="1" lang="ja-JP" altLang="en-US" sz="1200" b="0" kern="1200" dirty="0" smtClean="0">
                          <a:solidFill>
                            <a:schemeClr val="tx1"/>
                          </a:solidFill>
                          <a:latin typeface="UD デジタル 教科書体 NP-R" panose="02020400000000000000" pitchFamily="18" charset="-128"/>
                          <a:ea typeface="UD デジタル 教科書体 NP-R" panose="02020400000000000000" pitchFamily="18" charset="-128"/>
                          <a:cs typeface="+mn-cs"/>
                        </a:rPr>
                        <a:t>（防災会議）</a:t>
                      </a:r>
                      <a:endParaRPr kumimoji="1" lang="en-US" altLang="ja-JP" sz="1200" b="0" kern="1200" dirty="0" smtClean="0">
                        <a:solidFill>
                          <a:schemeClr val="tx1"/>
                        </a:solidFill>
                        <a:latin typeface="UD デジタル 教科書体 NP-R" panose="02020400000000000000" pitchFamily="18" charset="-128"/>
                        <a:ea typeface="UD デジタル 教科書体 NP-R" panose="02020400000000000000" pitchFamily="18" charset="-128"/>
                        <a:cs typeface="+mn-cs"/>
                      </a:endParaRPr>
                    </a:p>
                  </a:txBody>
                  <a:tcPr marL="74295" marR="74295" marT="37148" marB="29250" anchor="ctr">
                    <a:solidFill>
                      <a:schemeClr val="bg1">
                        <a:lumMod val="85000"/>
                      </a:schemeClr>
                    </a:solidFill>
                  </a:tcPr>
                </a:tc>
                <a:tc>
                  <a:txBody>
                    <a:bodyPr/>
                    <a:lstStyle/>
                    <a:p>
                      <a:pPr algn="ct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29250" anchor="ctr">
                    <a:lnR w="12700" cap="flat" cmpd="sng" algn="ctr">
                      <a:solidFill>
                        <a:schemeClr val="tx1"/>
                      </a:solidFill>
                      <a:prstDash val="sysDot"/>
                      <a:round/>
                      <a:headEnd type="none" w="med" len="med"/>
                      <a:tailEnd type="none" w="med" len="med"/>
                    </a:lnR>
                  </a:tcPr>
                </a:tc>
                <a:tc>
                  <a:txBody>
                    <a:bodyPr/>
                    <a:lstStyle/>
                    <a:p>
                      <a:pPr algn="ct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2925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ct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2925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2925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ct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2925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ct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2925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2925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ct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2925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ct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2925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2925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ct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2925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ct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29250" anchor="ctr">
                    <a:lnL w="12700" cap="flat" cmpd="sng" algn="ctr">
                      <a:solidFill>
                        <a:schemeClr val="tx1"/>
                      </a:solidFill>
                      <a:prstDash val="sysDot"/>
                      <a:round/>
                      <a:headEnd type="none" w="med" len="med"/>
                      <a:tailEnd type="none" w="med" len="med"/>
                    </a:lnL>
                  </a:tcPr>
                </a:tc>
                <a:tc>
                  <a:txBody>
                    <a:bodyPr/>
                    <a:lstStyle/>
                    <a:p>
                      <a:pPr algn="ct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29250" anchor="ctr">
                    <a:lnR w="12700" cap="flat" cmpd="sng" algn="ctr">
                      <a:solidFill>
                        <a:schemeClr val="tx1"/>
                      </a:solidFill>
                      <a:prstDash val="sysDot"/>
                      <a:round/>
                      <a:headEnd type="none" w="med" len="med"/>
                      <a:tailEnd type="none" w="med" len="med"/>
                    </a:lnR>
                  </a:tcPr>
                </a:tc>
                <a:tc>
                  <a:txBody>
                    <a:bodyPr/>
                    <a:lstStyle/>
                    <a:p>
                      <a:pPr algn="ct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2925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ct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29250" anchor="ctr">
                    <a:lnL w="12700" cap="flat" cmpd="sng" algn="ctr">
                      <a:solidFill>
                        <a:schemeClr val="tx1"/>
                      </a:solidFill>
                      <a:prstDash val="sysDot"/>
                      <a:round/>
                      <a:headEnd type="none" w="med" len="med"/>
                      <a:tailEnd type="none" w="med" len="med"/>
                    </a:lnL>
                  </a:tcPr>
                </a:tc>
                <a:tc>
                  <a:txBody>
                    <a:bodyPr/>
                    <a:lstStyle/>
                    <a:p>
                      <a:pPr algn="ct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29250" anchor="ctr">
                    <a:lnR w="12700" cap="flat" cmpd="sng" algn="ctr">
                      <a:solidFill>
                        <a:schemeClr val="tx1"/>
                      </a:solidFill>
                      <a:prstDash val="sysDot"/>
                      <a:round/>
                      <a:headEnd type="none" w="med" len="med"/>
                      <a:tailEnd type="none" w="med" len="med"/>
                    </a:lnR>
                  </a:tcPr>
                </a:tc>
                <a:tc>
                  <a:txBody>
                    <a:bodyPr/>
                    <a:lstStyle/>
                    <a:p>
                      <a:pPr algn="ct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2925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ct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29250" anchor="ctr">
                    <a:lnL w="12700" cap="flat" cmpd="sng" algn="ctr">
                      <a:solidFill>
                        <a:schemeClr val="tx1"/>
                      </a:solidFill>
                      <a:prstDash val="sysDot"/>
                      <a:round/>
                      <a:headEnd type="none" w="med" len="med"/>
                      <a:tailEnd type="none" w="med" len="med"/>
                    </a:lnL>
                  </a:tcPr>
                </a:tc>
                <a:tc>
                  <a:txBody>
                    <a:bodyPr/>
                    <a:lstStyle/>
                    <a:p>
                      <a:pPr algn="ct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29250" anchor="ctr">
                    <a:lnR w="12700" cap="flat" cmpd="sng" algn="ctr">
                      <a:solidFill>
                        <a:schemeClr val="tx1"/>
                      </a:solidFill>
                      <a:prstDash val="sysDot"/>
                      <a:round/>
                      <a:headEnd type="none" w="med" len="med"/>
                      <a:tailEnd type="none" w="med" len="med"/>
                    </a:lnR>
                  </a:tcPr>
                </a:tc>
                <a:tc>
                  <a:txBody>
                    <a:bodyPr/>
                    <a:lstStyle/>
                    <a:p>
                      <a:pPr algn="ct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2925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ct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29250" anchor="ctr">
                    <a:lnL w="12700" cap="flat" cmpd="sng" algn="ctr">
                      <a:solidFill>
                        <a:schemeClr val="tx1"/>
                      </a:solidFill>
                      <a:prstDash val="sysDot"/>
                      <a:round/>
                      <a:headEnd type="none" w="med" len="med"/>
                      <a:tailEnd type="none" w="med" len="med"/>
                    </a:lnL>
                  </a:tcPr>
                </a:tc>
                <a:tc>
                  <a:txBody>
                    <a:bodyPr/>
                    <a:lstStyle/>
                    <a:p>
                      <a:pPr algn="ct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29250" anchor="ctr">
                    <a:lnR w="12700" cap="flat" cmpd="sng" algn="ctr">
                      <a:solidFill>
                        <a:schemeClr val="tx1"/>
                      </a:solidFill>
                      <a:prstDash val="sysDot"/>
                      <a:round/>
                      <a:headEnd type="none" w="med" len="med"/>
                      <a:tailEnd type="none" w="med" len="med"/>
                    </a:lnR>
                  </a:tcPr>
                </a:tc>
                <a:tc>
                  <a:txBody>
                    <a:bodyPr/>
                    <a:lstStyle/>
                    <a:p>
                      <a:pPr algn="ct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2925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ct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29250" anchor="ctr">
                    <a:lnL w="12700" cap="flat" cmpd="sng" algn="ctr">
                      <a:solidFill>
                        <a:schemeClr val="tx1"/>
                      </a:solidFill>
                      <a:prstDash val="sysDot"/>
                      <a:round/>
                      <a:headEnd type="none" w="med" len="med"/>
                      <a:tailEnd type="none" w="med" len="med"/>
                    </a:lnL>
                  </a:tcPr>
                </a:tc>
                <a:extLst>
                  <a:ext uri="{0D108BD9-81ED-4DB2-BD59-A6C34878D82A}">
                    <a16:rowId xmlns:a16="http://schemas.microsoft.com/office/drawing/2014/main" val="1076841851"/>
                  </a:ext>
                </a:extLst>
              </a:tr>
            </a:tbl>
          </a:graphicData>
        </a:graphic>
      </p:graphicFrame>
      <p:sp>
        <p:nvSpPr>
          <p:cNvPr id="15" name="テキスト ボックス 14"/>
          <p:cNvSpPr txBox="1"/>
          <p:nvPr/>
        </p:nvSpPr>
        <p:spPr bwMode="gray">
          <a:xfrm>
            <a:off x="1427964" y="5139382"/>
            <a:ext cx="4235273" cy="154296"/>
          </a:xfrm>
          <a:prstGeom prst="rect">
            <a:avLst/>
          </a:prstGeom>
          <a:noFill/>
        </p:spPr>
        <p:txBody>
          <a:bodyPr wrap="square" lIns="36000" tIns="0" rIns="36000" bIns="0" rtlCol="0">
            <a:noAutofit/>
          </a:bodyPr>
          <a:lstStyle/>
          <a:p>
            <a:pPr algn="ctr"/>
            <a:r>
              <a:rPr lang="ja-JP" altLang="en-US" sz="1100" dirty="0" smtClean="0">
                <a:latin typeface="BIZ UDPゴシック" panose="020B0400000000000000" pitchFamily="50" charset="-128"/>
                <a:ea typeface="BIZ UDPゴシック" panose="020B0400000000000000" pitchFamily="50" charset="-128"/>
              </a:rPr>
              <a:t>被害想定見直し</a:t>
            </a:r>
            <a:endParaRPr lang="en-US" altLang="ja-JP" sz="1100" dirty="0">
              <a:latin typeface="BIZ UDPゴシック" panose="020B0400000000000000" pitchFamily="50" charset="-128"/>
              <a:ea typeface="BIZ UDPゴシック" panose="020B0400000000000000" pitchFamily="50" charset="-128"/>
            </a:endParaRPr>
          </a:p>
        </p:txBody>
      </p:sp>
      <p:cxnSp>
        <p:nvCxnSpPr>
          <p:cNvPr id="22" name="直線コネクタ 21"/>
          <p:cNvCxnSpPr/>
          <p:nvPr/>
        </p:nvCxnSpPr>
        <p:spPr>
          <a:xfrm>
            <a:off x="5484180" y="3032845"/>
            <a:ext cx="1802651" cy="0"/>
          </a:xfrm>
          <a:prstGeom prst="line">
            <a:avLst/>
          </a:prstGeom>
          <a:ln w="28575">
            <a:solidFill>
              <a:schemeClr val="tx1">
                <a:lumMod val="85000"/>
                <a:lumOff val="15000"/>
              </a:schemeClr>
            </a:solidFill>
            <a:prstDash val="solid"/>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bwMode="gray">
          <a:xfrm>
            <a:off x="5436490" y="2831296"/>
            <a:ext cx="1883652" cy="205629"/>
          </a:xfrm>
          <a:prstGeom prst="rect">
            <a:avLst/>
          </a:prstGeom>
          <a:noFill/>
        </p:spPr>
        <p:txBody>
          <a:bodyPr wrap="square" lIns="36000" tIns="0" rIns="36000" bIns="36000" rtlCol="0">
            <a:spAutoFit/>
          </a:bodyPr>
          <a:lstStyle/>
          <a:p>
            <a:pPr algn="ctr"/>
            <a:r>
              <a:rPr lang="ja-JP" altLang="en-US" sz="1100" dirty="0">
                <a:latin typeface="BIZ UDPゴシック" panose="020B0400000000000000" pitchFamily="50" charset="-128"/>
                <a:ea typeface="BIZ UDPゴシック" panose="020B0400000000000000" pitchFamily="50" charset="-128"/>
              </a:rPr>
              <a:t>災害</a:t>
            </a:r>
            <a:r>
              <a:rPr lang="ja-JP" altLang="en-US" sz="1100" dirty="0" smtClean="0">
                <a:latin typeface="BIZ UDPゴシック" panose="020B0400000000000000" pitchFamily="50" charset="-128"/>
                <a:ea typeface="BIZ UDPゴシック" panose="020B0400000000000000" pitchFamily="50" charset="-128"/>
              </a:rPr>
              <a:t>想定見直し</a:t>
            </a:r>
            <a:endParaRPr lang="en-US" altLang="ja-JP" sz="1100" dirty="0">
              <a:latin typeface="BIZ UDPゴシック" panose="020B0400000000000000" pitchFamily="50" charset="-128"/>
              <a:ea typeface="BIZ UDPゴシック" panose="020B0400000000000000" pitchFamily="50" charset="-128"/>
            </a:endParaRPr>
          </a:p>
        </p:txBody>
      </p:sp>
      <p:cxnSp>
        <p:nvCxnSpPr>
          <p:cNvPr id="24" name="直線コネクタ 23"/>
          <p:cNvCxnSpPr/>
          <p:nvPr/>
        </p:nvCxnSpPr>
        <p:spPr>
          <a:xfrm>
            <a:off x="5484180" y="2494019"/>
            <a:ext cx="735851" cy="0"/>
          </a:xfrm>
          <a:prstGeom prst="line">
            <a:avLst/>
          </a:prstGeom>
          <a:ln w="28575">
            <a:solidFill>
              <a:schemeClr val="tx1">
                <a:lumMod val="85000"/>
                <a:lumOff val="15000"/>
              </a:schemeClr>
            </a:solidFill>
            <a:prstDash val="solid"/>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bwMode="gray">
          <a:xfrm>
            <a:off x="5096591" y="2279617"/>
            <a:ext cx="2535990" cy="205629"/>
          </a:xfrm>
          <a:prstGeom prst="rect">
            <a:avLst/>
          </a:prstGeom>
          <a:noFill/>
        </p:spPr>
        <p:txBody>
          <a:bodyPr wrap="square" lIns="36000" tIns="0" rIns="36000" bIns="36000" rtlCol="0">
            <a:spAutoFit/>
          </a:bodyPr>
          <a:lstStyle/>
          <a:p>
            <a:pPr algn="ctr"/>
            <a:r>
              <a:rPr lang="ja-JP" altLang="en-US" sz="1100" dirty="0" smtClean="0">
                <a:latin typeface="BIZ UDPゴシック" panose="020B0400000000000000" pitchFamily="50" charset="-128"/>
                <a:ea typeface="BIZ UDPゴシック" panose="020B0400000000000000" pitchFamily="50" charset="-128"/>
              </a:rPr>
              <a:t>第</a:t>
            </a:r>
            <a:r>
              <a:rPr lang="en-US" altLang="ja-JP" sz="1100" dirty="0" smtClean="0">
                <a:latin typeface="BIZ UDPゴシック" panose="020B0400000000000000" pitchFamily="50" charset="-128"/>
                <a:ea typeface="BIZ UDPゴシック" panose="020B0400000000000000" pitchFamily="50" charset="-128"/>
              </a:rPr>
              <a:t>3</a:t>
            </a:r>
            <a:r>
              <a:rPr lang="ja-JP" altLang="en-US" sz="1100" dirty="0" smtClean="0">
                <a:latin typeface="BIZ UDPゴシック" panose="020B0400000000000000" pitchFamily="50" charset="-128"/>
                <a:ea typeface="BIZ UDPゴシック" panose="020B0400000000000000" pitchFamily="50" charset="-128"/>
              </a:rPr>
              <a:t>期対策計画（</a:t>
            </a:r>
            <a:r>
              <a:rPr lang="en-US" altLang="ja-JP" sz="1100" dirty="0" smtClean="0">
                <a:latin typeface="BIZ UDPゴシック" panose="020B0400000000000000" pitchFamily="50" charset="-128"/>
                <a:ea typeface="BIZ UDPゴシック" panose="020B0400000000000000" pitchFamily="50" charset="-128"/>
              </a:rPr>
              <a:t>R3</a:t>
            </a:r>
            <a:r>
              <a:rPr lang="ja-JP" altLang="en-US" sz="1100" dirty="0" smtClean="0">
                <a:latin typeface="BIZ UDPゴシック" panose="020B0400000000000000" pitchFamily="50" charset="-128"/>
                <a:ea typeface="BIZ UDPゴシック" panose="020B0400000000000000" pitchFamily="50" charset="-128"/>
              </a:rPr>
              <a:t>～</a:t>
            </a:r>
            <a:r>
              <a:rPr lang="en-US" altLang="ja-JP" sz="1100" dirty="0" smtClean="0">
                <a:latin typeface="BIZ UDPゴシック" panose="020B0400000000000000" pitchFamily="50" charset="-128"/>
                <a:ea typeface="BIZ UDPゴシック" panose="020B0400000000000000" pitchFamily="50" charset="-128"/>
              </a:rPr>
              <a:t>R5</a:t>
            </a:r>
            <a:r>
              <a:rPr lang="ja-JP" altLang="en-US" sz="1100" dirty="0" smtClean="0">
                <a:latin typeface="BIZ UDPゴシック" panose="020B0400000000000000" pitchFamily="50" charset="-128"/>
                <a:ea typeface="BIZ UDPゴシック" panose="020B0400000000000000" pitchFamily="50" charset="-128"/>
              </a:rPr>
              <a:t>）のまとめ</a:t>
            </a:r>
            <a:endParaRPr lang="en-US" altLang="ja-JP" sz="1100" dirty="0">
              <a:latin typeface="BIZ UDPゴシック" panose="020B0400000000000000" pitchFamily="50" charset="-128"/>
              <a:ea typeface="BIZ UDPゴシック" panose="020B0400000000000000" pitchFamily="50" charset="-128"/>
            </a:endParaRPr>
          </a:p>
        </p:txBody>
      </p:sp>
      <p:cxnSp>
        <p:nvCxnSpPr>
          <p:cNvPr id="26" name="直線矢印コネクタ 25"/>
          <p:cNvCxnSpPr/>
          <p:nvPr/>
        </p:nvCxnSpPr>
        <p:spPr>
          <a:xfrm>
            <a:off x="6219714" y="2503544"/>
            <a:ext cx="0" cy="320132"/>
          </a:xfrm>
          <a:prstGeom prst="straightConnector1">
            <a:avLst/>
          </a:prstGeom>
          <a:ln w="28575">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a:off x="7297820" y="3034070"/>
            <a:ext cx="1436811" cy="0"/>
          </a:xfrm>
          <a:prstGeom prst="line">
            <a:avLst/>
          </a:prstGeom>
          <a:ln w="28575">
            <a:solidFill>
              <a:schemeClr val="tx1">
                <a:lumMod val="85000"/>
                <a:lumOff val="15000"/>
              </a:schemeClr>
            </a:solidFill>
            <a:prstDash val="solid"/>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28" name="テキスト ボックス 27"/>
          <p:cNvSpPr txBox="1"/>
          <p:nvPr/>
        </p:nvSpPr>
        <p:spPr bwMode="gray">
          <a:xfrm>
            <a:off x="7478259" y="2826381"/>
            <a:ext cx="1075932" cy="205629"/>
          </a:xfrm>
          <a:prstGeom prst="rect">
            <a:avLst/>
          </a:prstGeom>
          <a:noFill/>
        </p:spPr>
        <p:txBody>
          <a:bodyPr wrap="square" lIns="36000" tIns="0" rIns="36000" bIns="36000" rtlCol="0">
            <a:spAutoFit/>
          </a:bodyPr>
          <a:lstStyle/>
          <a:p>
            <a:pPr algn="ctr"/>
            <a:r>
              <a:rPr lang="ja-JP" altLang="en-US" sz="1100" dirty="0" smtClean="0">
                <a:latin typeface="BIZ UDPゴシック" panose="020B0400000000000000" pitchFamily="50" charset="-128"/>
                <a:ea typeface="BIZ UDPゴシック" panose="020B0400000000000000" pitchFamily="50" charset="-128"/>
              </a:rPr>
              <a:t>防災計画改正</a:t>
            </a:r>
            <a:endParaRPr lang="en-US" altLang="ja-JP" sz="1100" dirty="0">
              <a:latin typeface="BIZ UDPゴシック" panose="020B0400000000000000" pitchFamily="50" charset="-128"/>
              <a:ea typeface="BIZ UDPゴシック" panose="020B0400000000000000" pitchFamily="50" charset="-128"/>
            </a:endParaRPr>
          </a:p>
        </p:txBody>
      </p:sp>
      <p:sp>
        <p:nvSpPr>
          <p:cNvPr id="29" name="テキスト ボックス 28"/>
          <p:cNvSpPr txBox="1"/>
          <p:nvPr/>
        </p:nvSpPr>
        <p:spPr bwMode="gray">
          <a:xfrm>
            <a:off x="7771604" y="3084789"/>
            <a:ext cx="169277" cy="692506"/>
          </a:xfrm>
          <a:prstGeom prst="rect">
            <a:avLst/>
          </a:prstGeom>
          <a:solidFill>
            <a:schemeClr val="bg1"/>
          </a:solidFill>
        </p:spPr>
        <p:txBody>
          <a:bodyPr vert="eaVert" wrap="square" lIns="0" tIns="0" rIns="0" bIns="0" rtlCol="0" anchor="t" anchorCtr="0">
            <a:spAutoFit/>
          </a:bodyPr>
          <a:lstStyle/>
          <a:p>
            <a:r>
              <a:rPr kumimoji="1" lang="ja-JP" altLang="en-US" sz="1100" dirty="0" smtClean="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幹事会</a:t>
            </a:r>
            <a:endParaRPr kumimoji="1" lang="en-US" altLang="ja-JP" sz="1100" dirty="0" smtClean="0">
              <a:latin typeface="BIZ UDPゴシック" panose="020B0400000000000000" pitchFamily="50" charset="-128"/>
              <a:ea typeface="BIZ UDPゴシック" panose="020B0400000000000000" pitchFamily="50" charset="-128"/>
            </a:endParaRPr>
          </a:p>
        </p:txBody>
      </p:sp>
      <p:sp>
        <p:nvSpPr>
          <p:cNvPr id="30" name="テキスト ボックス 29"/>
          <p:cNvSpPr txBox="1"/>
          <p:nvPr/>
        </p:nvSpPr>
        <p:spPr bwMode="gray">
          <a:xfrm>
            <a:off x="7946229" y="3087355"/>
            <a:ext cx="169277" cy="709288"/>
          </a:xfrm>
          <a:prstGeom prst="rect">
            <a:avLst/>
          </a:prstGeom>
          <a:solidFill>
            <a:schemeClr val="bg1"/>
          </a:solidFill>
        </p:spPr>
        <p:txBody>
          <a:bodyPr vert="eaVert" wrap="square" lIns="0" tIns="0" rIns="0" bIns="0" rtlCol="0" anchor="t" anchorCtr="0">
            <a:spAutoFit/>
          </a:bodyPr>
          <a:lstStyle/>
          <a:p>
            <a:r>
              <a:rPr kumimoji="1" lang="ja-JP" altLang="en-US" sz="1100" dirty="0" smtClean="0">
                <a:latin typeface="BIZ UDPゴシック" panose="020B0400000000000000" pitchFamily="50" charset="-128"/>
                <a:ea typeface="BIZ UDPゴシック" panose="020B0400000000000000" pitchFamily="50" charset="-128"/>
              </a:rPr>
              <a:t>●本部会議</a:t>
            </a:r>
            <a:endParaRPr kumimoji="1" lang="en-US" altLang="ja-JP" sz="1100" dirty="0" smtClean="0">
              <a:latin typeface="BIZ UDPゴシック" panose="020B0400000000000000" pitchFamily="50" charset="-128"/>
              <a:ea typeface="BIZ UDPゴシック" panose="020B0400000000000000" pitchFamily="50" charset="-128"/>
            </a:endParaRPr>
          </a:p>
        </p:txBody>
      </p:sp>
      <p:cxnSp>
        <p:nvCxnSpPr>
          <p:cNvPr id="31" name="直線コネクタ 30"/>
          <p:cNvCxnSpPr/>
          <p:nvPr/>
        </p:nvCxnSpPr>
        <p:spPr>
          <a:xfrm>
            <a:off x="8246268" y="3133855"/>
            <a:ext cx="406498" cy="0"/>
          </a:xfrm>
          <a:prstGeom prst="line">
            <a:avLst/>
          </a:prstGeom>
          <a:ln w="28575">
            <a:solidFill>
              <a:schemeClr val="tx1"/>
            </a:solidFill>
            <a:prstDash val="sys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2" name="テキスト ボックス 31"/>
          <p:cNvSpPr txBox="1"/>
          <p:nvPr/>
        </p:nvSpPr>
        <p:spPr bwMode="gray">
          <a:xfrm>
            <a:off x="8367305" y="3199592"/>
            <a:ext cx="169277" cy="668258"/>
          </a:xfrm>
          <a:prstGeom prst="rect">
            <a:avLst/>
          </a:prstGeom>
          <a:noFill/>
        </p:spPr>
        <p:txBody>
          <a:bodyPr vert="eaVert" wrap="square" lIns="0" tIns="0" rIns="0" bIns="0" rtlCol="0" anchor="t" anchorCtr="0">
            <a:spAutoFit/>
          </a:bodyPr>
          <a:lstStyle/>
          <a:p>
            <a:r>
              <a:rPr kumimoji="1" lang="ja-JP" altLang="en-US" sz="1100" dirty="0" smtClean="0">
                <a:latin typeface="BIZ UDPゴシック" panose="020B0400000000000000" pitchFamily="50" charset="-128"/>
                <a:ea typeface="BIZ UDPゴシック" panose="020B0400000000000000" pitchFamily="50" charset="-128"/>
              </a:rPr>
              <a:t>パブコメ</a:t>
            </a:r>
            <a:endParaRPr kumimoji="1" lang="en-US" altLang="ja-JP" sz="1100" dirty="0" smtClean="0">
              <a:latin typeface="BIZ UDPゴシック" panose="020B0400000000000000" pitchFamily="50" charset="-128"/>
              <a:ea typeface="BIZ UDPゴシック" panose="020B0400000000000000" pitchFamily="50" charset="-128"/>
            </a:endParaRPr>
          </a:p>
        </p:txBody>
      </p:sp>
      <p:cxnSp>
        <p:nvCxnSpPr>
          <p:cNvPr id="37" name="直線コネクタ 36"/>
          <p:cNvCxnSpPr/>
          <p:nvPr/>
        </p:nvCxnSpPr>
        <p:spPr>
          <a:xfrm>
            <a:off x="1195417" y="2499046"/>
            <a:ext cx="4279760" cy="0"/>
          </a:xfrm>
          <a:prstGeom prst="line">
            <a:avLst/>
          </a:prstGeom>
          <a:ln w="28575">
            <a:solidFill>
              <a:schemeClr val="tx1">
                <a:lumMod val="85000"/>
                <a:lumOff val="15000"/>
              </a:schemeClr>
            </a:solidFill>
            <a:prstDash val="solid"/>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38" name="テキスト ボックス 37"/>
          <p:cNvSpPr txBox="1"/>
          <p:nvPr/>
        </p:nvSpPr>
        <p:spPr bwMode="gray">
          <a:xfrm>
            <a:off x="2483788" y="2288390"/>
            <a:ext cx="2187477" cy="205629"/>
          </a:xfrm>
          <a:prstGeom prst="rect">
            <a:avLst/>
          </a:prstGeom>
          <a:noFill/>
        </p:spPr>
        <p:txBody>
          <a:bodyPr wrap="square" lIns="36000" tIns="0" rIns="36000" bIns="36000" rtlCol="0">
            <a:spAutoFit/>
          </a:bodyPr>
          <a:lstStyle/>
          <a:p>
            <a:pPr algn="ctr"/>
            <a:r>
              <a:rPr lang="ja-JP" altLang="en-US" sz="1100" dirty="0" smtClean="0">
                <a:latin typeface="BIZ UDPゴシック" panose="020B0400000000000000" pitchFamily="50" charset="-128"/>
                <a:ea typeface="BIZ UDPゴシック" panose="020B0400000000000000" pitchFamily="50" charset="-128"/>
              </a:rPr>
              <a:t>第</a:t>
            </a:r>
            <a:r>
              <a:rPr lang="en-US" altLang="ja-JP" sz="1100" dirty="0" smtClean="0">
                <a:latin typeface="BIZ UDPゴシック" panose="020B0400000000000000" pitchFamily="50" charset="-128"/>
                <a:ea typeface="BIZ UDPゴシック" panose="020B0400000000000000" pitchFamily="50" charset="-128"/>
              </a:rPr>
              <a:t>3</a:t>
            </a:r>
            <a:r>
              <a:rPr lang="ja-JP" altLang="en-US" sz="1100" dirty="0" smtClean="0">
                <a:latin typeface="BIZ UDPゴシック" panose="020B0400000000000000" pitchFamily="50" charset="-128"/>
                <a:ea typeface="BIZ UDPゴシック" panose="020B0400000000000000" pitchFamily="50" charset="-128"/>
              </a:rPr>
              <a:t>期対策計画（</a:t>
            </a:r>
            <a:r>
              <a:rPr lang="en-US" altLang="ja-JP" sz="1100" dirty="0" smtClean="0">
                <a:latin typeface="BIZ UDPゴシック" panose="020B0400000000000000" pitchFamily="50" charset="-128"/>
                <a:ea typeface="BIZ UDPゴシック" panose="020B0400000000000000" pitchFamily="50" charset="-128"/>
              </a:rPr>
              <a:t>R5</a:t>
            </a:r>
            <a:r>
              <a:rPr lang="ja-JP" altLang="en-US" sz="1100" dirty="0" smtClean="0">
                <a:latin typeface="BIZ UDPゴシック" panose="020B0400000000000000" pitchFamily="50" charset="-128"/>
                <a:ea typeface="BIZ UDPゴシック" panose="020B0400000000000000" pitchFamily="50" charset="-128"/>
              </a:rPr>
              <a:t>年度分）実施</a:t>
            </a:r>
            <a:endParaRPr lang="en-US" altLang="ja-JP" sz="1100" dirty="0">
              <a:latin typeface="BIZ UDPゴシック" panose="020B0400000000000000" pitchFamily="50" charset="-128"/>
              <a:ea typeface="BIZ UDPゴシック" panose="020B0400000000000000" pitchFamily="50" charset="-128"/>
            </a:endParaRPr>
          </a:p>
        </p:txBody>
      </p:sp>
      <p:cxnSp>
        <p:nvCxnSpPr>
          <p:cNvPr id="39" name="直線コネクタ 38"/>
          <p:cNvCxnSpPr/>
          <p:nvPr/>
        </p:nvCxnSpPr>
        <p:spPr>
          <a:xfrm>
            <a:off x="1195417" y="2048549"/>
            <a:ext cx="754324" cy="0"/>
          </a:xfrm>
          <a:prstGeom prst="line">
            <a:avLst/>
          </a:prstGeom>
          <a:ln w="28575">
            <a:solidFill>
              <a:schemeClr val="tx1">
                <a:lumMod val="85000"/>
                <a:lumOff val="15000"/>
              </a:schemeClr>
            </a:solidFill>
            <a:prstDash val="solid"/>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40" name="テキスト ボックス 39"/>
          <p:cNvSpPr txBox="1"/>
          <p:nvPr/>
        </p:nvSpPr>
        <p:spPr bwMode="gray">
          <a:xfrm>
            <a:off x="959246" y="1784912"/>
            <a:ext cx="2586355" cy="205629"/>
          </a:xfrm>
          <a:prstGeom prst="rect">
            <a:avLst/>
          </a:prstGeom>
          <a:noFill/>
        </p:spPr>
        <p:txBody>
          <a:bodyPr wrap="square" lIns="36000" tIns="0" rIns="36000" bIns="36000" rtlCol="0">
            <a:spAutoFit/>
          </a:bodyPr>
          <a:lstStyle/>
          <a:p>
            <a:pPr algn="ctr"/>
            <a:r>
              <a:rPr lang="ja-JP" altLang="en-US" sz="1100" dirty="0" smtClean="0">
                <a:latin typeface="BIZ UDPゴシック" panose="020B0400000000000000" pitchFamily="50" charset="-128"/>
                <a:ea typeface="BIZ UDPゴシック" panose="020B0400000000000000" pitchFamily="50" charset="-128"/>
              </a:rPr>
              <a:t>第</a:t>
            </a:r>
            <a:r>
              <a:rPr lang="en-US" altLang="ja-JP" sz="1100" dirty="0" smtClean="0">
                <a:latin typeface="BIZ UDPゴシック" panose="020B0400000000000000" pitchFamily="50" charset="-128"/>
                <a:ea typeface="BIZ UDPゴシック" panose="020B0400000000000000" pitchFamily="50" charset="-128"/>
              </a:rPr>
              <a:t>3</a:t>
            </a:r>
            <a:r>
              <a:rPr lang="ja-JP" altLang="en-US" sz="1100" dirty="0" smtClean="0">
                <a:latin typeface="BIZ UDPゴシック" panose="020B0400000000000000" pitchFamily="50" charset="-128"/>
                <a:ea typeface="BIZ UDPゴシック" panose="020B0400000000000000" pitchFamily="50" charset="-128"/>
              </a:rPr>
              <a:t>期対策計画（</a:t>
            </a:r>
            <a:r>
              <a:rPr lang="en-US" altLang="ja-JP" sz="1100" dirty="0" smtClean="0">
                <a:latin typeface="BIZ UDPゴシック" panose="020B0400000000000000" pitchFamily="50" charset="-128"/>
                <a:ea typeface="BIZ UDPゴシック" panose="020B0400000000000000" pitchFamily="50" charset="-128"/>
              </a:rPr>
              <a:t>R</a:t>
            </a:r>
            <a:r>
              <a:rPr lang="ja-JP" altLang="en-US" sz="1100" dirty="0" smtClean="0">
                <a:latin typeface="BIZ UDPゴシック" panose="020B0400000000000000" pitchFamily="50" charset="-128"/>
                <a:ea typeface="BIZ UDPゴシック" panose="020B0400000000000000" pitchFamily="50" charset="-128"/>
              </a:rPr>
              <a:t>４年度分）とりまとめ</a:t>
            </a:r>
            <a:endParaRPr lang="en-US" altLang="ja-JP" sz="1100" dirty="0">
              <a:latin typeface="BIZ UDPゴシック" panose="020B0400000000000000" pitchFamily="50" charset="-128"/>
              <a:ea typeface="BIZ UDPゴシック" panose="020B0400000000000000" pitchFamily="50" charset="-128"/>
            </a:endParaRPr>
          </a:p>
        </p:txBody>
      </p:sp>
      <p:sp>
        <p:nvSpPr>
          <p:cNvPr id="41" name="テキスト ボックス 40"/>
          <p:cNvSpPr txBox="1"/>
          <p:nvPr/>
        </p:nvSpPr>
        <p:spPr bwMode="gray">
          <a:xfrm>
            <a:off x="1944378" y="1990737"/>
            <a:ext cx="169277" cy="508113"/>
          </a:xfrm>
          <a:prstGeom prst="rect">
            <a:avLst/>
          </a:prstGeom>
          <a:noFill/>
        </p:spPr>
        <p:txBody>
          <a:bodyPr vert="eaVert" wrap="square" lIns="0" tIns="0" rIns="0" bIns="0" rtlCol="0" anchor="t" anchorCtr="0">
            <a:spAutoFit/>
          </a:bodyPr>
          <a:lstStyle/>
          <a:p>
            <a:r>
              <a:rPr kumimoji="1" lang="ja-JP" altLang="en-US" sz="1100" dirty="0" smtClean="0">
                <a:latin typeface="BIZ UDPゴシック" panose="020B0400000000000000" pitchFamily="50" charset="-128"/>
                <a:ea typeface="BIZ UDPゴシック" panose="020B0400000000000000" pitchFamily="50" charset="-128"/>
              </a:rPr>
              <a:t>●</a:t>
            </a:r>
            <a:r>
              <a:rPr lang="ja-JP" altLang="en-US" sz="1100" dirty="0" smtClean="0">
                <a:latin typeface="BIZ UDPゴシック" panose="020B0400000000000000" pitchFamily="50" charset="-128"/>
                <a:ea typeface="BIZ UDPゴシック" panose="020B0400000000000000" pitchFamily="50" charset="-128"/>
              </a:rPr>
              <a:t>公表</a:t>
            </a:r>
            <a:endParaRPr kumimoji="1" lang="en-US" altLang="ja-JP" sz="1100" dirty="0" smtClean="0">
              <a:latin typeface="BIZ UDPゴシック" panose="020B0400000000000000" pitchFamily="50" charset="-128"/>
              <a:ea typeface="BIZ UDPゴシック" panose="020B0400000000000000" pitchFamily="50" charset="-128"/>
            </a:endParaRPr>
          </a:p>
        </p:txBody>
      </p:sp>
      <p:sp>
        <p:nvSpPr>
          <p:cNvPr id="42" name="テキスト ボックス 41"/>
          <p:cNvSpPr txBox="1"/>
          <p:nvPr/>
        </p:nvSpPr>
        <p:spPr bwMode="gray">
          <a:xfrm>
            <a:off x="6307495" y="2412597"/>
            <a:ext cx="507831" cy="169277"/>
          </a:xfrm>
          <a:prstGeom prst="rect">
            <a:avLst/>
          </a:prstGeom>
          <a:noFill/>
        </p:spPr>
        <p:txBody>
          <a:bodyPr vert="horz" wrap="square" lIns="0" tIns="0" rIns="0" bIns="0" rtlCol="0" anchor="t" anchorCtr="0">
            <a:spAutoFit/>
          </a:bodyPr>
          <a:lstStyle/>
          <a:p>
            <a:r>
              <a:rPr kumimoji="1" lang="ja-JP" altLang="en-US" sz="1100" dirty="0" smtClean="0">
                <a:latin typeface="BIZ UDPゴシック" panose="020B0400000000000000" pitchFamily="50" charset="-128"/>
                <a:ea typeface="BIZ UDPゴシック" panose="020B0400000000000000" pitchFamily="50" charset="-128"/>
              </a:rPr>
              <a:t>●公表</a:t>
            </a:r>
            <a:endParaRPr kumimoji="1" lang="en-US" altLang="ja-JP" sz="1100" dirty="0" smtClean="0">
              <a:latin typeface="BIZ UDPゴシック" panose="020B0400000000000000" pitchFamily="50" charset="-128"/>
              <a:ea typeface="BIZ UDPゴシック" panose="020B0400000000000000" pitchFamily="50" charset="-128"/>
            </a:endParaRPr>
          </a:p>
        </p:txBody>
      </p:sp>
      <p:cxnSp>
        <p:nvCxnSpPr>
          <p:cNvPr id="43" name="直線コネクタ 42"/>
          <p:cNvCxnSpPr/>
          <p:nvPr/>
        </p:nvCxnSpPr>
        <p:spPr>
          <a:xfrm flipV="1">
            <a:off x="1195417" y="4047873"/>
            <a:ext cx="2492609" cy="1"/>
          </a:xfrm>
          <a:prstGeom prst="line">
            <a:avLst/>
          </a:prstGeom>
          <a:ln w="28575">
            <a:solidFill>
              <a:schemeClr val="tx1">
                <a:lumMod val="85000"/>
                <a:lumOff val="15000"/>
              </a:schemeClr>
            </a:solidFill>
            <a:prstDash val="solid"/>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44" name="テキスト ボックス 43"/>
          <p:cNvSpPr txBox="1"/>
          <p:nvPr/>
        </p:nvSpPr>
        <p:spPr bwMode="gray">
          <a:xfrm>
            <a:off x="959246" y="3834985"/>
            <a:ext cx="3120994" cy="205629"/>
          </a:xfrm>
          <a:prstGeom prst="rect">
            <a:avLst/>
          </a:prstGeom>
          <a:noFill/>
        </p:spPr>
        <p:txBody>
          <a:bodyPr wrap="square" lIns="36000" tIns="0" rIns="36000" bIns="36000" rtlCol="0">
            <a:spAutoFit/>
          </a:bodyPr>
          <a:lstStyle/>
          <a:p>
            <a:pPr algn="ctr"/>
            <a:r>
              <a:rPr lang="ja-JP" altLang="en-US" sz="1100" dirty="0" smtClean="0">
                <a:latin typeface="BIZ UDPゴシック" panose="020B0400000000000000" pitchFamily="50" charset="-128"/>
                <a:ea typeface="BIZ UDPゴシック" panose="020B0400000000000000" pitchFamily="50" charset="-128"/>
              </a:rPr>
              <a:t>ガイドライン・</a:t>
            </a:r>
            <a:r>
              <a:rPr lang="en-US" altLang="ja-JP" sz="1100" dirty="0" smtClean="0">
                <a:latin typeface="BIZ UDPゴシック" panose="020B0400000000000000" pitchFamily="50" charset="-128"/>
                <a:ea typeface="BIZ UDPゴシック" panose="020B0400000000000000" pitchFamily="50" charset="-128"/>
              </a:rPr>
              <a:t>R6</a:t>
            </a:r>
            <a:r>
              <a:rPr lang="ja-JP" altLang="en-US" sz="1100" dirty="0" smtClean="0">
                <a:latin typeface="BIZ UDPゴシック" panose="020B0400000000000000" pitchFamily="50" charset="-128"/>
                <a:ea typeface="BIZ UDPゴシック" panose="020B0400000000000000" pitchFamily="50" charset="-128"/>
              </a:rPr>
              <a:t>年度からの</a:t>
            </a:r>
            <a:r>
              <a:rPr lang="ja-JP" altLang="en-US" sz="1100" dirty="0" smtClean="0">
                <a:latin typeface="BIZ UDPゴシック" panose="020B0400000000000000" pitchFamily="50" charset="-128"/>
                <a:ea typeface="BIZ UDPゴシック" panose="020B0400000000000000" pitchFamily="50" charset="-128"/>
              </a:rPr>
              <a:t>取組み方針検討</a:t>
            </a:r>
            <a:endParaRPr lang="en-US" altLang="ja-JP" sz="1100" dirty="0">
              <a:latin typeface="BIZ UDPゴシック" panose="020B0400000000000000" pitchFamily="50" charset="-128"/>
              <a:ea typeface="BIZ UDPゴシック" panose="020B0400000000000000" pitchFamily="50" charset="-128"/>
            </a:endParaRPr>
          </a:p>
        </p:txBody>
      </p:sp>
      <p:sp>
        <p:nvSpPr>
          <p:cNvPr id="45" name="テキスト ボックス 44"/>
          <p:cNvSpPr txBox="1"/>
          <p:nvPr/>
        </p:nvSpPr>
        <p:spPr bwMode="gray">
          <a:xfrm>
            <a:off x="3345397" y="4104531"/>
            <a:ext cx="169277" cy="692506"/>
          </a:xfrm>
          <a:prstGeom prst="rect">
            <a:avLst/>
          </a:prstGeom>
          <a:solidFill>
            <a:schemeClr val="bg1"/>
          </a:solidFill>
        </p:spPr>
        <p:txBody>
          <a:bodyPr vert="eaVert" wrap="square" lIns="0" tIns="0" rIns="0" bIns="0" rtlCol="0" anchor="t" anchorCtr="0">
            <a:spAutoFit/>
          </a:bodyPr>
          <a:lstStyle/>
          <a:p>
            <a:r>
              <a:rPr kumimoji="1" lang="ja-JP" altLang="en-US" sz="1100" dirty="0" smtClean="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幹事会</a:t>
            </a:r>
            <a:endParaRPr kumimoji="1" lang="en-US" altLang="ja-JP" sz="1100" dirty="0" smtClean="0">
              <a:latin typeface="BIZ UDPゴシック" panose="020B0400000000000000" pitchFamily="50" charset="-128"/>
              <a:ea typeface="BIZ UDPゴシック" panose="020B0400000000000000" pitchFamily="50" charset="-128"/>
            </a:endParaRPr>
          </a:p>
        </p:txBody>
      </p:sp>
      <p:sp>
        <p:nvSpPr>
          <p:cNvPr id="46" name="テキスト ボックス 45"/>
          <p:cNvSpPr txBox="1"/>
          <p:nvPr/>
        </p:nvSpPr>
        <p:spPr bwMode="gray">
          <a:xfrm>
            <a:off x="3520022" y="4107097"/>
            <a:ext cx="169277" cy="709288"/>
          </a:xfrm>
          <a:prstGeom prst="rect">
            <a:avLst/>
          </a:prstGeom>
          <a:solidFill>
            <a:schemeClr val="bg1"/>
          </a:solidFill>
        </p:spPr>
        <p:txBody>
          <a:bodyPr vert="eaVert" wrap="square" lIns="0" tIns="0" rIns="0" bIns="0" rtlCol="0" anchor="t" anchorCtr="0">
            <a:spAutoFit/>
          </a:bodyPr>
          <a:lstStyle/>
          <a:p>
            <a:r>
              <a:rPr kumimoji="1" lang="ja-JP" altLang="en-US" sz="1100" dirty="0" smtClean="0">
                <a:latin typeface="BIZ UDPゴシック" panose="020B0400000000000000" pitchFamily="50" charset="-128"/>
                <a:ea typeface="BIZ UDPゴシック" panose="020B0400000000000000" pitchFamily="50" charset="-128"/>
              </a:rPr>
              <a:t>●本部会議</a:t>
            </a:r>
            <a:endParaRPr kumimoji="1" lang="en-US" altLang="ja-JP" sz="1100" dirty="0" smtClean="0">
              <a:latin typeface="BIZ UDPゴシック" panose="020B0400000000000000" pitchFamily="50" charset="-128"/>
              <a:ea typeface="BIZ UDPゴシック" panose="020B0400000000000000" pitchFamily="50" charset="-128"/>
            </a:endParaRPr>
          </a:p>
        </p:txBody>
      </p:sp>
      <p:sp>
        <p:nvSpPr>
          <p:cNvPr id="47" name="テキスト ボックス 46"/>
          <p:cNvSpPr txBox="1"/>
          <p:nvPr/>
        </p:nvSpPr>
        <p:spPr bwMode="gray">
          <a:xfrm>
            <a:off x="2392976" y="4104530"/>
            <a:ext cx="169277" cy="907021"/>
          </a:xfrm>
          <a:prstGeom prst="rect">
            <a:avLst/>
          </a:prstGeom>
          <a:solidFill>
            <a:schemeClr val="bg1"/>
          </a:solidFill>
        </p:spPr>
        <p:txBody>
          <a:bodyPr vert="eaVert" wrap="square" lIns="0" tIns="0" rIns="0" bIns="0" rtlCol="0" anchor="t" anchorCtr="0">
            <a:spAutoFit/>
          </a:bodyPr>
          <a:lstStyle/>
          <a:p>
            <a:r>
              <a:rPr kumimoji="1" lang="ja-JP" altLang="en-US" sz="1100" dirty="0" smtClean="0">
                <a:latin typeface="BIZ UDPゴシック" panose="020B0400000000000000" pitchFamily="50" charset="-128"/>
                <a:ea typeface="BIZ UDPゴシック" panose="020B0400000000000000" pitchFamily="50" charset="-128"/>
              </a:rPr>
              <a:t>●連絡協議会</a:t>
            </a:r>
            <a:endParaRPr kumimoji="1" lang="en-US" altLang="ja-JP" sz="1100" dirty="0" smtClean="0">
              <a:latin typeface="BIZ UDPゴシック" panose="020B0400000000000000" pitchFamily="50" charset="-128"/>
              <a:ea typeface="BIZ UDPゴシック" panose="020B0400000000000000" pitchFamily="50" charset="-128"/>
            </a:endParaRPr>
          </a:p>
        </p:txBody>
      </p:sp>
      <p:sp>
        <p:nvSpPr>
          <p:cNvPr id="48" name="テキスト ボックス 47"/>
          <p:cNvSpPr txBox="1"/>
          <p:nvPr/>
        </p:nvSpPr>
        <p:spPr bwMode="gray">
          <a:xfrm>
            <a:off x="2628730" y="4104530"/>
            <a:ext cx="169277" cy="907021"/>
          </a:xfrm>
          <a:prstGeom prst="rect">
            <a:avLst/>
          </a:prstGeom>
          <a:solidFill>
            <a:schemeClr val="bg1"/>
          </a:solidFill>
        </p:spPr>
        <p:txBody>
          <a:bodyPr vert="eaVert" wrap="square" lIns="0" tIns="0" rIns="0" bIns="0" rtlCol="0" anchor="t" anchorCtr="0">
            <a:spAutoFit/>
          </a:bodyPr>
          <a:lstStyle/>
          <a:p>
            <a:r>
              <a:rPr kumimoji="1" lang="ja-JP" altLang="en-US" sz="1100" dirty="0" smtClean="0">
                <a:latin typeface="BIZ UDPゴシック" panose="020B0400000000000000" pitchFamily="50" charset="-128"/>
                <a:ea typeface="BIZ UDPゴシック" panose="020B0400000000000000" pitchFamily="50" charset="-128"/>
              </a:rPr>
              <a:t>●検討部会</a:t>
            </a:r>
            <a:endParaRPr kumimoji="1" lang="en-US" altLang="ja-JP" sz="1100" dirty="0" smtClean="0">
              <a:latin typeface="BIZ UDPゴシック" panose="020B0400000000000000" pitchFamily="50" charset="-128"/>
              <a:ea typeface="BIZ UDPゴシック" panose="020B0400000000000000" pitchFamily="50" charset="-128"/>
            </a:endParaRPr>
          </a:p>
        </p:txBody>
      </p:sp>
      <p:sp>
        <p:nvSpPr>
          <p:cNvPr id="50" name="テキスト ボックス 49"/>
          <p:cNvSpPr txBox="1"/>
          <p:nvPr/>
        </p:nvSpPr>
        <p:spPr bwMode="gray">
          <a:xfrm>
            <a:off x="4161463" y="4104530"/>
            <a:ext cx="169277" cy="907021"/>
          </a:xfrm>
          <a:prstGeom prst="rect">
            <a:avLst/>
          </a:prstGeom>
          <a:solidFill>
            <a:schemeClr val="bg1"/>
          </a:solidFill>
        </p:spPr>
        <p:txBody>
          <a:bodyPr vert="eaVert" wrap="square" lIns="0" tIns="0" rIns="0" bIns="0" rtlCol="0" anchor="t" anchorCtr="0">
            <a:spAutoFit/>
          </a:bodyPr>
          <a:lstStyle/>
          <a:p>
            <a:r>
              <a:rPr kumimoji="1" lang="ja-JP" altLang="en-US" sz="1100" dirty="0" smtClean="0">
                <a:latin typeface="BIZ UDPゴシック" panose="020B0400000000000000" pitchFamily="50" charset="-128"/>
                <a:ea typeface="BIZ UDPゴシック" panose="020B0400000000000000" pitchFamily="50" charset="-128"/>
              </a:rPr>
              <a:t>●連絡協議会</a:t>
            </a:r>
            <a:endParaRPr kumimoji="1" lang="en-US" altLang="ja-JP" sz="1100" dirty="0" smtClean="0">
              <a:latin typeface="BIZ UDPゴシック" panose="020B0400000000000000" pitchFamily="50" charset="-128"/>
              <a:ea typeface="BIZ UDPゴシック" panose="020B0400000000000000" pitchFamily="50" charset="-128"/>
            </a:endParaRPr>
          </a:p>
        </p:txBody>
      </p:sp>
      <p:cxnSp>
        <p:nvCxnSpPr>
          <p:cNvPr id="55" name="直線コネクタ 54"/>
          <p:cNvCxnSpPr/>
          <p:nvPr/>
        </p:nvCxnSpPr>
        <p:spPr>
          <a:xfrm>
            <a:off x="5509404" y="4052753"/>
            <a:ext cx="4279760" cy="0"/>
          </a:xfrm>
          <a:prstGeom prst="line">
            <a:avLst/>
          </a:prstGeom>
          <a:ln w="28575">
            <a:solidFill>
              <a:schemeClr val="tx1">
                <a:lumMod val="85000"/>
                <a:lumOff val="15000"/>
              </a:schemeClr>
            </a:solidFill>
            <a:prstDash val="solid"/>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56" name="テキスト ボックス 55"/>
          <p:cNvSpPr txBox="1"/>
          <p:nvPr/>
        </p:nvSpPr>
        <p:spPr bwMode="gray">
          <a:xfrm>
            <a:off x="5945511" y="3852003"/>
            <a:ext cx="3354564" cy="205629"/>
          </a:xfrm>
          <a:prstGeom prst="rect">
            <a:avLst/>
          </a:prstGeom>
          <a:noFill/>
        </p:spPr>
        <p:txBody>
          <a:bodyPr wrap="square" lIns="36000" tIns="0" rIns="36000" bIns="36000" rtlCol="0">
            <a:spAutoFit/>
          </a:bodyPr>
          <a:lstStyle/>
          <a:p>
            <a:pPr algn="ctr"/>
            <a:r>
              <a:rPr lang="ja-JP" altLang="en-US" sz="1100" dirty="0" smtClean="0">
                <a:latin typeface="BIZ UDPゴシック" panose="020B0400000000000000" pitchFamily="50" charset="-128"/>
                <a:ea typeface="BIZ UDPゴシック" panose="020B0400000000000000" pitchFamily="50" charset="-128"/>
              </a:rPr>
              <a:t>ガイドライン・取組み方針に基づく対策実施</a:t>
            </a:r>
            <a:endParaRPr lang="en-US" altLang="ja-JP" sz="1100" dirty="0">
              <a:latin typeface="BIZ UDPゴシック" panose="020B0400000000000000" pitchFamily="50" charset="-128"/>
              <a:ea typeface="BIZ UDPゴシック" panose="020B0400000000000000" pitchFamily="50" charset="-128"/>
            </a:endParaRPr>
          </a:p>
        </p:txBody>
      </p:sp>
      <p:sp>
        <p:nvSpPr>
          <p:cNvPr id="61" name="正方形/長方形 60"/>
          <p:cNvSpPr/>
          <p:nvPr/>
        </p:nvSpPr>
        <p:spPr>
          <a:xfrm>
            <a:off x="538016" y="657593"/>
            <a:ext cx="8860689" cy="406509"/>
          </a:xfrm>
          <a:prstGeom prst="rect">
            <a:avLst/>
          </a:prstGeom>
          <a:solidFill>
            <a:schemeClr val="accent1">
              <a:lumMod val="60000"/>
              <a:lumOff val="4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29250" tIns="57201" rIns="29250" bIns="572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2400" b="1" dirty="0">
                <a:solidFill>
                  <a:schemeClr val="tx1"/>
                </a:solidFill>
                <a:latin typeface="+mj-ea"/>
                <a:ea typeface="+mj-ea"/>
                <a:cs typeface="Meiryo UI" panose="020B0604030504040204" pitchFamily="50" charset="-128"/>
              </a:rPr>
              <a:t>今後</a:t>
            </a:r>
            <a:r>
              <a:rPr lang="ja-JP" altLang="en-US" sz="2400" b="1" smtClean="0">
                <a:solidFill>
                  <a:schemeClr val="tx1"/>
                </a:solidFill>
                <a:latin typeface="+mj-ea"/>
                <a:ea typeface="+mj-ea"/>
                <a:cs typeface="Meiryo UI" panose="020B0604030504040204" pitchFamily="50" charset="-128"/>
              </a:rPr>
              <a:t>のスケジュールイメージ</a:t>
            </a:r>
            <a:endParaRPr lang="ja-JP" altLang="en-US" sz="2400" b="1" dirty="0">
              <a:solidFill>
                <a:schemeClr val="tx1"/>
              </a:solidFill>
              <a:latin typeface="+mj-ea"/>
              <a:ea typeface="+mj-ea"/>
              <a:cs typeface="Meiryo UI" panose="020B0604030504040204" pitchFamily="50" charset="-128"/>
            </a:endParaRPr>
          </a:p>
        </p:txBody>
      </p:sp>
      <p:sp>
        <p:nvSpPr>
          <p:cNvPr id="64" name="テキスト ボックス 63"/>
          <p:cNvSpPr txBox="1"/>
          <p:nvPr/>
        </p:nvSpPr>
        <p:spPr bwMode="gray">
          <a:xfrm>
            <a:off x="5392360" y="2540543"/>
            <a:ext cx="776320" cy="205629"/>
          </a:xfrm>
          <a:prstGeom prst="rect">
            <a:avLst/>
          </a:prstGeom>
          <a:solidFill>
            <a:schemeClr val="bg1"/>
          </a:solidFill>
          <a:ln w="3175">
            <a:solidFill>
              <a:schemeClr val="tx1"/>
            </a:solidFill>
          </a:ln>
        </p:spPr>
        <p:txBody>
          <a:bodyPr wrap="square" lIns="36000" tIns="0" rIns="36000" bIns="36000" rtlCol="0">
            <a:spAutoFit/>
          </a:bodyPr>
          <a:lstStyle/>
          <a:p>
            <a:pPr algn="ctr"/>
            <a:r>
              <a:rPr lang="ja-JP" altLang="en-US" sz="1100" dirty="0" smtClean="0">
                <a:latin typeface="BIZ UDPゴシック" panose="020B0400000000000000" pitchFamily="50" charset="-128"/>
                <a:ea typeface="BIZ UDPゴシック" panose="020B0400000000000000" pitchFamily="50" charset="-128"/>
              </a:rPr>
              <a:t>対策結果</a:t>
            </a:r>
            <a:endParaRPr lang="en-US" altLang="ja-JP" sz="1100" dirty="0" smtClean="0">
              <a:latin typeface="BIZ UDPゴシック" panose="020B0400000000000000" pitchFamily="50" charset="-128"/>
              <a:ea typeface="BIZ UDPゴシック" panose="020B0400000000000000" pitchFamily="50" charset="-128"/>
            </a:endParaRPr>
          </a:p>
        </p:txBody>
      </p:sp>
      <p:cxnSp>
        <p:nvCxnSpPr>
          <p:cNvPr id="69" name="直線コネクタ 68"/>
          <p:cNvCxnSpPr/>
          <p:nvPr/>
        </p:nvCxnSpPr>
        <p:spPr>
          <a:xfrm flipV="1">
            <a:off x="3688026" y="4047874"/>
            <a:ext cx="1821378" cy="1"/>
          </a:xfrm>
          <a:prstGeom prst="line">
            <a:avLst/>
          </a:prstGeom>
          <a:ln w="28575">
            <a:solidFill>
              <a:schemeClr val="tx1">
                <a:lumMod val="85000"/>
                <a:lumOff val="15000"/>
              </a:schemeClr>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72" name="テキスト ボックス 71"/>
          <p:cNvSpPr txBox="1"/>
          <p:nvPr/>
        </p:nvSpPr>
        <p:spPr>
          <a:xfrm>
            <a:off x="328763" y="6184512"/>
            <a:ext cx="9279193" cy="646331"/>
          </a:xfrm>
          <a:prstGeom prst="rect">
            <a:avLst/>
          </a:prstGeom>
          <a:noFill/>
          <a:ln w="28575">
            <a:solidFill>
              <a:schemeClr val="accent1">
                <a:lumMod val="75000"/>
              </a:schemeClr>
            </a:solidFill>
          </a:ln>
        </p:spPr>
        <p:txBody>
          <a:bodyPr wrap="square" rtlCol="0">
            <a:spAutoFit/>
          </a:bodyPr>
          <a:lstStyle/>
          <a:p>
            <a:pPr algn="ctr"/>
            <a:r>
              <a:rPr lang="ja-JP" altLang="en-US" b="1" u="sng" dirty="0" smtClean="0"/>
              <a:t>第</a:t>
            </a:r>
            <a:r>
              <a:rPr lang="en-US" altLang="ja-JP" b="1" u="sng" dirty="0" smtClean="0"/>
              <a:t>3</a:t>
            </a:r>
            <a:r>
              <a:rPr lang="ja-JP" altLang="en-US" b="1" u="sng" dirty="0" smtClean="0"/>
              <a:t>期対策計画で実施された対策</a:t>
            </a:r>
            <a:r>
              <a:rPr lang="ja-JP" altLang="en-US" dirty="0" smtClean="0"/>
              <a:t>及び</a:t>
            </a:r>
            <a:r>
              <a:rPr lang="ja-JP" altLang="en-US" b="1" u="sng" dirty="0" smtClean="0"/>
              <a:t>最新の津波浸水深等</a:t>
            </a:r>
            <a:r>
              <a:rPr lang="ja-JP" altLang="en-US" dirty="0" smtClean="0"/>
              <a:t>を反映した</a:t>
            </a:r>
            <a:endParaRPr lang="en-US" altLang="ja-JP" dirty="0" smtClean="0"/>
          </a:p>
          <a:p>
            <a:pPr algn="ctr"/>
            <a:r>
              <a:rPr lang="ja-JP" altLang="en-US" b="1" u="sng" dirty="0" smtClean="0"/>
              <a:t>災害想定見直しを実施し、防災対策の進め方と併せて防災計画を改正する。</a:t>
            </a:r>
            <a:endParaRPr kumimoji="1" lang="ja-JP" altLang="en-US" dirty="0"/>
          </a:p>
        </p:txBody>
      </p:sp>
      <p:sp>
        <p:nvSpPr>
          <p:cNvPr id="2" name="ホームベース 1"/>
          <p:cNvSpPr/>
          <p:nvPr/>
        </p:nvSpPr>
        <p:spPr>
          <a:xfrm>
            <a:off x="1651380" y="5334548"/>
            <a:ext cx="4294132" cy="549117"/>
          </a:xfrm>
          <a:prstGeom prst="homePlat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曲線コネクタ 4"/>
          <p:cNvCxnSpPr>
            <a:stCxn id="35" idx="0"/>
          </p:cNvCxnSpPr>
          <p:nvPr/>
        </p:nvCxnSpPr>
        <p:spPr>
          <a:xfrm rot="5400000" flipH="1" flipV="1">
            <a:off x="4153996" y="3735382"/>
            <a:ext cx="2483499" cy="865716"/>
          </a:xfrm>
          <a:prstGeom prst="curvedConnector3">
            <a:avLst>
              <a:gd name="adj1" fmla="val 99859"/>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35" name="テキスト ボックス 34"/>
          <p:cNvSpPr txBox="1"/>
          <p:nvPr/>
        </p:nvSpPr>
        <p:spPr bwMode="gray">
          <a:xfrm>
            <a:off x="4572476" y="5409989"/>
            <a:ext cx="780822" cy="374906"/>
          </a:xfrm>
          <a:prstGeom prst="rect">
            <a:avLst/>
          </a:prstGeom>
          <a:solidFill>
            <a:schemeClr val="bg1"/>
          </a:solidFill>
          <a:ln w="3175">
            <a:solidFill>
              <a:schemeClr val="tx1"/>
            </a:solidFill>
          </a:ln>
        </p:spPr>
        <p:txBody>
          <a:bodyPr wrap="square" lIns="36000" tIns="0" rIns="36000" bIns="36000" rtlCol="0">
            <a:spAutoFit/>
          </a:bodyPr>
          <a:lstStyle/>
          <a:p>
            <a:pPr algn="ctr"/>
            <a:r>
              <a:rPr lang="ja-JP" altLang="en-US" sz="1100" dirty="0">
                <a:latin typeface="BIZ UDPゴシック" panose="020B0400000000000000" pitchFamily="50" charset="-128"/>
                <a:ea typeface="BIZ UDPゴシック" panose="020B0400000000000000" pitchFamily="50" charset="-128"/>
              </a:rPr>
              <a:t>津波</a:t>
            </a:r>
            <a:r>
              <a:rPr lang="ja-JP" altLang="en-US" sz="1100" dirty="0" smtClean="0">
                <a:latin typeface="BIZ UDPゴシック" panose="020B0400000000000000" pitchFamily="50" charset="-128"/>
                <a:ea typeface="BIZ UDPゴシック" panose="020B0400000000000000" pitchFamily="50" charset="-128"/>
              </a:rPr>
              <a:t>浸水深データ等</a:t>
            </a:r>
            <a:endParaRPr lang="en-US" altLang="ja-JP" sz="1100" dirty="0">
              <a:latin typeface="BIZ UDPゴシック" panose="020B0400000000000000" pitchFamily="50" charset="-128"/>
              <a:ea typeface="BIZ UDPゴシック" panose="020B0400000000000000" pitchFamily="50" charset="-128"/>
            </a:endParaRPr>
          </a:p>
        </p:txBody>
      </p:sp>
      <p:sp>
        <p:nvSpPr>
          <p:cNvPr id="51" name="ホームベース 48"/>
          <p:cNvSpPr/>
          <p:nvPr/>
        </p:nvSpPr>
        <p:spPr>
          <a:xfrm>
            <a:off x="5871258" y="5322883"/>
            <a:ext cx="363439" cy="549117"/>
          </a:xfrm>
          <a:custGeom>
            <a:avLst/>
            <a:gdLst>
              <a:gd name="connsiteX0" fmla="*/ 0 w 359045"/>
              <a:gd name="connsiteY0" fmla="*/ 0 h 549117"/>
              <a:gd name="connsiteX1" fmla="*/ 179523 w 359045"/>
              <a:gd name="connsiteY1" fmla="*/ 0 h 549117"/>
              <a:gd name="connsiteX2" fmla="*/ 359045 w 359045"/>
              <a:gd name="connsiteY2" fmla="*/ 274559 h 549117"/>
              <a:gd name="connsiteX3" fmla="*/ 179523 w 359045"/>
              <a:gd name="connsiteY3" fmla="*/ 549117 h 549117"/>
              <a:gd name="connsiteX4" fmla="*/ 0 w 359045"/>
              <a:gd name="connsiteY4" fmla="*/ 549117 h 549117"/>
              <a:gd name="connsiteX5" fmla="*/ 0 w 359045"/>
              <a:gd name="connsiteY5" fmla="*/ 0 h 549117"/>
              <a:gd name="connsiteX0" fmla="*/ 0 w 359045"/>
              <a:gd name="connsiteY0" fmla="*/ 0 h 549117"/>
              <a:gd name="connsiteX1" fmla="*/ 179523 w 359045"/>
              <a:gd name="connsiteY1" fmla="*/ 0 h 549117"/>
              <a:gd name="connsiteX2" fmla="*/ 359045 w 359045"/>
              <a:gd name="connsiteY2" fmla="*/ 274559 h 549117"/>
              <a:gd name="connsiteX3" fmla="*/ 179523 w 359045"/>
              <a:gd name="connsiteY3" fmla="*/ 549117 h 549117"/>
              <a:gd name="connsiteX4" fmla="*/ 0 w 359045"/>
              <a:gd name="connsiteY4" fmla="*/ 549117 h 549117"/>
              <a:gd name="connsiteX5" fmla="*/ 161626 w 359045"/>
              <a:gd name="connsiteY5" fmla="*/ 261960 h 549117"/>
              <a:gd name="connsiteX6" fmla="*/ 0 w 359045"/>
              <a:gd name="connsiteY6" fmla="*/ 0 h 549117"/>
              <a:gd name="connsiteX0" fmla="*/ 0 w 359045"/>
              <a:gd name="connsiteY0" fmla="*/ 0 h 549117"/>
              <a:gd name="connsiteX1" fmla="*/ 179523 w 359045"/>
              <a:gd name="connsiteY1" fmla="*/ 0 h 549117"/>
              <a:gd name="connsiteX2" fmla="*/ 359045 w 359045"/>
              <a:gd name="connsiteY2" fmla="*/ 274559 h 549117"/>
              <a:gd name="connsiteX3" fmla="*/ 179523 w 359045"/>
              <a:gd name="connsiteY3" fmla="*/ 549117 h 549117"/>
              <a:gd name="connsiteX4" fmla="*/ 0 w 359045"/>
              <a:gd name="connsiteY4" fmla="*/ 549117 h 549117"/>
              <a:gd name="connsiteX5" fmla="*/ 161626 w 359045"/>
              <a:gd name="connsiteY5" fmla="*/ 261960 h 549117"/>
              <a:gd name="connsiteX6" fmla="*/ 0 w 359045"/>
              <a:gd name="connsiteY6" fmla="*/ 0 h 549117"/>
              <a:gd name="connsiteX0" fmla="*/ 0 w 359045"/>
              <a:gd name="connsiteY0" fmla="*/ 0 h 549117"/>
              <a:gd name="connsiteX1" fmla="*/ 179523 w 359045"/>
              <a:gd name="connsiteY1" fmla="*/ 0 h 549117"/>
              <a:gd name="connsiteX2" fmla="*/ 359045 w 359045"/>
              <a:gd name="connsiteY2" fmla="*/ 274559 h 549117"/>
              <a:gd name="connsiteX3" fmla="*/ 179523 w 359045"/>
              <a:gd name="connsiteY3" fmla="*/ 549117 h 549117"/>
              <a:gd name="connsiteX4" fmla="*/ 0 w 359045"/>
              <a:gd name="connsiteY4" fmla="*/ 549117 h 549117"/>
              <a:gd name="connsiteX5" fmla="*/ 161626 w 359045"/>
              <a:gd name="connsiteY5" fmla="*/ 281010 h 549117"/>
              <a:gd name="connsiteX6" fmla="*/ 0 w 359045"/>
              <a:gd name="connsiteY6" fmla="*/ 0 h 549117"/>
              <a:gd name="connsiteX0" fmla="*/ 10965 w 370010"/>
              <a:gd name="connsiteY0" fmla="*/ 0 h 549117"/>
              <a:gd name="connsiteX1" fmla="*/ 190488 w 370010"/>
              <a:gd name="connsiteY1" fmla="*/ 0 h 549117"/>
              <a:gd name="connsiteX2" fmla="*/ 370010 w 370010"/>
              <a:gd name="connsiteY2" fmla="*/ 274559 h 549117"/>
              <a:gd name="connsiteX3" fmla="*/ 190488 w 370010"/>
              <a:gd name="connsiteY3" fmla="*/ 549117 h 549117"/>
              <a:gd name="connsiteX4" fmla="*/ 10965 w 370010"/>
              <a:gd name="connsiteY4" fmla="*/ 549117 h 549117"/>
              <a:gd name="connsiteX5" fmla="*/ 36860 w 370010"/>
              <a:gd name="connsiteY5" fmla="*/ 481035 h 549117"/>
              <a:gd name="connsiteX6" fmla="*/ 172591 w 370010"/>
              <a:gd name="connsiteY6" fmla="*/ 281010 h 549117"/>
              <a:gd name="connsiteX7" fmla="*/ 10965 w 370010"/>
              <a:gd name="connsiteY7" fmla="*/ 0 h 549117"/>
              <a:gd name="connsiteX0" fmla="*/ 41 w 359086"/>
              <a:gd name="connsiteY0" fmla="*/ 0 h 549117"/>
              <a:gd name="connsiteX1" fmla="*/ 179564 w 359086"/>
              <a:gd name="connsiteY1" fmla="*/ 0 h 549117"/>
              <a:gd name="connsiteX2" fmla="*/ 359086 w 359086"/>
              <a:gd name="connsiteY2" fmla="*/ 274559 h 549117"/>
              <a:gd name="connsiteX3" fmla="*/ 179564 w 359086"/>
              <a:gd name="connsiteY3" fmla="*/ 549117 h 549117"/>
              <a:gd name="connsiteX4" fmla="*/ 41 w 359086"/>
              <a:gd name="connsiteY4" fmla="*/ 549117 h 549117"/>
              <a:gd name="connsiteX5" fmla="*/ 161667 w 359086"/>
              <a:gd name="connsiteY5" fmla="*/ 281010 h 549117"/>
              <a:gd name="connsiteX6" fmla="*/ 41 w 359086"/>
              <a:gd name="connsiteY6" fmla="*/ 0 h 549117"/>
              <a:gd name="connsiteX0" fmla="*/ 22440 w 381485"/>
              <a:gd name="connsiteY0" fmla="*/ 0 h 549117"/>
              <a:gd name="connsiteX1" fmla="*/ 201963 w 381485"/>
              <a:gd name="connsiteY1" fmla="*/ 0 h 549117"/>
              <a:gd name="connsiteX2" fmla="*/ 381485 w 381485"/>
              <a:gd name="connsiteY2" fmla="*/ 274559 h 549117"/>
              <a:gd name="connsiteX3" fmla="*/ 201963 w 381485"/>
              <a:gd name="connsiteY3" fmla="*/ 549117 h 549117"/>
              <a:gd name="connsiteX4" fmla="*/ 22440 w 381485"/>
              <a:gd name="connsiteY4" fmla="*/ 549117 h 549117"/>
              <a:gd name="connsiteX5" fmla="*/ 22440 w 381485"/>
              <a:gd name="connsiteY5" fmla="*/ 0 h 549117"/>
              <a:gd name="connsiteX0" fmla="*/ 4922 w 363967"/>
              <a:gd name="connsiteY0" fmla="*/ 0 h 549117"/>
              <a:gd name="connsiteX1" fmla="*/ 184445 w 363967"/>
              <a:gd name="connsiteY1" fmla="*/ 0 h 549117"/>
              <a:gd name="connsiteX2" fmla="*/ 363967 w 363967"/>
              <a:gd name="connsiteY2" fmla="*/ 274559 h 549117"/>
              <a:gd name="connsiteX3" fmla="*/ 184445 w 363967"/>
              <a:gd name="connsiteY3" fmla="*/ 549117 h 549117"/>
              <a:gd name="connsiteX4" fmla="*/ 4922 w 363967"/>
              <a:gd name="connsiteY4" fmla="*/ 549117 h 549117"/>
              <a:gd name="connsiteX5" fmla="*/ 123687 w 363967"/>
              <a:gd name="connsiteY5" fmla="*/ 276247 h 549117"/>
              <a:gd name="connsiteX6" fmla="*/ 4922 w 363967"/>
              <a:gd name="connsiteY6" fmla="*/ 0 h 549117"/>
              <a:gd name="connsiteX0" fmla="*/ 4045 w 363090"/>
              <a:gd name="connsiteY0" fmla="*/ 0 h 549117"/>
              <a:gd name="connsiteX1" fmla="*/ 183568 w 363090"/>
              <a:gd name="connsiteY1" fmla="*/ 0 h 549117"/>
              <a:gd name="connsiteX2" fmla="*/ 363090 w 363090"/>
              <a:gd name="connsiteY2" fmla="*/ 274559 h 549117"/>
              <a:gd name="connsiteX3" fmla="*/ 183568 w 363090"/>
              <a:gd name="connsiteY3" fmla="*/ 549117 h 549117"/>
              <a:gd name="connsiteX4" fmla="*/ 4045 w 363090"/>
              <a:gd name="connsiteY4" fmla="*/ 549117 h 549117"/>
              <a:gd name="connsiteX5" fmla="*/ 160910 w 363090"/>
              <a:gd name="connsiteY5" fmla="*/ 276247 h 549117"/>
              <a:gd name="connsiteX6" fmla="*/ 4045 w 363090"/>
              <a:gd name="connsiteY6" fmla="*/ 0 h 549117"/>
              <a:gd name="connsiteX0" fmla="*/ 4947 w 363992"/>
              <a:gd name="connsiteY0" fmla="*/ 0 h 549117"/>
              <a:gd name="connsiteX1" fmla="*/ 184470 w 363992"/>
              <a:gd name="connsiteY1" fmla="*/ 0 h 549117"/>
              <a:gd name="connsiteX2" fmla="*/ 363992 w 363992"/>
              <a:gd name="connsiteY2" fmla="*/ 274559 h 549117"/>
              <a:gd name="connsiteX3" fmla="*/ 184470 w 363992"/>
              <a:gd name="connsiteY3" fmla="*/ 549117 h 549117"/>
              <a:gd name="connsiteX4" fmla="*/ 4947 w 363992"/>
              <a:gd name="connsiteY4" fmla="*/ 549117 h 549117"/>
              <a:gd name="connsiteX5" fmla="*/ 161812 w 363992"/>
              <a:gd name="connsiteY5" fmla="*/ 276247 h 549117"/>
              <a:gd name="connsiteX6" fmla="*/ 4947 w 363992"/>
              <a:gd name="connsiteY6" fmla="*/ 0 h 549117"/>
              <a:gd name="connsiteX0" fmla="*/ 4947 w 363992"/>
              <a:gd name="connsiteY0" fmla="*/ 0 h 549117"/>
              <a:gd name="connsiteX1" fmla="*/ 184470 w 363992"/>
              <a:gd name="connsiteY1" fmla="*/ 0 h 549117"/>
              <a:gd name="connsiteX2" fmla="*/ 363992 w 363992"/>
              <a:gd name="connsiteY2" fmla="*/ 274559 h 549117"/>
              <a:gd name="connsiteX3" fmla="*/ 184470 w 363992"/>
              <a:gd name="connsiteY3" fmla="*/ 549117 h 549117"/>
              <a:gd name="connsiteX4" fmla="*/ 4947 w 363992"/>
              <a:gd name="connsiteY4" fmla="*/ 549117 h 549117"/>
              <a:gd name="connsiteX5" fmla="*/ 161812 w 363992"/>
              <a:gd name="connsiteY5" fmla="*/ 276247 h 549117"/>
              <a:gd name="connsiteX6" fmla="*/ 4947 w 363992"/>
              <a:gd name="connsiteY6" fmla="*/ 0 h 549117"/>
              <a:gd name="connsiteX0" fmla="*/ 4394 w 363439"/>
              <a:gd name="connsiteY0" fmla="*/ 0 h 549117"/>
              <a:gd name="connsiteX1" fmla="*/ 183917 w 363439"/>
              <a:gd name="connsiteY1" fmla="*/ 0 h 549117"/>
              <a:gd name="connsiteX2" fmla="*/ 363439 w 363439"/>
              <a:gd name="connsiteY2" fmla="*/ 274559 h 549117"/>
              <a:gd name="connsiteX3" fmla="*/ 183917 w 363439"/>
              <a:gd name="connsiteY3" fmla="*/ 549117 h 549117"/>
              <a:gd name="connsiteX4" fmla="*/ 4394 w 363439"/>
              <a:gd name="connsiteY4" fmla="*/ 549117 h 549117"/>
              <a:gd name="connsiteX5" fmla="*/ 183484 w 363439"/>
              <a:gd name="connsiteY5" fmla="*/ 276247 h 549117"/>
              <a:gd name="connsiteX6" fmla="*/ 4394 w 363439"/>
              <a:gd name="connsiteY6" fmla="*/ 0 h 549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3439" h="549117">
                <a:moveTo>
                  <a:pt x="4394" y="0"/>
                </a:moveTo>
                <a:lnTo>
                  <a:pt x="183917" y="0"/>
                </a:lnTo>
                <a:lnTo>
                  <a:pt x="363439" y="274559"/>
                </a:lnTo>
                <a:lnTo>
                  <a:pt x="183917" y="549117"/>
                </a:lnTo>
                <a:lnTo>
                  <a:pt x="4394" y="549117"/>
                </a:lnTo>
                <a:cubicBezTo>
                  <a:pt x="-29545" y="503242"/>
                  <a:pt x="145384" y="370147"/>
                  <a:pt x="183484" y="276247"/>
                </a:cubicBezTo>
                <a:cubicBezTo>
                  <a:pt x="143003" y="189491"/>
                  <a:pt x="-29545" y="45644"/>
                  <a:pt x="4394" y="0"/>
                </a:cubicBezTo>
                <a:close/>
              </a:path>
            </a:pathLst>
          </a:cu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2" name="ホームベース 48"/>
          <p:cNvSpPr/>
          <p:nvPr/>
        </p:nvSpPr>
        <p:spPr>
          <a:xfrm>
            <a:off x="6234697" y="5322883"/>
            <a:ext cx="363439" cy="549117"/>
          </a:xfrm>
          <a:custGeom>
            <a:avLst/>
            <a:gdLst>
              <a:gd name="connsiteX0" fmla="*/ 0 w 359045"/>
              <a:gd name="connsiteY0" fmla="*/ 0 h 549117"/>
              <a:gd name="connsiteX1" fmla="*/ 179523 w 359045"/>
              <a:gd name="connsiteY1" fmla="*/ 0 h 549117"/>
              <a:gd name="connsiteX2" fmla="*/ 359045 w 359045"/>
              <a:gd name="connsiteY2" fmla="*/ 274559 h 549117"/>
              <a:gd name="connsiteX3" fmla="*/ 179523 w 359045"/>
              <a:gd name="connsiteY3" fmla="*/ 549117 h 549117"/>
              <a:gd name="connsiteX4" fmla="*/ 0 w 359045"/>
              <a:gd name="connsiteY4" fmla="*/ 549117 h 549117"/>
              <a:gd name="connsiteX5" fmla="*/ 0 w 359045"/>
              <a:gd name="connsiteY5" fmla="*/ 0 h 549117"/>
              <a:gd name="connsiteX0" fmla="*/ 0 w 359045"/>
              <a:gd name="connsiteY0" fmla="*/ 0 h 549117"/>
              <a:gd name="connsiteX1" fmla="*/ 179523 w 359045"/>
              <a:gd name="connsiteY1" fmla="*/ 0 h 549117"/>
              <a:gd name="connsiteX2" fmla="*/ 359045 w 359045"/>
              <a:gd name="connsiteY2" fmla="*/ 274559 h 549117"/>
              <a:gd name="connsiteX3" fmla="*/ 179523 w 359045"/>
              <a:gd name="connsiteY3" fmla="*/ 549117 h 549117"/>
              <a:gd name="connsiteX4" fmla="*/ 0 w 359045"/>
              <a:gd name="connsiteY4" fmla="*/ 549117 h 549117"/>
              <a:gd name="connsiteX5" fmla="*/ 161626 w 359045"/>
              <a:gd name="connsiteY5" fmla="*/ 261960 h 549117"/>
              <a:gd name="connsiteX6" fmla="*/ 0 w 359045"/>
              <a:gd name="connsiteY6" fmla="*/ 0 h 549117"/>
              <a:gd name="connsiteX0" fmla="*/ 0 w 359045"/>
              <a:gd name="connsiteY0" fmla="*/ 0 h 549117"/>
              <a:gd name="connsiteX1" fmla="*/ 179523 w 359045"/>
              <a:gd name="connsiteY1" fmla="*/ 0 h 549117"/>
              <a:gd name="connsiteX2" fmla="*/ 359045 w 359045"/>
              <a:gd name="connsiteY2" fmla="*/ 274559 h 549117"/>
              <a:gd name="connsiteX3" fmla="*/ 179523 w 359045"/>
              <a:gd name="connsiteY3" fmla="*/ 549117 h 549117"/>
              <a:gd name="connsiteX4" fmla="*/ 0 w 359045"/>
              <a:gd name="connsiteY4" fmla="*/ 549117 h 549117"/>
              <a:gd name="connsiteX5" fmla="*/ 161626 w 359045"/>
              <a:gd name="connsiteY5" fmla="*/ 261960 h 549117"/>
              <a:gd name="connsiteX6" fmla="*/ 0 w 359045"/>
              <a:gd name="connsiteY6" fmla="*/ 0 h 549117"/>
              <a:gd name="connsiteX0" fmla="*/ 0 w 359045"/>
              <a:gd name="connsiteY0" fmla="*/ 0 h 549117"/>
              <a:gd name="connsiteX1" fmla="*/ 179523 w 359045"/>
              <a:gd name="connsiteY1" fmla="*/ 0 h 549117"/>
              <a:gd name="connsiteX2" fmla="*/ 359045 w 359045"/>
              <a:gd name="connsiteY2" fmla="*/ 274559 h 549117"/>
              <a:gd name="connsiteX3" fmla="*/ 179523 w 359045"/>
              <a:gd name="connsiteY3" fmla="*/ 549117 h 549117"/>
              <a:gd name="connsiteX4" fmla="*/ 0 w 359045"/>
              <a:gd name="connsiteY4" fmla="*/ 549117 h 549117"/>
              <a:gd name="connsiteX5" fmla="*/ 161626 w 359045"/>
              <a:gd name="connsiteY5" fmla="*/ 281010 h 549117"/>
              <a:gd name="connsiteX6" fmla="*/ 0 w 359045"/>
              <a:gd name="connsiteY6" fmla="*/ 0 h 549117"/>
              <a:gd name="connsiteX0" fmla="*/ 10965 w 370010"/>
              <a:gd name="connsiteY0" fmla="*/ 0 h 549117"/>
              <a:gd name="connsiteX1" fmla="*/ 190488 w 370010"/>
              <a:gd name="connsiteY1" fmla="*/ 0 h 549117"/>
              <a:gd name="connsiteX2" fmla="*/ 370010 w 370010"/>
              <a:gd name="connsiteY2" fmla="*/ 274559 h 549117"/>
              <a:gd name="connsiteX3" fmla="*/ 190488 w 370010"/>
              <a:gd name="connsiteY3" fmla="*/ 549117 h 549117"/>
              <a:gd name="connsiteX4" fmla="*/ 10965 w 370010"/>
              <a:gd name="connsiteY4" fmla="*/ 549117 h 549117"/>
              <a:gd name="connsiteX5" fmla="*/ 36860 w 370010"/>
              <a:gd name="connsiteY5" fmla="*/ 481035 h 549117"/>
              <a:gd name="connsiteX6" fmla="*/ 172591 w 370010"/>
              <a:gd name="connsiteY6" fmla="*/ 281010 h 549117"/>
              <a:gd name="connsiteX7" fmla="*/ 10965 w 370010"/>
              <a:gd name="connsiteY7" fmla="*/ 0 h 549117"/>
              <a:gd name="connsiteX0" fmla="*/ 41 w 359086"/>
              <a:gd name="connsiteY0" fmla="*/ 0 h 549117"/>
              <a:gd name="connsiteX1" fmla="*/ 179564 w 359086"/>
              <a:gd name="connsiteY1" fmla="*/ 0 h 549117"/>
              <a:gd name="connsiteX2" fmla="*/ 359086 w 359086"/>
              <a:gd name="connsiteY2" fmla="*/ 274559 h 549117"/>
              <a:gd name="connsiteX3" fmla="*/ 179564 w 359086"/>
              <a:gd name="connsiteY3" fmla="*/ 549117 h 549117"/>
              <a:gd name="connsiteX4" fmla="*/ 41 w 359086"/>
              <a:gd name="connsiteY4" fmla="*/ 549117 h 549117"/>
              <a:gd name="connsiteX5" fmla="*/ 161667 w 359086"/>
              <a:gd name="connsiteY5" fmla="*/ 281010 h 549117"/>
              <a:gd name="connsiteX6" fmla="*/ 41 w 359086"/>
              <a:gd name="connsiteY6" fmla="*/ 0 h 549117"/>
              <a:gd name="connsiteX0" fmla="*/ 22440 w 381485"/>
              <a:gd name="connsiteY0" fmla="*/ 0 h 549117"/>
              <a:gd name="connsiteX1" fmla="*/ 201963 w 381485"/>
              <a:gd name="connsiteY1" fmla="*/ 0 h 549117"/>
              <a:gd name="connsiteX2" fmla="*/ 381485 w 381485"/>
              <a:gd name="connsiteY2" fmla="*/ 274559 h 549117"/>
              <a:gd name="connsiteX3" fmla="*/ 201963 w 381485"/>
              <a:gd name="connsiteY3" fmla="*/ 549117 h 549117"/>
              <a:gd name="connsiteX4" fmla="*/ 22440 w 381485"/>
              <a:gd name="connsiteY4" fmla="*/ 549117 h 549117"/>
              <a:gd name="connsiteX5" fmla="*/ 22440 w 381485"/>
              <a:gd name="connsiteY5" fmla="*/ 0 h 549117"/>
              <a:gd name="connsiteX0" fmla="*/ 4922 w 363967"/>
              <a:gd name="connsiteY0" fmla="*/ 0 h 549117"/>
              <a:gd name="connsiteX1" fmla="*/ 184445 w 363967"/>
              <a:gd name="connsiteY1" fmla="*/ 0 h 549117"/>
              <a:gd name="connsiteX2" fmla="*/ 363967 w 363967"/>
              <a:gd name="connsiteY2" fmla="*/ 274559 h 549117"/>
              <a:gd name="connsiteX3" fmla="*/ 184445 w 363967"/>
              <a:gd name="connsiteY3" fmla="*/ 549117 h 549117"/>
              <a:gd name="connsiteX4" fmla="*/ 4922 w 363967"/>
              <a:gd name="connsiteY4" fmla="*/ 549117 h 549117"/>
              <a:gd name="connsiteX5" fmla="*/ 123687 w 363967"/>
              <a:gd name="connsiteY5" fmla="*/ 276247 h 549117"/>
              <a:gd name="connsiteX6" fmla="*/ 4922 w 363967"/>
              <a:gd name="connsiteY6" fmla="*/ 0 h 549117"/>
              <a:gd name="connsiteX0" fmla="*/ 4045 w 363090"/>
              <a:gd name="connsiteY0" fmla="*/ 0 h 549117"/>
              <a:gd name="connsiteX1" fmla="*/ 183568 w 363090"/>
              <a:gd name="connsiteY1" fmla="*/ 0 h 549117"/>
              <a:gd name="connsiteX2" fmla="*/ 363090 w 363090"/>
              <a:gd name="connsiteY2" fmla="*/ 274559 h 549117"/>
              <a:gd name="connsiteX3" fmla="*/ 183568 w 363090"/>
              <a:gd name="connsiteY3" fmla="*/ 549117 h 549117"/>
              <a:gd name="connsiteX4" fmla="*/ 4045 w 363090"/>
              <a:gd name="connsiteY4" fmla="*/ 549117 h 549117"/>
              <a:gd name="connsiteX5" fmla="*/ 160910 w 363090"/>
              <a:gd name="connsiteY5" fmla="*/ 276247 h 549117"/>
              <a:gd name="connsiteX6" fmla="*/ 4045 w 363090"/>
              <a:gd name="connsiteY6" fmla="*/ 0 h 549117"/>
              <a:gd name="connsiteX0" fmla="*/ 4947 w 363992"/>
              <a:gd name="connsiteY0" fmla="*/ 0 h 549117"/>
              <a:gd name="connsiteX1" fmla="*/ 184470 w 363992"/>
              <a:gd name="connsiteY1" fmla="*/ 0 h 549117"/>
              <a:gd name="connsiteX2" fmla="*/ 363992 w 363992"/>
              <a:gd name="connsiteY2" fmla="*/ 274559 h 549117"/>
              <a:gd name="connsiteX3" fmla="*/ 184470 w 363992"/>
              <a:gd name="connsiteY3" fmla="*/ 549117 h 549117"/>
              <a:gd name="connsiteX4" fmla="*/ 4947 w 363992"/>
              <a:gd name="connsiteY4" fmla="*/ 549117 h 549117"/>
              <a:gd name="connsiteX5" fmla="*/ 161812 w 363992"/>
              <a:gd name="connsiteY5" fmla="*/ 276247 h 549117"/>
              <a:gd name="connsiteX6" fmla="*/ 4947 w 363992"/>
              <a:gd name="connsiteY6" fmla="*/ 0 h 549117"/>
              <a:gd name="connsiteX0" fmla="*/ 4947 w 363992"/>
              <a:gd name="connsiteY0" fmla="*/ 0 h 549117"/>
              <a:gd name="connsiteX1" fmla="*/ 184470 w 363992"/>
              <a:gd name="connsiteY1" fmla="*/ 0 h 549117"/>
              <a:gd name="connsiteX2" fmla="*/ 363992 w 363992"/>
              <a:gd name="connsiteY2" fmla="*/ 274559 h 549117"/>
              <a:gd name="connsiteX3" fmla="*/ 184470 w 363992"/>
              <a:gd name="connsiteY3" fmla="*/ 549117 h 549117"/>
              <a:gd name="connsiteX4" fmla="*/ 4947 w 363992"/>
              <a:gd name="connsiteY4" fmla="*/ 549117 h 549117"/>
              <a:gd name="connsiteX5" fmla="*/ 161812 w 363992"/>
              <a:gd name="connsiteY5" fmla="*/ 276247 h 549117"/>
              <a:gd name="connsiteX6" fmla="*/ 4947 w 363992"/>
              <a:gd name="connsiteY6" fmla="*/ 0 h 549117"/>
              <a:gd name="connsiteX0" fmla="*/ 4394 w 363439"/>
              <a:gd name="connsiteY0" fmla="*/ 0 h 549117"/>
              <a:gd name="connsiteX1" fmla="*/ 183917 w 363439"/>
              <a:gd name="connsiteY1" fmla="*/ 0 h 549117"/>
              <a:gd name="connsiteX2" fmla="*/ 363439 w 363439"/>
              <a:gd name="connsiteY2" fmla="*/ 274559 h 549117"/>
              <a:gd name="connsiteX3" fmla="*/ 183917 w 363439"/>
              <a:gd name="connsiteY3" fmla="*/ 549117 h 549117"/>
              <a:gd name="connsiteX4" fmla="*/ 4394 w 363439"/>
              <a:gd name="connsiteY4" fmla="*/ 549117 h 549117"/>
              <a:gd name="connsiteX5" fmla="*/ 183484 w 363439"/>
              <a:gd name="connsiteY5" fmla="*/ 276247 h 549117"/>
              <a:gd name="connsiteX6" fmla="*/ 4394 w 363439"/>
              <a:gd name="connsiteY6" fmla="*/ 0 h 549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3439" h="549117">
                <a:moveTo>
                  <a:pt x="4394" y="0"/>
                </a:moveTo>
                <a:lnTo>
                  <a:pt x="183917" y="0"/>
                </a:lnTo>
                <a:lnTo>
                  <a:pt x="363439" y="274559"/>
                </a:lnTo>
                <a:lnTo>
                  <a:pt x="183917" y="549117"/>
                </a:lnTo>
                <a:lnTo>
                  <a:pt x="4394" y="549117"/>
                </a:lnTo>
                <a:cubicBezTo>
                  <a:pt x="-29545" y="503242"/>
                  <a:pt x="145384" y="370147"/>
                  <a:pt x="183484" y="276247"/>
                </a:cubicBezTo>
                <a:cubicBezTo>
                  <a:pt x="143003" y="189491"/>
                  <a:pt x="-29545" y="45644"/>
                  <a:pt x="4394" y="0"/>
                </a:cubicBezTo>
                <a:close/>
              </a:path>
            </a:pathLst>
          </a:cu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3" name="ホームベース 48"/>
          <p:cNvSpPr/>
          <p:nvPr/>
        </p:nvSpPr>
        <p:spPr>
          <a:xfrm>
            <a:off x="6570937" y="5322883"/>
            <a:ext cx="363439" cy="549117"/>
          </a:xfrm>
          <a:custGeom>
            <a:avLst/>
            <a:gdLst>
              <a:gd name="connsiteX0" fmla="*/ 0 w 359045"/>
              <a:gd name="connsiteY0" fmla="*/ 0 h 549117"/>
              <a:gd name="connsiteX1" fmla="*/ 179523 w 359045"/>
              <a:gd name="connsiteY1" fmla="*/ 0 h 549117"/>
              <a:gd name="connsiteX2" fmla="*/ 359045 w 359045"/>
              <a:gd name="connsiteY2" fmla="*/ 274559 h 549117"/>
              <a:gd name="connsiteX3" fmla="*/ 179523 w 359045"/>
              <a:gd name="connsiteY3" fmla="*/ 549117 h 549117"/>
              <a:gd name="connsiteX4" fmla="*/ 0 w 359045"/>
              <a:gd name="connsiteY4" fmla="*/ 549117 h 549117"/>
              <a:gd name="connsiteX5" fmla="*/ 0 w 359045"/>
              <a:gd name="connsiteY5" fmla="*/ 0 h 549117"/>
              <a:gd name="connsiteX0" fmla="*/ 0 w 359045"/>
              <a:gd name="connsiteY0" fmla="*/ 0 h 549117"/>
              <a:gd name="connsiteX1" fmla="*/ 179523 w 359045"/>
              <a:gd name="connsiteY1" fmla="*/ 0 h 549117"/>
              <a:gd name="connsiteX2" fmla="*/ 359045 w 359045"/>
              <a:gd name="connsiteY2" fmla="*/ 274559 h 549117"/>
              <a:gd name="connsiteX3" fmla="*/ 179523 w 359045"/>
              <a:gd name="connsiteY3" fmla="*/ 549117 h 549117"/>
              <a:gd name="connsiteX4" fmla="*/ 0 w 359045"/>
              <a:gd name="connsiteY4" fmla="*/ 549117 h 549117"/>
              <a:gd name="connsiteX5" fmla="*/ 161626 w 359045"/>
              <a:gd name="connsiteY5" fmla="*/ 261960 h 549117"/>
              <a:gd name="connsiteX6" fmla="*/ 0 w 359045"/>
              <a:gd name="connsiteY6" fmla="*/ 0 h 549117"/>
              <a:gd name="connsiteX0" fmla="*/ 0 w 359045"/>
              <a:gd name="connsiteY0" fmla="*/ 0 h 549117"/>
              <a:gd name="connsiteX1" fmla="*/ 179523 w 359045"/>
              <a:gd name="connsiteY1" fmla="*/ 0 h 549117"/>
              <a:gd name="connsiteX2" fmla="*/ 359045 w 359045"/>
              <a:gd name="connsiteY2" fmla="*/ 274559 h 549117"/>
              <a:gd name="connsiteX3" fmla="*/ 179523 w 359045"/>
              <a:gd name="connsiteY3" fmla="*/ 549117 h 549117"/>
              <a:gd name="connsiteX4" fmla="*/ 0 w 359045"/>
              <a:gd name="connsiteY4" fmla="*/ 549117 h 549117"/>
              <a:gd name="connsiteX5" fmla="*/ 161626 w 359045"/>
              <a:gd name="connsiteY5" fmla="*/ 261960 h 549117"/>
              <a:gd name="connsiteX6" fmla="*/ 0 w 359045"/>
              <a:gd name="connsiteY6" fmla="*/ 0 h 549117"/>
              <a:gd name="connsiteX0" fmla="*/ 0 w 359045"/>
              <a:gd name="connsiteY0" fmla="*/ 0 h 549117"/>
              <a:gd name="connsiteX1" fmla="*/ 179523 w 359045"/>
              <a:gd name="connsiteY1" fmla="*/ 0 h 549117"/>
              <a:gd name="connsiteX2" fmla="*/ 359045 w 359045"/>
              <a:gd name="connsiteY2" fmla="*/ 274559 h 549117"/>
              <a:gd name="connsiteX3" fmla="*/ 179523 w 359045"/>
              <a:gd name="connsiteY3" fmla="*/ 549117 h 549117"/>
              <a:gd name="connsiteX4" fmla="*/ 0 w 359045"/>
              <a:gd name="connsiteY4" fmla="*/ 549117 h 549117"/>
              <a:gd name="connsiteX5" fmla="*/ 161626 w 359045"/>
              <a:gd name="connsiteY5" fmla="*/ 281010 h 549117"/>
              <a:gd name="connsiteX6" fmla="*/ 0 w 359045"/>
              <a:gd name="connsiteY6" fmla="*/ 0 h 549117"/>
              <a:gd name="connsiteX0" fmla="*/ 10965 w 370010"/>
              <a:gd name="connsiteY0" fmla="*/ 0 h 549117"/>
              <a:gd name="connsiteX1" fmla="*/ 190488 w 370010"/>
              <a:gd name="connsiteY1" fmla="*/ 0 h 549117"/>
              <a:gd name="connsiteX2" fmla="*/ 370010 w 370010"/>
              <a:gd name="connsiteY2" fmla="*/ 274559 h 549117"/>
              <a:gd name="connsiteX3" fmla="*/ 190488 w 370010"/>
              <a:gd name="connsiteY3" fmla="*/ 549117 h 549117"/>
              <a:gd name="connsiteX4" fmla="*/ 10965 w 370010"/>
              <a:gd name="connsiteY4" fmla="*/ 549117 h 549117"/>
              <a:gd name="connsiteX5" fmla="*/ 36860 w 370010"/>
              <a:gd name="connsiteY5" fmla="*/ 481035 h 549117"/>
              <a:gd name="connsiteX6" fmla="*/ 172591 w 370010"/>
              <a:gd name="connsiteY6" fmla="*/ 281010 h 549117"/>
              <a:gd name="connsiteX7" fmla="*/ 10965 w 370010"/>
              <a:gd name="connsiteY7" fmla="*/ 0 h 549117"/>
              <a:gd name="connsiteX0" fmla="*/ 41 w 359086"/>
              <a:gd name="connsiteY0" fmla="*/ 0 h 549117"/>
              <a:gd name="connsiteX1" fmla="*/ 179564 w 359086"/>
              <a:gd name="connsiteY1" fmla="*/ 0 h 549117"/>
              <a:gd name="connsiteX2" fmla="*/ 359086 w 359086"/>
              <a:gd name="connsiteY2" fmla="*/ 274559 h 549117"/>
              <a:gd name="connsiteX3" fmla="*/ 179564 w 359086"/>
              <a:gd name="connsiteY3" fmla="*/ 549117 h 549117"/>
              <a:gd name="connsiteX4" fmla="*/ 41 w 359086"/>
              <a:gd name="connsiteY4" fmla="*/ 549117 h 549117"/>
              <a:gd name="connsiteX5" fmla="*/ 161667 w 359086"/>
              <a:gd name="connsiteY5" fmla="*/ 281010 h 549117"/>
              <a:gd name="connsiteX6" fmla="*/ 41 w 359086"/>
              <a:gd name="connsiteY6" fmla="*/ 0 h 549117"/>
              <a:gd name="connsiteX0" fmla="*/ 22440 w 381485"/>
              <a:gd name="connsiteY0" fmla="*/ 0 h 549117"/>
              <a:gd name="connsiteX1" fmla="*/ 201963 w 381485"/>
              <a:gd name="connsiteY1" fmla="*/ 0 h 549117"/>
              <a:gd name="connsiteX2" fmla="*/ 381485 w 381485"/>
              <a:gd name="connsiteY2" fmla="*/ 274559 h 549117"/>
              <a:gd name="connsiteX3" fmla="*/ 201963 w 381485"/>
              <a:gd name="connsiteY3" fmla="*/ 549117 h 549117"/>
              <a:gd name="connsiteX4" fmla="*/ 22440 w 381485"/>
              <a:gd name="connsiteY4" fmla="*/ 549117 h 549117"/>
              <a:gd name="connsiteX5" fmla="*/ 22440 w 381485"/>
              <a:gd name="connsiteY5" fmla="*/ 0 h 549117"/>
              <a:gd name="connsiteX0" fmla="*/ 4922 w 363967"/>
              <a:gd name="connsiteY0" fmla="*/ 0 h 549117"/>
              <a:gd name="connsiteX1" fmla="*/ 184445 w 363967"/>
              <a:gd name="connsiteY1" fmla="*/ 0 h 549117"/>
              <a:gd name="connsiteX2" fmla="*/ 363967 w 363967"/>
              <a:gd name="connsiteY2" fmla="*/ 274559 h 549117"/>
              <a:gd name="connsiteX3" fmla="*/ 184445 w 363967"/>
              <a:gd name="connsiteY3" fmla="*/ 549117 h 549117"/>
              <a:gd name="connsiteX4" fmla="*/ 4922 w 363967"/>
              <a:gd name="connsiteY4" fmla="*/ 549117 h 549117"/>
              <a:gd name="connsiteX5" fmla="*/ 123687 w 363967"/>
              <a:gd name="connsiteY5" fmla="*/ 276247 h 549117"/>
              <a:gd name="connsiteX6" fmla="*/ 4922 w 363967"/>
              <a:gd name="connsiteY6" fmla="*/ 0 h 549117"/>
              <a:gd name="connsiteX0" fmla="*/ 4045 w 363090"/>
              <a:gd name="connsiteY0" fmla="*/ 0 h 549117"/>
              <a:gd name="connsiteX1" fmla="*/ 183568 w 363090"/>
              <a:gd name="connsiteY1" fmla="*/ 0 h 549117"/>
              <a:gd name="connsiteX2" fmla="*/ 363090 w 363090"/>
              <a:gd name="connsiteY2" fmla="*/ 274559 h 549117"/>
              <a:gd name="connsiteX3" fmla="*/ 183568 w 363090"/>
              <a:gd name="connsiteY3" fmla="*/ 549117 h 549117"/>
              <a:gd name="connsiteX4" fmla="*/ 4045 w 363090"/>
              <a:gd name="connsiteY4" fmla="*/ 549117 h 549117"/>
              <a:gd name="connsiteX5" fmla="*/ 160910 w 363090"/>
              <a:gd name="connsiteY5" fmla="*/ 276247 h 549117"/>
              <a:gd name="connsiteX6" fmla="*/ 4045 w 363090"/>
              <a:gd name="connsiteY6" fmla="*/ 0 h 549117"/>
              <a:gd name="connsiteX0" fmla="*/ 4947 w 363992"/>
              <a:gd name="connsiteY0" fmla="*/ 0 h 549117"/>
              <a:gd name="connsiteX1" fmla="*/ 184470 w 363992"/>
              <a:gd name="connsiteY1" fmla="*/ 0 h 549117"/>
              <a:gd name="connsiteX2" fmla="*/ 363992 w 363992"/>
              <a:gd name="connsiteY2" fmla="*/ 274559 h 549117"/>
              <a:gd name="connsiteX3" fmla="*/ 184470 w 363992"/>
              <a:gd name="connsiteY3" fmla="*/ 549117 h 549117"/>
              <a:gd name="connsiteX4" fmla="*/ 4947 w 363992"/>
              <a:gd name="connsiteY4" fmla="*/ 549117 h 549117"/>
              <a:gd name="connsiteX5" fmla="*/ 161812 w 363992"/>
              <a:gd name="connsiteY5" fmla="*/ 276247 h 549117"/>
              <a:gd name="connsiteX6" fmla="*/ 4947 w 363992"/>
              <a:gd name="connsiteY6" fmla="*/ 0 h 549117"/>
              <a:gd name="connsiteX0" fmla="*/ 4947 w 363992"/>
              <a:gd name="connsiteY0" fmla="*/ 0 h 549117"/>
              <a:gd name="connsiteX1" fmla="*/ 184470 w 363992"/>
              <a:gd name="connsiteY1" fmla="*/ 0 h 549117"/>
              <a:gd name="connsiteX2" fmla="*/ 363992 w 363992"/>
              <a:gd name="connsiteY2" fmla="*/ 274559 h 549117"/>
              <a:gd name="connsiteX3" fmla="*/ 184470 w 363992"/>
              <a:gd name="connsiteY3" fmla="*/ 549117 h 549117"/>
              <a:gd name="connsiteX4" fmla="*/ 4947 w 363992"/>
              <a:gd name="connsiteY4" fmla="*/ 549117 h 549117"/>
              <a:gd name="connsiteX5" fmla="*/ 161812 w 363992"/>
              <a:gd name="connsiteY5" fmla="*/ 276247 h 549117"/>
              <a:gd name="connsiteX6" fmla="*/ 4947 w 363992"/>
              <a:gd name="connsiteY6" fmla="*/ 0 h 549117"/>
              <a:gd name="connsiteX0" fmla="*/ 4394 w 363439"/>
              <a:gd name="connsiteY0" fmla="*/ 0 h 549117"/>
              <a:gd name="connsiteX1" fmla="*/ 183917 w 363439"/>
              <a:gd name="connsiteY1" fmla="*/ 0 h 549117"/>
              <a:gd name="connsiteX2" fmla="*/ 363439 w 363439"/>
              <a:gd name="connsiteY2" fmla="*/ 274559 h 549117"/>
              <a:gd name="connsiteX3" fmla="*/ 183917 w 363439"/>
              <a:gd name="connsiteY3" fmla="*/ 549117 h 549117"/>
              <a:gd name="connsiteX4" fmla="*/ 4394 w 363439"/>
              <a:gd name="connsiteY4" fmla="*/ 549117 h 549117"/>
              <a:gd name="connsiteX5" fmla="*/ 183484 w 363439"/>
              <a:gd name="connsiteY5" fmla="*/ 276247 h 549117"/>
              <a:gd name="connsiteX6" fmla="*/ 4394 w 363439"/>
              <a:gd name="connsiteY6" fmla="*/ 0 h 549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3439" h="549117">
                <a:moveTo>
                  <a:pt x="4394" y="0"/>
                </a:moveTo>
                <a:lnTo>
                  <a:pt x="183917" y="0"/>
                </a:lnTo>
                <a:lnTo>
                  <a:pt x="363439" y="274559"/>
                </a:lnTo>
                <a:lnTo>
                  <a:pt x="183917" y="549117"/>
                </a:lnTo>
                <a:lnTo>
                  <a:pt x="4394" y="549117"/>
                </a:lnTo>
                <a:cubicBezTo>
                  <a:pt x="-29545" y="503242"/>
                  <a:pt x="145384" y="370147"/>
                  <a:pt x="183484" y="276247"/>
                </a:cubicBezTo>
                <a:cubicBezTo>
                  <a:pt x="143003" y="189491"/>
                  <a:pt x="-29545" y="45644"/>
                  <a:pt x="4394" y="0"/>
                </a:cubicBezTo>
                <a:close/>
              </a:path>
            </a:pathLst>
          </a:cu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4" name="ホームベース 48"/>
          <p:cNvSpPr/>
          <p:nvPr/>
        </p:nvSpPr>
        <p:spPr>
          <a:xfrm>
            <a:off x="6900197" y="5322883"/>
            <a:ext cx="363439" cy="549117"/>
          </a:xfrm>
          <a:custGeom>
            <a:avLst/>
            <a:gdLst>
              <a:gd name="connsiteX0" fmla="*/ 0 w 359045"/>
              <a:gd name="connsiteY0" fmla="*/ 0 h 549117"/>
              <a:gd name="connsiteX1" fmla="*/ 179523 w 359045"/>
              <a:gd name="connsiteY1" fmla="*/ 0 h 549117"/>
              <a:gd name="connsiteX2" fmla="*/ 359045 w 359045"/>
              <a:gd name="connsiteY2" fmla="*/ 274559 h 549117"/>
              <a:gd name="connsiteX3" fmla="*/ 179523 w 359045"/>
              <a:gd name="connsiteY3" fmla="*/ 549117 h 549117"/>
              <a:gd name="connsiteX4" fmla="*/ 0 w 359045"/>
              <a:gd name="connsiteY4" fmla="*/ 549117 h 549117"/>
              <a:gd name="connsiteX5" fmla="*/ 0 w 359045"/>
              <a:gd name="connsiteY5" fmla="*/ 0 h 549117"/>
              <a:gd name="connsiteX0" fmla="*/ 0 w 359045"/>
              <a:gd name="connsiteY0" fmla="*/ 0 h 549117"/>
              <a:gd name="connsiteX1" fmla="*/ 179523 w 359045"/>
              <a:gd name="connsiteY1" fmla="*/ 0 h 549117"/>
              <a:gd name="connsiteX2" fmla="*/ 359045 w 359045"/>
              <a:gd name="connsiteY2" fmla="*/ 274559 h 549117"/>
              <a:gd name="connsiteX3" fmla="*/ 179523 w 359045"/>
              <a:gd name="connsiteY3" fmla="*/ 549117 h 549117"/>
              <a:gd name="connsiteX4" fmla="*/ 0 w 359045"/>
              <a:gd name="connsiteY4" fmla="*/ 549117 h 549117"/>
              <a:gd name="connsiteX5" fmla="*/ 161626 w 359045"/>
              <a:gd name="connsiteY5" fmla="*/ 261960 h 549117"/>
              <a:gd name="connsiteX6" fmla="*/ 0 w 359045"/>
              <a:gd name="connsiteY6" fmla="*/ 0 h 549117"/>
              <a:gd name="connsiteX0" fmla="*/ 0 w 359045"/>
              <a:gd name="connsiteY0" fmla="*/ 0 h 549117"/>
              <a:gd name="connsiteX1" fmla="*/ 179523 w 359045"/>
              <a:gd name="connsiteY1" fmla="*/ 0 h 549117"/>
              <a:gd name="connsiteX2" fmla="*/ 359045 w 359045"/>
              <a:gd name="connsiteY2" fmla="*/ 274559 h 549117"/>
              <a:gd name="connsiteX3" fmla="*/ 179523 w 359045"/>
              <a:gd name="connsiteY3" fmla="*/ 549117 h 549117"/>
              <a:gd name="connsiteX4" fmla="*/ 0 w 359045"/>
              <a:gd name="connsiteY4" fmla="*/ 549117 h 549117"/>
              <a:gd name="connsiteX5" fmla="*/ 161626 w 359045"/>
              <a:gd name="connsiteY5" fmla="*/ 261960 h 549117"/>
              <a:gd name="connsiteX6" fmla="*/ 0 w 359045"/>
              <a:gd name="connsiteY6" fmla="*/ 0 h 549117"/>
              <a:gd name="connsiteX0" fmla="*/ 0 w 359045"/>
              <a:gd name="connsiteY0" fmla="*/ 0 h 549117"/>
              <a:gd name="connsiteX1" fmla="*/ 179523 w 359045"/>
              <a:gd name="connsiteY1" fmla="*/ 0 h 549117"/>
              <a:gd name="connsiteX2" fmla="*/ 359045 w 359045"/>
              <a:gd name="connsiteY2" fmla="*/ 274559 h 549117"/>
              <a:gd name="connsiteX3" fmla="*/ 179523 w 359045"/>
              <a:gd name="connsiteY3" fmla="*/ 549117 h 549117"/>
              <a:gd name="connsiteX4" fmla="*/ 0 w 359045"/>
              <a:gd name="connsiteY4" fmla="*/ 549117 h 549117"/>
              <a:gd name="connsiteX5" fmla="*/ 161626 w 359045"/>
              <a:gd name="connsiteY5" fmla="*/ 281010 h 549117"/>
              <a:gd name="connsiteX6" fmla="*/ 0 w 359045"/>
              <a:gd name="connsiteY6" fmla="*/ 0 h 549117"/>
              <a:gd name="connsiteX0" fmla="*/ 10965 w 370010"/>
              <a:gd name="connsiteY0" fmla="*/ 0 h 549117"/>
              <a:gd name="connsiteX1" fmla="*/ 190488 w 370010"/>
              <a:gd name="connsiteY1" fmla="*/ 0 h 549117"/>
              <a:gd name="connsiteX2" fmla="*/ 370010 w 370010"/>
              <a:gd name="connsiteY2" fmla="*/ 274559 h 549117"/>
              <a:gd name="connsiteX3" fmla="*/ 190488 w 370010"/>
              <a:gd name="connsiteY3" fmla="*/ 549117 h 549117"/>
              <a:gd name="connsiteX4" fmla="*/ 10965 w 370010"/>
              <a:gd name="connsiteY4" fmla="*/ 549117 h 549117"/>
              <a:gd name="connsiteX5" fmla="*/ 36860 w 370010"/>
              <a:gd name="connsiteY5" fmla="*/ 481035 h 549117"/>
              <a:gd name="connsiteX6" fmla="*/ 172591 w 370010"/>
              <a:gd name="connsiteY6" fmla="*/ 281010 h 549117"/>
              <a:gd name="connsiteX7" fmla="*/ 10965 w 370010"/>
              <a:gd name="connsiteY7" fmla="*/ 0 h 549117"/>
              <a:gd name="connsiteX0" fmla="*/ 41 w 359086"/>
              <a:gd name="connsiteY0" fmla="*/ 0 h 549117"/>
              <a:gd name="connsiteX1" fmla="*/ 179564 w 359086"/>
              <a:gd name="connsiteY1" fmla="*/ 0 h 549117"/>
              <a:gd name="connsiteX2" fmla="*/ 359086 w 359086"/>
              <a:gd name="connsiteY2" fmla="*/ 274559 h 549117"/>
              <a:gd name="connsiteX3" fmla="*/ 179564 w 359086"/>
              <a:gd name="connsiteY3" fmla="*/ 549117 h 549117"/>
              <a:gd name="connsiteX4" fmla="*/ 41 w 359086"/>
              <a:gd name="connsiteY4" fmla="*/ 549117 h 549117"/>
              <a:gd name="connsiteX5" fmla="*/ 161667 w 359086"/>
              <a:gd name="connsiteY5" fmla="*/ 281010 h 549117"/>
              <a:gd name="connsiteX6" fmla="*/ 41 w 359086"/>
              <a:gd name="connsiteY6" fmla="*/ 0 h 549117"/>
              <a:gd name="connsiteX0" fmla="*/ 22440 w 381485"/>
              <a:gd name="connsiteY0" fmla="*/ 0 h 549117"/>
              <a:gd name="connsiteX1" fmla="*/ 201963 w 381485"/>
              <a:gd name="connsiteY1" fmla="*/ 0 h 549117"/>
              <a:gd name="connsiteX2" fmla="*/ 381485 w 381485"/>
              <a:gd name="connsiteY2" fmla="*/ 274559 h 549117"/>
              <a:gd name="connsiteX3" fmla="*/ 201963 w 381485"/>
              <a:gd name="connsiteY3" fmla="*/ 549117 h 549117"/>
              <a:gd name="connsiteX4" fmla="*/ 22440 w 381485"/>
              <a:gd name="connsiteY4" fmla="*/ 549117 h 549117"/>
              <a:gd name="connsiteX5" fmla="*/ 22440 w 381485"/>
              <a:gd name="connsiteY5" fmla="*/ 0 h 549117"/>
              <a:gd name="connsiteX0" fmla="*/ 4922 w 363967"/>
              <a:gd name="connsiteY0" fmla="*/ 0 h 549117"/>
              <a:gd name="connsiteX1" fmla="*/ 184445 w 363967"/>
              <a:gd name="connsiteY1" fmla="*/ 0 h 549117"/>
              <a:gd name="connsiteX2" fmla="*/ 363967 w 363967"/>
              <a:gd name="connsiteY2" fmla="*/ 274559 h 549117"/>
              <a:gd name="connsiteX3" fmla="*/ 184445 w 363967"/>
              <a:gd name="connsiteY3" fmla="*/ 549117 h 549117"/>
              <a:gd name="connsiteX4" fmla="*/ 4922 w 363967"/>
              <a:gd name="connsiteY4" fmla="*/ 549117 h 549117"/>
              <a:gd name="connsiteX5" fmla="*/ 123687 w 363967"/>
              <a:gd name="connsiteY5" fmla="*/ 276247 h 549117"/>
              <a:gd name="connsiteX6" fmla="*/ 4922 w 363967"/>
              <a:gd name="connsiteY6" fmla="*/ 0 h 549117"/>
              <a:gd name="connsiteX0" fmla="*/ 4045 w 363090"/>
              <a:gd name="connsiteY0" fmla="*/ 0 h 549117"/>
              <a:gd name="connsiteX1" fmla="*/ 183568 w 363090"/>
              <a:gd name="connsiteY1" fmla="*/ 0 h 549117"/>
              <a:gd name="connsiteX2" fmla="*/ 363090 w 363090"/>
              <a:gd name="connsiteY2" fmla="*/ 274559 h 549117"/>
              <a:gd name="connsiteX3" fmla="*/ 183568 w 363090"/>
              <a:gd name="connsiteY3" fmla="*/ 549117 h 549117"/>
              <a:gd name="connsiteX4" fmla="*/ 4045 w 363090"/>
              <a:gd name="connsiteY4" fmla="*/ 549117 h 549117"/>
              <a:gd name="connsiteX5" fmla="*/ 160910 w 363090"/>
              <a:gd name="connsiteY5" fmla="*/ 276247 h 549117"/>
              <a:gd name="connsiteX6" fmla="*/ 4045 w 363090"/>
              <a:gd name="connsiteY6" fmla="*/ 0 h 549117"/>
              <a:gd name="connsiteX0" fmla="*/ 4947 w 363992"/>
              <a:gd name="connsiteY0" fmla="*/ 0 h 549117"/>
              <a:gd name="connsiteX1" fmla="*/ 184470 w 363992"/>
              <a:gd name="connsiteY1" fmla="*/ 0 h 549117"/>
              <a:gd name="connsiteX2" fmla="*/ 363992 w 363992"/>
              <a:gd name="connsiteY2" fmla="*/ 274559 h 549117"/>
              <a:gd name="connsiteX3" fmla="*/ 184470 w 363992"/>
              <a:gd name="connsiteY3" fmla="*/ 549117 h 549117"/>
              <a:gd name="connsiteX4" fmla="*/ 4947 w 363992"/>
              <a:gd name="connsiteY4" fmla="*/ 549117 h 549117"/>
              <a:gd name="connsiteX5" fmla="*/ 161812 w 363992"/>
              <a:gd name="connsiteY5" fmla="*/ 276247 h 549117"/>
              <a:gd name="connsiteX6" fmla="*/ 4947 w 363992"/>
              <a:gd name="connsiteY6" fmla="*/ 0 h 549117"/>
              <a:gd name="connsiteX0" fmla="*/ 4947 w 363992"/>
              <a:gd name="connsiteY0" fmla="*/ 0 h 549117"/>
              <a:gd name="connsiteX1" fmla="*/ 184470 w 363992"/>
              <a:gd name="connsiteY1" fmla="*/ 0 h 549117"/>
              <a:gd name="connsiteX2" fmla="*/ 363992 w 363992"/>
              <a:gd name="connsiteY2" fmla="*/ 274559 h 549117"/>
              <a:gd name="connsiteX3" fmla="*/ 184470 w 363992"/>
              <a:gd name="connsiteY3" fmla="*/ 549117 h 549117"/>
              <a:gd name="connsiteX4" fmla="*/ 4947 w 363992"/>
              <a:gd name="connsiteY4" fmla="*/ 549117 h 549117"/>
              <a:gd name="connsiteX5" fmla="*/ 161812 w 363992"/>
              <a:gd name="connsiteY5" fmla="*/ 276247 h 549117"/>
              <a:gd name="connsiteX6" fmla="*/ 4947 w 363992"/>
              <a:gd name="connsiteY6" fmla="*/ 0 h 549117"/>
              <a:gd name="connsiteX0" fmla="*/ 4394 w 363439"/>
              <a:gd name="connsiteY0" fmla="*/ 0 h 549117"/>
              <a:gd name="connsiteX1" fmla="*/ 183917 w 363439"/>
              <a:gd name="connsiteY1" fmla="*/ 0 h 549117"/>
              <a:gd name="connsiteX2" fmla="*/ 363439 w 363439"/>
              <a:gd name="connsiteY2" fmla="*/ 274559 h 549117"/>
              <a:gd name="connsiteX3" fmla="*/ 183917 w 363439"/>
              <a:gd name="connsiteY3" fmla="*/ 549117 h 549117"/>
              <a:gd name="connsiteX4" fmla="*/ 4394 w 363439"/>
              <a:gd name="connsiteY4" fmla="*/ 549117 h 549117"/>
              <a:gd name="connsiteX5" fmla="*/ 183484 w 363439"/>
              <a:gd name="connsiteY5" fmla="*/ 276247 h 549117"/>
              <a:gd name="connsiteX6" fmla="*/ 4394 w 363439"/>
              <a:gd name="connsiteY6" fmla="*/ 0 h 549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3439" h="549117">
                <a:moveTo>
                  <a:pt x="4394" y="0"/>
                </a:moveTo>
                <a:lnTo>
                  <a:pt x="183917" y="0"/>
                </a:lnTo>
                <a:lnTo>
                  <a:pt x="363439" y="274559"/>
                </a:lnTo>
                <a:lnTo>
                  <a:pt x="183917" y="549117"/>
                </a:lnTo>
                <a:lnTo>
                  <a:pt x="4394" y="549117"/>
                </a:lnTo>
                <a:cubicBezTo>
                  <a:pt x="-29545" y="503242"/>
                  <a:pt x="145384" y="370147"/>
                  <a:pt x="183484" y="276247"/>
                </a:cubicBezTo>
                <a:cubicBezTo>
                  <a:pt x="143003" y="189491"/>
                  <a:pt x="-29545" y="45644"/>
                  <a:pt x="4394" y="0"/>
                </a:cubicBezTo>
                <a:close/>
              </a:path>
            </a:pathLst>
          </a:custGeom>
          <a:solidFill>
            <a:srgbClr val="F2F7F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3386706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538016" y="671664"/>
            <a:ext cx="8860689" cy="406509"/>
          </a:xfrm>
          <a:prstGeom prst="rect">
            <a:avLst/>
          </a:prstGeom>
          <a:solidFill>
            <a:schemeClr val="accent1">
              <a:lumMod val="60000"/>
              <a:lumOff val="4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29250" tIns="57201" rIns="29250" bIns="572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2400" b="1" dirty="0">
                <a:solidFill>
                  <a:schemeClr val="tx1"/>
                </a:solidFill>
                <a:latin typeface="+mj-ea"/>
                <a:ea typeface="+mj-ea"/>
                <a:cs typeface="Meiryo UI" panose="020B0604030504040204" pitchFamily="50" charset="-128"/>
              </a:rPr>
              <a:t>現在の防災計画の進行管理</a:t>
            </a:r>
          </a:p>
        </p:txBody>
      </p:sp>
      <p:grpSp>
        <p:nvGrpSpPr>
          <p:cNvPr id="48" name="グループ化 47"/>
          <p:cNvGrpSpPr/>
          <p:nvPr/>
        </p:nvGrpSpPr>
        <p:grpSpPr>
          <a:xfrm>
            <a:off x="1953193" y="2275397"/>
            <a:ext cx="6564239" cy="4452948"/>
            <a:chOff x="1543761" y="1647601"/>
            <a:chExt cx="5130407" cy="3480287"/>
          </a:xfrm>
        </p:grpSpPr>
        <p:sp>
          <p:nvSpPr>
            <p:cNvPr id="6" name="角丸四角形 5"/>
            <p:cNvSpPr>
              <a:spLocks noChangeArrowheads="1"/>
            </p:cNvSpPr>
            <p:nvPr/>
          </p:nvSpPr>
          <p:spPr bwMode="auto">
            <a:xfrm>
              <a:off x="4270132" y="1724441"/>
              <a:ext cx="1586072" cy="3394934"/>
            </a:xfrm>
            <a:prstGeom prst="roundRect">
              <a:avLst>
                <a:gd name="adj" fmla="val 16667"/>
              </a:avLst>
            </a:prstGeom>
            <a:solidFill>
              <a:srgbClr val="DCE6F2"/>
            </a:solidFill>
            <a:ln>
              <a:noFill/>
            </a:ln>
            <a:extLst>
              <a:ext uri="{91240B29-F687-4F45-9708-019B960494DF}">
                <a14:hiddenLine xmlns:a14="http://schemas.microsoft.com/office/drawing/2010/main" w="12700" algn="ctr">
                  <a:solidFill>
                    <a:srgbClr val="000000"/>
                  </a:solidFill>
                  <a:round/>
                  <a:headEnd/>
                  <a:tailEnd/>
                </a14:hiddenLine>
              </a:ext>
            </a:extLst>
          </p:spPr>
          <p:txBody>
            <a:bodyPr rot="0" vert="horz" wrap="square" lIns="91440" tIns="45720" rIns="91440" bIns="45720" anchor="ctr" anchorCtr="0" upright="1">
              <a:noAutofit/>
            </a:bodyPr>
            <a:lstStyle/>
            <a:p>
              <a:endParaRPr lang="ja-JP" altLang="en-US" sz="1000"/>
            </a:p>
          </p:txBody>
        </p:sp>
        <p:sp>
          <p:nvSpPr>
            <p:cNvPr id="7" name="角丸四角形 6"/>
            <p:cNvSpPr>
              <a:spLocks noChangeArrowheads="1"/>
            </p:cNvSpPr>
            <p:nvPr/>
          </p:nvSpPr>
          <p:spPr bwMode="auto">
            <a:xfrm>
              <a:off x="1543761" y="1732949"/>
              <a:ext cx="2152312" cy="3394939"/>
            </a:xfrm>
            <a:prstGeom prst="roundRect">
              <a:avLst>
                <a:gd name="adj" fmla="val 16667"/>
              </a:avLst>
            </a:prstGeom>
            <a:solidFill>
              <a:srgbClr val="DCE6F2"/>
            </a:solidFill>
            <a:ln>
              <a:noFill/>
            </a:ln>
            <a:extLst>
              <a:ext uri="{91240B29-F687-4F45-9708-019B960494DF}">
                <a14:hiddenLine xmlns:a14="http://schemas.microsoft.com/office/drawing/2010/main" w="12700" algn="ctr">
                  <a:solidFill>
                    <a:srgbClr val="000000"/>
                  </a:solidFill>
                  <a:round/>
                  <a:headEnd/>
                  <a:tailEnd/>
                </a14:hiddenLine>
              </a:ext>
            </a:extLst>
          </p:spPr>
          <p:txBody>
            <a:bodyPr rot="0" vert="horz" wrap="square" lIns="91440" tIns="45720" rIns="91440" bIns="45720" anchor="ctr" anchorCtr="0" upright="1">
              <a:noAutofit/>
            </a:bodyPr>
            <a:lstStyle/>
            <a:p>
              <a:endParaRPr lang="ja-JP" altLang="en-US" sz="1000"/>
            </a:p>
          </p:txBody>
        </p:sp>
        <p:sp>
          <p:nvSpPr>
            <p:cNvPr id="8" name="角丸四角形 7"/>
            <p:cNvSpPr>
              <a:spLocks noChangeArrowheads="1"/>
            </p:cNvSpPr>
            <p:nvPr/>
          </p:nvSpPr>
          <p:spPr bwMode="auto">
            <a:xfrm>
              <a:off x="2087076" y="1647601"/>
              <a:ext cx="893622" cy="230597"/>
            </a:xfrm>
            <a:prstGeom prst="roundRect">
              <a:avLst>
                <a:gd name="adj" fmla="val 16667"/>
              </a:avLst>
            </a:prstGeom>
            <a:solidFill>
              <a:srgbClr val="4F81BD"/>
            </a:solidFill>
            <a:ln w="25400" algn="ctr">
              <a:solidFill>
                <a:srgbClr val="DCE6F2"/>
              </a:solidFill>
              <a:round/>
              <a:headEnd/>
              <a:tailEnd/>
            </a:ln>
          </p:spPr>
          <p:txBody>
            <a:bodyPr rot="0" vert="horz" wrap="square" lIns="91440" tIns="45720" rIns="91440" bIns="45720" anchor="ctr" anchorCtr="0" upright="1">
              <a:noAutofit/>
            </a:bodyPr>
            <a:lstStyle/>
            <a:p>
              <a:pPr algn="ctr">
                <a:spcAft>
                  <a:spcPts val="0"/>
                </a:spcAft>
              </a:pPr>
              <a:r>
                <a:rPr lang="ja-JP" sz="1000" kern="100" dirty="0">
                  <a:solidFill>
                    <a:srgbClr val="FFFFFF"/>
                  </a:solidFill>
                  <a:effectLst/>
                  <a:latin typeface="Century" panose="02040604050505020304" pitchFamily="18" charset="0"/>
                  <a:ea typeface="HGPｺﾞｼｯｸM" panose="020B0600000000000000" pitchFamily="50" charset="-128"/>
                  <a:cs typeface="Times New Roman" panose="02020603050405020304" pitchFamily="18" charset="0"/>
                </a:rPr>
                <a:t>特定事業所</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9" name="円/楕円 5"/>
            <p:cNvSpPr>
              <a:spLocks noChangeArrowheads="1"/>
            </p:cNvSpPr>
            <p:nvPr/>
          </p:nvSpPr>
          <p:spPr bwMode="auto">
            <a:xfrm>
              <a:off x="1909214" y="1916631"/>
              <a:ext cx="1236044" cy="281841"/>
            </a:xfrm>
            <a:prstGeom prst="ellipse">
              <a:avLst/>
            </a:prstGeom>
            <a:solidFill>
              <a:srgbClr val="FFFFFF"/>
            </a:solidFill>
            <a:ln w="25400" algn="ctr">
              <a:solidFill>
                <a:srgbClr val="385D8A"/>
              </a:solidFill>
              <a:round/>
              <a:headEnd/>
              <a:tailEnd/>
            </a:ln>
          </p:spPr>
          <p:txBody>
            <a:bodyPr rot="0" vert="horz" wrap="square" lIns="91440" tIns="45720" rIns="91440" bIns="45720" anchor="ctr" anchorCtr="0" upright="1">
              <a:noAutofit/>
            </a:bodyPr>
            <a:lstStyle/>
            <a:p>
              <a:pPr algn="ctr">
                <a:spcAft>
                  <a:spcPts val="0"/>
                </a:spcAft>
              </a:pPr>
              <a:r>
                <a:rPr lang="ja-JP" sz="1000" kern="100" dirty="0">
                  <a:solidFill>
                    <a:srgbClr val="000000"/>
                  </a:solidFill>
                  <a:effectLst/>
                  <a:latin typeface="Century" panose="02040604050505020304" pitchFamily="18" charset="0"/>
                  <a:ea typeface="HGPｺﾞｼｯｸM" panose="020B0600000000000000" pitchFamily="50" charset="-128"/>
                  <a:cs typeface="Times New Roman" panose="02020603050405020304" pitchFamily="18" charset="0"/>
                </a:rPr>
                <a:t>対策の検討</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0" name="角丸四角形 9"/>
            <p:cNvSpPr>
              <a:spLocks noChangeArrowheads="1"/>
            </p:cNvSpPr>
            <p:nvPr/>
          </p:nvSpPr>
          <p:spPr bwMode="auto">
            <a:xfrm>
              <a:off x="4685897" y="1647601"/>
              <a:ext cx="751707" cy="230597"/>
            </a:xfrm>
            <a:prstGeom prst="roundRect">
              <a:avLst>
                <a:gd name="adj" fmla="val 16667"/>
              </a:avLst>
            </a:prstGeom>
            <a:solidFill>
              <a:srgbClr val="4F81BD"/>
            </a:solidFill>
            <a:ln w="25400" algn="ctr">
              <a:solidFill>
                <a:srgbClr val="DCE6F2"/>
              </a:solidFill>
              <a:round/>
              <a:headEnd/>
              <a:tailEnd/>
            </a:ln>
          </p:spPr>
          <p:txBody>
            <a:bodyPr rot="0" vert="horz" wrap="square" lIns="91440" tIns="45720" rIns="91440" bIns="45720" anchor="ctr" anchorCtr="0" upright="1">
              <a:noAutofit/>
            </a:bodyPr>
            <a:lstStyle/>
            <a:p>
              <a:pPr algn="ctr">
                <a:spcAft>
                  <a:spcPts val="0"/>
                </a:spcAft>
              </a:pPr>
              <a:r>
                <a:rPr lang="ja-JP" sz="1000" kern="100" dirty="0">
                  <a:solidFill>
                    <a:srgbClr val="FFFFFF"/>
                  </a:solidFill>
                  <a:effectLst/>
                  <a:latin typeface="Century" panose="02040604050505020304" pitchFamily="18" charset="0"/>
                  <a:ea typeface="HGPｺﾞｼｯｸM" panose="020B0600000000000000" pitchFamily="50" charset="-128"/>
                  <a:cs typeface="Times New Roman" panose="02020603050405020304" pitchFamily="18" charset="0"/>
                </a:rPr>
                <a:t>防災本部</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1" name="正方形/長方形 10"/>
            <p:cNvSpPr>
              <a:spLocks noChangeArrowheads="1"/>
            </p:cNvSpPr>
            <p:nvPr/>
          </p:nvSpPr>
          <p:spPr bwMode="auto">
            <a:xfrm>
              <a:off x="4489656" y="2268393"/>
              <a:ext cx="1144191" cy="290382"/>
            </a:xfrm>
            <a:prstGeom prst="rect">
              <a:avLst/>
            </a:prstGeom>
            <a:solidFill>
              <a:srgbClr val="FFFFFF"/>
            </a:solidFill>
            <a:ln w="25400" algn="ctr">
              <a:solidFill>
                <a:srgbClr val="385D8A"/>
              </a:solidFill>
              <a:miter lim="800000"/>
              <a:headEnd/>
              <a:tailEnd/>
            </a:ln>
          </p:spPr>
          <p:txBody>
            <a:bodyPr rot="0" vert="horz" wrap="square" lIns="91440" tIns="45720" rIns="91440" bIns="45720" anchor="ctr" anchorCtr="0" upright="1">
              <a:noAutofit/>
            </a:bodyPr>
            <a:lstStyle/>
            <a:p>
              <a:pPr algn="ctr">
                <a:spcAft>
                  <a:spcPts val="0"/>
                </a:spcAft>
              </a:pPr>
              <a:r>
                <a:rPr lang="ja-JP" sz="1000" kern="100" dirty="0">
                  <a:solidFill>
                    <a:srgbClr val="000000"/>
                  </a:solidFill>
                  <a:effectLst/>
                  <a:latin typeface="Century" panose="02040604050505020304" pitchFamily="18" charset="0"/>
                  <a:ea typeface="HGPｺﾞｼｯｸM" panose="020B0600000000000000" pitchFamily="50" charset="-128"/>
                  <a:cs typeface="Times New Roman" panose="02020603050405020304" pitchFamily="18" charset="0"/>
                </a:rPr>
                <a:t>計画の取りまとめ</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2" name="メモ 11"/>
            <p:cNvSpPr>
              <a:spLocks noChangeArrowheads="1"/>
            </p:cNvSpPr>
            <p:nvPr/>
          </p:nvSpPr>
          <p:spPr bwMode="auto">
            <a:xfrm>
              <a:off x="1626751" y="2281744"/>
              <a:ext cx="576952" cy="531655"/>
            </a:xfrm>
            <a:prstGeom prst="foldedCorner">
              <a:avLst>
                <a:gd name="adj" fmla="val 16667"/>
              </a:avLst>
            </a:prstGeom>
            <a:solidFill>
              <a:srgbClr val="4F81BD"/>
            </a:solidFill>
            <a:ln w="25400" algn="ctr">
              <a:solidFill>
                <a:srgbClr val="385D8A"/>
              </a:solidFill>
              <a:round/>
              <a:headEnd/>
              <a:tailEnd/>
            </a:ln>
          </p:spPr>
          <p:txBody>
            <a:bodyPr rot="0" vert="horz" wrap="square" lIns="91440" tIns="45720" rIns="91440" bIns="45720" anchor="ctr" anchorCtr="0" upright="1">
              <a:noAutofit/>
            </a:bodyPr>
            <a:lstStyle/>
            <a:p>
              <a:pPr algn="ctr">
                <a:spcAft>
                  <a:spcPts val="0"/>
                </a:spcAft>
              </a:pPr>
              <a:r>
                <a:rPr lang="ja-JP" sz="1000" kern="100" dirty="0">
                  <a:solidFill>
                    <a:srgbClr val="FFFFFF"/>
                  </a:solidFill>
                  <a:effectLst/>
                  <a:latin typeface="Century" panose="02040604050505020304" pitchFamily="18" charset="0"/>
                  <a:ea typeface="HGPｺﾞｼｯｸM" panose="020B0600000000000000" pitchFamily="50" charset="-128"/>
                  <a:cs typeface="Times New Roman" panose="02020603050405020304" pitchFamily="18" charset="0"/>
                </a:rPr>
                <a:t>対策</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spcAft>
                  <a:spcPts val="0"/>
                </a:spcAft>
              </a:pPr>
              <a:r>
                <a:rPr lang="ja-JP" sz="1000" kern="100" dirty="0">
                  <a:solidFill>
                    <a:srgbClr val="FFFFFF"/>
                  </a:solidFill>
                  <a:effectLst/>
                  <a:latin typeface="Century" panose="02040604050505020304" pitchFamily="18" charset="0"/>
                  <a:ea typeface="HGPｺﾞｼｯｸM" panose="020B0600000000000000" pitchFamily="50" charset="-128"/>
                  <a:cs typeface="Times New Roman" panose="02020603050405020304" pitchFamily="18" charset="0"/>
                </a:rPr>
                <a:t>計画書</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3" name="正方形/長方形 12"/>
            <p:cNvSpPr>
              <a:spLocks noChangeArrowheads="1"/>
            </p:cNvSpPr>
            <p:nvPr/>
          </p:nvSpPr>
          <p:spPr bwMode="auto">
            <a:xfrm>
              <a:off x="4502961" y="2832075"/>
              <a:ext cx="1144191" cy="237003"/>
            </a:xfrm>
            <a:prstGeom prst="rect">
              <a:avLst/>
            </a:prstGeom>
            <a:solidFill>
              <a:srgbClr val="FFFFFF"/>
            </a:solidFill>
            <a:ln w="25400" algn="ctr">
              <a:solidFill>
                <a:srgbClr val="385D8A"/>
              </a:solidFill>
              <a:miter lim="800000"/>
              <a:headEnd/>
              <a:tailEnd/>
            </a:ln>
          </p:spPr>
          <p:txBody>
            <a:bodyPr rot="0" vert="horz" wrap="square" lIns="91440" tIns="45720" rIns="91440" bIns="45720" anchor="ctr" anchorCtr="0" upright="1">
              <a:noAutofit/>
            </a:bodyPr>
            <a:lstStyle/>
            <a:p>
              <a:pPr algn="ctr">
                <a:spcAft>
                  <a:spcPts val="0"/>
                </a:spcAft>
              </a:pPr>
              <a:r>
                <a:rPr lang="ja-JP" sz="1000" kern="100">
                  <a:solidFill>
                    <a:srgbClr val="000000"/>
                  </a:solidFill>
                  <a:effectLst/>
                  <a:latin typeface="Century" panose="02040604050505020304" pitchFamily="18" charset="0"/>
                  <a:ea typeface="HGPｺﾞｼｯｸM" panose="020B0600000000000000" pitchFamily="50" charset="-128"/>
                  <a:cs typeface="Times New Roman" panose="02020603050405020304" pitchFamily="18" charset="0"/>
                </a:rPr>
                <a:t>対策の取りまとめ</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p:txBody>
        </p:sp>
        <p:grpSp>
          <p:nvGrpSpPr>
            <p:cNvPr id="14" name="グループ化 13"/>
            <p:cNvGrpSpPr>
              <a:grpSpLocks/>
            </p:cNvGrpSpPr>
            <p:nvPr/>
          </p:nvGrpSpPr>
          <p:grpSpPr bwMode="auto">
            <a:xfrm>
              <a:off x="3156937" y="3409110"/>
              <a:ext cx="1124235" cy="269030"/>
              <a:chOff x="-352425" y="-400050"/>
              <a:chExt cx="1609725" cy="400050"/>
            </a:xfrm>
          </p:grpSpPr>
          <p:sp>
            <p:nvSpPr>
              <p:cNvPr id="15" name="左矢印 14"/>
              <p:cNvSpPr>
                <a:spLocks noChangeArrowheads="1"/>
              </p:cNvSpPr>
              <p:nvPr/>
            </p:nvSpPr>
            <p:spPr bwMode="auto">
              <a:xfrm flipH="1">
                <a:off x="-352425" y="-343225"/>
                <a:ext cx="1609725" cy="228600"/>
              </a:xfrm>
              <a:prstGeom prst="leftArrow">
                <a:avLst>
                  <a:gd name="adj1" fmla="val 50000"/>
                  <a:gd name="adj2" fmla="val 50009"/>
                </a:avLst>
              </a:prstGeom>
              <a:solidFill>
                <a:srgbClr val="4F81BD"/>
              </a:solidFill>
              <a:ln w="25400" algn="ctr">
                <a:solidFill>
                  <a:srgbClr val="385D8A"/>
                </a:solidFill>
                <a:miter lim="800000"/>
                <a:headEnd/>
                <a:tailEnd/>
              </a:ln>
            </p:spPr>
            <p:txBody>
              <a:bodyPr rot="0" vert="horz" wrap="square" lIns="91440" tIns="45720" rIns="91440" bIns="45720" anchor="ctr" anchorCtr="0" upright="1">
                <a:noAutofit/>
              </a:bodyPr>
              <a:lstStyle/>
              <a:p>
                <a:endParaRPr lang="ja-JP" altLang="en-US" sz="1000"/>
              </a:p>
            </p:txBody>
          </p:sp>
          <p:sp>
            <p:nvSpPr>
              <p:cNvPr id="16" name="円/楕円 25"/>
              <p:cNvSpPr>
                <a:spLocks noChangeArrowheads="1"/>
              </p:cNvSpPr>
              <p:nvPr/>
            </p:nvSpPr>
            <p:spPr bwMode="auto">
              <a:xfrm>
                <a:off x="482200" y="-400050"/>
                <a:ext cx="615949" cy="400050"/>
              </a:xfrm>
              <a:prstGeom prst="ellipse">
                <a:avLst/>
              </a:prstGeom>
              <a:solidFill>
                <a:srgbClr val="4F81BD"/>
              </a:solidFill>
              <a:ln w="25400" algn="ctr">
                <a:solidFill>
                  <a:srgbClr val="385D8A"/>
                </a:solidFill>
                <a:round/>
                <a:headEnd/>
                <a:tailEnd/>
              </a:ln>
            </p:spPr>
            <p:txBody>
              <a:bodyPr rot="0" vert="horz" wrap="square" lIns="91440" tIns="45720" rIns="91440" bIns="45720" anchor="ctr" anchorCtr="0" upright="1">
                <a:noAutofit/>
              </a:bodyPr>
              <a:lstStyle/>
              <a:p>
                <a:endParaRPr lang="ja-JP" altLang="en-US" sz="1000"/>
              </a:p>
            </p:txBody>
          </p:sp>
          <p:sp>
            <p:nvSpPr>
              <p:cNvPr id="17" name="テキスト ボックス 26"/>
              <p:cNvSpPr txBox="1">
                <a:spLocks noChangeArrowheads="1"/>
              </p:cNvSpPr>
              <p:nvPr/>
            </p:nvSpPr>
            <p:spPr bwMode="auto">
              <a:xfrm>
                <a:off x="501683" y="-390277"/>
                <a:ext cx="62804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91440" tIns="45720" rIns="91440" bIns="45720" anchor="t" anchorCtr="0" upright="1">
                <a:noAutofit/>
              </a:bodyPr>
              <a:lstStyle/>
              <a:p>
                <a:pPr algn="just">
                  <a:spcAft>
                    <a:spcPts val="0"/>
                  </a:spcAft>
                </a:pPr>
                <a:r>
                  <a:rPr lang="ja-JP" sz="1000" kern="100" dirty="0">
                    <a:solidFill>
                      <a:srgbClr val="FFFFFF"/>
                    </a:solidFill>
                    <a:effectLst/>
                    <a:latin typeface="Century" panose="02040604050505020304" pitchFamily="18" charset="0"/>
                    <a:ea typeface="HGPｺﾞｼｯｸM" panose="020B0600000000000000" pitchFamily="50" charset="-128"/>
                    <a:cs typeface="Times New Roman" panose="02020603050405020304" pitchFamily="18" charset="0"/>
                  </a:rPr>
                  <a:t>提出</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grpSp>
        <p:sp>
          <p:nvSpPr>
            <p:cNvPr id="18" name="テキスト ボックス 29"/>
            <p:cNvSpPr txBox="1">
              <a:spLocks noChangeArrowheads="1"/>
            </p:cNvSpPr>
            <p:nvPr/>
          </p:nvSpPr>
          <p:spPr bwMode="auto">
            <a:xfrm>
              <a:off x="1586837" y="2858249"/>
              <a:ext cx="743258" cy="42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91440" tIns="45720" rIns="91440" bIns="45720" anchor="t" anchorCtr="0" upright="1">
              <a:noAutofit/>
            </a:bodyPr>
            <a:lstStyle/>
            <a:p>
              <a:pPr algn="just">
                <a:spcAft>
                  <a:spcPts val="0"/>
                </a:spcAft>
              </a:pPr>
              <a:r>
                <a:rPr lang="ja-JP" sz="1000" kern="100" dirty="0">
                  <a:effectLst/>
                  <a:latin typeface="Century" panose="02040604050505020304" pitchFamily="18" charset="0"/>
                  <a:ea typeface="HGPｺﾞｼｯｸM" panose="020B0600000000000000" pitchFamily="50" charset="-128"/>
                  <a:cs typeface="Times New Roman" panose="02020603050405020304" pitchFamily="18" charset="0"/>
                </a:rPr>
                <a:t>計画期間</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000" kern="100" dirty="0">
                  <a:effectLst/>
                  <a:latin typeface="HGPｺﾞｼｯｸM" panose="020B0600000000000000" pitchFamily="50" charset="-128"/>
                  <a:ea typeface="ＭＳ 明朝" panose="02020609040205080304" pitchFamily="17" charset="-128"/>
                  <a:cs typeface="Times New Roman" panose="02020603050405020304" pitchFamily="18" charset="0"/>
                </a:rPr>
                <a:t>3</a:t>
              </a:r>
              <a:r>
                <a:rPr lang="ja-JP" sz="1000" kern="100" dirty="0">
                  <a:effectLst/>
                  <a:latin typeface="Century" panose="02040604050505020304" pitchFamily="18" charset="0"/>
                  <a:ea typeface="HGPｺﾞｼｯｸM" panose="020B0600000000000000" pitchFamily="50" charset="-128"/>
                  <a:cs typeface="Times New Roman" panose="02020603050405020304" pitchFamily="18" charset="0"/>
                </a:rPr>
                <a:t>年間</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9" name="メモ 18"/>
            <p:cNvSpPr>
              <a:spLocks noChangeArrowheads="1"/>
            </p:cNvSpPr>
            <p:nvPr/>
          </p:nvSpPr>
          <p:spPr bwMode="auto">
            <a:xfrm>
              <a:off x="3011717" y="4440393"/>
              <a:ext cx="585401" cy="422762"/>
            </a:xfrm>
            <a:prstGeom prst="foldedCorner">
              <a:avLst>
                <a:gd name="adj" fmla="val 16667"/>
              </a:avLst>
            </a:prstGeom>
            <a:solidFill>
              <a:srgbClr val="4F81BD"/>
            </a:solidFill>
            <a:ln w="25400" algn="ctr">
              <a:solidFill>
                <a:srgbClr val="385D8A"/>
              </a:solidFill>
              <a:round/>
              <a:headEnd/>
              <a:tailEnd/>
            </a:ln>
          </p:spPr>
          <p:txBody>
            <a:bodyPr rot="0" vert="horz" wrap="square" lIns="91440" tIns="45720" rIns="91440" bIns="45720" anchor="ctr" anchorCtr="0" upright="1">
              <a:noAutofit/>
            </a:bodyPr>
            <a:lstStyle/>
            <a:p>
              <a:pPr algn="ctr">
                <a:spcAft>
                  <a:spcPts val="0"/>
                </a:spcAft>
              </a:pPr>
              <a:r>
                <a:rPr lang="ja-JP" sz="1000" kern="100" dirty="0">
                  <a:solidFill>
                    <a:srgbClr val="FFFFFF"/>
                  </a:solidFill>
                  <a:effectLst/>
                  <a:latin typeface="Century" panose="02040604050505020304" pitchFamily="18" charset="0"/>
                  <a:ea typeface="HGPｺﾞｼｯｸM" panose="020B0600000000000000" pitchFamily="50" charset="-128"/>
                  <a:cs typeface="Times New Roman" panose="02020603050405020304" pitchFamily="18" charset="0"/>
                </a:rPr>
                <a:t>対策</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spcAft>
                  <a:spcPts val="0"/>
                </a:spcAft>
              </a:pPr>
              <a:r>
                <a:rPr lang="ja-JP" sz="1000" kern="100" dirty="0">
                  <a:solidFill>
                    <a:srgbClr val="FFFFFF"/>
                  </a:solidFill>
                  <a:effectLst/>
                  <a:latin typeface="Century" panose="02040604050505020304" pitchFamily="18" charset="0"/>
                  <a:ea typeface="HGPｺﾞｼｯｸM" panose="020B0600000000000000" pitchFamily="50" charset="-128"/>
                  <a:cs typeface="Times New Roman" panose="02020603050405020304" pitchFamily="18" charset="0"/>
                </a:rPr>
                <a:t>計画書</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0" name="テキスト ボックス 38"/>
            <p:cNvSpPr txBox="1">
              <a:spLocks noChangeArrowheads="1"/>
            </p:cNvSpPr>
            <p:nvPr/>
          </p:nvSpPr>
          <p:spPr bwMode="auto">
            <a:xfrm>
              <a:off x="6061409" y="2339393"/>
              <a:ext cx="611080" cy="230597"/>
            </a:xfrm>
            <a:prstGeom prst="rect">
              <a:avLst/>
            </a:prstGeom>
            <a:noFill/>
            <a:ln w="63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algn="ctr">
                <a:spcAft>
                  <a:spcPts val="0"/>
                </a:spcAft>
              </a:pPr>
              <a:r>
                <a:rPr lang="ja-JP" sz="1000" kern="100" dirty="0">
                  <a:effectLst/>
                  <a:latin typeface="Century" panose="02040604050505020304" pitchFamily="18" charset="0"/>
                  <a:ea typeface="HGPｺﾞｼｯｸM" panose="020B0600000000000000" pitchFamily="50" charset="-128"/>
                  <a:cs typeface="Times New Roman" panose="02020603050405020304" pitchFamily="18" charset="0"/>
                </a:rPr>
                <a:t>公表</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cxnSp>
          <p:nvCxnSpPr>
            <p:cNvPr id="21" name="直線矢印コネクタ 20"/>
            <p:cNvCxnSpPr>
              <a:cxnSpLocks noChangeShapeType="1"/>
            </p:cNvCxnSpPr>
            <p:nvPr/>
          </p:nvCxnSpPr>
          <p:spPr bwMode="auto">
            <a:xfrm>
              <a:off x="5069539" y="3101646"/>
              <a:ext cx="0" cy="166543"/>
            </a:xfrm>
            <a:prstGeom prst="straightConnector1">
              <a:avLst/>
            </a:prstGeom>
            <a:noFill/>
            <a:ln w="28575" algn="ctr">
              <a:solidFill>
                <a:srgbClr val="4A7EBB"/>
              </a:solidFill>
              <a:round/>
              <a:headEnd/>
              <a:tailEnd type="arrow" w="med" len="med"/>
            </a:ln>
            <a:extLst>
              <a:ext uri="{909E8E84-426E-40DD-AFC4-6F175D3DCCD1}">
                <a14:hiddenFill xmlns:a14="http://schemas.microsoft.com/office/drawing/2010/main">
                  <a:noFill/>
                </a14:hiddenFill>
              </a:ext>
            </a:extLst>
          </p:spPr>
        </p:cxnSp>
        <p:sp>
          <p:nvSpPr>
            <p:cNvPr id="22" name="正方形/長方形 21" descr="石油コンビナート等防災計画の位置づけの図"/>
            <p:cNvSpPr>
              <a:spLocks noChangeArrowheads="1"/>
            </p:cNvSpPr>
            <p:nvPr/>
          </p:nvSpPr>
          <p:spPr bwMode="auto">
            <a:xfrm>
              <a:off x="4522917" y="3242026"/>
              <a:ext cx="1144191" cy="237003"/>
            </a:xfrm>
            <a:prstGeom prst="rect">
              <a:avLst/>
            </a:prstGeom>
            <a:solidFill>
              <a:srgbClr val="FFFFFF"/>
            </a:solidFill>
            <a:ln w="25400" algn="ctr">
              <a:solidFill>
                <a:srgbClr val="385D8A"/>
              </a:solidFill>
              <a:miter lim="800000"/>
              <a:headEnd/>
              <a:tailEnd/>
            </a:ln>
          </p:spPr>
          <p:txBody>
            <a:bodyPr rot="0" vert="horz" wrap="square" lIns="91440" tIns="45720" rIns="91440" bIns="45720" anchor="ctr" anchorCtr="0" upright="1">
              <a:noAutofit/>
            </a:bodyPr>
            <a:lstStyle/>
            <a:p>
              <a:pPr algn="ctr">
                <a:spcAft>
                  <a:spcPts val="0"/>
                </a:spcAft>
              </a:pPr>
              <a:r>
                <a:rPr lang="ja-JP" sz="1000" kern="100">
                  <a:solidFill>
                    <a:srgbClr val="000000"/>
                  </a:solidFill>
                  <a:effectLst/>
                  <a:latin typeface="Century" panose="02040604050505020304" pitchFamily="18" charset="0"/>
                  <a:ea typeface="HGPｺﾞｼｯｸM" panose="020B0600000000000000" pitchFamily="50" charset="-128"/>
                  <a:cs typeface="Times New Roman" panose="02020603050405020304" pitchFamily="18" charset="0"/>
                </a:rPr>
                <a:t>課題の抽出</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p:txBody>
        </p:sp>
        <p:cxnSp>
          <p:nvCxnSpPr>
            <p:cNvPr id="23" name="直線矢印コネクタ 22"/>
            <p:cNvCxnSpPr>
              <a:cxnSpLocks noChangeShapeType="1"/>
            </p:cNvCxnSpPr>
            <p:nvPr/>
          </p:nvCxnSpPr>
          <p:spPr bwMode="auto">
            <a:xfrm>
              <a:off x="5069539" y="3511597"/>
              <a:ext cx="0" cy="166543"/>
            </a:xfrm>
            <a:prstGeom prst="straightConnector1">
              <a:avLst/>
            </a:prstGeom>
            <a:noFill/>
            <a:ln w="28575" algn="ctr">
              <a:solidFill>
                <a:srgbClr val="4A7EBB"/>
              </a:solidFill>
              <a:round/>
              <a:headEnd/>
              <a:tailEnd type="arrow" w="med" len="med"/>
            </a:ln>
            <a:extLst>
              <a:ext uri="{909E8E84-426E-40DD-AFC4-6F175D3DCCD1}">
                <a14:hiddenFill xmlns:a14="http://schemas.microsoft.com/office/drawing/2010/main">
                  <a:noFill/>
                </a14:hiddenFill>
              </a:ext>
            </a:extLst>
          </p:spPr>
        </p:cxnSp>
        <p:sp>
          <p:nvSpPr>
            <p:cNvPr id="24" name="正方形/長方形 23"/>
            <p:cNvSpPr>
              <a:spLocks noChangeArrowheads="1"/>
            </p:cNvSpPr>
            <p:nvPr/>
          </p:nvSpPr>
          <p:spPr bwMode="auto">
            <a:xfrm>
              <a:off x="4522917" y="3658383"/>
              <a:ext cx="1144191" cy="482547"/>
            </a:xfrm>
            <a:prstGeom prst="rect">
              <a:avLst/>
            </a:prstGeom>
            <a:solidFill>
              <a:srgbClr val="FFFFFF"/>
            </a:solidFill>
            <a:ln w="25400" algn="ctr">
              <a:solidFill>
                <a:srgbClr val="385D8A"/>
              </a:solidFill>
              <a:miter lim="800000"/>
              <a:headEnd/>
              <a:tailEnd/>
            </a:ln>
          </p:spPr>
          <p:txBody>
            <a:bodyPr rot="0" vert="horz" wrap="square" lIns="91440" tIns="45720" rIns="91440" bIns="45720" anchor="ctr" anchorCtr="0" upright="1">
              <a:noAutofit/>
            </a:bodyPr>
            <a:lstStyle/>
            <a:p>
              <a:pPr algn="just">
                <a:spcAft>
                  <a:spcPts val="0"/>
                </a:spcAft>
              </a:pPr>
              <a:r>
                <a:rPr lang="ja-JP" sz="1000" kern="100" dirty="0">
                  <a:solidFill>
                    <a:srgbClr val="000000"/>
                  </a:solidFill>
                  <a:effectLst/>
                  <a:latin typeface="Century" panose="02040604050505020304" pitchFamily="18" charset="0"/>
                  <a:ea typeface="HGPｺﾞｼｯｸM" panose="020B0600000000000000" pitchFamily="50" charset="-128"/>
                  <a:cs typeface="Times New Roman" panose="02020603050405020304" pitchFamily="18" charset="0"/>
                </a:rPr>
                <a:t>次期計画で進めるべき対策の検討</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5" name="左矢印 24"/>
            <p:cNvSpPr>
              <a:spLocks noChangeArrowheads="1"/>
            </p:cNvSpPr>
            <p:nvPr/>
          </p:nvSpPr>
          <p:spPr bwMode="auto">
            <a:xfrm rot="20126165">
              <a:off x="3616023" y="4331234"/>
              <a:ext cx="793575" cy="162199"/>
            </a:xfrm>
            <a:prstGeom prst="leftArrow">
              <a:avLst>
                <a:gd name="adj1" fmla="val 50000"/>
                <a:gd name="adj2" fmla="val 49997"/>
              </a:avLst>
            </a:prstGeom>
            <a:noFill/>
            <a:ln w="25400" algn="ctr">
              <a:solidFill>
                <a:srgbClr val="385D8A"/>
              </a:solidFill>
              <a:prstDash val="sysDash"/>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ctr" anchorCtr="0" upright="1">
              <a:noAutofit/>
            </a:bodyPr>
            <a:lstStyle/>
            <a:p>
              <a:endParaRPr lang="ja-JP" altLang="en-US" sz="1000"/>
            </a:p>
          </p:txBody>
        </p:sp>
        <p:sp>
          <p:nvSpPr>
            <p:cNvPr id="26" name="テキスト ボックス 47"/>
            <p:cNvSpPr txBox="1">
              <a:spLocks noChangeArrowheads="1"/>
            </p:cNvSpPr>
            <p:nvPr/>
          </p:nvSpPr>
          <p:spPr bwMode="auto">
            <a:xfrm>
              <a:off x="6061410" y="3223351"/>
              <a:ext cx="612758" cy="375789"/>
            </a:xfrm>
            <a:prstGeom prst="rect">
              <a:avLst/>
            </a:prstGeom>
            <a:noFill/>
            <a:ln w="63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algn="ctr">
                <a:spcAft>
                  <a:spcPts val="0"/>
                </a:spcAft>
              </a:pPr>
              <a:r>
                <a:rPr lang="ja-JP" sz="1000" kern="100">
                  <a:effectLst/>
                  <a:latin typeface="Century" panose="02040604050505020304" pitchFamily="18" charset="0"/>
                  <a:ea typeface="HGPｺﾞｼｯｸM" panose="020B0600000000000000" pitchFamily="50" charset="-128"/>
                  <a:cs typeface="Times New Roman" panose="02020603050405020304" pitchFamily="18" charset="0"/>
                </a:rPr>
                <a:t>国への要望</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7" name="メモ 26"/>
            <p:cNvSpPr>
              <a:spLocks noChangeArrowheads="1"/>
            </p:cNvSpPr>
            <p:nvPr/>
          </p:nvSpPr>
          <p:spPr bwMode="auto">
            <a:xfrm>
              <a:off x="2245411" y="3332261"/>
              <a:ext cx="576952" cy="595710"/>
            </a:xfrm>
            <a:prstGeom prst="foldedCorner">
              <a:avLst>
                <a:gd name="adj" fmla="val 16667"/>
              </a:avLst>
            </a:prstGeom>
            <a:solidFill>
              <a:srgbClr val="4F81BD"/>
            </a:solidFill>
            <a:ln w="25400" algn="ctr">
              <a:solidFill>
                <a:srgbClr val="385D8A"/>
              </a:solidFill>
              <a:round/>
              <a:headEnd/>
              <a:tailEnd/>
            </a:ln>
          </p:spPr>
          <p:txBody>
            <a:bodyPr rot="0" vert="horz" wrap="square" lIns="91440" tIns="45720" rIns="91440" bIns="45720" anchor="ctr" anchorCtr="0" upright="1">
              <a:noAutofit/>
            </a:bodyPr>
            <a:lstStyle/>
            <a:p>
              <a:pPr algn="ctr">
                <a:spcAft>
                  <a:spcPts val="0"/>
                </a:spcAft>
              </a:pPr>
              <a:r>
                <a:rPr lang="en-US" sz="1000" kern="100" dirty="0">
                  <a:solidFill>
                    <a:srgbClr val="FFFFFF"/>
                  </a:solidFill>
                  <a:effectLst/>
                  <a:latin typeface="HGPｺﾞｼｯｸM" panose="020B0600000000000000" pitchFamily="50" charset="-128"/>
                  <a:ea typeface="ＭＳ 明朝" panose="02020609040205080304" pitchFamily="17" charset="-128"/>
                  <a:cs typeface="Times New Roman" panose="02020603050405020304" pitchFamily="18" charset="0"/>
                </a:rPr>
                <a:t>2</a:t>
              </a:r>
              <a:r>
                <a:rPr lang="ja-JP" sz="1000" kern="100" dirty="0">
                  <a:solidFill>
                    <a:srgbClr val="FFFFFF"/>
                  </a:solidFill>
                  <a:effectLst/>
                  <a:latin typeface="Century" panose="02040604050505020304" pitchFamily="18" charset="0"/>
                  <a:ea typeface="HGPｺﾞｼｯｸM" panose="020B0600000000000000" pitchFamily="50" charset="-128"/>
                  <a:cs typeface="Times New Roman" panose="02020603050405020304" pitchFamily="18" charset="0"/>
                </a:rPr>
                <a:t>年目</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spcAft>
                  <a:spcPts val="0"/>
                </a:spcAft>
              </a:pPr>
              <a:r>
                <a:rPr lang="ja-JP" sz="1000" kern="100" dirty="0">
                  <a:solidFill>
                    <a:srgbClr val="FFFFFF"/>
                  </a:solidFill>
                  <a:effectLst/>
                  <a:latin typeface="Century" panose="02040604050505020304" pitchFamily="18" charset="0"/>
                  <a:ea typeface="HGPｺﾞｼｯｸM" panose="020B0600000000000000" pitchFamily="50" charset="-128"/>
                  <a:cs typeface="Times New Roman" panose="02020603050405020304" pitchFamily="18" charset="0"/>
                </a:rPr>
                <a:t>実績</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spcAft>
                  <a:spcPts val="0"/>
                </a:spcAft>
              </a:pPr>
              <a:r>
                <a:rPr lang="ja-JP" sz="1000" kern="100" dirty="0">
                  <a:solidFill>
                    <a:srgbClr val="FFFFFF"/>
                  </a:solidFill>
                  <a:effectLst/>
                  <a:latin typeface="Century" panose="02040604050505020304" pitchFamily="18" charset="0"/>
                  <a:ea typeface="HGPｺﾞｼｯｸM" panose="020B0600000000000000" pitchFamily="50" charset="-128"/>
                  <a:cs typeface="Times New Roman" panose="02020603050405020304" pitchFamily="18" charset="0"/>
                </a:rPr>
                <a:t>報告書</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8" name="テキスト ボックス 50"/>
            <p:cNvSpPr txBox="1">
              <a:spLocks noChangeArrowheads="1"/>
            </p:cNvSpPr>
            <p:nvPr/>
          </p:nvSpPr>
          <p:spPr bwMode="auto">
            <a:xfrm>
              <a:off x="3108928" y="3921305"/>
              <a:ext cx="1167614" cy="385854"/>
            </a:xfrm>
            <a:prstGeom prst="rect">
              <a:avLst/>
            </a:prstGeom>
            <a:solidFill>
              <a:srgbClr val="FFFFFF">
                <a:alpha val="70195"/>
              </a:srgbClr>
            </a:solidFill>
            <a:ln>
              <a:noFill/>
            </a:ln>
            <a:extLst>
              <a:ext uri="{91240B29-F687-4F45-9708-019B960494DF}">
                <a14:hiddenLine xmlns:a14="http://schemas.microsoft.com/office/drawing/2010/main" w="6350">
                  <a:solidFill>
                    <a:srgbClr val="000000"/>
                  </a:solidFill>
                  <a:miter lim="800000"/>
                  <a:headEnd/>
                  <a:tailEnd/>
                </a14:hiddenLine>
              </a:ext>
            </a:extLst>
          </p:spPr>
          <p:txBody>
            <a:bodyPr rot="0" vert="horz" wrap="square" lIns="91440" tIns="45720" rIns="91440" bIns="45720" anchor="t" anchorCtr="0" upright="1">
              <a:noAutofit/>
            </a:bodyPr>
            <a:lstStyle/>
            <a:p>
              <a:pPr algn="just">
                <a:spcAft>
                  <a:spcPts val="0"/>
                </a:spcAft>
              </a:pPr>
              <a:r>
                <a:rPr lang="ja-JP" sz="1000" kern="100">
                  <a:effectLst/>
                  <a:latin typeface="Century" panose="02040604050505020304" pitchFamily="18" charset="0"/>
                  <a:ea typeface="HGPｺﾞｼｯｸM" panose="020B0600000000000000" pitchFamily="50" charset="-128"/>
                  <a:cs typeface="Times New Roman" panose="02020603050405020304" pitchFamily="18" charset="0"/>
                </a:rPr>
                <a:t>次期計画の策定に向けた協議調整</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9" name="テキスト ボックス 28"/>
            <p:cNvSpPr txBox="1">
              <a:spLocks noChangeArrowheads="1"/>
            </p:cNvSpPr>
            <p:nvPr/>
          </p:nvSpPr>
          <p:spPr bwMode="auto">
            <a:xfrm>
              <a:off x="6061411" y="2864643"/>
              <a:ext cx="611080" cy="230597"/>
            </a:xfrm>
            <a:prstGeom prst="rect">
              <a:avLst/>
            </a:prstGeom>
            <a:noFill/>
            <a:ln w="63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algn="ctr">
                <a:spcAft>
                  <a:spcPts val="0"/>
                </a:spcAft>
              </a:pPr>
              <a:r>
                <a:rPr lang="ja-JP" sz="1000" kern="100">
                  <a:effectLst/>
                  <a:latin typeface="Century" panose="02040604050505020304" pitchFamily="18" charset="0"/>
                  <a:ea typeface="HGPｺﾞｼｯｸM" panose="020B0600000000000000" pitchFamily="50" charset="-128"/>
                  <a:cs typeface="Times New Roman" panose="02020603050405020304" pitchFamily="18" charset="0"/>
                </a:rPr>
                <a:t>公表</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30" name="テキスト ボックス 68"/>
            <p:cNvSpPr txBox="1">
              <a:spLocks noChangeArrowheads="1"/>
            </p:cNvSpPr>
            <p:nvPr/>
          </p:nvSpPr>
          <p:spPr bwMode="auto">
            <a:xfrm>
              <a:off x="2584678" y="4875967"/>
              <a:ext cx="1037756" cy="2434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91440" tIns="45720" rIns="91440" bIns="45720" anchor="t" anchorCtr="0" upright="1">
              <a:noAutofit/>
            </a:bodyPr>
            <a:lstStyle/>
            <a:p>
              <a:pPr algn="just">
                <a:spcAft>
                  <a:spcPts val="0"/>
                </a:spcAft>
              </a:pPr>
              <a:r>
                <a:rPr lang="ja-JP" sz="1000" kern="100" dirty="0">
                  <a:effectLst/>
                  <a:latin typeface="Century" panose="02040604050505020304" pitchFamily="18" charset="0"/>
                  <a:ea typeface="HGPｺﾞｼｯｸM" panose="020B0600000000000000" pitchFamily="50" charset="-128"/>
                  <a:cs typeface="Times New Roman" panose="02020603050405020304" pitchFamily="18" charset="0"/>
                </a:rPr>
                <a:t>計画期間</a:t>
              </a:r>
              <a:r>
                <a:rPr lang="en-US" sz="1000" kern="100" dirty="0">
                  <a:effectLst/>
                  <a:latin typeface="Century" panose="02040604050505020304" pitchFamily="18" charset="0"/>
                  <a:ea typeface="HGPｺﾞｼｯｸM" panose="020B0600000000000000" pitchFamily="50" charset="-128"/>
                  <a:cs typeface="Times New Roman" panose="02020603050405020304" pitchFamily="18" charset="0"/>
                </a:rPr>
                <a:t>3</a:t>
              </a:r>
              <a:r>
                <a:rPr lang="ja-JP" sz="1000" kern="100" dirty="0">
                  <a:effectLst/>
                  <a:latin typeface="Century" panose="02040604050505020304" pitchFamily="18" charset="0"/>
                  <a:ea typeface="HGPｺﾞｼｯｸM" panose="020B0600000000000000" pitchFamily="50" charset="-128"/>
                  <a:cs typeface="Times New Roman" panose="02020603050405020304" pitchFamily="18" charset="0"/>
                </a:rPr>
                <a:t>年間</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31" name="左矢印 30"/>
            <p:cNvSpPr>
              <a:spLocks noChangeArrowheads="1"/>
            </p:cNvSpPr>
            <p:nvPr/>
          </p:nvSpPr>
          <p:spPr bwMode="auto">
            <a:xfrm flipH="1">
              <a:off x="5720326" y="2371421"/>
              <a:ext cx="268308" cy="162272"/>
            </a:xfrm>
            <a:prstGeom prst="leftArrow">
              <a:avLst>
                <a:gd name="adj1" fmla="val 50000"/>
                <a:gd name="adj2" fmla="val 49997"/>
              </a:avLst>
            </a:prstGeom>
            <a:solidFill>
              <a:srgbClr val="4F81BD"/>
            </a:solidFill>
            <a:ln w="25400" algn="ctr">
              <a:solidFill>
                <a:srgbClr val="385D8A"/>
              </a:solidFill>
              <a:miter lim="800000"/>
              <a:headEnd/>
              <a:tailEnd/>
            </a:ln>
          </p:spPr>
          <p:txBody>
            <a:bodyPr rot="0" vert="horz" wrap="square" lIns="91440" tIns="45720" rIns="91440" bIns="45720" anchor="ctr" anchorCtr="0" upright="1">
              <a:noAutofit/>
            </a:bodyPr>
            <a:lstStyle/>
            <a:p>
              <a:endParaRPr lang="ja-JP" altLang="en-US" sz="1000"/>
            </a:p>
          </p:txBody>
        </p:sp>
        <p:sp>
          <p:nvSpPr>
            <p:cNvPr id="32" name="正方形/長方形 31"/>
            <p:cNvSpPr>
              <a:spLocks noChangeArrowheads="1"/>
            </p:cNvSpPr>
            <p:nvPr/>
          </p:nvSpPr>
          <p:spPr bwMode="auto">
            <a:xfrm>
              <a:off x="4529570" y="4561556"/>
              <a:ext cx="1144191" cy="380059"/>
            </a:xfrm>
            <a:prstGeom prst="rect">
              <a:avLst/>
            </a:prstGeom>
            <a:solidFill>
              <a:srgbClr val="FFFFFF"/>
            </a:solidFill>
            <a:ln w="25400" algn="ctr">
              <a:solidFill>
                <a:srgbClr val="385D8A"/>
              </a:solidFill>
              <a:miter lim="800000"/>
              <a:headEnd/>
              <a:tailEnd/>
            </a:ln>
          </p:spPr>
          <p:txBody>
            <a:bodyPr rot="0" vert="horz" wrap="square" lIns="91440" tIns="45720" rIns="91440" bIns="45720" anchor="ctr" anchorCtr="0" upright="1">
              <a:noAutofit/>
            </a:bodyPr>
            <a:lstStyle/>
            <a:p>
              <a:pPr algn="ctr">
                <a:spcAft>
                  <a:spcPts val="0"/>
                </a:spcAft>
              </a:pPr>
              <a:r>
                <a:rPr lang="ja-JP" sz="1000" kern="100">
                  <a:solidFill>
                    <a:srgbClr val="000000"/>
                  </a:solidFill>
                  <a:effectLst/>
                  <a:latin typeface="Century" panose="02040604050505020304" pitchFamily="18" charset="0"/>
                  <a:ea typeface="HGPｺﾞｼｯｸM" panose="020B0600000000000000" pitchFamily="50" charset="-128"/>
                  <a:cs typeface="Times New Roman" panose="02020603050405020304" pitchFamily="18" charset="0"/>
                </a:rPr>
                <a:t>次期</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p>
              <a:pPr algn="ctr">
                <a:spcAft>
                  <a:spcPts val="0"/>
                </a:spcAft>
              </a:pPr>
              <a:r>
                <a:rPr lang="ja-JP" sz="1000" kern="100">
                  <a:solidFill>
                    <a:srgbClr val="000000"/>
                  </a:solidFill>
                  <a:effectLst/>
                  <a:latin typeface="Century" panose="02040604050505020304" pitchFamily="18" charset="0"/>
                  <a:ea typeface="HGPｺﾞｼｯｸM" panose="020B0600000000000000" pitchFamily="50" charset="-128"/>
                  <a:cs typeface="Times New Roman" panose="02020603050405020304" pitchFamily="18" charset="0"/>
                </a:rPr>
                <a:t>計画の取りまとめ</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33" name="左矢印 32"/>
            <p:cNvSpPr>
              <a:spLocks noChangeArrowheads="1"/>
            </p:cNvSpPr>
            <p:nvPr/>
          </p:nvSpPr>
          <p:spPr bwMode="auto">
            <a:xfrm flipH="1">
              <a:off x="2538276" y="2352223"/>
              <a:ext cx="1829376" cy="153732"/>
            </a:xfrm>
            <a:prstGeom prst="leftArrow">
              <a:avLst>
                <a:gd name="adj1" fmla="val 50000"/>
                <a:gd name="adj2" fmla="val 50024"/>
              </a:avLst>
            </a:prstGeom>
            <a:solidFill>
              <a:srgbClr val="4F81BD"/>
            </a:solidFill>
            <a:ln w="25400" algn="ctr">
              <a:solidFill>
                <a:srgbClr val="385D8A"/>
              </a:solidFill>
              <a:miter lim="800000"/>
              <a:headEnd/>
              <a:tailEnd/>
            </a:ln>
          </p:spPr>
          <p:txBody>
            <a:bodyPr rot="0" vert="horz" wrap="square" lIns="91440" tIns="45720" rIns="91440" bIns="45720" anchor="ctr" anchorCtr="0" upright="1">
              <a:noAutofit/>
            </a:bodyPr>
            <a:lstStyle/>
            <a:p>
              <a:endParaRPr lang="ja-JP" altLang="en-US" sz="1000"/>
            </a:p>
          </p:txBody>
        </p:sp>
        <p:sp>
          <p:nvSpPr>
            <p:cNvPr id="34" name="円/楕円 40"/>
            <p:cNvSpPr>
              <a:spLocks noChangeArrowheads="1"/>
            </p:cNvSpPr>
            <p:nvPr/>
          </p:nvSpPr>
          <p:spPr bwMode="auto">
            <a:xfrm>
              <a:off x="3761894" y="2300961"/>
              <a:ext cx="430180" cy="269030"/>
            </a:xfrm>
            <a:prstGeom prst="ellipse">
              <a:avLst/>
            </a:prstGeom>
            <a:solidFill>
              <a:srgbClr val="4F81BD"/>
            </a:solidFill>
            <a:ln w="25400" algn="ctr">
              <a:solidFill>
                <a:srgbClr val="385D8A"/>
              </a:solidFill>
              <a:round/>
              <a:headEnd/>
              <a:tailEnd/>
            </a:ln>
          </p:spPr>
          <p:txBody>
            <a:bodyPr rot="0" vert="horz" wrap="square" lIns="91440" tIns="45720" rIns="91440" bIns="45720" anchor="ctr" anchorCtr="0" upright="1">
              <a:noAutofit/>
            </a:bodyPr>
            <a:lstStyle/>
            <a:p>
              <a:endParaRPr lang="ja-JP" altLang="en-US" sz="1000"/>
            </a:p>
          </p:txBody>
        </p:sp>
        <p:sp>
          <p:nvSpPr>
            <p:cNvPr id="35" name="テキスト ボックス 46"/>
            <p:cNvSpPr txBox="1">
              <a:spLocks noChangeArrowheads="1"/>
            </p:cNvSpPr>
            <p:nvPr/>
          </p:nvSpPr>
          <p:spPr bwMode="auto">
            <a:xfrm>
              <a:off x="3768848" y="2313882"/>
              <a:ext cx="438626" cy="204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91440" tIns="45720" rIns="91440" bIns="45720" anchor="t" anchorCtr="0" upright="1">
              <a:noAutofit/>
            </a:bodyPr>
            <a:lstStyle/>
            <a:p>
              <a:pPr algn="just">
                <a:spcAft>
                  <a:spcPts val="0"/>
                </a:spcAft>
              </a:pPr>
              <a:r>
                <a:rPr lang="ja-JP" sz="1000" kern="100" dirty="0">
                  <a:solidFill>
                    <a:srgbClr val="FFFFFF"/>
                  </a:solidFill>
                  <a:effectLst/>
                  <a:latin typeface="Century" panose="02040604050505020304" pitchFamily="18" charset="0"/>
                  <a:ea typeface="HGPｺﾞｼｯｸM" panose="020B0600000000000000" pitchFamily="50" charset="-128"/>
                  <a:cs typeface="Times New Roman" panose="02020603050405020304" pitchFamily="18" charset="0"/>
                </a:rPr>
                <a:t>提出</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36" name="メモ 35"/>
            <p:cNvSpPr>
              <a:spLocks noChangeArrowheads="1"/>
            </p:cNvSpPr>
            <p:nvPr/>
          </p:nvSpPr>
          <p:spPr bwMode="auto">
            <a:xfrm>
              <a:off x="2238760" y="2661685"/>
              <a:ext cx="576952" cy="602116"/>
            </a:xfrm>
            <a:prstGeom prst="foldedCorner">
              <a:avLst>
                <a:gd name="adj" fmla="val 16667"/>
              </a:avLst>
            </a:prstGeom>
            <a:solidFill>
              <a:srgbClr val="4F81BD"/>
            </a:solidFill>
            <a:ln w="25400" algn="ctr">
              <a:solidFill>
                <a:srgbClr val="385D8A"/>
              </a:solidFill>
              <a:round/>
              <a:headEnd/>
              <a:tailEnd/>
            </a:ln>
          </p:spPr>
          <p:txBody>
            <a:bodyPr rot="0" vert="horz" wrap="square" lIns="91440" tIns="45720" rIns="91440" bIns="45720" anchor="ctr" anchorCtr="0" upright="1">
              <a:noAutofit/>
            </a:bodyPr>
            <a:lstStyle/>
            <a:p>
              <a:pPr algn="ctr">
                <a:spcAft>
                  <a:spcPts val="0"/>
                </a:spcAft>
              </a:pPr>
              <a:r>
                <a:rPr lang="en-US" sz="1000" kern="100" dirty="0">
                  <a:solidFill>
                    <a:srgbClr val="FFFFFF"/>
                  </a:solidFill>
                  <a:effectLst/>
                  <a:latin typeface="HGPｺﾞｼｯｸM" panose="020B0600000000000000" pitchFamily="50" charset="-128"/>
                  <a:ea typeface="ＭＳ 明朝" panose="02020609040205080304" pitchFamily="17" charset="-128"/>
                  <a:cs typeface="Times New Roman" panose="02020603050405020304" pitchFamily="18" charset="0"/>
                </a:rPr>
                <a:t>1</a:t>
              </a:r>
              <a:r>
                <a:rPr lang="ja-JP" sz="1000" kern="100" dirty="0">
                  <a:solidFill>
                    <a:srgbClr val="FFFFFF"/>
                  </a:solidFill>
                  <a:effectLst/>
                  <a:latin typeface="Century" panose="02040604050505020304" pitchFamily="18" charset="0"/>
                  <a:ea typeface="HGPｺﾞｼｯｸM" panose="020B0600000000000000" pitchFamily="50" charset="-128"/>
                  <a:cs typeface="Times New Roman" panose="02020603050405020304" pitchFamily="18" charset="0"/>
                </a:rPr>
                <a:t>年目</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spcAft>
                  <a:spcPts val="0"/>
                </a:spcAft>
              </a:pPr>
              <a:r>
                <a:rPr lang="ja-JP" sz="1000" kern="100" dirty="0">
                  <a:solidFill>
                    <a:srgbClr val="FFFFFF"/>
                  </a:solidFill>
                  <a:effectLst/>
                  <a:latin typeface="Century" panose="02040604050505020304" pitchFamily="18" charset="0"/>
                  <a:ea typeface="HGPｺﾞｼｯｸM" panose="020B0600000000000000" pitchFamily="50" charset="-128"/>
                  <a:cs typeface="Times New Roman" panose="02020603050405020304" pitchFamily="18" charset="0"/>
                </a:rPr>
                <a:t>実績</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spcAft>
                  <a:spcPts val="0"/>
                </a:spcAft>
              </a:pPr>
              <a:r>
                <a:rPr lang="ja-JP" sz="1000" kern="100" dirty="0">
                  <a:solidFill>
                    <a:srgbClr val="FFFFFF"/>
                  </a:solidFill>
                  <a:effectLst/>
                  <a:latin typeface="Century" panose="02040604050505020304" pitchFamily="18" charset="0"/>
                  <a:ea typeface="HGPｺﾞｼｯｸM" panose="020B0600000000000000" pitchFamily="50" charset="-128"/>
                  <a:cs typeface="Times New Roman" panose="02020603050405020304" pitchFamily="18" charset="0"/>
                </a:rPr>
                <a:t>報告書</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37" name="メモ 36"/>
            <p:cNvSpPr>
              <a:spLocks noChangeArrowheads="1"/>
            </p:cNvSpPr>
            <p:nvPr/>
          </p:nvSpPr>
          <p:spPr bwMode="auto">
            <a:xfrm>
              <a:off x="2238760" y="3994167"/>
              <a:ext cx="576952" cy="595710"/>
            </a:xfrm>
            <a:prstGeom prst="foldedCorner">
              <a:avLst>
                <a:gd name="adj" fmla="val 16667"/>
              </a:avLst>
            </a:prstGeom>
            <a:solidFill>
              <a:srgbClr val="4F81BD"/>
            </a:solidFill>
            <a:ln w="25400" algn="ctr">
              <a:solidFill>
                <a:srgbClr val="385D8A"/>
              </a:solidFill>
              <a:round/>
              <a:headEnd/>
              <a:tailEnd/>
            </a:ln>
          </p:spPr>
          <p:txBody>
            <a:bodyPr rot="0" vert="horz" wrap="square" lIns="91440" tIns="45720" rIns="91440" bIns="45720" anchor="ctr" anchorCtr="0" upright="1">
              <a:noAutofit/>
            </a:bodyPr>
            <a:lstStyle/>
            <a:p>
              <a:pPr algn="ctr">
                <a:spcAft>
                  <a:spcPts val="0"/>
                </a:spcAft>
              </a:pPr>
              <a:r>
                <a:rPr lang="en-US" sz="1000" kern="100">
                  <a:solidFill>
                    <a:srgbClr val="FFFFFF"/>
                  </a:solidFill>
                  <a:effectLst/>
                  <a:latin typeface="HGPｺﾞｼｯｸM" panose="020B0600000000000000" pitchFamily="50" charset="-128"/>
                  <a:ea typeface="ＭＳ 明朝" panose="02020609040205080304" pitchFamily="17" charset="-128"/>
                  <a:cs typeface="Times New Roman" panose="02020603050405020304" pitchFamily="18" charset="0"/>
                </a:rPr>
                <a:t>3</a:t>
              </a:r>
              <a:r>
                <a:rPr lang="ja-JP" sz="1000" kern="100">
                  <a:solidFill>
                    <a:srgbClr val="FFFFFF"/>
                  </a:solidFill>
                  <a:effectLst/>
                  <a:latin typeface="Century" panose="02040604050505020304" pitchFamily="18" charset="0"/>
                  <a:ea typeface="HGPｺﾞｼｯｸM" panose="020B0600000000000000" pitchFamily="50" charset="-128"/>
                  <a:cs typeface="Times New Roman" panose="02020603050405020304" pitchFamily="18" charset="0"/>
                </a:rPr>
                <a:t>年目</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p>
              <a:pPr algn="ctr">
                <a:spcAft>
                  <a:spcPts val="0"/>
                </a:spcAft>
              </a:pPr>
              <a:r>
                <a:rPr lang="ja-JP" sz="1000" kern="100">
                  <a:solidFill>
                    <a:srgbClr val="FFFFFF"/>
                  </a:solidFill>
                  <a:effectLst/>
                  <a:latin typeface="Century" panose="02040604050505020304" pitchFamily="18" charset="0"/>
                  <a:ea typeface="HGPｺﾞｼｯｸM" panose="020B0600000000000000" pitchFamily="50" charset="-128"/>
                  <a:cs typeface="Times New Roman" panose="02020603050405020304" pitchFamily="18" charset="0"/>
                </a:rPr>
                <a:t>実績</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p>
              <a:pPr algn="ctr">
                <a:spcAft>
                  <a:spcPts val="0"/>
                </a:spcAft>
              </a:pPr>
              <a:r>
                <a:rPr lang="ja-JP" sz="1000" kern="100">
                  <a:solidFill>
                    <a:srgbClr val="FFFFFF"/>
                  </a:solidFill>
                  <a:effectLst/>
                  <a:latin typeface="Century" panose="02040604050505020304" pitchFamily="18" charset="0"/>
                  <a:ea typeface="HGPｺﾞｼｯｸM" panose="020B0600000000000000" pitchFamily="50" charset="-128"/>
                  <a:cs typeface="Times New Roman" panose="02020603050405020304" pitchFamily="18" charset="0"/>
                </a:rPr>
                <a:t>報告書</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38" name="右中かっこ 37"/>
            <p:cNvSpPr>
              <a:spLocks/>
            </p:cNvSpPr>
            <p:nvPr/>
          </p:nvSpPr>
          <p:spPr bwMode="auto">
            <a:xfrm>
              <a:off x="2841096" y="2631808"/>
              <a:ext cx="212873" cy="2045242"/>
            </a:xfrm>
            <a:prstGeom prst="rightBrace">
              <a:avLst>
                <a:gd name="adj1" fmla="val 8315"/>
                <a:gd name="adj2" fmla="val 43480"/>
              </a:avLst>
            </a:prstGeom>
            <a:noFill/>
            <a:ln w="19050" algn="ctr">
              <a:solidFill>
                <a:srgbClr val="4A7EBB"/>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ctr" anchorCtr="0" upright="1">
              <a:noAutofit/>
            </a:bodyPr>
            <a:lstStyle/>
            <a:p>
              <a:endParaRPr lang="ja-JP" altLang="en-US" sz="1000"/>
            </a:p>
          </p:txBody>
        </p:sp>
        <p:sp>
          <p:nvSpPr>
            <p:cNvPr id="39" name="左矢印 38"/>
            <p:cNvSpPr>
              <a:spLocks noChangeArrowheads="1"/>
            </p:cNvSpPr>
            <p:nvPr/>
          </p:nvSpPr>
          <p:spPr bwMode="auto">
            <a:xfrm>
              <a:off x="3247969" y="1974281"/>
              <a:ext cx="1077669" cy="162272"/>
            </a:xfrm>
            <a:prstGeom prst="leftArrow">
              <a:avLst>
                <a:gd name="adj1" fmla="val 50000"/>
                <a:gd name="adj2" fmla="val 50003"/>
              </a:avLst>
            </a:prstGeom>
            <a:solidFill>
              <a:srgbClr val="4F81BD"/>
            </a:solidFill>
            <a:ln w="25400" algn="ctr">
              <a:solidFill>
                <a:srgbClr val="385D8A"/>
              </a:solidFill>
              <a:miter lim="800000"/>
              <a:headEnd/>
              <a:tailEnd/>
            </a:ln>
          </p:spPr>
          <p:txBody>
            <a:bodyPr rot="0" vert="horz" wrap="square" lIns="91440" tIns="45720" rIns="91440" bIns="45720" anchor="ctr" anchorCtr="0" upright="1">
              <a:noAutofit/>
            </a:bodyPr>
            <a:lstStyle/>
            <a:p>
              <a:endParaRPr lang="ja-JP" altLang="en-US" sz="1000"/>
            </a:p>
          </p:txBody>
        </p:sp>
        <p:grpSp>
          <p:nvGrpSpPr>
            <p:cNvPr id="40" name="グループ化 39"/>
            <p:cNvGrpSpPr>
              <a:grpSpLocks/>
            </p:cNvGrpSpPr>
            <p:nvPr/>
          </p:nvGrpSpPr>
          <p:grpSpPr bwMode="auto">
            <a:xfrm>
              <a:off x="3657690" y="4658179"/>
              <a:ext cx="748745" cy="269030"/>
              <a:chOff x="346586" y="-371475"/>
              <a:chExt cx="1114425" cy="400050"/>
            </a:xfrm>
          </p:grpSpPr>
          <p:sp>
            <p:nvSpPr>
              <p:cNvPr id="41" name="左矢印 40"/>
              <p:cNvSpPr>
                <a:spLocks noChangeArrowheads="1"/>
              </p:cNvSpPr>
              <p:nvPr/>
            </p:nvSpPr>
            <p:spPr bwMode="auto">
              <a:xfrm flipH="1">
                <a:off x="346586" y="-314325"/>
                <a:ext cx="1114425" cy="228599"/>
              </a:xfrm>
              <a:prstGeom prst="leftArrow">
                <a:avLst>
                  <a:gd name="adj1" fmla="val 50000"/>
                  <a:gd name="adj2" fmla="val 49991"/>
                </a:avLst>
              </a:prstGeom>
              <a:solidFill>
                <a:srgbClr val="4F81BD"/>
              </a:solidFill>
              <a:ln w="25400" algn="ctr">
                <a:solidFill>
                  <a:srgbClr val="385D8A"/>
                </a:solidFill>
                <a:miter lim="800000"/>
                <a:headEnd/>
                <a:tailEnd/>
              </a:ln>
            </p:spPr>
            <p:txBody>
              <a:bodyPr rot="0" vert="horz" wrap="square" lIns="91440" tIns="45720" rIns="91440" bIns="45720" anchor="ctr" anchorCtr="0" upright="1">
                <a:noAutofit/>
              </a:bodyPr>
              <a:lstStyle/>
              <a:p>
                <a:endParaRPr lang="ja-JP" altLang="en-US" sz="1000"/>
              </a:p>
            </p:txBody>
          </p:sp>
          <p:sp>
            <p:nvSpPr>
              <p:cNvPr id="42" name="円/楕円 35"/>
              <p:cNvSpPr>
                <a:spLocks noChangeArrowheads="1"/>
              </p:cNvSpPr>
              <p:nvPr/>
            </p:nvSpPr>
            <p:spPr bwMode="auto">
              <a:xfrm>
                <a:off x="531070" y="-371475"/>
                <a:ext cx="615949" cy="400050"/>
              </a:xfrm>
              <a:prstGeom prst="ellipse">
                <a:avLst/>
              </a:prstGeom>
              <a:solidFill>
                <a:srgbClr val="4F81BD"/>
              </a:solidFill>
              <a:ln w="25400" algn="ctr">
                <a:solidFill>
                  <a:srgbClr val="385D8A"/>
                </a:solidFill>
                <a:round/>
                <a:headEnd/>
                <a:tailEnd/>
              </a:ln>
            </p:spPr>
            <p:txBody>
              <a:bodyPr rot="0" vert="horz" wrap="square" lIns="91440" tIns="45720" rIns="91440" bIns="45720" anchor="ctr" anchorCtr="0" upright="1">
                <a:noAutofit/>
              </a:bodyPr>
              <a:lstStyle/>
              <a:p>
                <a:endParaRPr lang="ja-JP" altLang="en-US" sz="1000"/>
              </a:p>
            </p:txBody>
          </p:sp>
          <p:sp>
            <p:nvSpPr>
              <p:cNvPr id="43" name="テキスト ボックス 36"/>
              <p:cNvSpPr txBox="1">
                <a:spLocks noChangeArrowheads="1"/>
              </p:cNvSpPr>
              <p:nvPr/>
            </p:nvSpPr>
            <p:spPr bwMode="auto">
              <a:xfrm>
                <a:off x="529557" y="-371145"/>
                <a:ext cx="65659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91440" tIns="45720" rIns="91440" bIns="45720" anchor="t" anchorCtr="0" upright="1">
                <a:noAutofit/>
              </a:bodyPr>
              <a:lstStyle/>
              <a:p>
                <a:pPr algn="just">
                  <a:spcAft>
                    <a:spcPts val="0"/>
                  </a:spcAft>
                </a:pPr>
                <a:r>
                  <a:rPr lang="ja-JP" sz="1000" kern="100" dirty="0">
                    <a:solidFill>
                      <a:srgbClr val="FFFFFF"/>
                    </a:solidFill>
                    <a:effectLst/>
                    <a:latin typeface="Century" panose="02040604050505020304" pitchFamily="18" charset="0"/>
                    <a:ea typeface="HGPｺﾞｼｯｸM" panose="020B0600000000000000" pitchFamily="50" charset="-128"/>
                    <a:cs typeface="Times New Roman" panose="02020603050405020304" pitchFamily="18" charset="0"/>
                  </a:rPr>
                  <a:t>提出</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grpSp>
        <p:sp>
          <p:nvSpPr>
            <p:cNvPr id="44" name="円/楕円 37"/>
            <p:cNvSpPr>
              <a:spLocks noChangeArrowheads="1"/>
            </p:cNvSpPr>
            <p:nvPr/>
          </p:nvSpPr>
          <p:spPr bwMode="auto">
            <a:xfrm>
              <a:off x="4378558" y="1916409"/>
              <a:ext cx="1390460" cy="281841"/>
            </a:xfrm>
            <a:prstGeom prst="ellipse">
              <a:avLst/>
            </a:prstGeom>
            <a:solidFill>
              <a:srgbClr val="FFFFFF"/>
            </a:solidFill>
            <a:ln w="25400" algn="ctr">
              <a:solidFill>
                <a:srgbClr val="385D8A"/>
              </a:solidFill>
              <a:round/>
              <a:headEnd/>
              <a:tailEnd/>
            </a:ln>
          </p:spPr>
          <p:txBody>
            <a:bodyPr rot="0" vert="horz" wrap="square" lIns="91440" tIns="45720" rIns="91440" bIns="45720" anchor="ctr" anchorCtr="0" upright="1">
              <a:noAutofit/>
            </a:bodyPr>
            <a:lstStyle/>
            <a:p>
              <a:pPr algn="ctr">
                <a:spcAft>
                  <a:spcPts val="0"/>
                </a:spcAft>
              </a:pPr>
              <a:r>
                <a:rPr lang="ja-JP" sz="1000" kern="100" dirty="0">
                  <a:solidFill>
                    <a:srgbClr val="000000"/>
                  </a:solidFill>
                  <a:effectLst/>
                  <a:latin typeface="Century" panose="02040604050505020304" pitchFamily="18" charset="0"/>
                  <a:ea typeface="HGPｺﾞｼｯｸM" panose="020B0600000000000000" pitchFamily="50" charset="-128"/>
                  <a:cs typeface="Times New Roman" panose="02020603050405020304" pitchFamily="18" charset="0"/>
                </a:rPr>
                <a:t>重点項目設定</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5" name="左矢印 44"/>
            <p:cNvSpPr>
              <a:spLocks noChangeArrowheads="1"/>
            </p:cNvSpPr>
            <p:nvPr/>
          </p:nvSpPr>
          <p:spPr bwMode="auto">
            <a:xfrm flipH="1">
              <a:off x="5726978" y="2903076"/>
              <a:ext cx="268308" cy="162272"/>
            </a:xfrm>
            <a:prstGeom prst="leftArrow">
              <a:avLst>
                <a:gd name="adj1" fmla="val 50000"/>
                <a:gd name="adj2" fmla="val 49997"/>
              </a:avLst>
            </a:prstGeom>
            <a:solidFill>
              <a:srgbClr val="4F81BD"/>
            </a:solidFill>
            <a:ln w="25400" algn="ctr">
              <a:solidFill>
                <a:srgbClr val="385D8A"/>
              </a:solidFill>
              <a:miter lim="800000"/>
              <a:headEnd/>
              <a:tailEnd/>
            </a:ln>
          </p:spPr>
          <p:txBody>
            <a:bodyPr rot="0" vert="horz" wrap="square" lIns="91440" tIns="45720" rIns="91440" bIns="45720" anchor="ctr" anchorCtr="0" upright="1">
              <a:noAutofit/>
            </a:bodyPr>
            <a:lstStyle/>
            <a:p>
              <a:endParaRPr lang="ja-JP" altLang="en-US" sz="1000"/>
            </a:p>
          </p:txBody>
        </p:sp>
        <p:sp>
          <p:nvSpPr>
            <p:cNvPr id="46" name="左矢印 45"/>
            <p:cNvSpPr>
              <a:spLocks noChangeArrowheads="1"/>
            </p:cNvSpPr>
            <p:nvPr/>
          </p:nvSpPr>
          <p:spPr bwMode="auto">
            <a:xfrm flipH="1">
              <a:off x="5726978" y="3306622"/>
              <a:ext cx="268308" cy="162272"/>
            </a:xfrm>
            <a:prstGeom prst="leftArrow">
              <a:avLst>
                <a:gd name="adj1" fmla="val 50000"/>
                <a:gd name="adj2" fmla="val 49997"/>
              </a:avLst>
            </a:prstGeom>
            <a:solidFill>
              <a:srgbClr val="4F81BD"/>
            </a:solidFill>
            <a:ln w="25400" algn="ctr">
              <a:solidFill>
                <a:srgbClr val="385D8A"/>
              </a:solidFill>
              <a:miter lim="800000"/>
              <a:headEnd/>
              <a:tailEnd/>
            </a:ln>
          </p:spPr>
          <p:txBody>
            <a:bodyPr rot="0" vert="horz" wrap="square" lIns="91440" tIns="45720" rIns="91440" bIns="45720" anchor="ctr" anchorCtr="0" upright="1">
              <a:noAutofit/>
            </a:bodyPr>
            <a:lstStyle/>
            <a:p>
              <a:endParaRPr lang="ja-JP" altLang="en-US" sz="1000"/>
            </a:p>
          </p:txBody>
        </p:sp>
        <p:sp>
          <p:nvSpPr>
            <p:cNvPr id="47" name="右中かっこ 46"/>
            <p:cNvSpPr>
              <a:spLocks/>
            </p:cNvSpPr>
            <p:nvPr/>
          </p:nvSpPr>
          <p:spPr bwMode="auto">
            <a:xfrm flipH="1">
              <a:off x="4314086" y="2864643"/>
              <a:ext cx="155613" cy="1308854"/>
            </a:xfrm>
            <a:prstGeom prst="rightBrace">
              <a:avLst>
                <a:gd name="adj1" fmla="val 8331"/>
                <a:gd name="adj2" fmla="val 50000"/>
              </a:avLst>
            </a:prstGeom>
            <a:noFill/>
            <a:ln w="19050" algn="ctr">
              <a:solidFill>
                <a:srgbClr val="4A7EBB"/>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ctr" anchorCtr="0" upright="1">
              <a:noAutofit/>
            </a:bodyPr>
            <a:lstStyle/>
            <a:p>
              <a:endParaRPr lang="ja-JP" altLang="en-US" sz="1000"/>
            </a:p>
          </p:txBody>
        </p:sp>
      </p:grpSp>
      <p:sp>
        <p:nvSpPr>
          <p:cNvPr id="49" name="角丸四角形 48"/>
          <p:cNvSpPr/>
          <p:nvPr/>
        </p:nvSpPr>
        <p:spPr>
          <a:xfrm>
            <a:off x="517910" y="975889"/>
            <a:ext cx="8908091" cy="1326873"/>
          </a:xfrm>
          <a:prstGeom prst="roundRect">
            <a:avLst>
              <a:gd name="adj" fmla="val 13157"/>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lIns="29250" tIns="117000" rIns="29250" bIns="117000" rtlCol="0" anchor="t" anchorCtr="0"/>
          <a:lstStyle/>
          <a:p>
            <a:r>
              <a:rPr lang="ja-JP" altLang="en-US" dirty="0">
                <a:solidFill>
                  <a:prstClr val="black"/>
                </a:solidFill>
                <a:latin typeface="+mn-ea"/>
                <a:cs typeface="Meiryo UI" panose="020B0604030504040204" pitchFamily="50" charset="-128"/>
              </a:rPr>
              <a:t>①防災本部は、重点項目の設定について協議調整し、特定事業所は対策を</a:t>
            </a:r>
            <a:r>
              <a:rPr lang="ja-JP" altLang="en-US" dirty="0" smtClean="0">
                <a:solidFill>
                  <a:prstClr val="black"/>
                </a:solidFill>
                <a:latin typeface="+mn-ea"/>
                <a:cs typeface="Meiryo UI" panose="020B0604030504040204" pitchFamily="50" charset="-128"/>
              </a:rPr>
              <a:t>検討</a:t>
            </a:r>
            <a:endParaRPr lang="en-US" altLang="ja-JP" dirty="0" smtClean="0">
              <a:solidFill>
                <a:prstClr val="black"/>
              </a:solidFill>
              <a:latin typeface="+mn-ea"/>
              <a:cs typeface="Meiryo UI" panose="020B0604030504040204" pitchFamily="50" charset="-128"/>
            </a:endParaRPr>
          </a:p>
          <a:p>
            <a:r>
              <a:rPr lang="ja-JP" altLang="en-US" dirty="0">
                <a:solidFill>
                  <a:prstClr val="black"/>
                </a:solidFill>
                <a:latin typeface="+mn-ea"/>
                <a:cs typeface="Meiryo UI" panose="020B0604030504040204" pitchFamily="50" charset="-128"/>
              </a:rPr>
              <a:t>②特定事業所は、３か年の対策計画書を</a:t>
            </a:r>
            <a:r>
              <a:rPr lang="ja-JP" altLang="en-US" dirty="0" smtClean="0">
                <a:solidFill>
                  <a:prstClr val="black"/>
                </a:solidFill>
                <a:latin typeface="+mn-ea"/>
                <a:cs typeface="Meiryo UI" panose="020B0604030504040204" pitchFamily="50" charset="-128"/>
              </a:rPr>
              <a:t>提出</a:t>
            </a:r>
            <a:endParaRPr lang="en-US" altLang="ja-JP" dirty="0" smtClean="0">
              <a:solidFill>
                <a:prstClr val="black"/>
              </a:solidFill>
              <a:latin typeface="+mn-ea"/>
              <a:cs typeface="Meiryo UI" panose="020B0604030504040204" pitchFamily="50" charset="-128"/>
            </a:endParaRPr>
          </a:p>
          <a:p>
            <a:r>
              <a:rPr lang="ja-JP" altLang="en-US" dirty="0">
                <a:solidFill>
                  <a:prstClr val="black"/>
                </a:solidFill>
                <a:latin typeface="+mn-ea"/>
                <a:cs typeface="Meiryo UI" panose="020B0604030504040204" pitchFamily="50" charset="-128"/>
              </a:rPr>
              <a:t>③</a:t>
            </a:r>
            <a:r>
              <a:rPr lang="ja-JP" altLang="en-US" dirty="0" smtClean="0">
                <a:solidFill>
                  <a:prstClr val="black"/>
                </a:solidFill>
                <a:latin typeface="+mn-ea"/>
                <a:cs typeface="Meiryo UI" panose="020B0604030504040204" pitchFamily="50" charset="-128"/>
              </a:rPr>
              <a:t>防災</a:t>
            </a:r>
            <a:r>
              <a:rPr lang="ja-JP" altLang="en-US" dirty="0">
                <a:solidFill>
                  <a:prstClr val="black"/>
                </a:solidFill>
                <a:latin typeface="+mn-ea"/>
                <a:cs typeface="Meiryo UI" panose="020B0604030504040204" pitchFamily="50" charset="-128"/>
              </a:rPr>
              <a:t>本部は、特定事業所の対策計画書を取りまとめ、</a:t>
            </a:r>
            <a:r>
              <a:rPr lang="ja-JP" altLang="en-US" dirty="0" smtClean="0">
                <a:solidFill>
                  <a:prstClr val="black"/>
                </a:solidFill>
                <a:latin typeface="+mn-ea"/>
                <a:cs typeface="Meiryo UI" panose="020B0604030504040204" pitchFamily="50" charset="-128"/>
              </a:rPr>
              <a:t>公表</a:t>
            </a:r>
            <a:endParaRPr lang="en-US" altLang="ja-JP" dirty="0" smtClean="0">
              <a:solidFill>
                <a:prstClr val="black"/>
              </a:solidFill>
              <a:latin typeface="+mn-ea"/>
              <a:cs typeface="Meiryo UI" panose="020B0604030504040204" pitchFamily="50" charset="-128"/>
            </a:endParaRPr>
          </a:p>
          <a:p>
            <a:r>
              <a:rPr lang="ja-JP" altLang="en-US" dirty="0">
                <a:solidFill>
                  <a:prstClr val="black"/>
                </a:solidFill>
                <a:latin typeface="+mn-ea"/>
                <a:cs typeface="Meiryo UI" panose="020B0604030504040204" pitchFamily="50" charset="-128"/>
              </a:rPr>
              <a:t>④以降、毎年、対策の実績報告書を提出、対策の進捗状況を把握し、その概要を公表</a:t>
            </a:r>
            <a:endParaRPr lang="en-US" altLang="ja-JP" dirty="0">
              <a:solidFill>
                <a:prstClr val="black"/>
              </a:solidFill>
              <a:latin typeface="+mn-ea"/>
              <a:cs typeface="Meiryo UI" panose="020B0604030504040204" pitchFamily="50" charset="-128"/>
            </a:endParaRPr>
          </a:p>
        </p:txBody>
      </p:sp>
      <p:sp>
        <p:nvSpPr>
          <p:cNvPr id="50" name="正方形/長方形 49"/>
          <p:cNvSpPr/>
          <p:nvPr/>
        </p:nvSpPr>
        <p:spPr>
          <a:xfrm>
            <a:off x="98962" y="61661"/>
            <a:ext cx="9738798" cy="565061"/>
          </a:xfrm>
          <a:prstGeom prst="rect">
            <a:avLst/>
          </a:prstGeom>
          <a:solidFill>
            <a:srgbClr val="002060"/>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29250" tIns="57201" rIns="29250" bIns="572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2400" b="1" dirty="0" smtClean="0">
                <a:solidFill>
                  <a:schemeClr val="bg1"/>
                </a:solidFill>
                <a:latin typeface="+mj-ea"/>
                <a:ea typeface="+mj-ea"/>
                <a:cs typeface="Meiryo UI" panose="020B0604030504040204" pitchFamily="50" charset="-128"/>
              </a:rPr>
              <a:t>石油コンビナート等特別防災区域における防災対策について</a:t>
            </a:r>
            <a:endParaRPr lang="ja-JP" altLang="en-US" sz="2400" b="1" dirty="0">
              <a:solidFill>
                <a:schemeClr val="bg1"/>
              </a:solidFill>
              <a:latin typeface="+mj-ea"/>
              <a:ea typeface="+mj-ea"/>
              <a:cs typeface="Meiryo UI" panose="020B0604030504040204" pitchFamily="50" charset="-128"/>
            </a:endParaRPr>
          </a:p>
        </p:txBody>
      </p:sp>
    </p:spTree>
    <p:extLst>
      <p:ext uri="{BB962C8B-B14F-4D97-AF65-F5344CB8AC3E}">
        <p14:creationId xmlns:p14="http://schemas.microsoft.com/office/powerpoint/2010/main" val="3419685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538016" y="671664"/>
            <a:ext cx="8860689" cy="406509"/>
          </a:xfrm>
          <a:prstGeom prst="rect">
            <a:avLst/>
          </a:prstGeom>
          <a:solidFill>
            <a:schemeClr val="accent1">
              <a:lumMod val="60000"/>
              <a:lumOff val="4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29250" tIns="57201" rIns="29250" bIns="572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2400" b="1" dirty="0">
                <a:solidFill>
                  <a:schemeClr val="tx1"/>
                </a:solidFill>
                <a:latin typeface="+mj-ea"/>
                <a:ea typeface="+mj-ea"/>
                <a:cs typeface="Meiryo UI" panose="020B0604030504040204" pitchFamily="50" charset="-128"/>
              </a:rPr>
              <a:t>第１期</a:t>
            </a:r>
            <a:r>
              <a:rPr lang="en-US" altLang="ja-JP" sz="2400" b="1" dirty="0">
                <a:solidFill>
                  <a:schemeClr val="tx1"/>
                </a:solidFill>
                <a:latin typeface="+mj-ea"/>
                <a:ea typeface="+mj-ea"/>
                <a:cs typeface="Meiryo UI" panose="020B0604030504040204" pitchFamily="50" charset="-128"/>
              </a:rPr>
              <a:t>(H27</a:t>
            </a:r>
            <a:r>
              <a:rPr lang="ja-JP" altLang="en-US" sz="2400" b="1" dirty="0">
                <a:solidFill>
                  <a:schemeClr val="tx1"/>
                </a:solidFill>
                <a:latin typeface="+mj-ea"/>
                <a:ea typeface="+mj-ea"/>
                <a:cs typeface="Meiryo UI" panose="020B0604030504040204" pitchFamily="50" charset="-128"/>
              </a:rPr>
              <a:t>～</a:t>
            </a:r>
            <a:r>
              <a:rPr lang="en-US" altLang="ja-JP" sz="2400" b="1" dirty="0">
                <a:solidFill>
                  <a:schemeClr val="tx1"/>
                </a:solidFill>
                <a:latin typeface="+mj-ea"/>
                <a:ea typeface="+mj-ea"/>
                <a:cs typeface="Meiryo UI" panose="020B0604030504040204" pitchFamily="50" charset="-128"/>
              </a:rPr>
              <a:t>29)</a:t>
            </a:r>
            <a:r>
              <a:rPr lang="ja-JP" altLang="en-US" sz="2400" b="1" dirty="0">
                <a:solidFill>
                  <a:schemeClr val="tx1"/>
                </a:solidFill>
                <a:latin typeface="+mj-ea"/>
                <a:ea typeface="+mj-ea"/>
                <a:cs typeface="Meiryo UI" panose="020B0604030504040204" pitchFamily="50" charset="-128"/>
              </a:rPr>
              <a:t>から第３期</a:t>
            </a:r>
            <a:r>
              <a:rPr lang="en-US" altLang="ja-JP" sz="2400" b="1" dirty="0">
                <a:solidFill>
                  <a:schemeClr val="tx1"/>
                </a:solidFill>
                <a:latin typeface="+mj-ea"/>
                <a:ea typeface="+mj-ea"/>
                <a:cs typeface="Meiryo UI" panose="020B0604030504040204" pitchFamily="50" charset="-128"/>
              </a:rPr>
              <a:t>(R3</a:t>
            </a:r>
            <a:r>
              <a:rPr lang="ja-JP" altLang="en-US" sz="2400" b="1" dirty="0">
                <a:solidFill>
                  <a:schemeClr val="tx1"/>
                </a:solidFill>
                <a:latin typeface="+mj-ea"/>
                <a:ea typeface="+mj-ea"/>
                <a:cs typeface="Meiryo UI" panose="020B0604030504040204" pitchFamily="50" charset="-128"/>
              </a:rPr>
              <a:t>～</a:t>
            </a:r>
            <a:r>
              <a:rPr lang="en-US" altLang="ja-JP" sz="2400" b="1" dirty="0">
                <a:solidFill>
                  <a:schemeClr val="tx1"/>
                </a:solidFill>
                <a:latin typeface="+mj-ea"/>
                <a:ea typeface="+mj-ea"/>
                <a:cs typeface="Meiryo UI" panose="020B0604030504040204" pitchFamily="50" charset="-128"/>
              </a:rPr>
              <a:t>5)</a:t>
            </a:r>
            <a:r>
              <a:rPr lang="ja-JP" altLang="en-US" sz="2400" b="1" dirty="0">
                <a:solidFill>
                  <a:schemeClr val="tx1"/>
                </a:solidFill>
                <a:latin typeface="+mj-ea"/>
                <a:ea typeface="+mj-ea"/>
                <a:cs typeface="Meiryo UI" panose="020B0604030504040204" pitchFamily="50" charset="-128"/>
              </a:rPr>
              <a:t>対策計画の重点項目と成果</a:t>
            </a:r>
          </a:p>
        </p:txBody>
      </p:sp>
      <p:graphicFrame>
        <p:nvGraphicFramePr>
          <p:cNvPr id="4" name="表 3"/>
          <p:cNvGraphicFramePr>
            <a:graphicFrameLocks noGrp="1"/>
          </p:cNvGraphicFramePr>
          <p:nvPr>
            <p:extLst>
              <p:ext uri="{D42A27DB-BD31-4B8C-83A1-F6EECF244321}">
                <p14:modId xmlns:p14="http://schemas.microsoft.com/office/powerpoint/2010/main" val="966033727"/>
              </p:ext>
            </p:extLst>
          </p:nvPr>
        </p:nvGraphicFramePr>
        <p:xfrm>
          <a:off x="538016" y="1123115"/>
          <a:ext cx="8890992" cy="5682120"/>
        </p:xfrm>
        <a:graphic>
          <a:graphicData uri="http://schemas.openxmlformats.org/drawingml/2006/table">
            <a:tbl>
              <a:tblPr firstRow="1" firstCol="1" bandRow="1">
                <a:tableStyleId>{5C22544A-7EE6-4342-B048-85BDC9FD1C3A}</a:tableStyleId>
              </a:tblPr>
              <a:tblGrid>
                <a:gridCol w="322506">
                  <a:extLst>
                    <a:ext uri="{9D8B030D-6E8A-4147-A177-3AD203B41FA5}">
                      <a16:colId xmlns:a16="http://schemas.microsoft.com/office/drawing/2014/main" val="1709067303"/>
                    </a:ext>
                  </a:extLst>
                </a:gridCol>
                <a:gridCol w="4259506">
                  <a:extLst>
                    <a:ext uri="{9D8B030D-6E8A-4147-A177-3AD203B41FA5}">
                      <a16:colId xmlns:a16="http://schemas.microsoft.com/office/drawing/2014/main" val="345445905"/>
                    </a:ext>
                  </a:extLst>
                </a:gridCol>
                <a:gridCol w="701919">
                  <a:extLst>
                    <a:ext uri="{9D8B030D-6E8A-4147-A177-3AD203B41FA5}">
                      <a16:colId xmlns:a16="http://schemas.microsoft.com/office/drawing/2014/main" val="2526710195"/>
                    </a:ext>
                  </a:extLst>
                </a:gridCol>
                <a:gridCol w="879719">
                  <a:extLst>
                    <a:ext uri="{9D8B030D-6E8A-4147-A177-3AD203B41FA5}">
                      <a16:colId xmlns:a16="http://schemas.microsoft.com/office/drawing/2014/main" val="1438198528"/>
                    </a:ext>
                  </a:extLst>
                </a:gridCol>
                <a:gridCol w="1057519">
                  <a:extLst>
                    <a:ext uri="{9D8B030D-6E8A-4147-A177-3AD203B41FA5}">
                      <a16:colId xmlns:a16="http://schemas.microsoft.com/office/drawing/2014/main" val="3596705235"/>
                    </a:ext>
                  </a:extLst>
                </a:gridCol>
                <a:gridCol w="1669823">
                  <a:extLst>
                    <a:ext uri="{9D8B030D-6E8A-4147-A177-3AD203B41FA5}">
                      <a16:colId xmlns:a16="http://schemas.microsoft.com/office/drawing/2014/main" val="2839132033"/>
                    </a:ext>
                  </a:extLst>
                </a:gridCol>
              </a:tblGrid>
              <a:tr h="216000">
                <a:tc>
                  <a:txBody>
                    <a:bodyPr/>
                    <a:lstStyle/>
                    <a:p>
                      <a:pPr algn="l">
                        <a:lnSpc>
                          <a:spcPts val="1600"/>
                        </a:lnSpc>
                        <a:spcBef>
                          <a:spcPts val="0"/>
                        </a:spcBef>
                        <a:spcAft>
                          <a:spcPts val="0"/>
                        </a:spcAft>
                      </a:pPr>
                      <a:r>
                        <a:rPr lang="en-US" sz="1400" kern="100" dirty="0">
                          <a:effectLst/>
                        </a:rPr>
                        <a:t> </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tc>
                <a:tc>
                  <a:txBody>
                    <a:bodyPr/>
                    <a:lstStyle/>
                    <a:p>
                      <a:pPr algn="ctr">
                        <a:lnSpc>
                          <a:spcPts val="1600"/>
                        </a:lnSpc>
                        <a:spcBef>
                          <a:spcPts val="0"/>
                        </a:spcBef>
                        <a:spcAft>
                          <a:spcPts val="0"/>
                        </a:spcAft>
                      </a:pPr>
                      <a:r>
                        <a:rPr lang="ja-JP" sz="1400" kern="100" dirty="0">
                          <a:effectLst/>
                        </a:rPr>
                        <a:t>対策項目</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tc>
                <a:tc>
                  <a:txBody>
                    <a:bodyPr/>
                    <a:lstStyle/>
                    <a:p>
                      <a:pPr algn="ctr">
                        <a:lnSpc>
                          <a:spcPts val="1600"/>
                        </a:lnSpc>
                        <a:spcBef>
                          <a:spcPts val="0"/>
                        </a:spcBef>
                        <a:spcAft>
                          <a:spcPts val="0"/>
                        </a:spcAft>
                      </a:pPr>
                      <a:r>
                        <a:rPr lang="ja-JP" sz="1400" kern="100" dirty="0">
                          <a:effectLst/>
                        </a:rPr>
                        <a:t>第１期</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tc>
                <a:tc>
                  <a:txBody>
                    <a:bodyPr/>
                    <a:lstStyle/>
                    <a:p>
                      <a:pPr algn="ctr">
                        <a:lnSpc>
                          <a:spcPts val="1600"/>
                        </a:lnSpc>
                        <a:spcBef>
                          <a:spcPts val="0"/>
                        </a:spcBef>
                        <a:spcAft>
                          <a:spcPts val="0"/>
                        </a:spcAft>
                      </a:pPr>
                      <a:r>
                        <a:rPr lang="ja-JP" sz="1400" kern="100" dirty="0">
                          <a:effectLst/>
                        </a:rPr>
                        <a:t>第２期</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tc>
                <a:tc>
                  <a:txBody>
                    <a:bodyPr/>
                    <a:lstStyle/>
                    <a:p>
                      <a:pPr algn="ctr">
                        <a:lnSpc>
                          <a:spcPts val="1600"/>
                        </a:lnSpc>
                        <a:spcBef>
                          <a:spcPts val="0"/>
                        </a:spcBef>
                        <a:spcAft>
                          <a:spcPts val="0"/>
                        </a:spcAft>
                      </a:pPr>
                      <a:r>
                        <a:rPr lang="ja-JP" sz="1400" kern="100" dirty="0">
                          <a:effectLst/>
                        </a:rPr>
                        <a:t>第３期</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tc>
                <a:tc>
                  <a:txBody>
                    <a:bodyPr/>
                    <a:lstStyle/>
                    <a:p>
                      <a:pPr algn="ctr">
                        <a:lnSpc>
                          <a:spcPts val="1600"/>
                        </a:lnSpc>
                        <a:spcBef>
                          <a:spcPts val="0"/>
                        </a:spcBef>
                        <a:spcAft>
                          <a:spcPts val="0"/>
                        </a:spcAft>
                      </a:pPr>
                      <a:r>
                        <a:rPr lang="ja-JP" altLang="en-US" sz="1400" kern="100" dirty="0" smtClean="0">
                          <a:effectLst/>
                          <a:latin typeface="+mn-ea"/>
                          <a:ea typeface="+mn-ea"/>
                          <a:cs typeface="Times New Roman" panose="02020603050405020304" pitchFamily="18" charset="0"/>
                        </a:rPr>
                        <a:t>第</a:t>
                      </a:r>
                      <a:r>
                        <a:rPr lang="en-US" altLang="ja-JP" sz="1400" kern="100" dirty="0" smtClean="0">
                          <a:effectLst/>
                          <a:latin typeface="+mn-ea"/>
                          <a:ea typeface="+mn-ea"/>
                          <a:cs typeface="Times New Roman" panose="02020603050405020304" pitchFamily="18" charset="0"/>
                        </a:rPr>
                        <a:t>3</a:t>
                      </a:r>
                      <a:r>
                        <a:rPr lang="ja-JP" altLang="en-US" sz="1400" kern="100" dirty="0" smtClean="0">
                          <a:effectLst/>
                          <a:latin typeface="+mn-ea"/>
                          <a:ea typeface="+mn-ea"/>
                          <a:cs typeface="Times New Roman" panose="02020603050405020304" pitchFamily="18" charset="0"/>
                        </a:rPr>
                        <a:t>期終了時見込</a:t>
                      </a:r>
                      <a:endParaRPr lang="ja-JP" sz="1400" kern="100" dirty="0">
                        <a:effectLst/>
                        <a:latin typeface="+mn-ea"/>
                        <a:ea typeface="+mn-ea"/>
                        <a:cs typeface="Times New Roman" panose="02020603050405020304" pitchFamily="18" charset="0"/>
                      </a:endParaRPr>
                    </a:p>
                  </a:txBody>
                  <a:tcPr marL="59653" marR="59653" marT="15466" marB="15466" anchor="ctr"/>
                </a:tc>
                <a:extLst>
                  <a:ext uri="{0D108BD9-81ED-4DB2-BD59-A6C34878D82A}">
                    <a16:rowId xmlns:a16="http://schemas.microsoft.com/office/drawing/2014/main" val="3197466225"/>
                  </a:ext>
                </a:extLst>
              </a:tr>
              <a:tr h="252000">
                <a:tc rowSpan="6">
                  <a:txBody>
                    <a:bodyPr/>
                    <a:lstStyle/>
                    <a:p>
                      <a:pPr marL="71755" marR="71755" algn="ctr">
                        <a:lnSpc>
                          <a:spcPts val="1600"/>
                        </a:lnSpc>
                        <a:spcBef>
                          <a:spcPts val="0"/>
                        </a:spcBef>
                        <a:spcAft>
                          <a:spcPts val="0"/>
                        </a:spcAft>
                      </a:pPr>
                      <a:r>
                        <a:rPr lang="ja-JP" sz="1400" kern="100" dirty="0">
                          <a:effectLst/>
                        </a:rPr>
                        <a:t>ハード対策</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vert="eaVert" anchor="ctr"/>
                </a:tc>
                <a:tc>
                  <a:txBody>
                    <a:bodyPr/>
                    <a:lstStyle/>
                    <a:p>
                      <a:pPr algn="just">
                        <a:lnSpc>
                          <a:spcPts val="1600"/>
                        </a:lnSpc>
                        <a:spcBef>
                          <a:spcPts val="0"/>
                        </a:spcBef>
                        <a:spcAft>
                          <a:spcPts val="0"/>
                        </a:spcAft>
                      </a:pPr>
                      <a:r>
                        <a:rPr lang="ja-JP" sz="1400" kern="100" dirty="0">
                          <a:effectLst/>
                        </a:rPr>
                        <a:t>浮き屋根式タンクの耐震化</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tc>
                <a:tc>
                  <a:txBody>
                    <a:bodyPr/>
                    <a:lstStyle/>
                    <a:p>
                      <a:pPr algn="ctr">
                        <a:lnSpc>
                          <a:spcPts val="1600"/>
                        </a:lnSpc>
                        <a:spcBef>
                          <a:spcPts val="0"/>
                        </a:spcBef>
                        <a:spcAft>
                          <a:spcPts val="0"/>
                        </a:spcAft>
                      </a:pPr>
                      <a:r>
                        <a:rPr lang="ja-JP" sz="1400" kern="100" dirty="0">
                          <a:effectLst/>
                        </a:rPr>
                        <a:t>達成</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solidFill>
                      <a:schemeClr val="bg1">
                        <a:lumMod val="75000"/>
                      </a:schemeClr>
                    </a:solidFill>
                  </a:tcPr>
                </a:tc>
                <a:tc>
                  <a:txBody>
                    <a:bodyPr/>
                    <a:lstStyle/>
                    <a:p>
                      <a:pPr algn="ctr">
                        <a:lnSpc>
                          <a:spcPts val="1600"/>
                        </a:lnSpc>
                        <a:spcBef>
                          <a:spcPts val="0"/>
                        </a:spcBef>
                        <a:spcAft>
                          <a:spcPts val="0"/>
                        </a:spcAft>
                      </a:pPr>
                      <a:r>
                        <a:rPr lang="ja-JP" sz="1400" kern="100">
                          <a:effectLst/>
                        </a:rPr>
                        <a:t>継続なし</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tc>
                <a:tc>
                  <a:txBody>
                    <a:bodyPr/>
                    <a:lstStyle/>
                    <a:p>
                      <a:pPr algn="ctr">
                        <a:lnSpc>
                          <a:spcPts val="1600"/>
                        </a:lnSpc>
                        <a:spcBef>
                          <a:spcPts val="0"/>
                        </a:spcBef>
                        <a:spcAft>
                          <a:spcPts val="0"/>
                        </a:spcAft>
                      </a:pPr>
                      <a:r>
                        <a:rPr lang="en-US" sz="1400" kern="100" dirty="0">
                          <a:effectLst/>
                        </a:rPr>
                        <a:t> </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tc>
                <a:tc>
                  <a:txBody>
                    <a:bodyPr/>
                    <a:lstStyle/>
                    <a:p>
                      <a:pPr algn="ctr">
                        <a:lnSpc>
                          <a:spcPts val="1600"/>
                        </a:lnSpc>
                        <a:spcBef>
                          <a:spcPts val="0"/>
                        </a:spcBef>
                        <a:spcAft>
                          <a:spcPts val="0"/>
                        </a:spcAft>
                      </a:pPr>
                      <a:endParaRPr lang="ja-JP" sz="1400" kern="100" dirty="0">
                        <a:effectLst/>
                        <a:latin typeface="+mn-ea"/>
                        <a:ea typeface="+mn-ea"/>
                        <a:cs typeface="Times New Roman" panose="02020603050405020304" pitchFamily="18" charset="0"/>
                      </a:endParaRPr>
                    </a:p>
                  </a:txBody>
                  <a:tcPr marL="59653" marR="59653" marT="15466" marB="15466" anchor="ctr"/>
                </a:tc>
                <a:extLst>
                  <a:ext uri="{0D108BD9-81ED-4DB2-BD59-A6C34878D82A}">
                    <a16:rowId xmlns:a16="http://schemas.microsoft.com/office/drawing/2014/main" val="798096191"/>
                  </a:ext>
                </a:extLst>
              </a:tr>
              <a:tr h="252000">
                <a:tc vMerge="1">
                  <a:txBody>
                    <a:bodyPr/>
                    <a:lstStyle/>
                    <a:p>
                      <a:endParaRPr kumimoji="1" lang="ja-JP" altLang="en-US"/>
                    </a:p>
                  </a:txBody>
                  <a:tcPr/>
                </a:tc>
                <a:tc>
                  <a:txBody>
                    <a:bodyPr/>
                    <a:lstStyle/>
                    <a:p>
                      <a:pPr algn="just">
                        <a:lnSpc>
                          <a:spcPts val="1600"/>
                        </a:lnSpc>
                        <a:spcBef>
                          <a:spcPts val="0"/>
                        </a:spcBef>
                        <a:spcAft>
                          <a:spcPts val="0"/>
                        </a:spcAft>
                      </a:pPr>
                      <a:r>
                        <a:rPr lang="ja-JP" sz="1400" kern="100" dirty="0">
                          <a:effectLst/>
                        </a:rPr>
                        <a:t>準特定タンクの耐震化</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tc>
                <a:tc>
                  <a:txBody>
                    <a:bodyPr/>
                    <a:lstStyle/>
                    <a:p>
                      <a:pPr algn="ctr">
                        <a:lnSpc>
                          <a:spcPts val="1600"/>
                        </a:lnSpc>
                        <a:spcBef>
                          <a:spcPts val="0"/>
                        </a:spcBef>
                        <a:spcAft>
                          <a:spcPts val="0"/>
                        </a:spcAft>
                      </a:pPr>
                      <a:r>
                        <a:rPr lang="ja-JP" sz="1400" kern="100" dirty="0">
                          <a:effectLst/>
                        </a:rPr>
                        <a:t>達成</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solidFill>
                      <a:schemeClr val="bg1">
                        <a:lumMod val="75000"/>
                      </a:schemeClr>
                    </a:solidFill>
                  </a:tcPr>
                </a:tc>
                <a:tc>
                  <a:txBody>
                    <a:bodyPr/>
                    <a:lstStyle/>
                    <a:p>
                      <a:pPr algn="ctr">
                        <a:lnSpc>
                          <a:spcPts val="1600"/>
                        </a:lnSpc>
                        <a:spcBef>
                          <a:spcPts val="0"/>
                        </a:spcBef>
                        <a:spcAft>
                          <a:spcPts val="0"/>
                        </a:spcAft>
                      </a:pPr>
                      <a:r>
                        <a:rPr lang="ja-JP" sz="1400" kern="100" dirty="0">
                          <a:effectLst/>
                        </a:rPr>
                        <a:t>継続なし</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tc>
                <a:tc>
                  <a:txBody>
                    <a:bodyPr/>
                    <a:lstStyle/>
                    <a:p>
                      <a:pPr algn="ctr">
                        <a:lnSpc>
                          <a:spcPts val="1600"/>
                        </a:lnSpc>
                        <a:spcBef>
                          <a:spcPts val="0"/>
                        </a:spcBef>
                        <a:spcAft>
                          <a:spcPts val="0"/>
                        </a:spcAft>
                      </a:pPr>
                      <a:r>
                        <a:rPr lang="en-US" sz="1400" kern="100" dirty="0">
                          <a:effectLst/>
                        </a:rPr>
                        <a:t> </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tc>
                <a:tc>
                  <a:txBody>
                    <a:bodyPr/>
                    <a:lstStyle/>
                    <a:p>
                      <a:pPr algn="ctr">
                        <a:lnSpc>
                          <a:spcPts val="1600"/>
                        </a:lnSpc>
                        <a:spcBef>
                          <a:spcPts val="0"/>
                        </a:spcBef>
                        <a:spcAft>
                          <a:spcPts val="0"/>
                        </a:spcAft>
                      </a:pPr>
                      <a:endParaRPr lang="ja-JP" sz="1400" kern="100" dirty="0">
                        <a:effectLst/>
                        <a:latin typeface="+mn-ea"/>
                        <a:ea typeface="+mn-ea"/>
                        <a:cs typeface="Times New Roman" panose="02020603050405020304" pitchFamily="18" charset="0"/>
                      </a:endParaRPr>
                    </a:p>
                  </a:txBody>
                  <a:tcPr marL="59653" marR="59653" marT="15466" marB="15466" anchor="ctr"/>
                </a:tc>
                <a:extLst>
                  <a:ext uri="{0D108BD9-81ED-4DB2-BD59-A6C34878D82A}">
                    <a16:rowId xmlns:a16="http://schemas.microsoft.com/office/drawing/2014/main" val="2743378327"/>
                  </a:ext>
                </a:extLst>
              </a:tr>
              <a:tr h="252000">
                <a:tc vMerge="1">
                  <a:txBody>
                    <a:bodyPr/>
                    <a:lstStyle/>
                    <a:p>
                      <a:endParaRPr kumimoji="1" lang="ja-JP" altLang="en-US"/>
                    </a:p>
                  </a:txBody>
                  <a:tcPr/>
                </a:tc>
                <a:tc>
                  <a:txBody>
                    <a:bodyPr/>
                    <a:lstStyle/>
                    <a:p>
                      <a:pPr algn="just">
                        <a:lnSpc>
                          <a:spcPts val="1600"/>
                        </a:lnSpc>
                        <a:spcBef>
                          <a:spcPts val="0"/>
                        </a:spcBef>
                        <a:spcAft>
                          <a:spcPts val="0"/>
                        </a:spcAft>
                      </a:pPr>
                      <a:r>
                        <a:rPr lang="ja-JP" sz="1400" kern="100" dirty="0">
                          <a:effectLst/>
                        </a:rPr>
                        <a:t>球形高圧ガスタンクの鋼管ブレースの耐震化</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tc>
                <a:tc>
                  <a:txBody>
                    <a:bodyPr/>
                    <a:lstStyle/>
                    <a:p>
                      <a:pPr algn="ctr">
                        <a:lnSpc>
                          <a:spcPts val="1600"/>
                        </a:lnSpc>
                        <a:spcBef>
                          <a:spcPts val="0"/>
                        </a:spcBef>
                        <a:spcAft>
                          <a:spcPts val="0"/>
                        </a:spcAft>
                      </a:pPr>
                      <a:r>
                        <a:rPr lang="ja-JP" sz="1400" kern="100" dirty="0">
                          <a:effectLst/>
                        </a:rPr>
                        <a:t>達成</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solidFill>
                      <a:schemeClr val="bg1">
                        <a:lumMod val="75000"/>
                      </a:schemeClr>
                    </a:solidFill>
                  </a:tcPr>
                </a:tc>
                <a:tc>
                  <a:txBody>
                    <a:bodyPr/>
                    <a:lstStyle/>
                    <a:p>
                      <a:pPr algn="ctr">
                        <a:lnSpc>
                          <a:spcPts val="1600"/>
                        </a:lnSpc>
                        <a:spcBef>
                          <a:spcPts val="0"/>
                        </a:spcBef>
                        <a:spcAft>
                          <a:spcPts val="0"/>
                        </a:spcAft>
                      </a:pPr>
                      <a:r>
                        <a:rPr lang="ja-JP" sz="1400" kern="100" dirty="0">
                          <a:effectLst/>
                        </a:rPr>
                        <a:t>継続なし</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tc>
                <a:tc>
                  <a:txBody>
                    <a:bodyPr/>
                    <a:lstStyle/>
                    <a:p>
                      <a:pPr algn="ctr">
                        <a:lnSpc>
                          <a:spcPts val="1600"/>
                        </a:lnSpc>
                        <a:spcBef>
                          <a:spcPts val="0"/>
                        </a:spcBef>
                        <a:spcAft>
                          <a:spcPts val="0"/>
                        </a:spcAft>
                      </a:pPr>
                      <a:r>
                        <a:rPr lang="en-US" sz="1400" kern="100" dirty="0">
                          <a:effectLst/>
                        </a:rPr>
                        <a:t> </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tc>
                <a:tc>
                  <a:txBody>
                    <a:bodyPr/>
                    <a:lstStyle/>
                    <a:p>
                      <a:pPr algn="ctr">
                        <a:lnSpc>
                          <a:spcPts val="1600"/>
                        </a:lnSpc>
                        <a:spcBef>
                          <a:spcPts val="0"/>
                        </a:spcBef>
                        <a:spcAft>
                          <a:spcPts val="0"/>
                        </a:spcAft>
                      </a:pPr>
                      <a:endParaRPr lang="ja-JP" sz="1400" kern="100" dirty="0">
                        <a:effectLst/>
                        <a:latin typeface="+mn-ea"/>
                        <a:ea typeface="+mn-ea"/>
                        <a:cs typeface="Times New Roman" panose="02020603050405020304" pitchFamily="18" charset="0"/>
                      </a:endParaRPr>
                    </a:p>
                  </a:txBody>
                  <a:tcPr marL="59653" marR="59653" marT="15466" marB="15466" anchor="ctr"/>
                </a:tc>
                <a:extLst>
                  <a:ext uri="{0D108BD9-81ED-4DB2-BD59-A6C34878D82A}">
                    <a16:rowId xmlns:a16="http://schemas.microsoft.com/office/drawing/2014/main" val="1405429846"/>
                  </a:ext>
                </a:extLst>
              </a:tr>
              <a:tr h="432000">
                <a:tc vMerge="1">
                  <a:txBody>
                    <a:bodyPr/>
                    <a:lstStyle/>
                    <a:p>
                      <a:endParaRPr kumimoji="1" lang="ja-JP" altLang="en-US"/>
                    </a:p>
                  </a:txBody>
                  <a:tcPr/>
                </a:tc>
                <a:tc>
                  <a:txBody>
                    <a:bodyPr/>
                    <a:lstStyle/>
                    <a:p>
                      <a:pPr algn="just">
                        <a:lnSpc>
                          <a:spcPts val="1600"/>
                        </a:lnSpc>
                        <a:spcBef>
                          <a:spcPts val="0"/>
                        </a:spcBef>
                        <a:spcAft>
                          <a:spcPts val="0"/>
                        </a:spcAft>
                      </a:pPr>
                      <a:r>
                        <a:rPr lang="ja-JP" sz="1400" kern="100" dirty="0">
                          <a:effectLst/>
                        </a:rPr>
                        <a:t>タンク配管への緊急遮断弁の</a:t>
                      </a:r>
                      <a:r>
                        <a:rPr lang="ja-JP" sz="1400" kern="100" dirty="0" smtClean="0">
                          <a:effectLst/>
                        </a:rPr>
                        <a:t>設置</a:t>
                      </a:r>
                      <a:endParaRPr lang="en-US" altLang="ja-JP" sz="1400" kern="100" dirty="0" smtClean="0">
                        <a:effectLst/>
                      </a:endParaRPr>
                    </a:p>
                    <a:p>
                      <a:pPr algn="just">
                        <a:lnSpc>
                          <a:spcPts val="1600"/>
                        </a:lnSpc>
                        <a:spcBef>
                          <a:spcPts val="0"/>
                        </a:spcBef>
                        <a:spcAft>
                          <a:spcPts val="0"/>
                        </a:spcAft>
                      </a:pPr>
                      <a:r>
                        <a:rPr lang="ja-JP" sz="1400" kern="100" dirty="0" smtClean="0">
                          <a:effectLst/>
                        </a:rPr>
                        <a:t>（</a:t>
                      </a:r>
                      <a:r>
                        <a:rPr lang="ja-JP" sz="1400" kern="100" dirty="0">
                          <a:effectLst/>
                        </a:rPr>
                        <a:t>許可容量：</a:t>
                      </a:r>
                      <a:r>
                        <a:rPr lang="en-US" sz="1400" kern="100" dirty="0">
                          <a:effectLst/>
                        </a:rPr>
                        <a:t>500kL</a:t>
                      </a:r>
                      <a:r>
                        <a:rPr lang="ja-JP" sz="1400" kern="100" dirty="0">
                          <a:effectLst/>
                        </a:rPr>
                        <a:t>以上）</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tc>
                <a:tc>
                  <a:txBody>
                    <a:bodyPr/>
                    <a:lstStyle/>
                    <a:p>
                      <a:pPr algn="ctr">
                        <a:lnSpc>
                          <a:spcPts val="1600"/>
                        </a:lnSpc>
                        <a:spcBef>
                          <a:spcPts val="0"/>
                        </a:spcBef>
                        <a:spcAft>
                          <a:spcPts val="0"/>
                        </a:spcAft>
                      </a:pPr>
                      <a:r>
                        <a:rPr lang="ja-JP" sz="1400" kern="100" dirty="0" smtClean="0">
                          <a:effectLst/>
                        </a:rPr>
                        <a:t>引続き</a:t>
                      </a:r>
                      <a:endParaRPr lang="en-US" altLang="ja-JP" sz="1400" kern="100" dirty="0" smtClean="0">
                        <a:effectLst/>
                      </a:endParaRPr>
                    </a:p>
                    <a:p>
                      <a:pPr algn="ctr">
                        <a:lnSpc>
                          <a:spcPts val="1600"/>
                        </a:lnSpc>
                        <a:spcBef>
                          <a:spcPts val="0"/>
                        </a:spcBef>
                        <a:spcAft>
                          <a:spcPts val="0"/>
                        </a:spcAft>
                      </a:pPr>
                      <a:r>
                        <a:rPr lang="ja-JP" sz="1400" kern="100" dirty="0" smtClean="0">
                          <a:effectLst/>
                        </a:rPr>
                        <a:t>取組む</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tc>
                <a:tc>
                  <a:txBody>
                    <a:bodyPr/>
                    <a:lstStyle/>
                    <a:p>
                      <a:pPr algn="ctr">
                        <a:lnSpc>
                          <a:spcPts val="1600"/>
                        </a:lnSpc>
                        <a:spcBef>
                          <a:spcPts val="0"/>
                        </a:spcBef>
                        <a:spcAft>
                          <a:spcPts val="0"/>
                        </a:spcAft>
                      </a:pPr>
                      <a:r>
                        <a:rPr lang="ja-JP" sz="1400" kern="100" dirty="0" smtClean="0">
                          <a:effectLst/>
                        </a:rPr>
                        <a:t>引続き</a:t>
                      </a:r>
                      <a:endParaRPr lang="en-US" altLang="ja-JP" sz="1400" kern="100" dirty="0" smtClean="0">
                        <a:effectLst/>
                      </a:endParaRPr>
                    </a:p>
                    <a:p>
                      <a:pPr algn="ctr">
                        <a:lnSpc>
                          <a:spcPts val="1600"/>
                        </a:lnSpc>
                        <a:spcBef>
                          <a:spcPts val="0"/>
                        </a:spcBef>
                        <a:spcAft>
                          <a:spcPts val="0"/>
                        </a:spcAft>
                      </a:pPr>
                      <a:r>
                        <a:rPr lang="ja-JP" sz="1400" kern="100" dirty="0" smtClean="0">
                          <a:effectLst/>
                        </a:rPr>
                        <a:t>取組む</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tc>
                <a:tc>
                  <a:txBody>
                    <a:bodyPr/>
                    <a:lstStyle/>
                    <a:p>
                      <a:pPr algn="ctr">
                        <a:lnSpc>
                          <a:spcPts val="1600"/>
                        </a:lnSpc>
                        <a:spcBef>
                          <a:spcPts val="0"/>
                        </a:spcBef>
                        <a:spcAft>
                          <a:spcPts val="0"/>
                        </a:spcAft>
                      </a:pPr>
                      <a:r>
                        <a:rPr lang="ja-JP" sz="1400" kern="100" dirty="0" smtClean="0">
                          <a:effectLst/>
                        </a:rPr>
                        <a:t>継続</a:t>
                      </a:r>
                      <a:r>
                        <a:rPr lang="ja-JP" altLang="en-US" sz="1400" kern="100" dirty="0" smtClean="0">
                          <a:effectLst/>
                        </a:rPr>
                        <a:t>項目</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solidFill>
                      <a:schemeClr val="bg1">
                        <a:lumMod val="75000"/>
                      </a:schemeClr>
                    </a:solidFill>
                  </a:tcPr>
                </a:tc>
                <a:tc>
                  <a:txBody>
                    <a:bodyPr/>
                    <a:lstStyle/>
                    <a:p>
                      <a:pPr algn="ctr">
                        <a:lnSpc>
                          <a:spcPts val="1600"/>
                        </a:lnSpc>
                        <a:spcBef>
                          <a:spcPts val="0"/>
                        </a:spcBef>
                        <a:spcAft>
                          <a:spcPts val="0"/>
                        </a:spcAft>
                      </a:pPr>
                      <a:r>
                        <a:rPr lang="ja-JP" altLang="en-US" sz="1400" kern="100" dirty="0" smtClean="0">
                          <a:effectLst/>
                          <a:latin typeface="+mn-ea"/>
                          <a:ea typeface="+mn-ea"/>
                          <a:cs typeface="Times New Roman" panose="02020603050405020304" pitchFamily="18" charset="0"/>
                        </a:rPr>
                        <a:t>未対策</a:t>
                      </a:r>
                      <a:r>
                        <a:rPr lang="en-US" altLang="ja-JP" sz="1400" kern="100" dirty="0" smtClean="0">
                          <a:effectLst/>
                          <a:latin typeface="+mn-ea"/>
                          <a:ea typeface="+mn-ea"/>
                          <a:cs typeface="Times New Roman" panose="02020603050405020304" pitchFamily="18" charset="0"/>
                        </a:rPr>
                        <a:t>5</a:t>
                      </a:r>
                      <a:r>
                        <a:rPr lang="ja-JP" altLang="en-US" sz="1400" kern="100" dirty="0" smtClean="0">
                          <a:effectLst/>
                          <a:latin typeface="+mn-ea"/>
                          <a:ea typeface="+mn-ea"/>
                          <a:cs typeface="Times New Roman" panose="02020603050405020304" pitchFamily="18" charset="0"/>
                        </a:rPr>
                        <a:t>基</a:t>
                      </a:r>
                      <a:r>
                        <a:rPr lang="en-US" altLang="ja-JP" sz="1400" kern="100" dirty="0" smtClean="0">
                          <a:effectLst/>
                          <a:latin typeface="+mn-ea"/>
                          <a:ea typeface="+mn-ea"/>
                          <a:cs typeface="Times New Roman" panose="02020603050405020304" pitchFamily="18" charset="0"/>
                        </a:rPr>
                        <a:t>(</a:t>
                      </a:r>
                      <a:r>
                        <a:rPr lang="ja-JP" altLang="en-US" sz="1400" kern="100" dirty="0" smtClean="0">
                          <a:effectLst/>
                          <a:latin typeface="+mn-ea"/>
                          <a:ea typeface="+mn-ea"/>
                          <a:cs typeface="Times New Roman" panose="02020603050405020304" pitchFamily="18" charset="0"/>
                        </a:rPr>
                        <a:t>計画有</a:t>
                      </a:r>
                      <a:r>
                        <a:rPr lang="en-US" altLang="ja-JP" sz="1400" kern="100" dirty="0" smtClean="0">
                          <a:effectLst/>
                          <a:latin typeface="+mn-ea"/>
                          <a:ea typeface="+mn-ea"/>
                          <a:cs typeface="Times New Roman" panose="02020603050405020304" pitchFamily="18" charset="0"/>
                        </a:rPr>
                        <a:t>)</a:t>
                      </a:r>
                    </a:p>
                    <a:p>
                      <a:pPr algn="ctr">
                        <a:lnSpc>
                          <a:spcPts val="1600"/>
                        </a:lnSpc>
                        <a:spcBef>
                          <a:spcPts val="0"/>
                        </a:spcBef>
                        <a:spcAft>
                          <a:spcPts val="0"/>
                        </a:spcAft>
                      </a:pPr>
                      <a:r>
                        <a:rPr lang="en-US" altLang="ja-JP" sz="1400" kern="100" dirty="0" smtClean="0">
                          <a:effectLst/>
                          <a:latin typeface="+mn-ea"/>
                          <a:ea typeface="+mn-ea"/>
                          <a:cs typeface="Times New Roman" panose="02020603050405020304" pitchFamily="18" charset="0"/>
                        </a:rPr>
                        <a:t>(</a:t>
                      </a:r>
                      <a:r>
                        <a:rPr lang="ja-JP" altLang="en-US" sz="1400" kern="100" dirty="0" smtClean="0">
                          <a:effectLst/>
                          <a:latin typeface="+mn-ea"/>
                          <a:ea typeface="+mn-ea"/>
                          <a:cs typeface="Times New Roman" panose="02020603050405020304" pitchFamily="18" charset="0"/>
                        </a:rPr>
                        <a:t>代替措置</a:t>
                      </a:r>
                      <a:r>
                        <a:rPr lang="en-US" altLang="ja-JP" sz="1400" kern="100" dirty="0" smtClean="0">
                          <a:effectLst/>
                          <a:latin typeface="+mn-ea"/>
                          <a:ea typeface="+mn-ea"/>
                          <a:cs typeface="Times New Roman" panose="02020603050405020304" pitchFamily="18" charset="0"/>
                        </a:rPr>
                        <a:t>60%)</a:t>
                      </a:r>
                    </a:p>
                  </a:txBody>
                  <a:tcPr marL="59653" marR="59653" marT="15466" marB="15466" anchor="ctr">
                    <a:solidFill>
                      <a:schemeClr val="bg1">
                        <a:lumMod val="75000"/>
                      </a:schemeClr>
                    </a:solidFill>
                  </a:tcPr>
                </a:tc>
                <a:extLst>
                  <a:ext uri="{0D108BD9-81ED-4DB2-BD59-A6C34878D82A}">
                    <a16:rowId xmlns:a16="http://schemas.microsoft.com/office/drawing/2014/main" val="378320904"/>
                  </a:ext>
                </a:extLst>
              </a:tr>
              <a:tr h="432000">
                <a:tc vMerge="1">
                  <a:txBody>
                    <a:bodyPr/>
                    <a:lstStyle/>
                    <a:p>
                      <a:endParaRPr kumimoji="1" lang="ja-JP" altLang="en-US"/>
                    </a:p>
                  </a:txBody>
                  <a:tcPr/>
                </a:tc>
                <a:tc>
                  <a:txBody>
                    <a:bodyPr/>
                    <a:lstStyle/>
                    <a:p>
                      <a:pPr algn="just">
                        <a:lnSpc>
                          <a:spcPts val="1600"/>
                        </a:lnSpc>
                        <a:spcBef>
                          <a:spcPts val="0"/>
                        </a:spcBef>
                        <a:spcAft>
                          <a:spcPts val="0"/>
                        </a:spcAft>
                      </a:pPr>
                      <a:r>
                        <a:rPr lang="ja-JP" sz="1400" kern="100" dirty="0">
                          <a:effectLst/>
                        </a:rPr>
                        <a:t>重要施設等の浸水対策</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tc>
                <a:tc>
                  <a:txBody>
                    <a:bodyPr/>
                    <a:lstStyle/>
                    <a:p>
                      <a:pPr algn="ctr">
                        <a:lnSpc>
                          <a:spcPts val="1600"/>
                        </a:lnSpc>
                        <a:spcBef>
                          <a:spcPts val="0"/>
                        </a:spcBef>
                        <a:spcAft>
                          <a:spcPts val="0"/>
                        </a:spcAft>
                      </a:pPr>
                      <a:r>
                        <a:rPr lang="en-US" sz="1400" kern="100" dirty="0">
                          <a:effectLst/>
                        </a:rPr>
                        <a:t> </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tc>
                <a:tc>
                  <a:txBody>
                    <a:bodyPr/>
                    <a:lstStyle/>
                    <a:p>
                      <a:pPr algn="ctr">
                        <a:lnSpc>
                          <a:spcPts val="1600"/>
                        </a:lnSpc>
                        <a:spcBef>
                          <a:spcPts val="0"/>
                        </a:spcBef>
                        <a:spcAft>
                          <a:spcPts val="0"/>
                        </a:spcAft>
                      </a:pPr>
                      <a:r>
                        <a:rPr lang="ja-JP" sz="1400" kern="100" dirty="0" smtClean="0">
                          <a:effectLst/>
                        </a:rPr>
                        <a:t>引続き</a:t>
                      </a:r>
                      <a:endParaRPr lang="en-US" altLang="ja-JP" sz="1400" kern="100" dirty="0" smtClean="0">
                        <a:effectLst/>
                      </a:endParaRPr>
                    </a:p>
                    <a:p>
                      <a:pPr algn="ctr">
                        <a:lnSpc>
                          <a:spcPts val="1600"/>
                        </a:lnSpc>
                        <a:spcBef>
                          <a:spcPts val="0"/>
                        </a:spcBef>
                        <a:spcAft>
                          <a:spcPts val="0"/>
                        </a:spcAft>
                      </a:pPr>
                      <a:r>
                        <a:rPr lang="ja-JP" sz="1400" kern="100" dirty="0" smtClean="0">
                          <a:effectLst/>
                        </a:rPr>
                        <a:t>取組む</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tc>
                <a:tc>
                  <a:txBody>
                    <a:bodyPr/>
                    <a:lstStyle/>
                    <a:p>
                      <a:pPr algn="ctr">
                        <a:lnSpc>
                          <a:spcPts val="1600"/>
                        </a:lnSpc>
                        <a:spcBef>
                          <a:spcPts val="0"/>
                        </a:spcBef>
                        <a:spcAft>
                          <a:spcPts val="0"/>
                        </a:spcAft>
                      </a:pPr>
                      <a:r>
                        <a:rPr lang="ja-JP" sz="1400" kern="100" dirty="0" smtClean="0">
                          <a:effectLst/>
                        </a:rPr>
                        <a:t>継続</a:t>
                      </a:r>
                      <a:r>
                        <a:rPr lang="ja-JP" altLang="en-US" sz="1400" kern="100" dirty="0" smtClean="0">
                          <a:effectLst/>
                        </a:rPr>
                        <a:t>項目</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solidFill>
                      <a:schemeClr val="bg1">
                        <a:lumMod val="75000"/>
                      </a:schemeClr>
                    </a:solidFill>
                  </a:tcPr>
                </a:tc>
                <a:tc>
                  <a:txBody>
                    <a:bodyPr/>
                    <a:lstStyle/>
                    <a:p>
                      <a:pPr algn="ctr">
                        <a:lnSpc>
                          <a:spcPts val="1600"/>
                        </a:lnSpc>
                        <a:spcBef>
                          <a:spcPts val="0"/>
                        </a:spcBef>
                        <a:spcAft>
                          <a:spcPts val="0"/>
                        </a:spcAft>
                      </a:pPr>
                      <a:r>
                        <a:rPr lang="ja-JP" altLang="en-US" sz="1400" kern="100" dirty="0" smtClean="0">
                          <a:effectLst/>
                          <a:latin typeface="+mn-ea"/>
                          <a:ea typeface="+mn-ea"/>
                          <a:cs typeface="Times New Roman" panose="02020603050405020304" pitchFamily="18" charset="0"/>
                        </a:rPr>
                        <a:t>未対策</a:t>
                      </a:r>
                      <a:r>
                        <a:rPr lang="en-US" altLang="ja-JP" sz="1400" kern="100" dirty="0" smtClean="0">
                          <a:effectLst/>
                          <a:latin typeface="+mn-ea"/>
                          <a:ea typeface="+mn-ea"/>
                          <a:cs typeface="Times New Roman" panose="02020603050405020304" pitchFamily="18" charset="0"/>
                        </a:rPr>
                        <a:t>20% (</a:t>
                      </a:r>
                      <a:r>
                        <a:rPr lang="ja-JP" altLang="en-US" sz="1400" kern="100" dirty="0" smtClean="0">
                          <a:effectLst/>
                          <a:latin typeface="+mn-ea"/>
                          <a:ea typeface="+mn-ea"/>
                          <a:cs typeface="Times New Roman" panose="02020603050405020304" pitchFamily="18" charset="0"/>
                        </a:rPr>
                        <a:t>長期</a:t>
                      </a:r>
                      <a:r>
                        <a:rPr lang="en-US" altLang="ja-JP" sz="1400" kern="100" dirty="0" smtClean="0">
                          <a:effectLst/>
                          <a:latin typeface="+mn-ea"/>
                          <a:ea typeface="+mn-ea"/>
                          <a:cs typeface="Times New Roman" panose="02020603050405020304" pitchFamily="18" charset="0"/>
                        </a:rPr>
                        <a:t>)</a:t>
                      </a:r>
                      <a:endParaRPr lang="ja-JP" sz="1400" kern="100" dirty="0">
                        <a:effectLst/>
                        <a:latin typeface="+mn-ea"/>
                        <a:ea typeface="+mn-ea"/>
                        <a:cs typeface="Times New Roman" panose="02020603050405020304" pitchFamily="18" charset="0"/>
                      </a:endParaRPr>
                    </a:p>
                  </a:txBody>
                  <a:tcPr marL="59653" marR="59653" marT="15466" marB="15466" anchor="ctr">
                    <a:solidFill>
                      <a:schemeClr val="bg1">
                        <a:lumMod val="75000"/>
                      </a:schemeClr>
                    </a:solidFill>
                  </a:tcPr>
                </a:tc>
                <a:extLst>
                  <a:ext uri="{0D108BD9-81ED-4DB2-BD59-A6C34878D82A}">
                    <a16:rowId xmlns:a16="http://schemas.microsoft.com/office/drawing/2014/main" val="2320844971"/>
                  </a:ext>
                </a:extLst>
              </a:tr>
              <a:tr h="432000">
                <a:tc vMerge="1">
                  <a:txBody>
                    <a:bodyPr/>
                    <a:lstStyle/>
                    <a:p>
                      <a:endParaRPr kumimoji="1" lang="ja-JP" altLang="en-US"/>
                    </a:p>
                  </a:txBody>
                  <a:tcPr/>
                </a:tc>
                <a:tc>
                  <a:txBody>
                    <a:bodyPr/>
                    <a:lstStyle/>
                    <a:p>
                      <a:pPr algn="just">
                        <a:lnSpc>
                          <a:spcPts val="1600"/>
                        </a:lnSpc>
                        <a:spcBef>
                          <a:spcPts val="0"/>
                        </a:spcBef>
                        <a:spcAft>
                          <a:spcPts val="0"/>
                        </a:spcAft>
                      </a:pPr>
                      <a:r>
                        <a:rPr lang="ja-JP" sz="1400" kern="100" dirty="0">
                          <a:effectLst/>
                        </a:rPr>
                        <a:t>建物の地震・津波対策</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tc>
                <a:tc>
                  <a:txBody>
                    <a:bodyPr/>
                    <a:lstStyle/>
                    <a:p>
                      <a:pPr algn="ctr">
                        <a:lnSpc>
                          <a:spcPts val="1600"/>
                        </a:lnSpc>
                        <a:spcBef>
                          <a:spcPts val="0"/>
                        </a:spcBef>
                        <a:spcAft>
                          <a:spcPts val="0"/>
                        </a:spcAft>
                      </a:pPr>
                      <a:r>
                        <a:rPr lang="en-US" sz="1400" kern="100">
                          <a:effectLst/>
                        </a:rPr>
                        <a:t> </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tc>
                <a:tc>
                  <a:txBody>
                    <a:bodyPr/>
                    <a:lstStyle/>
                    <a:p>
                      <a:pPr algn="ctr">
                        <a:lnSpc>
                          <a:spcPts val="1600"/>
                        </a:lnSpc>
                        <a:spcBef>
                          <a:spcPts val="0"/>
                        </a:spcBef>
                        <a:spcAft>
                          <a:spcPts val="0"/>
                        </a:spcAft>
                      </a:pPr>
                      <a:r>
                        <a:rPr lang="ja-JP" sz="1400" kern="100" dirty="0">
                          <a:effectLst/>
                        </a:rPr>
                        <a:t>一定</a:t>
                      </a:r>
                      <a:r>
                        <a:rPr lang="ja-JP" sz="1400" kern="100" dirty="0" smtClean="0">
                          <a:effectLst/>
                        </a:rPr>
                        <a:t>の</a:t>
                      </a:r>
                      <a:endParaRPr lang="en-US" altLang="ja-JP" sz="1400" kern="100" dirty="0" smtClean="0">
                        <a:effectLst/>
                      </a:endParaRPr>
                    </a:p>
                    <a:p>
                      <a:pPr algn="ctr">
                        <a:lnSpc>
                          <a:spcPts val="1600"/>
                        </a:lnSpc>
                        <a:spcBef>
                          <a:spcPts val="0"/>
                        </a:spcBef>
                        <a:spcAft>
                          <a:spcPts val="0"/>
                        </a:spcAft>
                      </a:pPr>
                      <a:r>
                        <a:rPr lang="ja-JP" sz="1400" kern="100" dirty="0" smtClean="0">
                          <a:effectLst/>
                        </a:rPr>
                        <a:t>成果あ</a:t>
                      </a:r>
                      <a:r>
                        <a:rPr lang="ja-JP" altLang="en-US" sz="1400" kern="100" dirty="0" smtClean="0">
                          <a:effectLst/>
                        </a:rPr>
                        <a:t>り</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solidFill>
                      <a:schemeClr val="bg1">
                        <a:lumMod val="75000"/>
                      </a:schemeClr>
                    </a:solidFill>
                  </a:tcPr>
                </a:tc>
                <a:tc>
                  <a:txBody>
                    <a:bodyPr/>
                    <a:lstStyle/>
                    <a:p>
                      <a:pPr algn="ctr">
                        <a:lnSpc>
                          <a:spcPts val="1600"/>
                        </a:lnSpc>
                        <a:spcBef>
                          <a:spcPts val="0"/>
                        </a:spcBef>
                        <a:spcAft>
                          <a:spcPts val="0"/>
                        </a:spcAft>
                      </a:pPr>
                      <a:r>
                        <a:rPr lang="ja-JP" sz="1400" kern="100" dirty="0">
                          <a:effectLst/>
                        </a:rPr>
                        <a:t>事例</a:t>
                      </a:r>
                      <a:r>
                        <a:rPr lang="ja-JP" sz="1400" kern="100" dirty="0" smtClean="0">
                          <a:effectLst/>
                        </a:rPr>
                        <a:t>の</a:t>
                      </a:r>
                      <a:endParaRPr lang="en-US" altLang="ja-JP" sz="1400" kern="100" dirty="0" smtClean="0">
                        <a:effectLst/>
                      </a:endParaRPr>
                    </a:p>
                    <a:p>
                      <a:pPr algn="ctr">
                        <a:lnSpc>
                          <a:spcPts val="1600"/>
                        </a:lnSpc>
                        <a:spcBef>
                          <a:spcPts val="0"/>
                        </a:spcBef>
                        <a:spcAft>
                          <a:spcPts val="0"/>
                        </a:spcAft>
                      </a:pPr>
                      <a:r>
                        <a:rPr lang="ja-JP" sz="1400" kern="100" dirty="0" smtClean="0">
                          <a:effectLst/>
                        </a:rPr>
                        <a:t>共有</a:t>
                      </a:r>
                      <a:r>
                        <a:rPr lang="ja-JP" altLang="en-US" sz="1400" kern="100" dirty="0" smtClean="0">
                          <a:effectLst/>
                        </a:rPr>
                        <a:t>・</a:t>
                      </a:r>
                      <a:r>
                        <a:rPr lang="ja-JP" sz="1400" kern="100" dirty="0" smtClean="0">
                          <a:effectLst/>
                        </a:rPr>
                        <a:t>活用</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tc>
                <a:tc>
                  <a:txBody>
                    <a:bodyPr/>
                    <a:lstStyle/>
                    <a:p>
                      <a:pPr algn="ctr">
                        <a:lnSpc>
                          <a:spcPts val="1600"/>
                        </a:lnSpc>
                        <a:spcBef>
                          <a:spcPts val="0"/>
                        </a:spcBef>
                        <a:spcAft>
                          <a:spcPts val="0"/>
                        </a:spcAft>
                      </a:pPr>
                      <a:endParaRPr lang="ja-JP" sz="1400" kern="100" dirty="0">
                        <a:effectLst/>
                        <a:latin typeface="+mn-ea"/>
                        <a:ea typeface="+mn-ea"/>
                        <a:cs typeface="Times New Roman" panose="02020603050405020304" pitchFamily="18" charset="0"/>
                      </a:endParaRPr>
                    </a:p>
                  </a:txBody>
                  <a:tcPr marL="59653" marR="59653" marT="15466" marB="15466" anchor="ctr"/>
                </a:tc>
                <a:extLst>
                  <a:ext uri="{0D108BD9-81ED-4DB2-BD59-A6C34878D82A}">
                    <a16:rowId xmlns:a16="http://schemas.microsoft.com/office/drawing/2014/main" val="3106127374"/>
                  </a:ext>
                </a:extLst>
              </a:tr>
              <a:tr h="252000">
                <a:tc rowSpan="9">
                  <a:txBody>
                    <a:bodyPr/>
                    <a:lstStyle/>
                    <a:p>
                      <a:pPr marL="71755" marR="71755" algn="ctr">
                        <a:lnSpc>
                          <a:spcPts val="1600"/>
                        </a:lnSpc>
                        <a:spcBef>
                          <a:spcPts val="0"/>
                        </a:spcBef>
                        <a:spcAft>
                          <a:spcPts val="0"/>
                        </a:spcAft>
                      </a:pPr>
                      <a:r>
                        <a:rPr lang="ja-JP" sz="1400" kern="100" dirty="0">
                          <a:effectLst/>
                        </a:rPr>
                        <a:t>ソフト対策</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vert="eaVert" anchor="ctr"/>
                </a:tc>
                <a:tc>
                  <a:txBody>
                    <a:bodyPr/>
                    <a:lstStyle/>
                    <a:p>
                      <a:pPr algn="just">
                        <a:lnSpc>
                          <a:spcPts val="1600"/>
                        </a:lnSpc>
                        <a:spcBef>
                          <a:spcPts val="0"/>
                        </a:spcBef>
                        <a:spcAft>
                          <a:spcPts val="0"/>
                        </a:spcAft>
                      </a:pPr>
                      <a:r>
                        <a:rPr lang="ja-JP" sz="1400" kern="100" dirty="0">
                          <a:effectLst/>
                        </a:rPr>
                        <a:t>管理油高（下限値）の</a:t>
                      </a:r>
                      <a:r>
                        <a:rPr lang="ja-JP" sz="1400" kern="100" dirty="0" smtClean="0">
                          <a:effectLst/>
                        </a:rPr>
                        <a:t>見直し</a:t>
                      </a:r>
                      <a:r>
                        <a:rPr lang="en-US" altLang="ja-JP" sz="1400" kern="100" dirty="0" smtClean="0">
                          <a:effectLst/>
                        </a:rPr>
                        <a:t>(</a:t>
                      </a:r>
                      <a:r>
                        <a:rPr lang="ja-JP" sz="1400" kern="100" dirty="0" smtClean="0">
                          <a:effectLst/>
                        </a:rPr>
                        <a:t>許可容量：</a:t>
                      </a:r>
                      <a:r>
                        <a:rPr lang="en-US" sz="1400" kern="100" dirty="0" smtClean="0">
                          <a:effectLst/>
                        </a:rPr>
                        <a:t>500kL</a:t>
                      </a:r>
                      <a:r>
                        <a:rPr lang="ja-JP" sz="1400" kern="100" dirty="0" smtClean="0">
                          <a:effectLst/>
                        </a:rPr>
                        <a:t>以上</a:t>
                      </a:r>
                      <a:r>
                        <a:rPr lang="en-US" altLang="ja-JP" sz="1400" kern="100" dirty="0" smtClean="0">
                          <a:effectLst/>
                        </a:rPr>
                        <a:t>)</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tc>
                <a:tc>
                  <a:txBody>
                    <a:bodyPr/>
                    <a:lstStyle/>
                    <a:p>
                      <a:pPr algn="ctr">
                        <a:lnSpc>
                          <a:spcPts val="1600"/>
                        </a:lnSpc>
                        <a:spcBef>
                          <a:spcPts val="0"/>
                        </a:spcBef>
                        <a:spcAft>
                          <a:spcPts val="0"/>
                        </a:spcAft>
                      </a:pPr>
                      <a:r>
                        <a:rPr lang="ja-JP" sz="1400" kern="100" dirty="0">
                          <a:effectLst/>
                        </a:rPr>
                        <a:t>達成</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solidFill>
                      <a:schemeClr val="bg1">
                        <a:lumMod val="75000"/>
                      </a:schemeClr>
                    </a:solidFill>
                  </a:tcPr>
                </a:tc>
                <a:tc>
                  <a:txBody>
                    <a:bodyPr/>
                    <a:lstStyle/>
                    <a:p>
                      <a:pPr algn="ctr">
                        <a:lnSpc>
                          <a:spcPts val="1600"/>
                        </a:lnSpc>
                        <a:spcBef>
                          <a:spcPts val="0"/>
                        </a:spcBef>
                        <a:spcAft>
                          <a:spcPts val="0"/>
                        </a:spcAft>
                      </a:pPr>
                      <a:r>
                        <a:rPr lang="ja-JP" sz="1400" kern="100" dirty="0">
                          <a:effectLst/>
                        </a:rPr>
                        <a:t>継続なし</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tc>
                <a:tc>
                  <a:txBody>
                    <a:bodyPr/>
                    <a:lstStyle/>
                    <a:p>
                      <a:pPr algn="ctr">
                        <a:lnSpc>
                          <a:spcPts val="1600"/>
                        </a:lnSpc>
                        <a:spcBef>
                          <a:spcPts val="0"/>
                        </a:spcBef>
                        <a:spcAft>
                          <a:spcPts val="0"/>
                        </a:spcAft>
                      </a:pPr>
                      <a:r>
                        <a:rPr lang="en-US" sz="1400" kern="100" dirty="0">
                          <a:effectLst/>
                        </a:rPr>
                        <a:t> </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tc>
                <a:tc>
                  <a:txBody>
                    <a:bodyPr/>
                    <a:lstStyle/>
                    <a:p>
                      <a:pPr algn="ctr">
                        <a:lnSpc>
                          <a:spcPts val="1600"/>
                        </a:lnSpc>
                        <a:spcBef>
                          <a:spcPts val="0"/>
                        </a:spcBef>
                        <a:spcAft>
                          <a:spcPts val="0"/>
                        </a:spcAft>
                      </a:pPr>
                      <a:endParaRPr lang="ja-JP" sz="1400" kern="100" dirty="0">
                        <a:effectLst/>
                        <a:latin typeface="+mn-ea"/>
                        <a:ea typeface="+mn-ea"/>
                        <a:cs typeface="Times New Roman" panose="02020603050405020304" pitchFamily="18" charset="0"/>
                      </a:endParaRPr>
                    </a:p>
                  </a:txBody>
                  <a:tcPr marL="59653" marR="59653" marT="15466" marB="15466" anchor="ctr"/>
                </a:tc>
                <a:extLst>
                  <a:ext uri="{0D108BD9-81ED-4DB2-BD59-A6C34878D82A}">
                    <a16:rowId xmlns:a16="http://schemas.microsoft.com/office/drawing/2014/main" val="2404330624"/>
                  </a:ext>
                </a:extLst>
              </a:tr>
              <a:tr h="432000">
                <a:tc vMerge="1">
                  <a:txBody>
                    <a:bodyPr/>
                    <a:lstStyle/>
                    <a:p>
                      <a:endParaRPr kumimoji="1" lang="ja-JP" altLang="en-US"/>
                    </a:p>
                  </a:txBody>
                  <a:tcPr/>
                </a:tc>
                <a:tc>
                  <a:txBody>
                    <a:bodyPr/>
                    <a:lstStyle/>
                    <a:p>
                      <a:pPr algn="just">
                        <a:lnSpc>
                          <a:spcPts val="1600"/>
                        </a:lnSpc>
                        <a:spcBef>
                          <a:spcPts val="0"/>
                        </a:spcBef>
                        <a:spcAft>
                          <a:spcPts val="0"/>
                        </a:spcAft>
                      </a:pPr>
                      <a:r>
                        <a:rPr lang="ja-JP" sz="1400" kern="100" dirty="0">
                          <a:effectLst/>
                        </a:rPr>
                        <a:t>小規模タンクの漂流</a:t>
                      </a:r>
                      <a:r>
                        <a:rPr lang="ja-JP" sz="1400" kern="100" dirty="0" smtClean="0">
                          <a:effectLst/>
                        </a:rPr>
                        <a:t>対策</a:t>
                      </a:r>
                      <a:r>
                        <a:rPr lang="en-US" altLang="ja-JP" sz="1400" kern="100" dirty="0" smtClean="0">
                          <a:effectLst/>
                        </a:rPr>
                        <a:t>(</a:t>
                      </a:r>
                      <a:r>
                        <a:rPr lang="ja-JP" sz="1400" kern="100" dirty="0" smtClean="0">
                          <a:effectLst/>
                        </a:rPr>
                        <a:t>許可</a:t>
                      </a:r>
                      <a:r>
                        <a:rPr lang="ja-JP" sz="1400" kern="100" dirty="0">
                          <a:effectLst/>
                        </a:rPr>
                        <a:t>容量：</a:t>
                      </a:r>
                      <a:r>
                        <a:rPr lang="en-US" sz="1400" kern="100" dirty="0">
                          <a:effectLst/>
                        </a:rPr>
                        <a:t>100</a:t>
                      </a:r>
                      <a:r>
                        <a:rPr lang="ja-JP" sz="1400" kern="100" dirty="0">
                          <a:effectLst/>
                        </a:rPr>
                        <a:t>～</a:t>
                      </a:r>
                      <a:r>
                        <a:rPr lang="en-US" sz="1400" kern="100" dirty="0" smtClean="0">
                          <a:effectLst/>
                        </a:rPr>
                        <a:t>500kL)</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tc>
                <a:tc>
                  <a:txBody>
                    <a:bodyPr/>
                    <a:lstStyle/>
                    <a:p>
                      <a:pPr algn="ctr">
                        <a:lnSpc>
                          <a:spcPts val="1600"/>
                        </a:lnSpc>
                        <a:spcBef>
                          <a:spcPts val="0"/>
                        </a:spcBef>
                        <a:spcAft>
                          <a:spcPts val="0"/>
                        </a:spcAft>
                      </a:pPr>
                      <a:r>
                        <a:rPr lang="en-US" sz="1400" kern="100">
                          <a:effectLst/>
                        </a:rPr>
                        <a:t> </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tc>
                <a:tc>
                  <a:txBody>
                    <a:bodyPr/>
                    <a:lstStyle/>
                    <a:p>
                      <a:pPr algn="ctr">
                        <a:lnSpc>
                          <a:spcPts val="1600"/>
                        </a:lnSpc>
                        <a:spcBef>
                          <a:spcPts val="0"/>
                        </a:spcBef>
                        <a:spcAft>
                          <a:spcPts val="0"/>
                        </a:spcAft>
                      </a:pPr>
                      <a:r>
                        <a:rPr lang="en-US" sz="1400" kern="100" dirty="0">
                          <a:effectLst/>
                        </a:rPr>
                        <a:t> </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tc>
                <a:tc>
                  <a:txBody>
                    <a:bodyPr/>
                    <a:lstStyle/>
                    <a:p>
                      <a:pPr algn="ctr">
                        <a:lnSpc>
                          <a:spcPts val="1600"/>
                        </a:lnSpc>
                        <a:spcBef>
                          <a:spcPts val="0"/>
                        </a:spcBef>
                        <a:spcAft>
                          <a:spcPts val="0"/>
                        </a:spcAft>
                      </a:pPr>
                      <a:r>
                        <a:rPr lang="ja-JP" sz="1400" kern="100" dirty="0" smtClean="0">
                          <a:effectLst/>
                        </a:rPr>
                        <a:t>新規</a:t>
                      </a:r>
                      <a:r>
                        <a:rPr lang="ja-JP" altLang="en-US" sz="1400" kern="100" dirty="0" smtClean="0">
                          <a:effectLst/>
                        </a:rPr>
                        <a:t>項目</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solidFill>
                      <a:schemeClr val="bg1">
                        <a:lumMod val="75000"/>
                      </a:schemeClr>
                    </a:solidFill>
                  </a:tcPr>
                </a:tc>
                <a:tc>
                  <a:txBody>
                    <a:bodyPr/>
                    <a:lstStyle/>
                    <a:p>
                      <a:pPr marL="0" marR="0" lvl="0" indent="0" algn="ctr" defTabSz="1280160" rtl="0" eaLnBrk="1" fontAlgn="auto" latinLnBrk="0" hangingPunct="1">
                        <a:lnSpc>
                          <a:spcPts val="1600"/>
                        </a:lnSpc>
                        <a:spcBef>
                          <a:spcPts val="0"/>
                        </a:spcBef>
                        <a:spcAft>
                          <a:spcPts val="0"/>
                        </a:spcAft>
                        <a:buClrTx/>
                        <a:buSzTx/>
                        <a:buFontTx/>
                        <a:buNone/>
                        <a:tabLst/>
                        <a:defRPr/>
                      </a:pPr>
                      <a:r>
                        <a:rPr lang="ja-JP" altLang="en-US" sz="1400" kern="100" dirty="0" smtClean="0">
                          <a:effectLst/>
                          <a:latin typeface="+mn-ea"/>
                          <a:ea typeface="+mn-ea"/>
                          <a:cs typeface="Times New Roman" panose="02020603050405020304" pitchFamily="18" charset="0"/>
                        </a:rPr>
                        <a:t>未対策なし</a:t>
                      </a:r>
                      <a:endParaRPr lang="en-US" altLang="ja-JP" sz="1400" kern="100" dirty="0" smtClean="0">
                        <a:effectLst/>
                        <a:latin typeface="+mn-ea"/>
                        <a:ea typeface="+mn-ea"/>
                        <a:cs typeface="Times New Roman" panose="02020603050405020304" pitchFamily="18" charset="0"/>
                      </a:endParaRPr>
                    </a:p>
                    <a:p>
                      <a:pPr marL="0" marR="0" lvl="0" indent="0" algn="ctr" defTabSz="1280160" rtl="0" eaLnBrk="1" fontAlgn="auto" latinLnBrk="0" hangingPunct="1">
                        <a:lnSpc>
                          <a:spcPts val="1600"/>
                        </a:lnSpc>
                        <a:spcBef>
                          <a:spcPts val="0"/>
                        </a:spcBef>
                        <a:spcAft>
                          <a:spcPts val="0"/>
                        </a:spcAft>
                        <a:buClrTx/>
                        <a:buSzTx/>
                        <a:buFontTx/>
                        <a:buNone/>
                        <a:tabLst/>
                        <a:defRPr/>
                      </a:pPr>
                      <a:r>
                        <a:rPr lang="en-US" altLang="ja-JP" sz="1400" kern="100" dirty="0" smtClean="0">
                          <a:effectLst/>
                          <a:latin typeface="+mn-ea"/>
                          <a:ea typeface="+mn-ea"/>
                          <a:cs typeface="Times New Roman" panose="02020603050405020304" pitchFamily="18" charset="0"/>
                        </a:rPr>
                        <a:t>(</a:t>
                      </a:r>
                      <a:r>
                        <a:rPr lang="ja-JP" altLang="en-US" sz="1400" kern="100" dirty="0" smtClean="0">
                          <a:effectLst/>
                          <a:latin typeface="+mn-ea"/>
                          <a:ea typeface="+mn-ea"/>
                          <a:cs typeface="Times New Roman" panose="02020603050405020304" pitchFamily="18" charset="0"/>
                        </a:rPr>
                        <a:t>代替措置</a:t>
                      </a:r>
                      <a:r>
                        <a:rPr lang="en-US" altLang="ja-JP" sz="1400" kern="100" dirty="0" smtClean="0">
                          <a:effectLst/>
                          <a:latin typeface="+mn-ea"/>
                          <a:ea typeface="+mn-ea"/>
                          <a:cs typeface="Times New Roman" panose="02020603050405020304" pitchFamily="18" charset="0"/>
                        </a:rPr>
                        <a:t>15%)</a:t>
                      </a:r>
                      <a:endParaRPr lang="ja-JP" sz="1400" kern="100" dirty="0">
                        <a:effectLst/>
                        <a:latin typeface="+mn-ea"/>
                        <a:ea typeface="+mn-ea"/>
                        <a:cs typeface="Times New Roman" panose="02020603050405020304" pitchFamily="18" charset="0"/>
                      </a:endParaRPr>
                    </a:p>
                  </a:txBody>
                  <a:tcPr marL="59653" marR="59653" marT="15466" marB="15466" anchor="ctr">
                    <a:solidFill>
                      <a:schemeClr val="bg1">
                        <a:lumMod val="75000"/>
                      </a:schemeClr>
                    </a:solidFill>
                  </a:tcPr>
                </a:tc>
                <a:extLst>
                  <a:ext uri="{0D108BD9-81ED-4DB2-BD59-A6C34878D82A}">
                    <a16:rowId xmlns:a16="http://schemas.microsoft.com/office/drawing/2014/main" val="2561778749"/>
                  </a:ext>
                </a:extLst>
              </a:tr>
              <a:tr h="252000">
                <a:tc vMerge="1">
                  <a:txBody>
                    <a:bodyPr/>
                    <a:lstStyle/>
                    <a:p>
                      <a:endParaRPr kumimoji="1" lang="ja-JP" altLang="en-US"/>
                    </a:p>
                  </a:txBody>
                  <a:tcPr/>
                </a:tc>
                <a:tc>
                  <a:txBody>
                    <a:bodyPr/>
                    <a:lstStyle/>
                    <a:p>
                      <a:pPr algn="just">
                        <a:lnSpc>
                          <a:spcPts val="1600"/>
                        </a:lnSpc>
                        <a:spcBef>
                          <a:spcPts val="0"/>
                        </a:spcBef>
                        <a:spcAft>
                          <a:spcPts val="0"/>
                        </a:spcAft>
                      </a:pPr>
                      <a:r>
                        <a:rPr lang="ja-JP" sz="1400" kern="100" dirty="0">
                          <a:effectLst/>
                        </a:rPr>
                        <a:t>有害な化学物質の漏えいに</a:t>
                      </a:r>
                      <a:r>
                        <a:rPr lang="ja-JP" sz="1400" kern="100" dirty="0" smtClean="0">
                          <a:effectLst/>
                        </a:rPr>
                        <a:t>備えた初動</a:t>
                      </a:r>
                      <a:r>
                        <a:rPr lang="ja-JP" sz="1400" kern="100" dirty="0">
                          <a:effectLst/>
                        </a:rPr>
                        <a:t>体制の整備</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tc>
                <a:tc>
                  <a:txBody>
                    <a:bodyPr/>
                    <a:lstStyle/>
                    <a:p>
                      <a:pPr algn="ctr">
                        <a:lnSpc>
                          <a:spcPts val="1600"/>
                        </a:lnSpc>
                        <a:spcBef>
                          <a:spcPts val="0"/>
                        </a:spcBef>
                        <a:spcAft>
                          <a:spcPts val="0"/>
                        </a:spcAft>
                      </a:pPr>
                      <a:r>
                        <a:rPr lang="en-US" sz="1400" kern="100">
                          <a:effectLst/>
                        </a:rPr>
                        <a:t> </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tc>
                <a:tc>
                  <a:txBody>
                    <a:bodyPr/>
                    <a:lstStyle/>
                    <a:p>
                      <a:pPr algn="ctr">
                        <a:lnSpc>
                          <a:spcPts val="1600"/>
                        </a:lnSpc>
                        <a:spcBef>
                          <a:spcPts val="0"/>
                        </a:spcBef>
                        <a:spcAft>
                          <a:spcPts val="0"/>
                        </a:spcAft>
                      </a:pPr>
                      <a:r>
                        <a:rPr lang="en-US" sz="1400" kern="100" dirty="0">
                          <a:effectLst/>
                        </a:rPr>
                        <a:t> </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tc>
                <a:tc>
                  <a:txBody>
                    <a:bodyPr/>
                    <a:lstStyle/>
                    <a:p>
                      <a:pPr algn="ctr">
                        <a:lnSpc>
                          <a:spcPts val="1600"/>
                        </a:lnSpc>
                        <a:spcBef>
                          <a:spcPts val="0"/>
                        </a:spcBef>
                        <a:spcAft>
                          <a:spcPts val="0"/>
                        </a:spcAft>
                      </a:pPr>
                      <a:r>
                        <a:rPr lang="ja-JP" sz="1400" kern="100" dirty="0" smtClean="0">
                          <a:effectLst/>
                        </a:rPr>
                        <a:t>新規</a:t>
                      </a:r>
                      <a:r>
                        <a:rPr lang="ja-JP" altLang="en-US" sz="1400" kern="100" dirty="0" smtClean="0">
                          <a:effectLst/>
                        </a:rPr>
                        <a:t>項目</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solidFill>
                      <a:schemeClr val="bg1">
                        <a:lumMod val="75000"/>
                      </a:schemeClr>
                    </a:solidFill>
                  </a:tcPr>
                </a:tc>
                <a:tc>
                  <a:txBody>
                    <a:bodyPr/>
                    <a:lstStyle/>
                    <a:p>
                      <a:pPr algn="ctr">
                        <a:lnSpc>
                          <a:spcPts val="1600"/>
                        </a:lnSpc>
                        <a:spcBef>
                          <a:spcPts val="0"/>
                        </a:spcBef>
                        <a:spcAft>
                          <a:spcPts val="0"/>
                        </a:spcAft>
                      </a:pPr>
                      <a:r>
                        <a:rPr lang="ja-JP" altLang="en-US" sz="1400" kern="100" dirty="0" smtClean="0">
                          <a:effectLst/>
                          <a:latin typeface="+mn-ea"/>
                          <a:ea typeface="+mn-ea"/>
                          <a:cs typeface="Times New Roman" panose="02020603050405020304" pitchFamily="18" charset="0"/>
                        </a:rPr>
                        <a:t>対策完了見込み</a:t>
                      </a:r>
                      <a:endParaRPr lang="ja-JP" sz="1400" kern="100" dirty="0">
                        <a:effectLst/>
                        <a:latin typeface="+mn-ea"/>
                        <a:ea typeface="+mn-ea"/>
                        <a:cs typeface="Times New Roman" panose="02020603050405020304" pitchFamily="18" charset="0"/>
                      </a:endParaRPr>
                    </a:p>
                  </a:txBody>
                  <a:tcPr marL="59653" marR="59653" marT="15466" marB="15466" anchor="ctr">
                    <a:solidFill>
                      <a:schemeClr val="bg1">
                        <a:lumMod val="75000"/>
                      </a:schemeClr>
                    </a:solidFill>
                  </a:tcPr>
                </a:tc>
                <a:extLst>
                  <a:ext uri="{0D108BD9-81ED-4DB2-BD59-A6C34878D82A}">
                    <a16:rowId xmlns:a16="http://schemas.microsoft.com/office/drawing/2014/main" val="2968467115"/>
                  </a:ext>
                </a:extLst>
              </a:tr>
              <a:tr h="432000">
                <a:tc vMerge="1">
                  <a:txBody>
                    <a:bodyPr/>
                    <a:lstStyle/>
                    <a:p>
                      <a:endParaRPr kumimoji="1" lang="ja-JP" altLang="en-US"/>
                    </a:p>
                  </a:txBody>
                  <a:tcPr/>
                </a:tc>
                <a:tc>
                  <a:txBody>
                    <a:bodyPr/>
                    <a:lstStyle/>
                    <a:p>
                      <a:pPr algn="just">
                        <a:lnSpc>
                          <a:spcPts val="1600"/>
                        </a:lnSpc>
                        <a:spcBef>
                          <a:spcPts val="0"/>
                        </a:spcBef>
                        <a:spcAft>
                          <a:spcPts val="0"/>
                        </a:spcAft>
                      </a:pPr>
                      <a:r>
                        <a:rPr lang="ja-JP" sz="1400" kern="100" dirty="0">
                          <a:effectLst/>
                        </a:rPr>
                        <a:t>津波避難計画の</a:t>
                      </a:r>
                      <a:r>
                        <a:rPr lang="ja-JP" sz="1400" kern="100" dirty="0" smtClean="0">
                          <a:effectLst/>
                        </a:rPr>
                        <a:t>見直し</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tc>
                <a:tc>
                  <a:txBody>
                    <a:bodyPr/>
                    <a:lstStyle/>
                    <a:p>
                      <a:pPr algn="ctr">
                        <a:lnSpc>
                          <a:spcPts val="1600"/>
                        </a:lnSpc>
                        <a:spcBef>
                          <a:spcPts val="0"/>
                        </a:spcBef>
                        <a:spcAft>
                          <a:spcPts val="0"/>
                        </a:spcAft>
                      </a:pPr>
                      <a:r>
                        <a:rPr lang="ja-JP" sz="1400" kern="100" dirty="0" smtClean="0">
                          <a:effectLst/>
                        </a:rPr>
                        <a:t>引続き</a:t>
                      </a:r>
                      <a:endParaRPr lang="en-US" altLang="ja-JP" sz="1400" kern="100" dirty="0" smtClean="0">
                        <a:effectLst/>
                      </a:endParaRPr>
                    </a:p>
                    <a:p>
                      <a:pPr algn="ctr">
                        <a:lnSpc>
                          <a:spcPts val="1600"/>
                        </a:lnSpc>
                        <a:spcBef>
                          <a:spcPts val="0"/>
                        </a:spcBef>
                        <a:spcAft>
                          <a:spcPts val="0"/>
                        </a:spcAft>
                      </a:pPr>
                      <a:r>
                        <a:rPr lang="ja-JP" sz="1400" kern="100" dirty="0" smtClean="0">
                          <a:effectLst/>
                        </a:rPr>
                        <a:t>取組む</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tc>
                <a:tc>
                  <a:txBody>
                    <a:bodyPr/>
                    <a:lstStyle/>
                    <a:p>
                      <a:pPr algn="ctr">
                        <a:lnSpc>
                          <a:spcPts val="1600"/>
                        </a:lnSpc>
                        <a:spcBef>
                          <a:spcPts val="0"/>
                        </a:spcBef>
                        <a:spcAft>
                          <a:spcPts val="0"/>
                        </a:spcAft>
                      </a:pPr>
                      <a:r>
                        <a:rPr lang="ja-JP" sz="1400" kern="100" dirty="0" smtClean="0">
                          <a:effectLst/>
                        </a:rPr>
                        <a:t>引続き</a:t>
                      </a:r>
                      <a:endParaRPr lang="en-US" altLang="ja-JP" sz="1400" kern="100" dirty="0" smtClean="0">
                        <a:effectLst/>
                      </a:endParaRPr>
                    </a:p>
                    <a:p>
                      <a:pPr algn="ctr">
                        <a:lnSpc>
                          <a:spcPts val="1600"/>
                        </a:lnSpc>
                        <a:spcBef>
                          <a:spcPts val="0"/>
                        </a:spcBef>
                        <a:spcAft>
                          <a:spcPts val="0"/>
                        </a:spcAft>
                      </a:pPr>
                      <a:r>
                        <a:rPr lang="ja-JP" sz="1400" kern="100" dirty="0" smtClean="0">
                          <a:effectLst/>
                        </a:rPr>
                        <a:t>取組む</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tc>
                <a:tc>
                  <a:txBody>
                    <a:bodyPr/>
                    <a:lstStyle/>
                    <a:p>
                      <a:pPr algn="ctr">
                        <a:lnSpc>
                          <a:spcPts val="1600"/>
                        </a:lnSpc>
                        <a:spcBef>
                          <a:spcPts val="0"/>
                        </a:spcBef>
                        <a:spcAft>
                          <a:spcPts val="0"/>
                        </a:spcAft>
                      </a:pPr>
                      <a:r>
                        <a:rPr lang="ja-JP" sz="1400" kern="100" dirty="0" smtClean="0">
                          <a:effectLst/>
                        </a:rPr>
                        <a:t>継続</a:t>
                      </a:r>
                      <a:r>
                        <a:rPr lang="ja-JP" altLang="en-US" sz="1400" kern="100" dirty="0" smtClean="0">
                          <a:effectLst/>
                        </a:rPr>
                        <a:t>項目</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solidFill>
                      <a:schemeClr val="bg1">
                        <a:lumMod val="75000"/>
                      </a:schemeClr>
                    </a:solidFill>
                  </a:tcPr>
                </a:tc>
                <a:tc>
                  <a:txBody>
                    <a:bodyPr/>
                    <a:lstStyle/>
                    <a:p>
                      <a:pPr algn="ctr">
                        <a:lnSpc>
                          <a:spcPts val="1600"/>
                        </a:lnSpc>
                        <a:spcBef>
                          <a:spcPts val="0"/>
                        </a:spcBef>
                        <a:spcAft>
                          <a:spcPts val="0"/>
                        </a:spcAft>
                      </a:pPr>
                      <a:r>
                        <a:rPr lang="ja-JP" altLang="en-US" sz="1400" kern="100" dirty="0" smtClean="0">
                          <a:effectLst/>
                          <a:latin typeface="+mn-ea"/>
                          <a:ea typeface="+mn-ea"/>
                          <a:cs typeface="Times New Roman" panose="02020603050405020304" pitchFamily="18" charset="0"/>
                        </a:rPr>
                        <a:t>未実施なし</a:t>
                      </a:r>
                      <a:endParaRPr lang="en-US" altLang="ja-JP" sz="1400" kern="100" dirty="0" smtClean="0">
                        <a:effectLst/>
                        <a:latin typeface="+mn-ea"/>
                        <a:ea typeface="+mn-ea"/>
                        <a:cs typeface="Times New Roman" panose="02020603050405020304" pitchFamily="18" charset="0"/>
                      </a:endParaRPr>
                    </a:p>
                    <a:p>
                      <a:pPr algn="ctr">
                        <a:lnSpc>
                          <a:spcPts val="1600"/>
                        </a:lnSpc>
                        <a:spcBef>
                          <a:spcPts val="0"/>
                        </a:spcBef>
                        <a:spcAft>
                          <a:spcPts val="0"/>
                        </a:spcAft>
                      </a:pPr>
                      <a:r>
                        <a:rPr lang="en-US" altLang="ja-JP" sz="1400" kern="100" dirty="0" smtClean="0">
                          <a:effectLst/>
                          <a:latin typeface="+mn-ea"/>
                          <a:ea typeface="+mn-ea"/>
                          <a:cs typeface="Times New Roman" panose="02020603050405020304" pitchFamily="18" charset="0"/>
                        </a:rPr>
                        <a:t>(</a:t>
                      </a:r>
                      <a:r>
                        <a:rPr lang="ja-JP" altLang="en-US" sz="1400" kern="100" dirty="0" smtClean="0">
                          <a:effectLst/>
                          <a:latin typeface="+mn-ea"/>
                          <a:ea typeface="+mn-ea"/>
                          <a:cs typeface="Times New Roman" panose="02020603050405020304" pitchFamily="18" charset="0"/>
                        </a:rPr>
                        <a:t>一部見直し</a:t>
                      </a:r>
                      <a:r>
                        <a:rPr lang="en-US" altLang="ja-JP" sz="1400" kern="100" dirty="0" smtClean="0">
                          <a:effectLst/>
                          <a:latin typeface="+mn-ea"/>
                          <a:ea typeface="+mn-ea"/>
                          <a:cs typeface="Times New Roman" panose="02020603050405020304" pitchFamily="18" charset="0"/>
                        </a:rPr>
                        <a:t>30%)</a:t>
                      </a:r>
                      <a:endParaRPr lang="ja-JP" sz="1400" kern="100" dirty="0">
                        <a:effectLst/>
                        <a:latin typeface="+mn-ea"/>
                        <a:ea typeface="+mn-ea"/>
                        <a:cs typeface="Times New Roman" panose="02020603050405020304" pitchFamily="18" charset="0"/>
                      </a:endParaRPr>
                    </a:p>
                  </a:txBody>
                  <a:tcPr marL="59653" marR="59653" marT="15466" marB="15466" anchor="ctr">
                    <a:solidFill>
                      <a:schemeClr val="bg1">
                        <a:lumMod val="75000"/>
                      </a:schemeClr>
                    </a:solidFill>
                  </a:tcPr>
                </a:tc>
                <a:extLst>
                  <a:ext uri="{0D108BD9-81ED-4DB2-BD59-A6C34878D82A}">
                    <a16:rowId xmlns:a16="http://schemas.microsoft.com/office/drawing/2014/main" val="734835441"/>
                  </a:ext>
                </a:extLst>
              </a:tr>
              <a:tr h="432000">
                <a:tc vMerge="1">
                  <a:txBody>
                    <a:bodyPr/>
                    <a:lstStyle/>
                    <a:p>
                      <a:endParaRPr kumimoji="1" lang="ja-JP" altLang="en-US"/>
                    </a:p>
                  </a:txBody>
                  <a:tcPr/>
                </a:tc>
                <a:tc>
                  <a:txBody>
                    <a:bodyPr/>
                    <a:lstStyle/>
                    <a:p>
                      <a:pPr algn="just">
                        <a:lnSpc>
                          <a:spcPts val="1600"/>
                        </a:lnSpc>
                        <a:spcBef>
                          <a:spcPts val="0"/>
                        </a:spcBef>
                        <a:spcAft>
                          <a:spcPts val="0"/>
                        </a:spcAft>
                      </a:pPr>
                      <a:r>
                        <a:rPr lang="ja-JP" sz="1400" kern="100" dirty="0">
                          <a:effectLst/>
                        </a:rPr>
                        <a:t>安全に係る企業活動の再点検</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tc>
                <a:tc>
                  <a:txBody>
                    <a:bodyPr/>
                    <a:lstStyle/>
                    <a:p>
                      <a:pPr algn="ctr">
                        <a:lnSpc>
                          <a:spcPts val="1600"/>
                        </a:lnSpc>
                        <a:spcBef>
                          <a:spcPts val="0"/>
                        </a:spcBef>
                        <a:spcAft>
                          <a:spcPts val="0"/>
                        </a:spcAft>
                      </a:pPr>
                      <a:r>
                        <a:rPr lang="en-US" sz="1400" kern="100">
                          <a:effectLst/>
                        </a:rPr>
                        <a:t> </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tc>
                <a:tc>
                  <a:txBody>
                    <a:bodyPr/>
                    <a:lstStyle/>
                    <a:p>
                      <a:pPr algn="ctr">
                        <a:lnSpc>
                          <a:spcPts val="1600"/>
                        </a:lnSpc>
                        <a:spcBef>
                          <a:spcPts val="0"/>
                        </a:spcBef>
                        <a:spcAft>
                          <a:spcPts val="0"/>
                        </a:spcAft>
                      </a:pPr>
                      <a:r>
                        <a:rPr lang="ja-JP" sz="1400" kern="100" dirty="0">
                          <a:effectLst/>
                        </a:rPr>
                        <a:t>一定</a:t>
                      </a:r>
                      <a:r>
                        <a:rPr lang="ja-JP" sz="1400" kern="100" dirty="0" smtClean="0">
                          <a:effectLst/>
                        </a:rPr>
                        <a:t>の</a:t>
                      </a:r>
                      <a:endParaRPr lang="en-US" altLang="ja-JP" sz="1400" kern="100" dirty="0" smtClean="0">
                        <a:effectLst/>
                      </a:endParaRPr>
                    </a:p>
                    <a:p>
                      <a:pPr algn="ctr">
                        <a:lnSpc>
                          <a:spcPts val="1600"/>
                        </a:lnSpc>
                        <a:spcBef>
                          <a:spcPts val="0"/>
                        </a:spcBef>
                        <a:spcAft>
                          <a:spcPts val="0"/>
                        </a:spcAft>
                      </a:pPr>
                      <a:r>
                        <a:rPr lang="ja-JP" sz="1400" kern="100" dirty="0" smtClean="0">
                          <a:effectLst/>
                        </a:rPr>
                        <a:t>成果あり</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solidFill>
                      <a:schemeClr val="bg1">
                        <a:lumMod val="75000"/>
                      </a:schemeClr>
                    </a:solidFill>
                  </a:tcPr>
                </a:tc>
                <a:tc>
                  <a:txBody>
                    <a:bodyPr/>
                    <a:lstStyle/>
                    <a:p>
                      <a:pPr algn="ctr">
                        <a:lnSpc>
                          <a:spcPts val="1600"/>
                        </a:lnSpc>
                        <a:spcBef>
                          <a:spcPts val="0"/>
                        </a:spcBef>
                        <a:spcAft>
                          <a:spcPts val="0"/>
                        </a:spcAft>
                      </a:pPr>
                      <a:r>
                        <a:rPr lang="ja-JP" sz="1400" kern="100" dirty="0">
                          <a:effectLst/>
                        </a:rPr>
                        <a:t>事例</a:t>
                      </a:r>
                      <a:r>
                        <a:rPr lang="ja-JP" sz="1400" kern="100" dirty="0" smtClean="0">
                          <a:effectLst/>
                        </a:rPr>
                        <a:t>の</a:t>
                      </a:r>
                      <a:endParaRPr lang="en-US" altLang="ja-JP" sz="1400" kern="100" dirty="0" smtClean="0">
                        <a:effectLst/>
                      </a:endParaRPr>
                    </a:p>
                    <a:p>
                      <a:pPr algn="ctr">
                        <a:lnSpc>
                          <a:spcPts val="1600"/>
                        </a:lnSpc>
                        <a:spcBef>
                          <a:spcPts val="0"/>
                        </a:spcBef>
                        <a:spcAft>
                          <a:spcPts val="0"/>
                        </a:spcAft>
                      </a:pPr>
                      <a:r>
                        <a:rPr lang="ja-JP" sz="1400" kern="100" dirty="0" smtClean="0">
                          <a:effectLst/>
                        </a:rPr>
                        <a:t>共有</a:t>
                      </a:r>
                      <a:r>
                        <a:rPr lang="ja-JP" sz="1400" kern="100" dirty="0">
                          <a:effectLst/>
                        </a:rPr>
                        <a:t>・活用</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tc>
                <a:tc>
                  <a:txBody>
                    <a:bodyPr/>
                    <a:lstStyle/>
                    <a:p>
                      <a:pPr algn="ctr">
                        <a:lnSpc>
                          <a:spcPts val="1600"/>
                        </a:lnSpc>
                        <a:spcBef>
                          <a:spcPts val="0"/>
                        </a:spcBef>
                        <a:spcAft>
                          <a:spcPts val="0"/>
                        </a:spcAft>
                      </a:pPr>
                      <a:endParaRPr lang="ja-JP" sz="1400" kern="100" dirty="0">
                        <a:effectLst/>
                        <a:latin typeface="+mn-ea"/>
                        <a:ea typeface="+mn-ea"/>
                        <a:cs typeface="Times New Roman" panose="02020603050405020304" pitchFamily="18" charset="0"/>
                      </a:endParaRPr>
                    </a:p>
                  </a:txBody>
                  <a:tcPr marL="59653" marR="59653" marT="15466" marB="15466" anchor="ctr"/>
                </a:tc>
                <a:extLst>
                  <a:ext uri="{0D108BD9-81ED-4DB2-BD59-A6C34878D82A}">
                    <a16:rowId xmlns:a16="http://schemas.microsoft.com/office/drawing/2014/main" val="613691735"/>
                  </a:ext>
                </a:extLst>
              </a:tr>
              <a:tr h="432000">
                <a:tc vMerge="1">
                  <a:txBody>
                    <a:bodyPr/>
                    <a:lstStyle/>
                    <a:p>
                      <a:endParaRPr kumimoji="1" lang="ja-JP" altLang="en-US"/>
                    </a:p>
                  </a:txBody>
                  <a:tcPr/>
                </a:tc>
                <a:tc>
                  <a:txBody>
                    <a:bodyPr/>
                    <a:lstStyle/>
                    <a:p>
                      <a:pPr algn="just">
                        <a:lnSpc>
                          <a:spcPts val="1600"/>
                        </a:lnSpc>
                        <a:spcBef>
                          <a:spcPts val="0"/>
                        </a:spcBef>
                        <a:spcAft>
                          <a:spcPts val="0"/>
                        </a:spcAft>
                      </a:pPr>
                      <a:r>
                        <a:rPr lang="en-US" sz="1400" kern="100" dirty="0">
                          <a:effectLst/>
                        </a:rPr>
                        <a:t>BCP</a:t>
                      </a:r>
                      <a:r>
                        <a:rPr lang="ja-JP" sz="1400" kern="100" dirty="0">
                          <a:effectLst/>
                        </a:rPr>
                        <a:t>の策定・見直し（防災関連項目）</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tc>
                <a:tc>
                  <a:txBody>
                    <a:bodyPr/>
                    <a:lstStyle/>
                    <a:p>
                      <a:pPr algn="ctr">
                        <a:lnSpc>
                          <a:spcPts val="1600"/>
                        </a:lnSpc>
                        <a:spcBef>
                          <a:spcPts val="0"/>
                        </a:spcBef>
                        <a:spcAft>
                          <a:spcPts val="0"/>
                        </a:spcAft>
                      </a:pPr>
                      <a:r>
                        <a:rPr lang="en-US" sz="1400" kern="100">
                          <a:effectLst/>
                        </a:rPr>
                        <a:t> </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tc>
                <a:tc>
                  <a:txBody>
                    <a:bodyPr/>
                    <a:lstStyle/>
                    <a:p>
                      <a:pPr algn="ctr">
                        <a:lnSpc>
                          <a:spcPts val="1600"/>
                        </a:lnSpc>
                        <a:spcBef>
                          <a:spcPts val="0"/>
                        </a:spcBef>
                        <a:spcAft>
                          <a:spcPts val="0"/>
                        </a:spcAft>
                      </a:pPr>
                      <a:r>
                        <a:rPr lang="ja-JP" sz="1400" kern="100" dirty="0">
                          <a:effectLst/>
                        </a:rPr>
                        <a:t>一定</a:t>
                      </a:r>
                      <a:r>
                        <a:rPr lang="ja-JP" sz="1400" kern="100" dirty="0" smtClean="0">
                          <a:effectLst/>
                        </a:rPr>
                        <a:t>の</a:t>
                      </a:r>
                      <a:endParaRPr lang="en-US" altLang="ja-JP" sz="1400" kern="100" dirty="0" smtClean="0">
                        <a:effectLst/>
                      </a:endParaRPr>
                    </a:p>
                    <a:p>
                      <a:pPr algn="ctr">
                        <a:lnSpc>
                          <a:spcPts val="1600"/>
                        </a:lnSpc>
                        <a:spcBef>
                          <a:spcPts val="0"/>
                        </a:spcBef>
                        <a:spcAft>
                          <a:spcPts val="0"/>
                        </a:spcAft>
                      </a:pPr>
                      <a:r>
                        <a:rPr lang="ja-JP" sz="1400" kern="100" dirty="0" smtClean="0">
                          <a:effectLst/>
                        </a:rPr>
                        <a:t>成果</a:t>
                      </a:r>
                      <a:r>
                        <a:rPr lang="ja-JP" sz="1400" kern="100" dirty="0">
                          <a:effectLst/>
                        </a:rPr>
                        <a:t>あり</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solidFill>
                      <a:schemeClr val="bg1">
                        <a:lumMod val="75000"/>
                      </a:schemeClr>
                    </a:solidFill>
                  </a:tcPr>
                </a:tc>
                <a:tc>
                  <a:txBody>
                    <a:bodyPr/>
                    <a:lstStyle/>
                    <a:p>
                      <a:pPr algn="ctr">
                        <a:lnSpc>
                          <a:spcPts val="1600"/>
                        </a:lnSpc>
                        <a:spcBef>
                          <a:spcPts val="0"/>
                        </a:spcBef>
                        <a:spcAft>
                          <a:spcPts val="0"/>
                        </a:spcAft>
                      </a:pPr>
                      <a:r>
                        <a:rPr lang="ja-JP" sz="1400" kern="100" dirty="0">
                          <a:effectLst/>
                        </a:rPr>
                        <a:t>事例</a:t>
                      </a:r>
                      <a:r>
                        <a:rPr lang="ja-JP" sz="1400" kern="100" dirty="0" smtClean="0">
                          <a:effectLst/>
                        </a:rPr>
                        <a:t>の</a:t>
                      </a:r>
                      <a:endParaRPr lang="en-US" altLang="ja-JP" sz="1400" kern="100" dirty="0" smtClean="0">
                        <a:effectLst/>
                      </a:endParaRPr>
                    </a:p>
                    <a:p>
                      <a:pPr algn="ctr">
                        <a:lnSpc>
                          <a:spcPts val="1600"/>
                        </a:lnSpc>
                        <a:spcBef>
                          <a:spcPts val="0"/>
                        </a:spcBef>
                        <a:spcAft>
                          <a:spcPts val="0"/>
                        </a:spcAft>
                      </a:pPr>
                      <a:r>
                        <a:rPr lang="ja-JP" sz="1400" kern="100" dirty="0" smtClean="0">
                          <a:effectLst/>
                        </a:rPr>
                        <a:t>共有</a:t>
                      </a:r>
                      <a:r>
                        <a:rPr lang="ja-JP" sz="1400" kern="100" dirty="0">
                          <a:effectLst/>
                        </a:rPr>
                        <a:t>・活用</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tc>
                <a:tc>
                  <a:txBody>
                    <a:bodyPr/>
                    <a:lstStyle/>
                    <a:p>
                      <a:pPr algn="ctr">
                        <a:lnSpc>
                          <a:spcPts val="1600"/>
                        </a:lnSpc>
                        <a:spcBef>
                          <a:spcPts val="0"/>
                        </a:spcBef>
                        <a:spcAft>
                          <a:spcPts val="0"/>
                        </a:spcAft>
                      </a:pPr>
                      <a:endParaRPr lang="ja-JP" sz="1400" kern="100" dirty="0">
                        <a:effectLst/>
                        <a:latin typeface="+mn-ea"/>
                        <a:ea typeface="+mn-ea"/>
                        <a:cs typeface="Times New Roman" panose="02020603050405020304" pitchFamily="18" charset="0"/>
                      </a:endParaRPr>
                    </a:p>
                  </a:txBody>
                  <a:tcPr marL="59653" marR="59653" marT="15466" marB="15466" anchor="ctr"/>
                </a:tc>
                <a:extLst>
                  <a:ext uri="{0D108BD9-81ED-4DB2-BD59-A6C34878D82A}">
                    <a16:rowId xmlns:a16="http://schemas.microsoft.com/office/drawing/2014/main" val="317670183"/>
                  </a:ext>
                </a:extLst>
              </a:tr>
              <a:tr h="432000">
                <a:tc vMerge="1">
                  <a:txBody>
                    <a:bodyPr/>
                    <a:lstStyle/>
                    <a:p>
                      <a:endParaRPr kumimoji="1" lang="ja-JP" altLang="en-US"/>
                    </a:p>
                  </a:txBody>
                  <a:tcPr/>
                </a:tc>
                <a:tc>
                  <a:txBody>
                    <a:bodyPr/>
                    <a:lstStyle/>
                    <a:p>
                      <a:pPr algn="just">
                        <a:lnSpc>
                          <a:spcPts val="1600"/>
                        </a:lnSpc>
                        <a:spcBef>
                          <a:spcPts val="0"/>
                        </a:spcBef>
                        <a:spcAft>
                          <a:spcPts val="0"/>
                        </a:spcAft>
                      </a:pPr>
                      <a:r>
                        <a:rPr lang="en-US" sz="1400" kern="100" dirty="0">
                          <a:effectLst/>
                        </a:rPr>
                        <a:t>L2</a:t>
                      </a:r>
                      <a:r>
                        <a:rPr lang="ja-JP" sz="1400" kern="100" dirty="0">
                          <a:effectLst/>
                        </a:rPr>
                        <a:t>（想定最大規模）の</a:t>
                      </a:r>
                      <a:r>
                        <a:rPr lang="ja-JP" sz="1400" kern="100" dirty="0" smtClean="0">
                          <a:effectLst/>
                        </a:rPr>
                        <a:t>高潮に備えた</a:t>
                      </a:r>
                      <a:r>
                        <a:rPr lang="ja-JP" sz="1400" kern="100" dirty="0">
                          <a:effectLst/>
                        </a:rPr>
                        <a:t>ソフト対策</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tc>
                <a:tc>
                  <a:txBody>
                    <a:bodyPr/>
                    <a:lstStyle/>
                    <a:p>
                      <a:pPr algn="ctr">
                        <a:lnSpc>
                          <a:spcPts val="1600"/>
                        </a:lnSpc>
                        <a:spcBef>
                          <a:spcPts val="0"/>
                        </a:spcBef>
                        <a:spcAft>
                          <a:spcPts val="0"/>
                        </a:spcAft>
                      </a:pPr>
                      <a:r>
                        <a:rPr lang="en-US" sz="1400" kern="100">
                          <a:effectLst/>
                        </a:rPr>
                        <a:t> </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tc>
                <a:tc>
                  <a:txBody>
                    <a:bodyPr/>
                    <a:lstStyle/>
                    <a:p>
                      <a:pPr algn="ctr">
                        <a:lnSpc>
                          <a:spcPts val="1600"/>
                        </a:lnSpc>
                        <a:spcBef>
                          <a:spcPts val="0"/>
                        </a:spcBef>
                        <a:spcAft>
                          <a:spcPts val="0"/>
                        </a:spcAft>
                      </a:pPr>
                      <a:r>
                        <a:rPr lang="en-US" sz="1400" kern="100">
                          <a:effectLst/>
                        </a:rPr>
                        <a:t> </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tc>
                <a:tc>
                  <a:txBody>
                    <a:bodyPr/>
                    <a:lstStyle/>
                    <a:p>
                      <a:pPr algn="ctr">
                        <a:lnSpc>
                          <a:spcPts val="1600"/>
                        </a:lnSpc>
                        <a:spcBef>
                          <a:spcPts val="0"/>
                        </a:spcBef>
                        <a:spcAft>
                          <a:spcPts val="0"/>
                        </a:spcAft>
                      </a:pPr>
                      <a:r>
                        <a:rPr lang="ja-JP" sz="1400" kern="100" dirty="0" smtClean="0">
                          <a:effectLst/>
                        </a:rPr>
                        <a:t>新規</a:t>
                      </a:r>
                      <a:r>
                        <a:rPr lang="ja-JP" altLang="en-US" sz="1400" kern="100" dirty="0" smtClean="0">
                          <a:effectLst/>
                        </a:rPr>
                        <a:t>項目</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solidFill>
                      <a:schemeClr val="bg1">
                        <a:lumMod val="75000"/>
                      </a:schemeClr>
                    </a:solidFill>
                  </a:tcPr>
                </a:tc>
                <a:tc>
                  <a:txBody>
                    <a:bodyPr/>
                    <a:lstStyle/>
                    <a:p>
                      <a:pPr algn="ctr">
                        <a:lnSpc>
                          <a:spcPts val="1600"/>
                        </a:lnSpc>
                        <a:spcBef>
                          <a:spcPts val="0"/>
                        </a:spcBef>
                        <a:spcAft>
                          <a:spcPts val="0"/>
                        </a:spcAft>
                      </a:pPr>
                      <a:r>
                        <a:rPr lang="ja-JP" altLang="en-US" sz="1400" kern="100" dirty="0" smtClean="0">
                          <a:effectLst/>
                          <a:latin typeface="+mn-ea"/>
                          <a:ea typeface="+mn-ea"/>
                          <a:cs typeface="Times New Roman" panose="02020603050405020304" pitchFamily="18" charset="0"/>
                        </a:rPr>
                        <a:t>未実施なし</a:t>
                      </a:r>
                      <a:endParaRPr lang="en-US" altLang="ja-JP" sz="1400" kern="100" dirty="0" smtClean="0">
                        <a:effectLst/>
                        <a:latin typeface="+mn-ea"/>
                        <a:ea typeface="+mn-ea"/>
                        <a:cs typeface="Times New Roman" panose="02020603050405020304" pitchFamily="18" charset="0"/>
                      </a:endParaRPr>
                    </a:p>
                    <a:p>
                      <a:pPr algn="ctr">
                        <a:lnSpc>
                          <a:spcPts val="1600"/>
                        </a:lnSpc>
                        <a:spcBef>
                          <a:spcPts val="0"/>
                        </a:spcBef>
                        <a:spcAft>
                          <a:spcPts val="0"/>
                        </a:spcAft>
                      </a:pPr>
                      <a:r>
                        <a:rPr lang="en-US" altLang="ja-JP" sz="1400" kern="100" dirty="0" smtClean="0">
                          <a:effectLst/>
                          <a:latin typeface="+mn-ea"/>
                          <a:ea typeface="+mn-ea"/>
                          <a:cs typeface="Times New Roman" panose="02020603050405020304" pitchFamily="18" charset="0"/>
                        </a:rPr>
                        <a:t>(</a:t>
                      </a:r>
                      <a:r>
                        <a:rPr lang="ja-JP" altLang="en-US" sz="1400" kern="100" dirty="0" smtClean="0">
                          <a:effectLst/>
                          <a:latin typeface="+mn-ea"/>
                          <a:ea typeface="+mn-ea"/>
                          <a:cs typeface="Times New Roman" panose="02020603050405020304" pitchFamily="18" charset="0"/>
                        </a:rPr>
                        <a:t>一部実施</a:t>
                      </a:r>
                      <a:r>
                        <a:rPr lang="en-US" altLang="ja-JP" sz="1400" kern="100" dirty="0" smtClean="0">
                          <a:effectLst/>
                          <a:latin typeface="+mn-ea"/>
                          <a:ea typeface="+mn-ea"/>
                          <a:cs typeface="Times New Roman" panose="02020603050405020304" pitchFamily="18" charset="0"/>
                        </a:rPr>
                        <a:t>30%)</a:t>
                      </a:r>
                      <a:endParaRPr lang="ja-JP" altLang="ja-JP" sz="1400" kern="100" dirty="0" smtClean="0">
                        <a:effectLst/>
                        <a:latin typeface="+mn-ea"/>
                        <a:ea typeface="+mn-ea"/>
                        <a:cs typeface="Times New Roman" panose="02020603050405020304" pitchFamily="18" charset="0"/>
                      </a:endParaRPr>
                    </a:p>
                  </a:txBody>
                  <a:tcPr marL="59653" marR="59653" marT="15466" marB="15466" anchor="ctr">
                    <a:solidFill>
                      <a:schemeClr val="bg1">
                        <a:lumMod val="75000"/>
                      </a:schemeClr>
                    </a:solidFill>
                  </a:tcPr>
                </a:tc>
                <a:extLst>
                  <a:ext uri="{0D108BD9-81ED-4DB2-BD59-A6C34878D82A}">
                    <a16:rowId xmlns:a16="http://schemas.microsoft.com/office/drawing/2014/main" val="3551741633"/>
                  </a:ext>
                </a:extLst>
              </a:tr>
              <a:tr h="432000">
                <a:tc vMerge="1">
                  <a:txBody>
                    <a:bodyPr/>
                    <a:lstStyle/>
                    <a:p>
                      <a:endParaRPr kumimoji="1" lang="ja-JP" altLang="en-US"/>
                    </a:p>
                  </a:txBody>
                  <a:tcPr/>
                </a:tc>
                <a:tc>
                  <a:txBody>
                    <a:bodyPr/>
                    <a:lstStyle/>
                    <a:p>
                      <a:pPr algn="just">
                        <a:lnSpc>
                          <a:spcPts val="1600"/>
                        </a:lnSpc>
                        <a:spcBef>
                          <a:spcPts val="0"/>
                        </a:spcBef>
                        <a:spcAft>
                          <a:spcPts val="0"/>
                        </a:spcAft>
                      </a:pPr>
                      <a:r>
                        <a:rPr lang="ja-JP" sz="1400" kern="100" dirty="0">
                          <a:effectLst/>
                        </a:rPr>
                        <a:t>近隣事業所間の情報共有の</a:t>
                      </a:r>
                      <a:r>
                        <a:rPr lang="ja-JP" sz="1400" kern="100" dirty="0" smtClean="0">
                          <a:effectLst/>
                        </a:rPr>
                        <a:t>強化</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tc>
                <a:tc>
                  <a:txBody>
                    <a:bodyPr/>
                    <a:lstStyle/>
                    <a:p>
                      <a:pPr algn="ctr">
                        <a:lnSpc>
                          <a:spcPts val="1600"/>
                        </a:lnSpc>
                        <a:spcBef>
                          <a:spcPts val="0"/>
                        </a:spcBef>
                        <a:spcAft>
                          <a:spcPts val="0"/>
                        </a:spcAft>
                      </a:pPr>
                      <a:r>
                        <a:rPr lang="en-US" sz="1400" kern="100" dirty="0">
                          <a:effectLst/>
                        </a:rPr>
                        <a:t> </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tc>
                <a:tc>
                  <a:txBody>
                    <a:bodyPr/>
                    <a:lstStyle/>
                    <a:p>
                      <a:pPr algn="ctr">
                        <a:lnSpc>
                          <a:spcPts val="1600"/>
                        </a:lnSpc>
                        <a:spcBef>
                          <a:spcPts val="0"/>
                        </a:spcBef>
                        <a:spcAft>
                          <a:spcPts val="0"/>
                        </a:spcAft>
                      </a:pPr>
                      <a:r>
                        <a:rPr lang="ja-JP" sz="1400" kern="100" dirty="0" smtClean="0">
                          <a:effectLst/>
                        </a:rPr>
                        <a:t>引続き</a:t>
                      </a:r>
                      <a:endParaRPr lang="en-US" altLang="ja-JP" sz="1400" kern="100" dirty="0" smtClean="0">
                        <a:effectLst/>
                      </a:endParaRPr>
                    </a:p>
                    <a:p>
                      <a:pPr algn="ctr">
                        <a:lnSpc>
                          <a:spcPts val="1600"/>
                        </a:lnSpc>
                        <a:spcBef>
                          <a:spcPts val="0"/>
                        </a:spcBef>
                        <a:spcAft>
                          <a:spcPts val="0"/>
                        </a:spcAft>
                      </a:pPr>
                      <a:r>
                        <a:rPr lang="ja-JP" sz="1400" kern="100" dirty="0" smtClean="0">
                          <a:effectLst/>
                        </a:rPr>
                        <a:t>取組む</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tc>
                <a:tc>
                  <a:txBody>
                    <a:bodyPr/>
                    <a:lstStyle/>
                    <a:p>
                      <a:pPr algn="ctr">
                        <a:lnSpc>
                          <a:spcPts val="1600"/>
                        </a:lnSpc>
                        <a:spcBef>
                          <a:spcPts val="0"/>
                        </a:spcBef>
                        <a:spcAft>
                          <a:spcPts val="0"/>
                        </a:spcAft>
                      </a:pPr>
                      <a:r>
                        <a:rPr lang="ja-JP" sz="1400" kern="100" dirty="0" smtClean="0">
                          <a:effectLst/>
                        </a:rPr>
                        <a:t>継続</a:t>
                      </a:r>
                      <a:r>
                        <a:rPr lang="ja-JP" altLang="en-US" sz="1400" kern="100" dirty="0" smtClean="0">
                          <a:effectLst/>
                        </a:rPr>
                        <a:t>項目</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solidFill>
                      <a:schemeClr val="bg1">
                        <a:lumMod val="75000"/>
                      </a:schemeClr>
                    </a:solidFill>
                  </a:tcPr>
                </a:tc>
                <a:tc>
                  <a:txBody>
                    <a:bodyPr/>
                    <a:lstStyle/>
                    <a:p>
                      <a:pPr algn="ctr">
                        <a:lnSpc>
                          <a:spcPts val="1600"/>
                        </a:lnSpc>
                        <a:spcBef>
                          <a:spcPts val="0"/>
                        </a:spcBef>
                        <a:spcAft>
                          <a:spcPts val="0"/>
                        </a:spcAft>
                      </a:pPr>
                      <a:r>
                        <a:rPr lang="ja-JP" altLang="ja-JP" sz="1400" kern="100" dirty="0" smtClean="0">
                          <a:effectLst/>
                        </a:rPr>
                        <a:t>事例の共有・活用</a:t>
                      </a:r>
                      <a:endParaRPr lang="ja-JP" altLang="ja-JP" sz="1400" kern="100" dirty="0" smtClean="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solidFill>
                      <a:schemeClr val="bg1">
                        <a:lumMod val="75000"/>
                      </a:schemeClr>
                    </a:solidFill>
                  </a:tcPr>
                </a:tc>
                <a:extLst>
                  <a:ext uri="{0D108BD9-81ED-4DB2-BD59-A6C34878D82A}">
                    <a16:rowId xmlns:a16="http://schemas.microsoft.com/office/drawing/2014/main" val="2460942311"/>
                  </a:ext>
                </a:extLst>
              </a:tr>
              <a:tr h="252000">
                <a:tc vMerge="1">
                  <a:txBody>
                    <a:bodyPr/>
                    <a:lstStyle/>
                    <a:p>
                      <a:endParaRPr kumimoji="1" lang="ja-JP" altLang="en-US"/>
                    </a:p>
                  </a:txBody>
                  <a:tcPr/>
                </a:tc>
                <a:tc>
                  <a:txBody>
                    <a:bodyPr/>
                    <a:lstStyle/>
                    <a:p>
                      <a:pPr algn="just">
                        <a:lnSpc>
                          <a:spcPts val="1600"/>
                        </a:lnSpc>
                        <a:spcBef>
                          <a:spcPts val="0"/>
                        </a:spcBef>
                        <a:spcAft>
                          <a:spcPts val="0"/>
                        </a:spcAft>
                      </a:pPr>
                      <a:r>
                        <a:rPr lang="ja-JP" sz="1400" kern="100" dirty="0">
                          <a:effectLst/>
                        </a:rPr>
                        <a:t>プラント保安における</a:t>
                      </a:r>
                      <a:r>
                        <a:rPr lang="en-US" sz="1400" kern="100" dirty="0" err="1">
                          <a:effectLst/>
                        </a:rPr>
                        <a:t>IoT</a:t>
                      </a:r>
                      <a:r>
                        <a:rPr lang="ja-JP" sz="1400" kern="100" dirty="0">
                          <a:effectLst/>
                        </a:rPr>
                        <a:t>・</a:t>
                      </a:r>
                      <a:r>
                        <a:rPr lang="en-US" sz="1400" kern="100" dirty="0">
                          <a:effectLst/>
                        </a:rPr>
                        <a:t>AI</a:t>
                      </a:r>
                      <a:r>
                        <a:rPr lang="ja-JP" sz="1400" kern="100" dirty="0" err="1">
                          <a:effectLst/>
                        </a:rPr>
                        <a:t>の利</a:t>
                      </a:r>
                      <a:r>
                        <a:rPr lang="ja-JP" sz="1400" kern="100" dirty="0">
                          <a:effectLst/>
                        </a:rPr>
                        <a:t>活用</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tc>
                <a:tc>
                  <a:txBody>
                    <a:bodyPr/>
                    <a:lstStyle/>
                    <a:p>
                      <a:pPr algn="ctr">
                        <a:lnSpc>
                          <a:spcPts val="1600"/>
                        </a:lnSpc>
                        <a:spcBef>
                          <a:spcPts val="0"/>
                        </a:spcBef>
                        <a:spcAft>
                          <a:spcPts val="0"/>
                        </a:spcAft>
                      </a:pPr>
                      <a:r>
                        <a:rPr lang="en-US" sz="1400" kern="100" dirty="0">
                          <a:effectLst/>
                        </a:rPr>
                        <a:t> </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tc>
                <a:tc>
                  <a:txBody>
                    <a:bodyPr/>
                    <a:lstStyle/>
                    <a:p>
                      <a:pPr algn="ctr">
                        <a:lnSpc>
                          <a:spcPts val="1600"/>
                        </a:lnSpc>
                        <a:spcBef>
                          <a:spcPts val="0"/>
                        </a:spcBef>
                        <a:spcAft>
                          <a:spcPts val="0"/>
                        </a:spcAft>
                      </a:pPr>
                      <a:r>
                        <a:rPr lang="en-US" sz="1400" kern="100" dirty="0">
                          <a:effectLst/>
                        </a:rPr>
                        <a:t> </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tc>
                <a:tc>
                  <a:txBody>
                    <a:bodyPr/>
                    <a:lstStyle/>
                    <a:p>
                      <a:pPr algn="ctr">
                        <a:lnSpc>
                          <a:spcPts val="1600"/>
                        </a:lnSpc>
                        <a:spcBef>
                          <a:spcPts val="0"/>
                        </a:spcBef>
                        <a:spcAft>
                          <a:spcPts val="0"/>
                        </a:spcAft>
                      </a:pPr>
                      <a:r>
                        <a:rPr lang="ja-JP" sz="1400" kern="100" dirty="0" smtClean="0">
                          <a:effectLst/>
                        </a:rPr>
                        <a:t>新規</a:t>
                      </a:r>
                      <a:r>
                        <a:rPr lang="ja-JP" altLang="en-US" sz="1400" kern="100" dirty="0" smtClean="0">
                          <a:effectLst/>
                        </a:rPr>
                        <a:t>項目</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solidFill>
                      <a:schemeClr val="bg1">
                        <a:lumMod val="75000"/>
                      </a:schemeClr>
                    </a:solidFill>
                  </a:tcPr>
                </a:tc>
                <a:tc>
                  <a:txBody>
                    <a:bodyPr/>
                    <a:lstStyle/>
                    <a:p>
                      <a:pPr algn="ctr">
                        <a:lnSpc>
                          <a:spcPts val="1600"/>
                        </a:lnSpc>
                        <a:spcBef>
                          <a:spcPts val="0"/>
                        </a:spcBef>
                        <a:spcAft>
                          <a:spcPts val="0"/>
                        </a:spcAft>
                      </a:pPr>
                      <a:r>
                        <a:rPr lang="ja-JP" altLang="ja-JP" sz="1400" kern="100" dirty="0" smtClean="0">
                          <a:effectLst/>
                        </a:rPr>
                        <a:t>事例の共有・活用</a:t>
                      </a:r>
                      <a:endParaRPr lang="ja-JP" altLang="ja-JP" sz="1400" kern="100" dirty="0" smtClean="0">
                        <a:effectLst/>
                        <a:latin typeface="Century" panose="02040604050505020304" pitchFamily="18" charset="0"/>
                        <a:ea typeface="ＭＳ 明朝" panose="02020609040205080304" pitchFamily="17" charset="-128"/>
                        <a:cs typeface="Times New Roman" panose="02020603050405020304" pitchFamily="18" charset="0"/>
                      </a:endParaRPr>
                    </a:p>
                  </a:txBody>
                  <a:tcPr marL="59653" marR="59653" marT="15466" marB="15466" anchor="ctr">
                    <a:solidFill>
                      <a:schemeClr val="bg1">
                        <a:lumMod val="75000"/>
                      </a:schemeClr>
                    </a:solidFill>
                  </a:tcPr>
                </a:tc>
                <a:extLst>
                  <a:ext uri="{0D108BD9-81ED-4DB2-BD59-A6C34878D82A}">
                    <a16:rowId xmlns:a16="http://schemas.microsoft.com/office/drawing/2014/main" val="3949940242"/>
                  </a:ext>
                </a:extLst>
              </a:tr>
            </a:tbl>
          </a:graphicData>
        </a:graphic>
      </p:graphicFrame>
      <p:sp>
        <p:nvSpPr>
          <p:cNvPr id="5" name="右矢印 4"/>
          <p:cNvSpPr/>
          <p:nvPr/>
        </p:nvSpPr>
        <p:spPr>
          <a:xfrm>
            <a:off x="5742225" y="2262500"/>
            <a:ext cx="188149" cy="1047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1200"/>
          </a:p>
        </p:txBody>
      </p:sp>
      <p:sp>
        <p:nvSpPr>
          <p:cNvPr id="6" name="右矢印 5"/>
          <p:cNvSpPr/>
          <p:nvPr/>
        </p:nvSpPr>
        <p:spPr>
          <a:xfrm>
            <a:off x="6636499" y="2262500"/>
            <a:ext cx="189340" cy="1047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1200"/>
          </a:p>
        </p:txBody>
      </p:sp>
      <p:sp>
        <p:nvSpPr>
          <p:cNvPr id="7" name="右矢印 6"/>
          <p:cNvSpPr/>
          <p:nvPr/>
        </p:nvSpPr>
        <p:spPr>
          <a:xfrm>
            <a:off x="6637690" y="2697947"/>
            <a:ext cx="188149" cy="1047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1200"/>
          </a:p>
        </p:txBody>
      </p:sp>
      <p:sp>
        <p:nvSpPr>
          <p:cNvPr id="8" name="右矢印 7"/>
          <p:cNvSpPr/>
          <p:nvPr/>
        </p:nvSpPr>
        <p:spPr>
          <a:xfrm>
            <a:off x="6636499" y="4533866"/>
            <a:ext cx="188149" cy="1047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1200"/>
          </a:p>
        </p:txBody>
      </p:sp>
      <p:sp>
        <p:nvSpPr>
          <p:cNvPr id="9" name="右矢印 8"/>
          <p:cNvSpPr/>
          <p:nvPr/>
        </p:nvSpPr>
        <p:spPr>
          <a:xfrm>
            <a:off x="5741034" y="4533867"/>
            <a:ext cx="189340" cy="1047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1200"/>
          </a:p>
        </p:txBody>
      </p:sp>
      <p:sp>
        <p:nvSpPr>
          <p:cNvPr id="10" name="右矢印 9"/>
          <p:cNvSpPr/>
          <p:nvPr/>
        </p:nvSpPr>
        <p:spPr>
          <a:xfrm>
            <a:off x="6636499" y="6265010"/>
            <a:ext cx="188149" cy="1047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1200"/>
          </a:p>
        </p:txBody>
      </p:sp>
      <p:sp>
        <p:nvSpPr>
          <p:cNvPr id="11" name="正方形/長方形 10"/>
          <p:cNvSpPr/>
          <p:nvPr/>
        </p:nvSpPr>
        <p:spPr>
          <a:xfrm>
            <a:off x="98962" y="61661"/>
            <a:ext cx="9738798" cy="565061"/>
          </a:xfrm>
          <a:prstGeom prst="rect">
            <a:avLst/>
          </a:prstGeom>
          <a:solidFill>
            <a:srgbClr val="002060"/>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29250" tIns="57201" rIns="29250" bIns="572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2400" b="1" dirty="0" smtClean="0">
                <a:solidFill>
                  <a:schemeClr val="bg1"/>
                </a:solidFill>
                <a:latin typeface="+mj-ea"/>
                <a:ea typeface="+mj-ea"/>
                <a:cs typeface="Meiryo UI" panose="020B0604030504040204" pitchFamily="50" charset="-128"/>
              </a:rPr>
              <a:t>石油コンビナート等特別防災区域における防災対策について</a:t>
            </a:r>
            <a:endParaRPr lang="ja-JP" altLang="en-US" sz="2400" b="1" dirty="0">
              <a:solidFill>
                <a:schemeClr val="bg1"/>
              </a:solidFill>
              <a:latin typeface="+mj-ea"/>
              <a:ea typeface="+mj-ea"/>
              <a:cs typeface="Meiryo UI" panose="020B0604030504040204" pitchFamily="50" charset="-128"/>
            </a:endParaRPr>
          </a:p>
        </p:txBody>
      </p:sp>
    </p:spTree>
    <p:extLst>
      <p:ext uri="{BB962C8B-B14F-4D97-AF65-F5344CB8AC3E}">
        <p14:creationId xmlns:p14="http://schemas.microsoft.com/office/powerpoint/2010/main" val="29088813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173099" y="1381025"/>
            <a:ext cx="5108585" cy="5347327"/>
          </a:xfrm>
          <a:prstGeom prst="roundRect">
            <a:avLst>
              <a:gd name="adj" fmla="val 12544"/>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lIns="29250" tIns="117000" rIns="29250" bIns="117000" rtlCol="0" anchor="t" anchorCtr="0"/>
          <a:lstStyle/>
          <a:p>
            <a:pPr marL="72000" lvl="0" indent="-72000"/>
            <a:r>
              <a:rPr lang="ja-JP" altLang="en-US" dirty="0">
                <a:solidFill>
                  <a:prstClr val="black"/>
                </a:solidFill>
                <a:latin typeface="+mn-ea"/>
                <a:cs typeface="Meiryo UI" panose="020B0604030504040204" pitchFamily="50" charset="-128"/>
              </a:rPr>
              <a:t>■</a:t>
            </a:r>
            <a:r>
              <a:rPr lang="ja-JP" altLang="en-US" sz="2000" dirty="0">
                <a:solidFill>
                  <a:prstClr val="black"/>
                </a:solidFill>
                <a:latin typeface="+mn-ea"/>
                <a:cs typeface="Meiryo UI" panose="020B0604030504040204" pitchFamily="50" charset="-128"/>
              </a:rPr>
              <a:t>防災対策の進め方についての意見</a:t>
            </a:r>
            <a:endParaRPr lang="en-US" altLang="ja-JP" sz="2000" dirty="0">
              <a:solidFill>
                <a:prstClr val="black"/>
              </a:solidFill>
              <a:latin typeface="+mn-ea"/>
              <a:cs typeface="Meiryo UI" panose="020B0604030504040204" pitchFamily="50" charset="-128"/>
            </a:endParaRPr>
          </a:p>
          <a:p>
            <a:pPr marL="180000" indent="-180000">
              <a:buFont typeface="Wingdings" panose="05000000000000000000" pitchFamily="2" charset="2"/>
              <a:buChar char="Ø"/>
            </a:pPr>
            <a:r>
              <a:rPr lang="ja-JP" altLang="en-US" dirty="0">
                <a:solidFill>
                  <a:prstClr val="black"/>
                </a:solidFill>
                <a:latin typeface="+mn-ea"/>
                <a:cs typeface="Meiryo UI" panose="020B0604030504040204" pitchFamily="50" charset="-128"/>
              </a:rPr>
              <a:t>定点観測は必要</a:t>
            </a:r>
            <a:r>
              <a:rPr lang="en-US" altLang="ja-JP" dirty="0">
                <a:solidFill>
                  <a:prstClr val="black"/>
                </a:solidFill>
                <a:latin typeface="+mn-ea"/>
                <a:cs typeface="Meiryo UI" panose="020B0604030504040204" pitchFamily="50" charset="-128"/>
              </a:rPr>
              <a:t>【1】</a:t>
            </a:r>
          </a:p>
          <a:p>
            <a:pPr marL="180000" indent="-180000">
              <a:buFont typeface="Wingdings" panose="05000000000000000000" pitchFamily="2" charset="2"/>
              <a:buChar char="Ø"/>
            </a:pPr>
            <a:r>
              <a:rPr lang="ja-JP" altLang="en-US" dirty="0" smtClean="0">
                <a:solidFill>
                  <a:prstClr val="black"/>
                </a:solidFill>
                <a:latin typeface="+mn-ea"/>
                <a:cs typeface="Meiryo UI" panose="020B0604030504040204" pitchFamily="50" charset="-128"/>
              </a:rPr>
              <a:t>計画</a:t>
            </a:r>
            <a:r>
              <a:rPr lang="ja-JP" altLang="en-US" dirty="0">
                <a:solidFill>
                  <a:prstClr val="black"/>
                </a:solidFill>
                <a:latin typeface="+mn-ea"/>
                <a:cs typeface="Meiryo UI" panose="020B0604030504040204" pitchFamily="50" charset="-128"/>
              </a:rPr>
              <a:t>ありきではなく、事業者の課題を抽出</a:t>
            </a:r>
            <a:r>
              <a:rPr lang="en-US" altLang="ja-JP" dirty="0">
                <a:solidFill>
                  <a:prstClr val="black"/>
                </a:solidFill>
                <a:latin typeface="+mn-ea"/>
                <a:cs typeface="Meiryo UI" panose="020B0604030504040204" pitchFamily="50" charset="-128"/>
              </a:rPr>
              <a:t>【2】</a:t>
            </a:r>
          </a:p>
          <a:p>
            <a:pPr marL="72000" lvl="0" indent="-72000"/>
            <a:endParaRPr lang="en-US" altLang="ja-JP" dirty="0">
              <a:solidFill>
                <a:prstClr val="black"/>
              </a:solidFill>
              <a:latin typeface="+mn-ea"/>
              <a:cs typeface="Meiryo UI" panose="020B0604030504040204" pitchFamily="50" charset="-128"/>
            </a:endParaRPr>
          </a:p>
          <a:p>
            <a:pPr marL="72000" lvl="0" indent="-72000"/>
            <a:r>
              <a:rPr lang="ja-JP" altLang="en-US" dirty="0">
                <a:solidFill>
                  <a:prstClr val="black"/>
                </a:solidFill>
                <a:latin typeface="+mn-ea"/>
                <a:cs typeface="Meiryo UI" panose="020B0604030504040204" pitchFamily="50" charset="-128"/>
              </a:rPr>
              <a:t>■</a:t>
            </a:r>
            <a:r>
              <a:rPr lang="ja-JP" altLang="en-US" sz="2000" dirty="0">
                <a:solidFill>
                  <a:prstClr val="black"/>
                </a:solidFill>
                <a:latin typeface="+mn-ea"/>
                <a:cs typeface="Meiryo UI" panose="020B0604030504040204" pitchFamily="50" charset="-128"/>
              </a:rPr>
              <a:t>府防災本部と事業所との関係</a:t>
            </a:r>
            <a:endParaRPr lang="en-US" altLang="ja-JP" sz="2000" dirty="0">
              <a:solidFill>
                <a:prstClr val="black"/>
              </a:solidFill>
              <a:latin typeface="+mn-ea"/>
              <a:cs typeface="Meiryo UI" panose="020B0604030504040204" pitchFamily="50" charset="-128"/>
            </a:endParaRPr>
          </a:p>
          <a:p>
            <a:pPr marL="180000" indent="-180000">
              <a:buFont typeface="Wingdings" panose="05000000000000000000" pitchFamily="2" charset="2"/>
              <a:buChar char="Ø"/>
            </a:pPr>
            <a:r>
              <a:rPr lang="ja-JP" altLang="en-US" dirty="0">
                <a:solidFill>
                  <a:prstClr val="black"/>
                </a:solidFill>
                <a:latin typeface="+mn-ea"/>
                <a:cs typeface="Meiryo UI" panose="020B0604030504040204" pitchFamily="50" charset="-128"/>
              </a:rPr>
              <a:t>これまでのネットワークを活用した防災対策の継続</a:t>
            </a:r>
            <a:r>
              <a:rPr lang="en-US" altLang="ja-JP" dirty="0">
                <a:solidFill>
                  <a:prstClr val="black"/>
                </a:solidFill>
                <a:latin typeface="+mn-ea"/>
                <a:cs typeface="Meiryo UI" panose="020B0604030504040204" pitchFamily="50" charset="-128"/>
              </a:rPr>
              <a:t>【2】</a:t>
            </a:r>
          </a:p>
          <a:p>
            <a:pPr marL="180000" indent="-180000">
              <a:buFont typeface="Wingdings" panose="05000000000000000000" pitchFamily="2" charset="2"/>
              <a:buChar char="Ø"/>
            </a:pPr>
            <a:r>
              <a:rPr lang="ja-JP" altLang="en-US" dirty="0">
                <a:solidFill>
                  <a:prstClr val="black"/>
                </a:solidFill>
                <a:latin typeface="+mn-ea"/>
                <a:cs typeface="Meiryo UI" panose="020B0604030504040204" pitchFamily="50" charset="-128"/>
              </a:rPr>
              <a:t>ネットワークの充実</a:t>
            </a:r>
            <a:r>
              <a:rPr lang="en-US" altLang="ja-JP" dirty="0">
                <a:solidFill>
                  <a:prstClr val="black"/>
                </a:solidFill>
                <a:latin typeface="+mn-ea"/>
                <a:cs typeface="Meiryo UI" panose="020B0604030504040204" pitchFamily="50" charset="-128"/>
              </a:rPr>
              <a:t>【2】</a:t>
            </a:r>
          </a:p>
          <a:p>
            <a:pPr marL="72000" lvl="0" indent="-72000"/>
            <a:endParaRPr lang="en-US" altLang="ja-JP" dirty="0">
              <a:solidFill>
                <a:prstClr val="black"/>
              </a:solidFill>
              <a:latin typeface="+mn-ea"/>
              <a:cs typeface="Meiryo UI" panose="020B0604030504040204" pitchFamily="50" charset="-128"/>
            </a:endParaRPr>
          </a:p>
          <a:p>
            <a:pPr marL="72000" lvl="0" indent="-72000"/>
            <a:r>
              <a:rPr lang="ja-JP" altLang="en-US" dirty="0">
                <a:solidFill>
                  <a:prstClr val="black"/>
                </a:solidFill>
                <a:latin typeface="+mn-ea"/>
                <a:cs typeface="Meiryo UI" panose="020B0604030504040204" pitchFamily="50" charset="-128"/>
              </a:rPr>
              <a:t>■</a:t>
            </a:r>
            <a:r>
              <a:rPr lang="ja-JP" altLang="en-US" sz="2000" dirty="0">
                <a:solidFill>
                  <a:prstClr val="black"/>
                </a:solidFill>
                <a:latin typeface="+mn-ea"/>
                <a:cs typeface="Meiryo UI" panose="020B0604030504040204" pitchFamily="50" charset="-128"/>
              </a:rPr>
              <a:t>訓練の</a:t>
            </a:r>
            <a:r>
              <a:rPr lang="ja-JP" altLang="en-US" sz="2000" dirty="0" smtClean="0">
                <a:solidFill>
                  <a:prstClr val="black"/>
                </a:solidFill>
                <a:latin typeface="+mn-ea"/>
                <a:cs typeface="Meiryo UI" panose="020B0604030504040204" pitchFamily="50" charset="-128"/>
              </a:rPr>
              <a:t>充実</a:t>
            </a:r>
            <a:endParaRPr lang="en-US" altLang="ja-JP" sz="2000" dirty="0">
              <a:solidFill>
                <a:prstClr val="black"/>
              </a:solidFill>
              <a:latin typeface="+mn-ea"/>
              <a:cs typeface="Meiryo UI" panose="020B0604030504040204" pitchFamily="50" charset="-128"/>
            </a:endParaRPr>
          </a:p>
          <a:p>
            <a:pPr marL="180000" indent="-180000">
              <a:buFont typeface="Wingdings" panose="05000000000000000000" pitchFamily="2" charset="2"/>
              <a:buChar char="Ø"/>
            </a:pPr>
            <a:r>
              <a:rPr lang="ja-JP" altLang="en-US" dirty="0">
                <a:solidFill>
                  <a:prstClr val="black"/>
                </a:solidFill>
                <a:latin typeface="+mn-ea"/>
                <a:cs typeface="Meiryo UI" panose="020B0604030504040204" pitchFamily="50" charset="-128"/>
              </a:rPr>
              <a:t>訓練の種類、対象の</a:t>
            </a:r>
            <a:r>
              <a:rPr lang="ja-JP" altLang="en-US" dirty="0" smtClean="0">
                <a:solidFill>
                  <a:prstClr val="black"/>
                </a:solidFill>
                <a:latin typeface="+mn-ea"/>
                <a:cs typeface="Meiryo UI" panose="020B0604030504040204" pitchFamily="50" charset="-128"/>
              </a:rPr>
              <a:t>多様化</a:t>
            </a:r>
            <a:r>
              <a:rPr lang="en-US" altLang="ja-JP" dirty="0">
                <a:solidFill>
                  <a:prstClr val="black"/>
                </a:solidFill>
                <a:latin typeface="+mn-ea"/>
                <a:cs typeface="Meiryo UI" panose="020B0604030504040204" pitchFamily="50" charset="-128"/>
              </a:rPr>
              <a:t>【2】</a:t>
            </a:r>
          </a:p>
          <a:p>
            <a:pPr marL="180000" indent="-180000">
              <a:buFont typeface="Wingdings" panose="05000000000000000000" pitchFamily="2" charset="2"/>
              <a:buChar char="Ø"/>
            </a:pPr>
            <a:r>
              <a:rPr lang="ja-JP" altLang="en-US" dirty="0">
                <a:solidFill>
                  <a:prstClr val="black"/>
                </a:solidFill>
                <a:latin typeface="+mn-ea"/>
                <a:cs typeface="Meiryo UI" panose="020B0604030504040204" pitchFamily="50" charset="-128"/>
              </a:rPr>
              <a:t>防災・減災対策の実効性を訓練で</a:t>
            </a:r>
            <a:r>
              <a:rPr lang="ja-JP" altLang="en-US" dirty="0" smtClean="0">
                <a:solidFill>
                  <a:prstClr val="black"/>
                </a:solidFill>
                <a:latin typeface="+mn-ea"/>
                <a:cs typeface="Meiryo UI" panose="020B0604030504040204" pitchFamily="50" charset="-128"/>
              </a:rPr>
              <a:t>確認</a:t>
            </a:r>
            <a:r>
              <a:rPr lang="en-US" altLang="ja-JP" dirty="0">
                <a:solidFill>
                  <a:prstClr val="black"/>
                </a:solidFill>
                <a:latin typeface="+mn-ea"/>
                <a:cs typeface="Meiryo UI" panose="020B0604030504040204" pitchFamily="50" charset="-128"/>
              </a:rPr>
              <a:t>【2】</a:t>
            </a:r>
          </a:p>
          <a:p>
            <a:pPr marL="72000" lvl="0" indent="-72000"/>
            <a:endParaRPr lang="en-US" altLang="ja-JP" dirty="0">
              <a:solidFill>
                <a:prstClr val="black"/>
              </a:solidFill>
              <a:latin typeface="+mn-ea"/>
              <a:cs typeface="Meiryo UI" panose="020B0604030504040204" pitchFamily="50" charset="-128"/>
            </a:endParaRPr>
          </a:p>
          <a:p>
            <a:pPr marL="72000" lvl="0" indent="-72000"/>
            <a:r>
              <a:rPr lang="ja-JP" altLang="en-US" dirty="0">
                <a:solidFill>
                  <a:prstClr val="black"/>
                </a:solidFill>
                <a:latin typeface="+mn-ea"/>
                <a:cs typeface="Meiryo UI" panose="020B0604030504040204" pitchFamily="50" charset="-128"/>
              </a:rPr>
              <a:t>■</a:t>
            </a:r>
            <a:r>
              <a:rPr lang="ja-JP" altLang="en-US" sz="2000" dirty="0">
                <a:solidFill>
                  <a:prstClr val="black"/>
                </a:solidFill>
                <a:latin typeface="+mn-ea"/>
                <a:cs typeface="Meiryo UI" panose="020B0604030504040204" pitchFamily="50" charset="-128"/>
              </a:rPr>
              <a:t>情報発信・共有の</a:t>
            </a:r>
            <a:r>
              <a:rPr lang="ja-JP" altLang="en-US" sz="2000" dirty="0" smtClean="0">
                <a:solidFill>
                  <a:prstClr val="black"/>
                </a:solidFill>
                <a:latin typeface="+mn-ea"/>
                <a:cs typeface="Meiryo UI" panose="020B0604030504040204" pitchFamily="50" charset="-128"/>
              </a:rPr>
              <a:t>強化</a:t>
            </a:r>
            <a:endParaRPr lang="en-US" altLang="ja-JP" sz="2000" dirty="0">
              <a:solidFill>
                <a:prstClr val="black"/>
              </a:solidFill>
              <a:latin typeface="+mn-ea"/>
              <a:cs typeface="Meiryo UI" panose="020B0604030504040204" pitchFamily="50" charset="-128"/>
            </a:endParaRPr>
          </a:p>
          <a:p>
            <a:pPr marL="180000" indent="-180000">
              <a:buFont typeface="Wingdings" panose="05000000000000000000" pitchFamily="2" charset="2"/>
              <a:buChar char="Ø"/>
            </a:pPr>
            <a:r>
              <a:rPr lang="ja-JP" altLang="en-US" dirty="0">
                <a:solidFill>
                  <a:prstClr val="black"/>
                </a:solidFill>
                <a:latin typeface="+mn-ea"/>
                <a:cs typeface="Meiryo UI" panose="020B0604030504040204" pitchFamily="50" charset="-128"/>
              </a:rPr>
              <a:t>全国的に、また住民に</a:t>
            </a:r>
            <a:r>
              <a:rPr lang="ja-JP" altLang="en-US" dirty="0" smtClean="0">
                <a:solidFill>
                  <a:prstClr val="black"/>
                </a:solidFill>
                <a:latin typeface="+mn-ea"/>
                <a:cs typeface="Meiryo UI" panose="020B0604030504040204" pitchFamily="50" charset="-128"/>
              </a:rPr>
              <a:t>わかりやすく</a:t>
            </a:r>
            <a:r>
              <a:rPr lang="en-US" altLang="ja-JP" dirty="0">
                <a:solidFill>
                  <a:prstClr val="black"/>
                </a:solidFill>
                <a:latin typeface="+mn-ea"/>
                <a:cs typeface="Meiryo UI" panose="020B0604030504040204" pitchFamily="50" charset="-128"/>
              </a:rPr>
              <a:t>【2】</a:t>
            </a:r>
          </a:p>
          <a:p>
            <a:pPr marL="180000" indent="-180000">
              <a:buFont typeface="Wingdings" panose="05000000000000000000" pitchFamily="2" charset="2"/>
              <a:buChar char="Ø"/>
            </a:pPr>
            <a:r>
              <a:rPr lang="ja-JP" altLang="en-US" dirty="0">
                <a:solidFill>
                  <a:prstClr val="black"/>
                </a:solidFill>
                <a:latin typeface="+mn-ea"/>
                <a:cs typeface="Meiryo UI" panose="020B0604030504040204" pitchFamily="50" charset="-128"/>
              </a:rPr>
              <a:t>先進技術等の情報</a:t>
            </a:r>
            <a:r>
              <a:rPr lang="ja-JP" altLang="en-US" dirty="0" smtClean="0">
                <a:solidFill>
                  <a:prstClr val="black"/>
                </a:solidFill>
                <a:latin typeface="+mn-ea"/>
                <a:cs typeface="Meiryo UI" panose="020B0604030504040204" pitchFamily="50" charset="-128"/>
              </a:rPr>
              <a:t>共有</a:t>
            </a:r>
            <a:r>
              <a:rPr lang="en-US" altLang="ja-JP" dirty="0">
                <a:solidFill>
                  <a:prstClr val="black"/>
                </a:solidFill>
                <a:latin typeface="+mn-ea"/>
                <a:cs typeface="Meiryo UI" panose="020B0604030504040204" pitchFamily="50" charset="-128"/>
              </a:rPr>
              <a:t>【2】</a:t>
            </a:r>
          </a:p>
        </p:txBody>
      </p:sp>
      <p:sp>
        <p:nvSpPr>
          <p:cNvPr id="5" name="正方形/長方形 4"/>
          <p:cNvSpPr/>
          <p:nvPr/>
        </p:nvSpPr>
        <p:spPr>
          <a:xfrm>
            <a:off x="539728" y="1186287"/>
            <a:ext cx="4496873" cy="389474"/>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29250" tIns="57201" rIns="29250" bIns="572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2400" b="1" dirty="0">
                <a:solidFill>
                  <a:schemeClr val="tx1"/>
                </a:solidFill>
                <a:latin typeface="+mj-ea"/>
                <a:ea typeface="+mj-ea"/>
                <a:cs typeface="Meiryo UI" panose="020B0604030504040204" pitchFamily="50" charset="-128"/>
              </a:rPr>
              <a:t>第</a:t>
            </a:r>
            <a:r>
              <a:rPr lang="en-US" altLang="ja-JP" sz="2400" b="1" dirty="0">
                <a:solidFill>
                  <a:schemeClr val="tx1"/>
                </a:solidFill>
                <a:latin typeface="+mj-ea"/>
                <a:ea typeface="+mj-ea"/>
                <a:cs typeface="Meiryo UI" panose="020B0604030504040204" pitchFamily="50" charset="-128"/>
              </a:rPr>
              <a:t>10</a:t>
            </a:r>
            <a:r>
              <a:rPr lang="ja-JP" altLang="en-US" sz="2400" b="1" dirty="0">
                <a:solidFill>
                  <a:schemeClr val="tx1"/>
                </a:solidFill>
                <a:latin typeface="+mj-ea"/>
                <a:ea typeface="+mj-ea"/>
                <a:cs typeface="Meiryo UI" panose="020B0604030504040204" pitchFamily="50" charset="-128"/>
              </a:rPr>
              <a:t>回検討部会</a:t>
            </a:r>
            <a:r>
              <a:rPr lang="en-US" altLang="ja-JP" sz="2400" b="1" dirty="0">
                <a:solidFill>
                  <a:schemeClr val="tx1"/>
                </a:solidFill>
                <a:latin typeface="+mj-ea"/>
                <a:ea typeface="+mj-ea"/>
                <a:cs typeface="Meiryo UI" panose="020B0604030504040204" pitchFamily="50" charset="-128"/>
              </a:rPr>
              <a:t>(R4.</a:t>
            </a:r>
            <a:r>
              <a:rPr lang="ja-JP" altLang="en-US" sz="2400" b="1" dirty="0">
                <a:solidFill>
                  <a:schemeClr val="tx1"/>
                </a:solidFill>
                <a:latin typeface="+mj-ea"/>
                <a:ea typeface="+mj-ea"/>
                <a:cs typeface="Meiryo UI" panose="020B0604030504040204" pitchFamily="50" charset="-128"/>
              </a:rPr>
              <a:t>８</a:t>
            </a:r>
            <a:r>
              <a:rPr lang="en-US" altLang="ja-JP" sz="2400" b="1" dirty="0">
                <a:solidFill>
                  <a:schemeClr val="tx1"/>
                </a:solidFill>
                <a:latin typeface="+mj-ea"/>
                <a:ea typeface="+mj-ea"/>
                <a:cs typeface="Meiryo UI" panose="020B0604030504040204" pitchFamily="50" charset="-128"/>
              </a:rPr>
              <a:t>)</a:t>
            </a:r>
            <a:r>
              <a:rPr lang="ja-JP" altLang="en-US" sz="2400" b="1" dirty="0" err="1">
                <a:solidFill>
                  <a:schemeClr val="tx1"/>
                </a:solidFill>
                <a:latin typeface="+mj-ea"/>
                <a:ea typeface="+mj-ea"/>
                <a:cs typeface="Meiryo UI" panose="020B0604030504040204" pitchFamily="50" charset="-128"/>
              </a:rPr>
              <a:t>での</a:t>
            </a:r>
            <a:r>
              <a:rPr lang="ja-JP" altLang="en-US" sz="2400" b="1" dirty="0">
                <a:solidFill>
                  <a:schemeClr val="tx1"/>
                </a:solidFill>
                <a:latin typeface="+mj-ea"/>
                <a:ea typeface="+mj-ea"/>
                <a:cs typeface="Meiryo UI" panose="020B0604030504040204" pitchFamily="50" charset="-128"/>
              </a:rPr>
              <a:t>意見</a:t>
            </a:r>
          </a:p>
        </p:txBody>
      </p:sp>
      <p:sp>
        <p:nvSpPr>
          <p:cNvPr id="6" name="角丸四角形 5"/>
          <p:cNvSpPr/>
          <p:nvPr/>
        </p:nvSpPr>
        <p:spPr>
          <a:xfrm>
            <a:off x="5403231" y="1381023"/>
            <a:ext cx="4335130" cy="5347329"/>
          </a:xfrm>
          <a:prstGeom prst="roundRect">
            <a:avLst>
              <a:gd name="adj" fmla="val 16120"/>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lIns="29250" tIns="117000" rIns="29250" bIns="117000" rtlCol="0" anchor="t" anchorCtr="0"/>
          <a:lstStyle/>
          <a:p>
            <a:pPr marL="72000" lvl="0" indent="-72000"/>
            <a:r>
              <a:rPr lang="ja-JP" altLang="en-US" dirty="0">
                <a:solidFill>
                  <a:prstClr val="black"/>
                </a:solidFill>
                <a:latin typeface="+mn-ea"/>
                <a:cs typeface="Meiryo UI" panose="020B0604030504040204" pitchFamily="50" charset="-128"/>
              </a:rPr>
              <a:t>■</a:t>
            </a:r>
            <a:r>
              <a:rPr lang="ja-JP" altLang="en-US" sz="2000" dirty="0">
                <a:solidFill>
                  <a:prstClr val="black"/>
                </a:solidFill>
                <a:latin typeface="+mn-ea"/>
                <a:cs typeface="Meiryo UI" panose="020B0604030504040204" pitchFamily="50" charset="-128"/>
              </a:rPr>
              <a:t>これまでの重点項目の達成評価</a:t>
            </a:r>
            <a:endParaRPr lang="en-US" altLang="ja-JP" sz="2000" dirty="0">
              <a:solidFill>
                <a:prstClr val="black"/>
              </a:solidFill>
              <a:latin typeface="+mn-ea"/>
              <a:cs typeface="Meiryo UI" panose="020B0604030504040204" pitchFamily="50" charset="-128"/>
            </a:endParaRPr>
          </a:p>
          <a:p>
            <a:pPr marL="180000" indent="-180000">
              <a:buFont typeface="Wingdings" panose="05000000000000000000" pitchFamily="2" charset="2"/>
              <a:buChar char="Ø"/>
            </a:pPr>
            <a:r>
              <a:rPr lang="ja-JP" altLang="en-US" dirty="0">
                <a:solidFill>
                  <a:prstClr val="black"/>
                </a:solidFill>
                <a:latin typeface="+mn-ea"/>
                <a:cs typeface="Meiryo UI" panose="020B0604030504040204" pitchFamily="50" charset="-128"/>
              </a:rPr>
              <a:t>代替措置としてソフト対策を実施している項目を課題ありと評価している事業所あり。</a:t>
            </a:r>
            <a:r>
              <a:rPr lang="en-US" altLang="ja-JP" dirty="0">
                <a:solidFill>
                  <a:prstClr val="black"/>
                </a:solidFill>
                <a:latin typeface="+mn-ea"/>
                <a:cs typeface="Meiryo UI" panose="020B0604030504040204" pitchFamily="50" charset="-128"/>
              </a:rPr>
              <a:t> 【1】</a:t>
            </a:r>
          </a:p>
          <a:p>
            <a:pPr marL="180000" indent="-180000">
              <a:buFont typeface="Wingdings" panose="05000000000000000000" pitchFamily="2" charset="2"/>
              <a:buChar char="Ø"/>
            </a:pPr>
            <a:r>
              <a:rPr lang="ja-JP" altLang="en-US" dirty="0">
                <a:solidFill>
                  <a:prstClr val="black"/>
                </a:solidFill>
                <a:latin typeface="+mn-ea"/>
                <a:cs typeface="Meiryo UI" panose="020B0604030504040204" pitchFamily="50" charset="-128"/>
              </a:rPr>
              <a:t>短期的に対応可能な対策は概ね実施できた。</a:t>
            </a:r>
            <a:r>
              <a:rPr lang="ja-JP" altLang="en-US" dirty="0" smtClean="0">
                <a:solidFill>
                  <a:prstClr val="black"/>
                </a:solidFill>
                <a:latin typeface="+mn-ea"/>
                <a:cs typeface="Meiryo UI" panose="020B0604030504040204" pitchFamily="50" charset="-128"/>
              </a:rPr>
              <a:t>残った</a:t>
            </a:r>
            <a:r>
              <a:rPr lang="ja-JP" altLang="en-US" dirty="0">
                <a:solidFill>
                  <a:prstClr val="black"/>
                </a:solidFill>
                <a:latin typeface="+mn-ea"/>
                <a:cs typeface="Meiryo UI" panose="020B0604030504040204" pitchFamily="50" charset="-128"/>
              </a:rPr>
              <a:t>課題は、短期的な計画としてではなく、長期的な計画として位置付けられる課題</a:t>
            </a:r>
            <a:r>
              <a:rPr lang="en-US" altLang="ja-JP" dirty="0">
                <a:solidFill>
                  <a:prstClr val="black"/>
                </a:solidFill>
                <a:latin typeface="+mn-ea"/>
                <a:cs typeface="Meiryo UI" panose="020B0604030504040204" pitchFamily="50" charset="-128"/>
              </a:rPr>
              <a:t>【2】</a:t>
            </a:r>
          </a:p>
          <a:p>
            <a:pPr marL="72000" lvl="0" indent="-72000"/>
            <a:endParaRPr lang="en-US" altLang="ja-JP" dirty="0">
              <a:solidFill>
                <a:prstClr val="black"/>
              </a:solidFill>
              <a:latin typeface="+mn-ea"/>
              <a:cs typeface="Meiryo UI" panose="020B0604030504040204" pitchFamily="50" charset="-128"/>
            </a:endParaRPr>
          </a:p>
          <a:p>
            <a:pPr marL="72000" lvl="0" indent="-72000"/>
            <a:r>
              <a:rPr lang="ja-JP" altLang="en-US" dirty="0">
                <a:solidFill>
                  <a:prstClr val="black"/>
                </a:solidFill>
                <a:latin typeface="+mn-ea"/>
                <a:cs typeface="Meiryo UI" panose="020B0604030504040204" pitchFamily="50" charset="-128"/>
              </a:rPr>
              <a:t>■</a:t>
            </a:r>
            <a:r>
              <a:rPr lang="ja-JP" altLang="en-US" sz="2000" dirty="0">
                <a:solidFill>
                  <a:prstClr val="black"/>
                </a:solidFill>
                <a:latin typeface="+mn-ea"/>
                <a:cs typeface="Meiryo UI" panose="020B0604030504040204" pitchFamily="50" charset="-128"/>
              </a:rPr>
              <a:t>事業所が考える課題</a:t>
            </a:r>
            <a:endParaRPr lang="en-US" altLang="ja-JP" sz="2000" dirty="0">
              <a:solidFill>
                <a:prstClr val="black"/>
              </a:solidFill>
              <a:latin typeface="+mn-ea"/>
              <a:cs typeface="Meiryo UI" panose="020B0604030504040204" pitchFamily="50" charset="-128"/>
            </a:endParaRPr>
          </a:p>
          <a:p>
            <a:pPr marL="180000" indent="-180000">
              <a:buFont typeface="Wingdings" panose="05000000000000000000" pitchFamily="2" charset="2"/>
              <a:buChar char="Ø"/>
            </a:pPr>
            <a:r>
              <a:rPr lang="ja-JP" altLang="en-US" dirty="0">
                <a:solidFill>
                  <a:prstClr val="black"/>
                </a:solidFill>
                <a:latin typeface="+mn-ea"/>
                <a:cs typeface="Meiryo UI" panose="020B0604030504040204" pitchFamily="50" charset="-128"/>
              </a:rPr>
              <a:t>浸水対策や、</a:t>
            </a:r>
            <a:r>
              <a:rPr lang="en-US" altLang="ja-JP" dirty="0">
                <a:solidFill>
                  <a:prstClr val="black"/>
                </a:solidFill>
                <a:latin typeface="+mn-ea"/>
                <a:cs typeface="Meiryo UI" panose="020B0604030504040204" pitchFamily="50" charset="-128"/>
              </a:rPr>
              <a:t>L2</a:t>
            </a:r>
            <a:r>
              <a:rPr lang="ja-JP" altLang="en-US" dirty="0">
                <a:solidFill>
                  <a:prstClr val="black"/>
                </a:solidFill>
                <a:latin typeface="+mn-ea"/>
                <a:cs typeface="Meiryo UI" panose="020B0604030504040204" pitchFamily="50" charset="-128"/>
              </a:rPr>
              <a:t>高潮への対応など、これまでの重点項目を今後も課題と考える事業所あり。</a:t>
            </a:r>
            <a:r>
              <a:rPr lang="en-US" altLang="ja-JP" dirty="0">
                <a:solidFill>
                  <a:prstClr val="black"/>
                </a:solidFill>
                <a:latin typeface="+mn-ea"/>
                <a:cs typeface="Meiryo UI" panose="020B0604030504040204" pitchFamily="50" charset="-128"/>
              </a:rPr>
              <a:t> 【1】</a:t>
            </a:r>
          </a:p>
          <a:p>
            <a:pPr marL="180000" indent="-180000">
              <a:buFont typeface="Wingdings" panose="05000000000000000000" pitchFamily="2" charset="2"/>
              <a:buChar char="Ø"/>
            </a:pPr>
            <a:r>
              <a:rPr lang="ja-JP" altLang="en-US" dirty="0" smtClean="0">
                <a:solidFill>
                  <a:prstClr val="black"/>
                </a:solidFill>
                <a:latin typeface="+mn-ea"/>
                <a:cs typeface="Meiryo UI" panose="020B0604030504040204" pitchFamily="50" charset="-128"/>
              </a:rPr>
              <a:t>半数</a:t>
            </a:r>
            <a:r>
              <a:rPr lang="ja-JP" altLang="en-US" dirty="0">
                <a:solidFill>
                  <a:prstClr val="black"/>
                </a:solidFill>
                <a:latin typeface="+mn-ea"/>
                <a:cs typeface="Meiryo UI" panose="020B0604030504040204" pitchFamily="50" charset="-128"/>
              </a:rPr>
              <a:t>以上が訓練の充実が必要と</a:t>
            </a:r>
            <a:r>
              <a:rPr lang="ja-JP" altLang="en-US" dirty="0" smtClean="0">
                <a:solidFill>
                  <a:prstClr val="black"/>
                </a:solidFill>
                <a:latin typeface="+mn-ea"/>
                <a:cs typeface="Meiryo UI" panose="020B0604030504040204" pitchFamily="50" charset="-128"/>
              </a:rPr>
              <a:t>回答</a:t>
            </a:r>
            <a:r>
              <a:rPr lang="en-US" altLang="ja-JP" dirty="0" smtClean="0">
                <a:solidFill>
                  <a:prstClr val="black"/>
                </a:solidFill>
                <a:latin typeface="+mn-ea"/>
                <a:cs typeface="Meiryo UI" panose="020B0604030504040204" pitchFamily="50" charset="-128"/>
              </a:rPr>
              <a:t>【2】</a:t>
            </a:r>
            <a:endParaRPr lang="en-US" altLang="ja-JP" dirty="0">
              <a:solidFill>
                <a:prstClr val="black"/>
              </a:solidFill>
              <a:latin typeface="+mn-ea"/>
              <a:cs typeface="Meiryo UI" panose="020B0604030504040204" pitchFamily="50" charset="-128"/>
            </a:endParaRPr>
          </a:p>
        </p:txBody>
      </p:sp>
      <p:sp>
        <p:nvSpPr>
          <p:cNvPr id="7" name="正方形/長方形 6"/>
          <p:cNvSpPr/>
          <p:nvPr/>
        </p:nvSpPr>
        <p:spPr>
          <a:xfrm>
            <a:off x="5511774" y="1186287"/>
            <a:ext cx="4226586" cy="389474"/>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29250" tIns="57201" rIns="29250" bIns="572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2400" b="1" dirty="0">
                <a:solidFill>
                  <a:schemeClr val="tx1"/>
                </a:solidFill>
                <a:latin typeface="+mj-ea"/>
                <a:ea typeface="+mj-ea"/>
                <a:cs typeface="Meiryo UI" panose="020B0604030504040204" pitchFamily="50" charset="-128"/>
              </a:rPr>
              <a:t>事業所アンケート結果の概要</a:t>
            </a:r>
          </a:p>
        </p:txBody>
      </p:sp>
      <p:sp>
        <p:nvSpPr>
          <p:cNvPr id="9" name="正方形/長方形 8"/>
          <p:cNvSpPr/>
          <p:nvPr/>
        </p:nvSpPr>
        <p:spPr>
          <a:xfrm>
            <a:off x="538016" y="671664"/>
            <a:ext cx="8860689" cy="406509"/>
          </a:xfrm>
          <a:prstGeom prst="rect">
            <a:avLst/>
          </a:prstGeom>
          <a:solidFill>
            <a:schemeClr val="accent1">
              <a:lumMod val="60000"/>
              <a:lumOff val="4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29250" tIns="57201" rIns="29250" bIns="572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2400" b="1" dirty="0">
                <a:solidFill>
                  <a:schemeClr val="tx1"/>
                </a:solidFill>
                <a:latin typeface="+mj-ea"/>
                <a:ea typeface="+mj-ea"/>
                <a:cs typeface="Meiryo UI" panose="020B0604030504040204" pitchFamily="50" charset="-128"/>
              </a:rPr>
              <a:t>第３期対策計画までの振り返り</a:t>
            </a:r>
          </a:p>
        </p:txBody>
      </p:sp>
      <p:sp>
        <p:nvSpPr>
          <p:cNvPr id="10" name="正方形/長方形 9"/>
          <p:cNvSpPr/>
          <p:nvPr/>
        </p:nvSpPr>
        <p:spPr>
          <a:xfrm>
            <a:off x="98962" y="61661"/>
            <a:ext cx="9738798" cy="565061"/>
          </a:xfrm>
          <a:prstGeom prst="rect">
            <a:avLst/>
          </a:prstGeom>
          <a:solidFill>
            <a:srgbClr val="002060"/>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29250" tIns="57201" rIns="29250" bIns="572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2400" b="1" dirty="0" smtClean="0">
                <a:solidFill>
                  <a:schemeClr val="bg1"/>
                </a:solidFill>
                <a:latin typeface="+mj-ea"/>
                <a:ea typeface="+mj-ea"/>
                <a:cs typeface="Meiryo UI" panose="020B0604030504040204" pitchFamily="50" charset="-128"/>
              </a:rPr>
              <a:t>石油コンビナート等特別防災区域における防災対策について</a:t>
            </a:r>
            <a:endParaRPr lang="ja-JP" altLang="en-US" sz="2400" b="1" dirty="0">
              <a:solidFill>
                <a:schemeClr val="bg1"/>
              </a:solidFill>
              <a:latin typeface="+mj-ea"/>
              <a:ea typeface="+mj-ea"/>
              <a:cs typeface="Meiryo UI" panose="020B0604030504040204" pitchFamily="50" charset="-128"/>
            </a:endParaRPr>
          </a:p>
        </p:txBody>
      </p:sp>
    </p:spTree>
    <p:extLst>
      <p:ext uri="{BB962C8B-B14F-4D97-AF65-F5344CB8AC3E}">
        <p14:creationId xmlns:p14="http://schemas.microsoft.com/office/powerpoint/2010/main" val="18435920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二等辺三角形 11"/>
          <p:cNvSpPr/>
          <p:nvPr/>
        </p:nvSpPr>
        <p:spPr>
          <a:xfrm flipV="1">
            <a:off x="185815" y="4150269"/>
            <a:ext cx="9462220" cy="516867"/>
          </a:xfrm>
          <a:prstGeom prst="triangl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 name="角丸四角形 3"/>
          <p:cNvSpPr/>
          <p:nvPr/>
        </p:nvSpPr>
        <p:spPr>
          <a:xfrm>
            <a:off x="185815" y="1336913"/>
            <a:ext cx="9462220" cy="2713306"/>
          </a:xfrm>
          <a:prstGeom prst="roundRect">
            <a:avLst>
              <a:gd name="adj" fmla="val 12544"/>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lIns="29250" tIns="117000" rIns="29250" bIns="117000" rtlCol="0" anchor="t" anchorCtr="0"/>
          <a:lstStyle/>
          <a:p>
            <a:r>
              <a:rPr lang="ja-JP" altLang="en-US" dirty="0">
                <a:solidFill>
                  <a:prstClr val="black"/>
                </a:solidFill>
                <a:latin typeface="+mn-ea"/>
                <a:cs typeface="Meiryo UI" panose="020B0604030504040204" pitchFamily="50" charset="-128"/>
              </a:rPr>
              <a:t>■</a:t>
            </a:r>
            <a:r>
              <a:rPr lang="ja-JP" altLang="en-US" sz="2000" dirty="0">
                <a:solidFill>
                  <a:prstClr val="black"/>
                </a:solidFill>
                <a:latin typeface="+mn-ea"/>
                <a:cs typeface="Meiryo UI" panose="020B0604030504040204" pitchFamily="50" charset="-128"/>
              </a:rPr>
              <a:t>より確実な対策への</a:t>
            </a:r>
            <a:r>
              <a:rPr lang="ja-JP" altLang="en-US" sz="2000" dirty="0" smtClean="0">
                <a:solidFill>
                  <a:prstClr val="black"/>
                </a:solidFill>
                <a:latin typeface="+mn-ea"/>
                <a:cs typeface="Meiryo UI" panose="020B0604030504040204" pitchFamily="50" charset="-128"/>
              </a:rPr>
              <a:t>進展</a:t>
            </a:r>
            <a:endParaRPr lang="en-US" altLang="ja-JP" sz="2000" dirty="0">
              <a:solidFill>
                <a:prstClr val="black"/>
              </a:solidFill>
              <a:latin typeface="+mn-ea"/>
              <a:cs typeface="Meiryo UI" panose="020B0604030504040204" pitchFamily="50" charset="-128"/>
            </a:endParaRPr>
          </a:p>
          <a:p>
            <a:pPr marL="72000" indent="-72000">
              <a:buFont typeface="Wingdings" panose="05000000000000000000" pitchFamily="2" charset="2"/>
              <a:buChar char="Ø"/>
            </a:pPr>
            <a:r>
              <a:rPr lang="ja-JP" altLang="en-US" dirty="0">
                <a:solidFill>
                  <a:prstClr val="black"/>
                </a:solidFill>
                <a:latin typeface="+mn-ea"/>
                <a:cs typeface="Meiryo UI" panose="020B0604030504040204" pitchFamily="50" charset="-128"/>
              </a:rPr>
              <a:t>手動で弁を閉めるソフト対策から、緊急遮断弁の設置</a:t>
            </a:r>
            <a:r>
              <a:rPr lang="ja-JP" altLang="en-US" dirty="0" smtClean="0">
                <a:solidFill>
                  <a:prstClr val="black"/>
                </a:solidFill>
                <a:latin typeface="+mn-ea"/>
                <a:cs typeface="Meiryo UI" panose="020B0604030504040204" pitchFamily="50" charset="-128"/>
              </a:rPr>
              <a:t>へ</a:t>
            </a:r>
            <a:r>
              <a:rPr lang="en-US" altLang="ja-JP" dirty="0">
                <a:solidFill>
                  <a:prstClr val="black"/>
                </a:solidFill>
                <a:latin typeface="+mn-ea"/>
                <a:cs typeface="Meiryo UI" panose="020B0604030504040204" pitchFamily="50" charset="-128"/>
              </a:rPr>
              <a:t>【1】</a:t>
            </a:r>
          </a:p>
          <a:p>
            <a:pPr marL="72000" indent="-72000">
              <a:buFont typeface="Wingdings" panose="05000000000000000000" pitchFamily="2" charset="2"/>
              <a:buChar char="Ø"/>
            </a:pPr>
            <a:r>
              <a:rPr lang="ja-JP" altLang="en-US" dirty="0">
                <a:solidFill>
                  <a:prstClr val="black"/>
                </a:solidFill>
                <a:latin typeface="+mn-ea"/>
                <a:cs typeface="Meiryo UI" panose="020B0604030504040204" pitchFamily="50" charset="-128"/>
              </a:rPr>
              <a:t>津波予想時に注水するという対策から、常時の油</a:t>
            </a:r>
            <a:r>
              <a:rPr lang="ja-JP" altLang="en-US" dirty="0" smtClean="0">
                <a:solidFill>
                  <a:prstClr val="black"/>
                </a:solidFill>
                <a:latin typeface="+mn-ea"/>
                <a:cs typeface="Meiryo UI" panose="020B0604030504040204" pitchFamily="50" charset="-128"/>
              </a:rPr>
              <a:t>高管理へ</a:t>
            </a:r>
            <a:r>
              <a:rPr lang="en-US" altLang="ja-JP" dirty="0">
                <a:solidFill>
                  <a:prstClr val="black"/>
                </a:solidFill>
                <a:latin typeface="+mn-ea"/>
                <a:cs typeface="Meiryo UI" panose="020B0604030504040204" pitchFamily="50" charset="-128"/>
              </a:rPr>
              <a:t>【1】 </a:t>
            </a:r>
            <a:endParaRPr lang="en-US" altLang="ja-JP" dirty="0" smtClean="0">
              <a:solidFill>
                <a:prstClr val="black"/>
              </a:solidFill>
              <a:latin typeface="+mn-ea"/>
              <a:cs typeface="Meiryo UI" panose="020B0604030504040204" pitchFamily="50" charset="-128"/>
            </a:endParaRPr>
          </a:p>
          <a:p>
            <a:pPr marL="72000" lvl="0" indent="-72000"/>
            <a:endParaRPr lang="en-US" altLang="ja-JP" sz="800" dirty="0" smtClean="0">
              <a:solidFill>
                <a:prstClr val="black"/>
              </a:solidFill>
              <a:latin typeface="+mn-ea"/>
              <a:cs typeface="Meiryo UI" panose="020B0604030504040204" pitchFamily="50" charset="-128"/>
            </a:endParaRPr>
          </a:p>
          <a:p>
            <a:pPr marL="72000" indent="-72000"/>
            <a:r>
              <a:rPr lang="ja-JP" altLang="en-US" dirty="0" smtClean="0">
                <a:solidFill>
                  <a:prstClr val="black"/>
                </a:solidFill>
                <a:latin typeface="+mn-ea"/>
                <a:cs typeface="Meiryo UI" panose="020B0604030504040204" pitchFamily="50" charset="-128"/>
              </a:rPr>
              <a:t>■</a:t>
            </a:r>
            <a:r>
              <a:rPr lang="ja-JP" altLang="en-US" sz="2000" dirty="0">
                <a:solidFill>
                  <a:prstClr val="black"/>
                </a:solidFill>
                <a:latin typeface="+mn-ea"/>
                <a:cs typeface="Meiryo UI" panose="020B0604030504040204" pitchFamily="50" charset="-128"/>
              </a:rPr>
              <a:t>新規参入</a:t>
            </a:r>
            <a:r>
              <a:rPr lang="ja-JP" altLang="en-US" sz="2000" dirty="0" smtClean="0">
                <a:solidFill>
                  <a:prstClr val="black"/>
                </a:solidFill>
                <a:latin typeface="+mn-ea"/>
                <a:cs typeface="Meiryo UI" panose="020B0604030504040204" pitchFamily="50" charset="-128"/>
              </a:rPr>
              <a:t>事業者へ</a:t>
            </a:r>
            <a:r>
              <a:rPr lang="ja-JP" altLang="en-US" sz="2000" dirty="0">
                <a:solidFill>
                  <a:prstClr val="black"/>
                </a:solidFill>
                <a:latin typeface="+mn-ea"/>
                <a:cs typeface="Meiryo UI" panose="020B0604030504040204" pitchFamily="50" charset="-128"/>
              </a:rPr>
              <a:t>の対応</a:t>
            </a:r>
            <a:r>
              <a:rPr lang="en-US" altLang="ja-JP" sz="2000" dirty="0">
                <a:solidFill>
                  <a:prstClr val="black"/>
                </a:solidFill>
                <a:latin typeface="+mn-ea"/>
                <a:cs typeface="Meiryo UI" panose="020B0604030504040204" pitchFamily="50" charset="-128"/>
              </a:rPr>
              <a:t>【1】</a:t>
            </a:r>
          </a:p>
          <a:p>
            <a:pPr marL="72000" lvl="0" indent="-72000"/>
            <a:endParaRPr lang="en-US" altLang="ja-JP" sz="800" dirty="0" smtClean="0">
              <a:solidFill>
                <a:prstClr val="black"/>
              </a:solidFill>
              <a:latin typeface="+mn-ea"/>
              <a:cs typeface="Meiryo UI" panose="020B0604030504040204" pitchFamily="50" charset="-128"/>
            </a:endParaRPr>
          </a:p>
          <a:p>
            <a:pPr marL="72000" lvl="0" indent="-72000"/>
            <a:r>
              <a:rPr lang="ja-JP" altLang="en-US" dirty="0" smtClean="0">
                <a:solidFill>
                  <a:prstClr val="black"/>
                </a:solidFill>
                <a:latin typeface="+mn-ea"/>
                <a:cs typeface="Meiryo UI" panose="020B0604030504040204" pitchFamily="50" charset="-128"/>
              </a:rPr>
              <a:t>■</a:t>
            </a:r>
            <a:r>
              <a:rPr lang="ja-JP" altLang="en-US" sz="2000" dirty="0" smtClean="0">
                <a:solidFill>
                  <a:prstClr val="black"/>
                </a:solidFill>
                <a:latin typeface="+mn-ea"/>
                <a:cs typeface="Meiryo UI" panose="020B0604030504040204" pitchFamily="50" charset="-128"/>
              </a:rPr>
              <a:t>重要施設の浸水対策については、設備更新時や工場全体の将来構想といった長期的に実施されるものがある。</a:t>
            </a:r>
            <a:r>
              <a:rPr lang="en-US" altLang="ja-JP" sz="2000" dirty="0">
                <a:solidFill>
                  <a:prstClr val="black"/>
                </a:solidFill>
                <a:latin typeface="+mn-ea"/>
                <a:cs typeface="Meiryo UI" panose="020B0604030504040204" pitchFamily="50" charset="-128"/>
              </a:rPr>
              <a:t> 【1</a:t>
            </a:r>
            <a:r>
              <a:rPr lang="en-US" altLang="ja-JP" sz="2000" dirty="0" smtClean="0">
                <a:solidFill>
                  <a:prstClr val="black"/>
                </a:solidFill>
                <a:latin typeface="+mn-ea"/>
                <a:cs typeface="Meiryo UI" panose="020B0604030504040204" pitchFamily="50" charset="-128"/>
              </a:rPr>
              <a:t>】【2】</a:t>
            </a:r>
            <a:endParaRPr lang="en-US" altLang="ja-JP" dirty="0">
              <a:solidFill>
                <a:prstClr val="black"/>
              </a:solidFill>
              <a:latin typeface="+mn-ea"/>
              <a:cs typeface="Meiryo UI" panose="020B0604030504040204" pitchFamily="50" charset="-128"/>
            </a:endParaRPr>
          </a:p>
          <a:p>
            <a:endParaRPr lang="en-US" altLang="ja-JP" sz="800" dirty="0">
              <a:solidFill>
                <a:prstClr val="black"/>
              </a:solidFill>
              <a:latin typeface="+mn-ea"/>
              <a:cs typeface="Meiryo UI" panose="020B0604030504040204" pitchFamily="50" charset="-128"/>
            </a:endParaRPr>
          </a:p>
          <a:p>
            <a:r>
              <a:rPr lang="ja-JP" altLang="en-US" dirty="0">
                <a:solidFill>
                  <a:prstClr val="black"/>
                </a:solidFill>
                <a:latin typeface="+mn-ea"/>
                <a:cs typeface="Meiryo UI" panose="020B0604030504040204" pitchFamily="50" charset="-128"/>
              </a:rPr>
              <a:t>■</a:t>
            </a:r>
            <a:r>
              <a:rPr lang="ja-JP" altLang="en-US" sz="2000" dirty="0">
                <a:solidFill>
                  <a:prstClr val="black"/>
                </a:solidFill>
                <a:latin typeface="+mn-ea"/>
                <a:cs typeface="Meiryo UI" panose="020B0604030504040204" pitchFamily="50" charset="-128"/>
              </a:rPr>
              <a:t>代替措置の</a:t>
            </a:r>
            <a:r>
              <a:rPr lang="ja-JP" altLang="en-US" sz="2000" dirty="0" smtClean="0">
                <a:solidFill>
                  <a:prstClr val="black"/>
                </a:solidFill>
                <a:latin typeface="+mn-ea"/>
                <a:cs typeface="Meiryo UI" panose="020B0604030504040204" pitchFamily="50" charset="-128"/>
              </a:rPr>
              <a:t>実効性の確認（訓練等で）</a:t>
            </a:r>
            <a:r>
              <a:rPr lang="en-US" altLang="ja-JP" sz="2000" dirty="0">
                <a:solidFill>
                  <a:prstClr val="black"/>
                </a:solidFill>
                <a:latin typeface="+mn-ea"/>
                <a:cs typeface="Meiryo UI" panose="020B0604030504040204" pitchFamily="50" charset="-128"/>
              </a:rPr>
              <a:t>【2】</a:t>
            </a:r>
          </a:p>
        </p:txBody>
      </p:sp>
      <p:sp>
        <p:nvSpPr>
          <p:cNvPr id="5" name="正方形/長方形 4"/>
          <p:cNvSpPr/>
          <p:nvPr/>
        </p:nvSpPr>
        <p:spPr>
          <a:xfrm>
            <a:off x="2668489" y="1142174"/>
            <a:ext cx="4496873" cy="389474"/>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29250" tIns="57201" rIns="29250" bIns="572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2400" b="1" dirty="0">
                <a:solidFill>
                  <a:schemeClr val="tx1"/>
                </a:solidFill>
                <a:latin typeface="+mj-ea"/>
                <a:ea typeface="+mj-ea"/>
                <a:cs typeface="Meiryo UI" panose="020B0604030504040204" pitchFamily="50" charset="-128"/>
              </a:rPr>
              <a:t>残って</a:t>
            </a:r>
            <a:r>
              <a:rPr lang="ja-JP" altLang="en-US" sz="2400" b="1" dirty="0" smtClean="0">
                <a:solidFill>
                  <a:schemeClr val="tx1"/>
                </a:solidFill>
                <a:latin typeface="+mj-ea"/>
                <a:ea typeface="+mj-ea"/>
                <a:cs typeface="Meiryo UI" panose="020B0604030504040204" pitchFamily="50" charset="-128"/>
              </a:rPr>
              <a:t>いる課題</a:t>
            </a:r>
            <a:endParaRPr lang="ja-JP" altLang="en-US" sz="2400" b="1" dirty="0">
              <a:solidFill>
                <a:schemeClr val="tx1"/>
              </a:solidFill>
              <a:latin typeface="+mj-ea"/>
              <a:ea typeface="+mj-ea"/>
              <a:cs typeface="Meiryo UI" panose="020B0604030504040204" pitchFamily="50" charset="-128"/>
            </a:endParaRPr>
          </a:p>
        </p:txBody>
      </p:sp>
      <p:sp>
        <p:nvSpPr>
          <p:cNvPr id="6" name="角丸四角形 5"/>
          <p:cNvSpPr/>
          <p:nvPr/>
        </p:nvSpPr>
        <p:spPr>
          <a:xfrm>
            <a:off x="591161" y="4717413"/>
            <a:ext cx="8754397" cy="2033147"/>
          </a:xfrm>
          <a:prstGeom prst="roundRect">
            <a:avLst>
              <a:gd name="adj" fmla="val 16120"/>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lIns="29250" tIns="117000" rIns="29250" bIns="117000" rtlCol="0" anchor="t" anchorCtr="0"/>
          <a:lstStyle/>
          <a:p>
            <a:pPr marL="360000" indent="-360000"/>
            <a:r>
              <a:rPr lang="en-US" altLang="ja-JP" dirty="0">
                <a:solidFill>
                  <a:prstClr val="black"/>
                </a:solidFill>
                <a:latin typeface="+mn-ea"/>
                <a:cs typeface="Meiryo UI" panose="020B0604030504040204" pitchFamily="50" charset="-128"/>
              </a:rPr>
              <a:t>【</a:t>
            </a:r>
            <a:r>
              <a:rPr lang="ja-JP" altLang="en-US" dirty="0">
                <a:solidFill>
                  <a:prstClr val="black"/>
                </a:solidFill>
                <a:latin typeface="+mn-ea"/>
                <a:cs typeface="Meiryo UI" panose="020B0604030504040204" pitchFamily="50" charset="-128"/>
              </a:rPr>
              <a:t>１</a:t>
            </a:r>
            <a:r>
              <a:rPr lang="en-US" altLang="ja-JP" dirty="0" smtClean="0">
                <a:solidFill>
                  <a:prstClr val="black"/>
                </a:solidFill>
                <a:latin typeface="+mn-ea"/>
                <a:cs typeface="Meiryo UI" panose="020B0604030504040204" pitchFamily="50" charset="-128"/>
              </a:rPr>
              <a:t>】</a:t>
            </a:r>
            <a:r>
              <a:rPr lang="ja-JP" altLang="en-US" b="1" u="sng" dirty="0">
                <a:solidFill>
                  <a:schemeClr val="tx1"/>
                </a:solidFill>
                <a:latin typeface="+mj-ea"/>
                <a:cs typeface="Meiryo UI" panose="020B0604030504040204" pitchFamily="50" charset="-128"/>
              </a:rPr>
              <a:t>未対策が残っている項目等の進捗把握</a:t>
            </a:r>
            <a:r>
              <a:rPr lang="ja-JP" altLang="en-US" dirty="0">
                <a:solidFill>
                  <a:schemeClr val="tx1"/>
                </a:solidFill>
                <a:latin typeface="+mj-ea"/>
                <a:cs typeface="Meiryo UI" panose="020B0604030504040204" pitchFamily="50" charset="-128"/>
              </a:rPr>
              <a:t>は今後も必要。また</a:t>
            </a:r>
            <a:r>
              <a:rPr lang="ja-JP" altLang="en-US" dirty="0" smtClean="0">
                <a:solidFill>
                  <a:schemeClr val="tx1"/>
                </a:solidFill>
                <a:latin typeface="+mj-ea"/>
                <a:cs typeface="Meiryo UI" panose="020B0604030504040204" pitchFamily="50" charset="-128"/>
              </a:rPr>
              <a:t>、</a:t>
            </a:r>
            <a:r>
              <a:rPr lang="ja-JP" altLang="en-US" b="1" u="sng" dirty="0" smtClean="0">
                <a:solidFill>
                  <a:schemeClr val="tx1"/>
                </a:solidFill>
                <a:latin typeface="+mj-ea"/>
                <a:cs typeface="Meiryo UI" panose="020B0604030504040204" pitchFamily="50" charset="-128"/>
              </a:rPr>
              <a:t>新規参入事業者　　　</a:t>
            </a:r>
            <a:endParaRPr lang="en-US" altLang="ja-JP" b="1" u="sng" dirty="0" smtClean="0">
              <a:solidFill>
                <a:schemeClr val="tx1"/>
              </a:solidFill>
              <a:latin typeface="+mj-ea"/>
              <a:cs typeface="Meiryo UI" panose="020B0604030504040204" pitchFamily="50" charset="-128"/>
            </a:endParaRPr>
          </a:p>
          <a:p>
            <a:pPr marL="360000" indent="-360000"/>
            <a:r>
              <a:rPr lang="ja-JP" altLang="en-US" b="1" dirty="0">
                <a:solidFill>
                  <a:schemeClr val="tx1"/>
                </a:solidFill>
                <a:latin typeface="+mj-ea"/>
                <a:cs typeface="Meiryo UI" panose="020B0604030504040204" pitchFamily="50" charset="-128"/>
              </a:rPr>
              <a:t>　</a:t>
            </a:r>
            <a:r>
              <a:rPr lang="ja-JP" altLang="en-US" b="1" dirty="0" smtClean="0">
                <a:solidFill>
                  <a:schemeClr val="tx1"/>
                </a:solidFill>
                <a:latin typeface="+mj-ea"/>
                <a:cs typeface="Meiryo UI" panose="020B0604030504040204" pitchFamily="50" charset="-128"/>
              </a:rPr>
              <a:t>　　</a:t>
            </a:r>
            <a:r>
              <a:rPr lang="ja-JP" altLang="en-US" b="1" u="sng" dirty="0" smtClean="0">
                <a:solidFill>
                  <a:schemeClr val="tx1"/>
                </a:solidFill>
                <a:latin typeface="+mj-ea"/>
                <a:cs typeface="Meiryo UI" panose="020B0604030504040204" pitchFamily="50" charset="-128"/>
              </a:rPr>
              <a:t>にも</a:t>
            </a:r>
            <a:r>
              <a:rPr lang="ja-JP" altLang="en-US" b="1" u="sng" dirty="0">
                <a:solidFill>
                  <a:schemeClr val="tx1"/>
                </a:solidFill>
                <a:latin typeface="+mj-ea"/>
                <a:cs typeface="Meiryo UI" panose="020B0604030504040204" pitchFamily="50" charset="-128"/>
              </a:rPr>
              <a:t>同様に取組んでもらう</a:t>
            </a:r>
            <a:r>
              <a:rPr lang="ja-JP" altLang="en-US" dirty="0">
                <a:solidFill>
                  <a:schemeClr val="tx1"/>
                </a:solidFill>
                <a:latin typeface="+mj-ea"/>
                <a:cs typeface="Meiryo UI" panose="020B0604030504040204" pitchFamily="50" charset="-128"/>
              </a:rPr>
              <a:t>ことが</a:t>
            </a:r>
            <a:r>
              <a:rPr lang="ja-JP" altLang="en-US" dirty="0" smtClean="0">
                <a:solidFill>
                  <a:schemeClr val="tx1"/>
                </a:solidFill>
                <a:latin typeface="+mj-ea"/>
                <a:cs typeface="Meiryo UI" panose="020B0604030504040204" pitchFamily="50" charset="-128"/>
              </a:rPr>
              <a:t>必要</a:t>
            </a:r>
            <a:r>
              <a:rPr lang="ja-JP" altLang="en-US" dirty="0">
                <a:solidFill>
                  <a:prstClr val="black"/>
                </a:solidFill>
                <a:latin typeface="+mn-ea"/>
                <a:cs typeface="Meiryo UI" panose="020B0604030504040204" pitchFamily="50" charset="-128"/>
              </a:rPr>
              <a:t>　　</a:t>
            </a:r>
            <a:endParaRPr lang="en-US" altLang="ja-JP" dirty="0">
              <a:solidFill>
                <a:prstClr val="black"/>
              </a:solidFill>
              <a:latin typeface="+mn-ea"/>
              <a:cs typeface="Meiryo UI" panose="020B0604030504040204" pitchFamily="50" charset="-128"/>
            </a:endParaRPr>
          </a:p>
          <a:p>
            <a:endParaRPr lang="en-US" altLang="ja-JP" dirty="0">
              <a:solidFill>
                <a:prstClr val="black"/>
              </a:solidFill>
              <a:latin typeface="+mn-ea"/>
              <a:cs typeface="Meiryo UI" panose="020B0604030504040204" pitchFamily="50" charset="-128"/>
            </a:endParaRPr>
          </a:p>
          <a:p>
            <a:pPr marL="360000" indent="-360000"/>
            <a:r>
              <a:rPr lang="en-US" altLang="ja-JP" dirty="0">
                <a:solidFill>
                  <a:prstClr val="black"/>
                </a:solidFill>
                <a:latin typeface="+mn-ea"/>
                <a:cs typeface="Meiryo UI" panose="020B0604030504040204" pitchFamily="50" charset="-128"/>
              </a:rPr>
              <a:t>【</a:t>
            </a:r>
            <a:r>
              <a:rPr lang="ja-JP" altLang="en-US" dirty="0">
                <a:solidFill>
                  <a:prstClr val="black"/>
                </a:solidFill>
                <a:latin typeface="+mn-ea"/>
                <a:cs typeface="Meiryo UI" panose="020B0604030504040204" pitchFamily="50" charset="-128"/>
              </a:rPr>
              <a:t>２</a:t>
            </a:r>
            <a:r>
              <a:rPr lang="en-US" altLang="ja-JP" dirty="0" smtClean="0">
                <a:solidFill>
                  <a:prstClr val="black"/>
                </a:solidFill>
                <a:latin typeface="+mn-ea"/>
                <a:cs typeface="Meiryo UI" panose="020B0604030504040204" pitchFamily="50" charset="-128"/>
              </a:rPr>
              <a:t>】</a:t>
            </a:r>
            <a:r>
              <a:rPr lang="ja-JP" altLang="en-US" dirty="0">
                <a:solidFill>
                  <a:schemeClr val="tx1"/>
                </a:solidFill>
                <a:latin typeface="+mj-ea"/>
                <a:cs typeface="Meiryo UI" panose="020B0604030504040204" pitchFamily="50" charset="-128"/>
              </a:rPr>
              <a:t>今後は、対策を実施したら達成となるハード対策の進捗管理だけでなく</a:t>
            </a:r>
            <a:r>
              <a:rPr lang="ja-JP" altLang="en-US" dirty="0" smtClean="0">
                <a:solidFill>
                  <a:schemeClr val="tx1"/>
                </a:solidFill>
                <a:latin typeface="+mj-ea"/>
                <a:cs typeface="Meiryo UI" panose="020B0604030504040204" pitchFamily="50" charset="-128"/>
              </a:rPr>
              <a:t>、</a:t>
            </a:r>
            <a:endParaRPr lang="en-US" altLang="ja-JP" dirty="0" smtClean="0">
              <a:solidFill>
                <a:schemeClr val="tx1"/>
              </a:solidFill>
              <a:latin typeface="+mj-ea"/>
              <a:cs typeface="Meiryo UI" panose="020B0604030504040204" pitchFamily="50" charset="-128"/>
            </a:endParaRPr>
          </a:p>
          <a:p>
            <a:pPr marL="360000" indent="-360000"/>
            <a:r>
              <a:rPr lang="ja-JP" altLang="en-US" b="1" dirty="0" smtClean="0">
                <a:solidFill>
                  <a:schemeClr val="tx1"/>
                </a:solidFill>
                <a:latin typeface="+mj-ea"/>
                <a:cs typeface="Meiryo UI" panose="020B0604030504040204" pitchFamily="50" charset="-128"/>
              </a:rPr>
              <a:t>　　　</a:t>
            </a:r>
            <a:r>
              <a:rPr lang="ja-JP" altLang="en-US" b="1" u="sng" dirty="0" smtClean="0">
                <a:solidFill>
                  <a:schemeClr val="tx1"/>
                </a:solidFill>
                <a:latin typeface="+mj-ea"/>
                <a:cs typeface="Meiryo UI" panose="020B0604030504040204" pitchFamily="50" charset="-128"/>
              </a:rPr>
              <a:t>これ</a:t>
            </a:r>
            <a:r>
              <a:rPr lang="ja-JP" altLang="en-US" b="1" u="sng" dirty="0">
                <a:solidFill>
                  <a:schemeClr val="tx1"/>
                </a:solidFill>
                <a:latin typeface="+mj-ea"/>
                <a:cs typeface="Meiryo UI" panose="020B0604030504040204" pitchFamily="50" charset="-128"/>
              </a:rPr>
              <a:t>まで実施した対策を踏まえた訓練の実施や情報発信の強化等、継続的</a:t>
            </a:r>
            <a:r>
              <a:rPr lang="ja-JP" altLang="en-US" b="1" u="sng" dirty="0" smtClean="0">
                <a:solidFill>
                  <a:schemeClr val="tx1"/>
                </a:solidFill>
                <a:latin typeface="+mj-ea"/>
                <a:cs typeface="Meiryo UI" panose="020B0604030504040204" pitchFamily="50" charset="-128"/>
              </a:rPr>
              <a:t>に</a:t>
            </a:r>
            <a:endParaRPr lang="en-US" altLang="ja-JP" b="1" u="sng" dirty="0" smtClean="0">
              <a:solidFill>
                <a:schemeClr val="tx1"/>
              </a:solidFill>
              <a:latin typeface="+mj-ea"/>
              <a:cs typeface="Meiryo UI" panose="020B0604030504040204" pitchFamily="50" charset="-128"/>
            </a:endParaRPr>
          </a:p>
          <a:p>
            <a:pPr marL="360000" indent="-360000"/>
            <a:r>
              <a:rPr lang="ja-JP" altLang="en-US" b="1" dirty="0">
                <a:solidFill>
                  <a:schemeClr val="tx1"/>
                </a:solidFill>
                <a:latin typeface="+mj-ea"/>
                <a:cs typeface="Meiryo UI" panose="020B0604030504040204" pitchFamily="50" charset="-128"/>
              </a:rPr>
              <a:t>　</a:t>
            </a:r>
            <a:r>
              <a:rPr lang="ja-JP" altLang="en-US" b="1" dirty="0" smtClean="0">
                <a:solidFill>
                  <a:schemeClr val="tx1"/>
                </a:solidFill>
                <a:latin typeface="+mj-ea"/>
                <a:cs typeface="Meiryo UI" panose="020B0604030504040204" pitchFamily="50" charset="-128"/>
              </a:rPr>
              <a:t>　　</a:t>
            </a:r>
            <a:r>
              <a:rPr lang="ja-JP" altLang="en-US" b="1" u="sng" dirty="0" smtClean="0">
                <a:solidFill>
                  <a:schemeClr val="tx1"/>
                </a:solidFill>
                <a:latin typeface="+mj-ea"/>
                <a:cs typeface="Meiryo UI" panose="020B0604030504040204" pitchFamily="50" charset="-128"/>
              </a:rPr>
              <a:t>取組み</a:t>
            </a:r>
            <a:r>
              <a:rPr lang="ja-JP" altLang="en-US" b="1" u="sng" dirty="0">
                <a:solidFill>
                  <a:schemeClr val="tx1"/>
                </a:solidFill>
                <a:latin typeface="+mj-ea"/>
                <a:cs typeface="Meiryo UI" panose="020B0604030504040204" pitchFamily="50" charset="-128"/>
              </a:rPr>
              <a:t>、改善をしていくソフト</a:t>
            </a:r>
            <a:r>
              <a:rPr lang="ja-JP" altLang="en-US" b="1" u="sng" dirty="0" smtClean="0">
                <a:solidFill>
                  <a:schemeClr val="tx1"/>
                </a:solidFill>
                <a:latin typeface="+mj-ea"/>
                <a:cs typeface="Meiryo UI" panose="020B0604030504040204" pitchFamily="50" charset="-128"/>
              </a:rPr>
              <a:t>対策も推進</a:t>
            </a:r>
            <a:r>
              <a:rPr lang="ja-JP" altLang="en-US" dirty="0">
                <a:solidFill>
                  <a:schemeClr val="tx1"/>
                </a:solidFill>
                <a:latin typeface="+mj-ea"/>
                <a:cs typeface="Meiryo UI" panose="020B0604030504040204" pitchFamily="50" charset="-128"/>
              </a:rPr>
              <a:t>していくことが必要</a:t>
            </a:r>
            <a:endParaRPr lang="en-US" altLang="ja-JP" dirty="0">
              <a:solidFill>
                <a:schemeClr val="tx1"/>
              </a:solidFill>
              <a:latin typeface="+mj-ea"/>
              <a:cs typeface="Meiryo UI" panose="020B0604030504040204" pitchFamily="50" charset="-128"/>
            </a:endParaRPr>
          </a:p>
        </p:txBody>
      </p:sp>
      <p:sp>
        <p:nvSpPr>
          <p:cNvPr id="10" name="正方形/長方形 9"/>
          <p:cNvSpPr/>
          <p:nvPr/>
        </p:nvSpPr>
        <p:spPr>
          <a:xfrm>
            <a:off x="98962" y="61661"/>
            <a:ext cx="9738798" cy="565061"/>
          </a:xfrm>
          <a:prstGeom prst="rect">
            <a:avLst/>
          </a:prstGeom>
          <a:solidFill>
            <a:srgbClr val="002060"/>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29250" tIns="57201" rIns="29250" bIns="572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2400" b="1" dirty="0" smtClean="0">
                <a:solidFill>
                  <a:schemeClr val="bg1"/>
                </a:solidFill>
                <a:latin typeface="+mj-ea"/>
                <a:ea typeface="+mj-ea"/>
                <a:cs typeface="Meiryo UI" panose="020B0604030504040204" pitchFamily="50" charset="-128"/>
              </a:rPr>
              <a:t>石油コンビナート等特別防災区域における防災対策について</a:t>
            </a:r>
            <a:endParaRPr lang="ja-JP" altLang="en-US" sz="2400" b="1" dirty="0">
              <a:solidFill>
                <a:schemeClr val="bg1"/>
              </a:solidFill>
              <a:latin typeface="+mj-ea"/>
              <a:ea typeface="+mj-ea"/>
              <a:cs typeface="Meiryo UI" panose="020B0604030504040204" pitchFamily="50" charset="-128"/>
            </a:endParaRPr>
          </a:p>
        </p:txBody>
      </p:sp>
      <p:sp>
        <p:nvSpPr>
          <p:cNvPr id="2" name="テキスト ボックス 1"/>
          <p:cNvSpPr txBox="1"/>
          <p:nvPr/>
        </p:nvSpPr>
        <p:spPr>
          <a:xfrm>
            <a:off x="1440412" y="4150270"/>
            <a:ext cx="7055893" cy="369332"/>
          </a:xfrm>
          <a:prstGeom prst="rect">
            <a:avLst/>
          </a:prstGeom>
          <a:noFill/>
        </p:spPr>
        <p:txBody>
          <a:bodyPr wrap="square" rtlCol="0">
            <a:spAutoFit/>
          </a:bodyPr>
          <a:lstStyle/>
          <a:p>
            <a:pPr algn="ctr"/>
            <a:r>
              <a:rPr kumimoji="1" lang="ja-JP" altLang="en-US" dirty="0" smtClean="0"/>
              <a:t>検討部会意見、事業所アンケート、残っている課題を整理</a:t>
            </a:r>
            <a:endParaRPr kumimoji="1" lang="ja-JP" altLang="en-US" dirty="0"/>
          </a:p>
        </p:txBody>
      </p:sp>
      <p:sp>
        <p:nvSpPr>
          <p:cNvPr id="9" name="正方形/長方形 8"/>
          <p:cNvSpPr/>
          <p:nvPr/>
        </p:nvSpPr>
        <p:spPr>
          <a:xfrm>
            <a:off x="538016" y="671664"/>
            <a:ext cx="8860689" cy="406509"/>
          </a:xfrm>
          <a:prstGeom prst="rect">
            <a:avLst/>
          </a:prstGeom>
          <a:solidFill>
            <a:schemeClr val="accent1">
              <a:lumMod val="60000"/>
              <a:lumOff val="4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29250" tIns="57201" rIns="29250" bIns="572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2400" b="1" dirty="0">
                <a:solidFill>
                  <a:schemeClr val="tx1"/>
                </a:solidFill>
                <a:latin typeface="+mj-ea"/>
                <a:ea typeface="+mj-ea"/>
                <a:cs typeface="Meiryo UI" panose="020B0604030504040204" pitchFamily="50" charset="-128"/>
              </a:rPr>
              <a:t>第３期対策計画までの振り返り</a:t>
            </a:r>
          </a:p>
        </p:txBody>
      </p:sp>
    </p:spTree>
    <p:extLst>
      <p:ext uri="{BB962C8B-B14F-4D97-AF65-F5344CB8AC3E}">
        <p14:creationId xmlns:p14="http://schemas.microsoft.com/office/powerpoint/2010/main" val="33282983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p:cNvSpPr/>
          <p:nvPr/>
        </p:nvSpPr>
        <p:spPr>
          <a:xfrm>
            <a:off x="98962" y="61661"/>
            <a:ext cx="9738798" cy="565061"/>
          </a:xfrm>
          <a:prstGeom prst="rect">
            <a:avLst/>
          </a:prstGeom>
          <a:solidFill>
            <a:srgbClr val="002060"/>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29250" tIns="57201" rIns="29250" bIns="572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2400" b="1" dirty="0" smtClean="0">
                <a:solidFill>
                  <a:schemeClr val="bg1"/>
                </a:solidFill>
                <a:latin typeface="+mj-ea"/>
                <a:ea typeface="+mj-ea"/>
                <a:cs typeface="Meiryo UI" panose="020B0604030504040204" pitchFamily="50" charset="-128"/>
              </a:rPr>
              <a:t>石油コンビナート等特別防災区域における防災対策について</a:t>
            </a:r>
            <a:endParaRPr lang="ja-JP" altLang="en-US" sz="2400" b="1" dirty="0">
              <a:solidFill>
                <a:schemeClr val="bg1"/>
              </a:solidFill>
              <a:latin typeface="+mj-ea"/>
              <a:ea typeface="+mj-ea"/>
              <a:cs typeface="Meiryo UI" panose="020B0604030504040204" pitchFamily="50" charset="-128"/>
            </a:endParaRPr>
          </a:p>
        </p:txBody>
      </p:sp>
      <p:sp>
        <p:nvSpPr>
          <p:cNvPr id="22" name="角丸四角形 21"/>
          <p:cNvSpPr/>
          <p:nvPr/>
        </p:nvSpPr>
        <p:spPr>
          <a:xfrm>
            <a:off x="179708" y="1422395"/>
            <a:ext cx="9577303" cy="3681868"/>
          </a:xfrm>
          <a:prstGeom prst="roundRect">
            <a:avLst>
              <a:gd name="adj" fmla="val 16120"/>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lIns="29250" tIns="117000" rIns="29250" bIns="117000" rtlCol="0" anchor="t" anchorCtr="0"/>
          <a:lstStyle/>
          <a:p>
            <a:pPr marL="360000" indent="-360000"/>
            <a:endParaRPr lang="en-US" altLang="ja-JP" dirty="0" smtClean="0">
              <a:solidFill>
                <a:prstClr val="black"/>
              </a:solidFill>
              <a:latin typeface="+mn-ea"/>
              <a:cs typeface="Meiryo UI" panose="020B0604030504040204" pitchFamily="50" charset="-128"/>
            </a:endParaRPr>
          </a:p>
          <a:p>
            <a:pPr marL="648000" indent="-648000">
              <a:spcBef>
                <a:spcPts val="1200"/>
              </a:spcBef>
            </a:pPr>
            <a:r>
              <a:rPr lang="en-US" altLang="ja-JP" sz="2000" dirty="0" smtClean="0">
                <a:solidFill>
                  <a:prstClr val="black"/>
                </a:solidFill>
                <a:latin typeface="+mn-ea"/>
                <a:cs typeface="Meiryo UI" panose="020B0604030504040204" pitchFamily="50" charset="-128"/>
              </a:rPr>
              <a:t>【</a:t>
            </a:r>
            <a:r>
              <a:rPr lang="en-US" altLang="ja-JP" sz="2000" dirty="0">
                <a:solidFill>
                  <a:prstClr val="black"/>
                </a:solidFill>
                <a:latin typeface="+mn-ea"/>
                <a:cs typeface="Meiryo UI" panose="020B0604030504040204" pitchFamily="50" charset="-128"/>
              </a:rPr>
              <a:t>1</a:t>
            </a:r>
            <a:r>
              <a:rPr lang="en-US" altLang="ja-JP" sz="2000" dirty="0" smtClean="0">
                <a:solidFill>
                  <a:prstClr val="black"/>
                </a:solidFill>
                <a:latin typeface="+mn-ea"/>
                <a:cs typeface="Meiryo UI" panose="020B0604030504040204" pitchFamily="50" charset="-128"/>
              </a:rPr>
              <a:t>】</a:t>
            </a:r>
            <a:r>
              <a:rPr lang="ja-JP" altLang="en-US" sz="2000" dirty="0">
                <a:solidFill>
                  <a:schemeClr val="tx1"/>
                </a:solidFill>
                <a:latin typeface="+mj-ea"/>
                <a:cs typeface="Meiryo UI" panose="020B0604030504040204" pitchFamily="50" charset="-128"/>
              </a:rPr>
              <a:t>未対策が残っている項目等の進捗</a:t>
            </a:r>
            <a:r>
              <a:rPr lang="ja-JP" altLang="en-US" sz="2000" dirty="0" smtClean="0">
                <a:solidFill>
                  <a:schemeClr val="tx1"/>
                </a:solidFill>
                <a:latin typeface="+mj-ea"/>
                <a:cs typeface="Meiryo UI" panose="020B0604030504040204" pitchFamily="50" charset="-128"/>
              </a:rPr>
              <a:t>把握、新規</a:t>
            </a:r>
            <a:r>
              <a:rPr lang="ja-JP" altLang="en-US" sz="2000" dirty="0">
                <a:solidFill>
                  <a:schemeClr val="tx1"/>
                </a:solidFill>
                <a:latin typeface="+mj-ea"/>
                <a:cs typeface="Meiryo UI" panose="020B0604030504040204" pitchFamily="50" charset="-128"/>
              </a:rPr>
              <a:t>参入</a:t>
            </a:r>
            <a:r>
              <a:rPr lang="ja-JP" altLang="en-US" sz="2000" dirty="0" smtClean="0">
                <a:solidFill>
                  <a:schemeClr val="tx1"/>
                </a:solidFill>
                <a:latin typeface="+mj-ea"/>
                <a:cs typeface="Meiryo UI" panose="020B0604030504040204" pitchFamily="50" charset="-128"/>
              </a:rPr>
              <a:t>事業者も取り組んでもらう仕組み</a:t>
            </a:r>
            <a:r>
              <a:rPr lang="ja-JP" altLang="en-US" sz="2000" b="1" u="sng" dirty="0" smtClean="0">
                <a:solidFill>
                  <a:schemeClr val="tx1"/>
                </a:solidFill>
                <a:latin typeface="+mj-ea"/>
                <a:cs typeface="Meiryo UI" panose="020B0604030504040204" pitchFamily="50" charset="-128"/>
              </a:rPr>
              <a:t>　　　</a:t>
            </a:r>
            <a:endParaRPr lang="en-US" altLang="ja-JP" sz="2000" b="1" u="sng" dirty="0" smtClean="0">
              <a:solidFill>
                <a:schemeClr val="tx1"/>
              </a:solidFill>
              <a:latin typeface="+mj-ea"/>
              <a:cs typeface="Meiryo UI" panose="020B0604030504040204" pitchFamily="50" charset="-128"/>
            </a:endParaRPr>
          </a:p>
          <a:p>
            <a:pPr marL="1080000" indent="-1080000"/>
            <a:r>
              <a:rPr lang="ja-JP" altLang="en-US" sz="2000" b="1" dirty="0">
                <a:solidFill>
                  <a:schemeClr val="tx1"/>
                </a:solidFill>
                <a:latin typeface="+mj-ea"/>
                <a:cs typeface="Meiryo UI" panose="020B0604030504040204" pitchFamily="50" charset="-128"/>
              </a:rPr>
              <a:t>　</a:t>
            </a:r>
            <a:r>
              <a:rPr lang="ja-JP" altLang="en-US" sz="2000" b="1" dirty="0" smtClean="0">
                <a:solidFill>
                  <a:schemeClr val="tx1"/>
                </a:solidFill>
                <a:latin typeface="+mj-ea"/>
                <a:cs typeface="Meiryo UI" panose="020B0604030504040204" pitchFamily="50" charset="-128"/>
              </a:rPr>
              <a:t>　　</a:t>
            </a:r>
            <a:r>
              <a:rPr lang="ja-JP" altLang="en-US" sz="2400" b="1" dirty="0">
                <a:solidFill>
                  <a:schemeClr val="tx1"/>
                </a:solidFill>
                <a:latin typeface="+mj-ea"/>
                <a:cs typeface="Meiryo UI" panose="020B0604030504040204" pitchFamily="50" charset="-128"/>
              </a:rPr>
              <a:t>⇒</a:t>
            </a:r>
            <a:r>
              <a:rPr lang="ja-JP" altLang="en-US" sz="2400" b="1" u="sng" dirty="0">
                <a:solidFill>
                  <a:schemeClr val="tx1"/>
                </a:solidFill>
                <a:latin typeface="+mj-ea"/>
                <a:cs typeface="Meiryo UI" panose="020B0604030504040204" pitchFamily="50" charset="-128"/>
              </a:rPr>
              <a:t>「石油コンビナート地区における防災対策</a:t>
            </a:r>
            <a:r>
              <a:rPr lang="ja-JP" altLang="en-US" sz="2400" b="1" u="sng" dirty="0" smtClean="0">
                <a:solidFill>
                  <a:schemeClr val="tx1"/>
                </a:solidFill>
                <a:latin typeface="+mj-ea"/>
                <a:cs typeface="Meiryo UI" panose="020B0604030504040204" pitchFamily="50" charset="-128"/>
              </a:rPr>
              <a:t>ガイドライン（仮称）」</a:t>
            </a:r>
            <a:r>
              <a:rPr lang="ja-JP" altLang="en-US" sz="2400" b="1" u="sng" dirty="0">
                <a:solidFill>
                  <a:schemeClr val="tx1"/>
                </a:solidFill>
                <a:latin typeface="+mj-ea"/>
                <a:cs typeface="Meiryo UI" panose="020B0604030504040204" pitchFamily="50" charset="-128"/>
              </a:rPr>
              <a:t>を</a:t>
            </a:r>
            <a:r>
              <a:rPr lang="ja-JP" altLang="en-US" sz="2400" b="1" u="sng" dirty="0" smtClean="0">
                <a:solidFill>
                  <a:schemeClr val="tx1"/>
                </a:solidFill>
                <a:latin typeface="+mj-ea"/>
                <a:cs typeface="Meiryo UI" panose="020B0604030504040204" pitchFamily="50" charset="-128"/>
              </a:rPr>
              <a:t>策定</a:t>
            </a:r>
            <a:r>
              <a:rPr lang="ja-JP" altLang="en-US" sz="2400" b="1" u="sng" dirty="0">
                <a:solidFill>
                  <a:schemeClr val="tx1"/>
                </a:solidFill>
                <a:latin typeface="+mj-ea"/>
                <a:cs typeface="Meiryo UI" panose="020B0604030504040204" pitchFamily="50" charset="-128"/>
              </a:rPr>
              <a:t>（</a:t>
            </a:r>
            <a:r>
              <a:rPr lang="en-US" altLang="ja-JP" sz="2400" b="1" u="sng" dirty="0">
                <a:solidFill>
                  <a:schemeClr val="tx1"/>
                </a:solidFill>
                <a:latin typeface="+mj-ea"/>
                <a:cs typeface="Meiryo UI" panose="020B0604030504040204" pitchFamily="50" charset="-128"/>
              </a:rPr>
              <a:t>R</a:t>
            </a:r>
            <a:r>
              <a:rPr lang="ja-JP" altLang="en-US" sz="2400" b="1" u="sng" dirty="0">
                <a:solidFill>
                  <a:schemeClr val="tx1"/>
                </a:solidFill>
                <a:latin typeface="+mj-ea"/>
                <a:cs typeface="Meiryo UI" panose="020B0604030504040204" pitchFamily="50" charset="-128"/>
              </a:rPr>
              <a:t>５年度）</a:t>
            </a:r>
            <a:r>
              <a:rPr lang="ja-JP" altLang="en-US" sz="2000" dirty="0">
                <a:solidFill>
                  <a:prstClr val="black"/>
                </a:solidFill>
                <a:latin typeface="+mn-ea"/>
                <a:cs typeface="Meiryo UI" panose="020B0604030504040204" pitchFamily="50" charset="-128"/>
              </a:rPr>
              <a:t>　　</a:t>
            </a:r>
            <a:endParaRPr lang="en-US" altLang="ja-JP" sz="2000" dirty="0">
              <a:solidFill>
                <a:prstClr val="black"/>
              </a:solidFill>
              <a:latin typeface="+mn-ea"/>
              <a:cs typeface="Meiryo UI" panose="020B0604030504040204" pitchFamily="50" charset="-128"/>
            </a:endParaRPr>
          </a:p>
          <a:p>
            <a:endParaRPr lang="en-US" altLang="ja-JP" sz="2000" dirty="0">
              <a:solidFill>
                <a:prstClr val="black"/>
              </a:solidFill>
              <a:latin typeface="+mn-ea"/>
              <a:cs typeface="Meiryo UI" panose="020B0604030504040204" pitchFamily="50" charset="-128"/>
            </a:endParaRPr>
          </a:p>
          <a:p>
            <a:pPr marL="648000" indent="-648000"/>
            <a:r>
              <a:rPr lang="en-US" altLang="ja-JP" sz="2000" dirty="0" smtClean="0">
                <a:solidFill>
                  <a:prstClr val="black"/>
                </a:solidFill>
                <a:latin typeface="+mn-ea"/>
                <a:cs typeface="Meiryo UI" panose="020B0604030504040204" pitchFamily="50" charset="-128"/>
              </a:rPr>
              <a:t>【</a:t>
            </a:r>
            <a:r>
              <a:rPr lang="en-US" altLang="ja-JP" sz="2000" dirty="0">
                <a:solidFill>
                  <a:prstClr val="black"/>
                </a:solidFill>
                <a:latin typeface="+mn-ea"/>
                <a:cs typeface="Meiryo UI" panose="020B0604030504040204" pitchFamily="50" charset="-128"/>
              </a:rPr>
              <a:t>2</a:t>
            </a:r>
            <a:r>
              <a:rPr lang="en-US" altLang="ja-JP" sz="2000" dirty="0" smtClean="0">
                <a:solidFill>
                  <a:prstClr val="black"/>
                </a:solidFill>
                <a:latin typeface="+mn-ea"/>
                <a:cs typeface="Meiryo UI" panose="020B0604030504040204" pitchFamily="50" charset="-128"/>
              </a:rPr>
              <a:t>】</a:t>
            </a:r>
            <a:r>
              <a:rPr lang="ja-JP" altLang="en-US" sz="2000" dirty="0" smtClean="0">
                <a:solidFill>
                  <a:schemeClr val="tx1"/>
                </a:solidFill>
                <a:latin typeface="+mj-ea"/>
                <a:cs typeface="Meiryo UI" panose="020B0604030504040204" pitchFamily="50" charset="-128"/>
              </a:rPr>
              <a:t>これまで</a:t>
            </a:r>
            <a:r>
              <a:rPr lang="ja-JP" altLang="en-US" sz="2000" dirty="0">
                <a:solidFill>
                  <a:schemeClr val="tx1"/>
                </a:solidFill>
                <a:latin typeface="+mj-ea"/>
                <a:cs typeface="Meiryo UI" panose="020B0604030504040204" pitchFamily="50" charset="-128"/>
              </a:rPr>
              <a:t>実施した対策を踏まえた訓練の実施や情報発信の強化等、継続的</a:t>
            </a:r>
            <a:r>
              <a:rPr lang="ja-JP" altLang="en-US" sz="2000" dirty="0" smtClean="0">
                <a:solidFill>
                  <a:schemeClr val="tx1"/>
                </a:solidFill>
                <a:latin typeface="+mj-ea"/>
                <a:cs typeface="Meiryo UI" panose="020B0604030504040204" pitchFamily="50" charset="-128"/>
              </a:rPr>
              <a:t>に取組み</a:t>
            </a:r>
            <a:r>
              <a:rPr lang="ja-JP" altLang="en-US" sz="2000" dirty="0">
                <a:solidFill>
                  <a:schemeClr val="tx1"/>
                </a:solidFill>
                <a:latin typeface="+mj-ea"/>
                <a:cs typeface="Meiryo UI" panose="020B0604030504040204" pitchFamily="50" charset="-128"/>
              </a:rPr>
              <a:t>、改善をしていくソフト</a:t>
            </a:r>
            <a:r>
              <a:rPr lang="ja-JP" altLang="en-US" sz="2000" dirty="0" smtClean="0">
                <a:solidFill>
                  <a:schemeClr val="tx1"/>
                </a:solidFill>
                <a:latin typeface="+mj-ea"/>
                <a:cs typeface="Meiryo UI" panose="020B0604030504040204" pitchFamily="50" charset="-128"/>
              </a:rPr>
              <a:t>対策も推進するため進行管理方法を変更</a:t>
            </a:r>
            <a:endParaRPr lang="en-US" altLang="ja-JP" sz="2000" dirty="0" smtClean="0">
              <a:solidFill>
                <a:schemeClr val="tx1"/>
              </a:solidFill>
              <a:latin typeface="+mj-ea"/>
              <a:cs typeface="Meiryo UI" panose="020B0604030504040204" pitchFamily="50" charset="-128"/>
            </a:endParaRPr>
          </a:p>
          <a:p>
            <a:pPr marL="360000" indent="-360000"/>
            <a:r>
              <a:rPr lang="ja-JP" altLang="en-US" sz="2000" dirty="0">
                <a:solidFill>
                  <a:schemeClr val="tx1"/>
                </a:solidFill>
                <a:latin typeface="+mj-ea"/>
                <a:cs typeface="Meiryo UI" panose="020B0604030504040204" pitchFamily="50" charset="-128"/>
              </a:rPr>
              <a:t>　　　</a:t>
            </a:r>
            <a:r>
              <a:rPr lang="ja-JP" altLang="en-US" sz="2400" b="1" dirty="0" smtClean="0">
                <a:solidFill>
                  <a:schemeClr val="tx1"/>
                </a:solidFill>
                <a:latin typeface="+mj-ea"/>
                <a:cs typeface="Meiryo UI" panose="020B0604030504040204" pitchFamily="50" charset="-128"/>
              </a:rPr>
              <a:t>⇒</a:t>
            </a:r>
            <a:r>
              <a:rPr lang="en-US" altLang="ja-JP" sz="2400" b="1" u="sng" dirty="0" smtClean="0">
                <a:solidFill>
                  <a:schemeClr val="tx1"/>
                </a:solidFill>
                <a:latin typeface="+mj-ea"/>
                <a:cs typeface="Meiryo UI" panose="020B0604030504040204" pitchFamily="50" charset="-128"/>
              </a:rPr>
              <a:t>OODA</a:t>
            </a:r>
            <a:r>
              <a:rPr lang="ja-JP" altLang="en-US" sz="2400" b="1" u="sng" dirty="0" smtClean="0">
                <a:solidFill>
                  <a:schemeClr val="tx1"/>
                </a:solidFill>
                <a:latin typeface="+mj-ea"/>
                <a:cs typeface="Meiryo UI" panose="020B0604030504040204" pitchFamily="50" charset="-128"/>
              </a:rPr>
              <a:t>ループの考えを取り入れた進行管理</a:t>
            </a:r>
            <a:endParaRPr lang="ja-JP" altLang="en-US" sz="2400" b="1" u="sng" dirty="0">
              <a:solidFill>
                <a:schemeClr val="tx1"/>
              </a:solidFill>
              <a:latin typeface="+mj-ea"/>
              <a:cs typeface="Meiryo UI" panose="020B0604030504040204" pitchFamily="50" charset="-128"/>
            </a:endParaRPr>
          </a:p>
          <a:p>
            <a:pPr marL="360000" indent="-360000"/>
            <a:endParaRPr lang="en-US" altLang="ja-JP" dirty="0">
              <a:solidFill>
                <a:schemeClr val="tx1"/>
              </a:solidFill>
              <a:latin typeface="+mj-ea"/>
              <a:cs typeface="Meiryo UI" panose="020B0604030504040204" pitchFamily="50" charset="-128"/>
            </a:endParaRPr>
          </a:p>
        </p:txBody>
      </p:sp>
      <p:sp>
        <p:nvSpPr>
          <p:cNvPr id="18" name="正方形/長方形 17"/>
          <p:cNvSpPr/>
          <p:nvPr/>
        </p:nvSpPr>
        <p:spPr>
          <a:xfrm>
            <a:off x="538016" y="985563"/>
            <a:ext cx="8860689" cy="815941"/>
          </a:xfrm>
          <a:prstGeom prst="rect">
            <a:avLst/>
          </a:prstGeom>
          <a:solidFill>
            <a:schemeClr val="accent1">
              <a:lumMod val="60000"/>
              <a:lumOff val="4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29250" tIns="57201" rIns="29250" bIns="572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2400" b="1" dirty="0" smtClean="0">
                <a:solidFill>
                  <a:schemeClr val="tx1"/>
                </a:solidFill>
                <a:latin typeface="+mj-ea"/>
                <a:ea typeface="+mj-ea"/>
                <a:cs typeface="Meiryo UI" panose="020B0604030504040204" pitchFamily="50" charset="-128"/>
              </a:rPr>
              <a:t>今後の防災対策の進め方</a:t>
            </a:r>
            <a:endParaRPr lang="en-US" altLang="ja-JP" sz="2400" b="1" dirty="0" smtClean="0">
              <a:solidFill>
                <a:schemeClr val="tx1"/>
              </a:solidFill>
              <a:latin typeface="+mj-ea"/>
              <a:ea typeface="+mj-ea"/>
              <a:cs typeface="Meiryo UI" panose="020B0604030504040204" pitchFamily="50" charset="-128"/>
            </a:endParaRPr>
          </a:p>
          <a:p>
            <a:pPr algn="ctr"/>
            <a:r>
              <a:rPr lang="ja-JP" altLang="en-US" sz="2000" b="1" dirty="0">
                <a:solidFill>
                  <a:schemeClr val="tx1"/>
                </a:solidFill>
                <a:latin typeface="+mj-ea"/>
                <a:ea typeface="+mj-ea"/>
                <a:cs typeface="Meiryo UI" panose="020B0604030504040204" pitchFamily="50" charset="-128"/>
              </a:rPr>
              <a:t>～さらなる計画の推進に向けて、アプローチを変える！！！</a:t>
            </a:r>
            <a:r>
              <a:rPr lang="ja-JP" altLang="en-US" sz="2000" b="1" dirty="0" smtClean="0">
                <a:solidFill>
                  <a:schemeClr val="tx1"/>
                </a:solidFill>
                <a:latin typeface="+mj-ea"/>
                <a:ea typeface="+mj-ea"/>
                <a:cs typeface="Meiryo UI" panose="020B0604030504040204" pitchFamily="50" charset="-128"/>
              </a:rPr>
              <a:t>～</a:t>
            </a:r>
            <a:endParaRPr lang="ja-JP" altLang="en-US" b="1" dirty="0">
              <a:solidFill>
                <a:schemeClr val="tx1"/>
              </a:solidFill>
              <a:latin typeface="+mj-ea"/>
              <a:ea typeface="+mj-ea"/>
              <a:cs typeface="Meiryo UI" panose="020B0604030504040204" pitchFamily="50" charset="-128"/>
            </a:endParaRPr>
          </a:p>
        </p:txBody>
      </p:sp>
    </p:spTree>
    <p:extLst>
      <p:ext uri="{BB962C8B-B14F-4D97-AF65-F5344CB8AC3E}">
        <p14:creationId xmlns:p14="http://schemas.microsoft.com/office/powerpoint/2010/main" val="4260237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501675" y="1881705"/>
            <a:ext cx="8912452" cy="4396263"/>
          </a:xfrm>
          <a:prstGeom prst="roundRect">
            <a:avLst>
              <a:gd name="adj" fmla="val 13157"/>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lIns="29250" tIns="117000" rIns="29250" bIns="117000" rtlCol="0" anchor="t" anchorCtr="0"/>
          <a:lstStyle/>
          <a:p>
            <a:pPr>
              <a:lnSpc>
                <a:spcPts val="488"/>
              </a:lnSpc>
            </a:pPr>
            <a:endParaRPr lang="en-US" altLang="ja-JP" dirty="0">
              <a:solidFill>
                <a:prstClr val="black"/>
              </a:solidFill>
              <a:latin typeface="+mn-ea"/>
              <a:cs typeface="Meiryo UI" panose="020B0604030504040204" pitchFamily="50" charset="-128"/>
            </a:endParaRPr>
          </a:p>
          <a:p>
            <a:pPr marL="252000" lvl="0" indent="-252000"/>
            <a:r>
              <a:rPr lang="ja-JP" altLang="en-US" sz="2000" dirty="0">
                <a:solidFill>
                  <a:prstClr val="black"/>
                </a:solidFill>
                <a:latin typeface="+mn-ea"/>
                <a:cs typeface="Meiryo UI" panose="020B0604030504040204" pitchFamily="50" charset="-128"/>
              </a:rPr>
              <a:t>■</a:t>
            </a:r>
            <a:r>
              <a:rPr lang="en-US" altLang="ja-JP" sz="2000" dirty="0">
                <a:solidFill>
                  <a:prstClr val="black"/>
                </a:solidFill>
                <a:latin typeface="+mn-ea"/>
                <a:cs typeface="Meiryo UI" panose="020B0604030504040204" pitchFamily="50" charset="-128"/>
              </a:rPr>
              <a:t>1</a:t>
            </a:r>
            <a:r>
              <a:rPr lang="ja-JP" altLang="en-US" sz="2000" dirty="0">
                <a:solidFill>
                  <a:prstClr val="black"/>
                </a:solidFill>
                <a:latin typeface="+mn-ea"/>
                <a:cs typeface="Meiryo UI" panose="020B0604030504040204" pitchFamily="50" charset="-128"/>
              </a:rPr>
              <a:t>期～</a:t>
            </a:r>
            <a:r>
              <a:rPr lang="en-US" altLang="ja-JP" sz="2000" dirty="0">
                <a:solidFill>
                  <a:prstClr val="black"/>
                </a:solidFill>
                <a:latin typeface="+mn-ea"/>
                <a:cs typeface="Meiryo UI" panose="020B0604030504040204" pitchFamily="50" charset="-128"/>
              </a:rPr>
              <a:t>3</a:t>
            </a:r>
            <a:r>
              <a:rPr lang="ja-JP" altLang="en-US" sz="2000" dirty="0" smtClean="0">
                <a:solidFill>
                  <a:prstClr val="black"/>
                </a:solidFill>
                <a:latin typeface="+mn-ea"/>
                <a:cs typeface="Meiryo UI" panose="020B0604030504040204" pitchFamily="50" charset="-128"/>
              </a:rPr>
              <a:t>期で取り組んできた防災</a:t>
            </a:r>
            <a:r>
              <a:rPr lang="ja-JP" altLang="en-US" sz="2000" dirty="0">
                <a:solidFill>
                  <a:prstClr val="black"/>
                </a:solidFill>
                <a:latin typeface="+mn-ea"/>
                <a:cs typeface="Meiryo UI" panose="020B0604030504040204" pitchFamily="50" charset="-128"/>
              </a:rPr>
              <a:t>・</a:t>
            </a:r>
            <a:r>
              <a:rPr lang="ja-JP" altLang="en-US" sz="2000" dirty="0" smtClean="0">
                <a:solidFill>
                  <a:prstClr val="black"/>
                </a:solidFill>
                <a:latin typeface="+mn-ea"/>
                <a:cs typeface="Meiryo UI" panose="020B0604030504040204" pitchFamily="50" charset="-128"/>
              </a:rPr>
              <a:t>減災</a:t>
            </a:r>
            <a:r>
              <a:rPr lang="ja-JP" altLang="en-US" sz="2000" dirty="0">
                <a:solidFill>
                  <a:prstClr val="black"/>
                </a:solidFill>
                <a:latin typeface="+mn-ea"/>
                <a:cs typeface="Meiryo UI" panose="020B0604030504040204" pitchFamily="50" charset="-128"/>
              </a:rPr>
              <a:t>対策を恒久的なものとして</a:t>
            </a:r>
            <a:r>
              <a:rPr lang="ja-JP" altLang="en-US" sz="2000" dirty="0" smtClean="0">
                <a:solidFill>
                  <a:prstClr val="black"/>
                </a:solidFill>
                <a:latin typeface="+mn-ea"/>
                <a:cs typeface="Meiryo UI" panose="020B0604030504040204" pitchFamily="50" charset="-128"/>
              </a:rPr>
              <a:t>位置付ける。</a:t>
            </a:r>
            <a:endParaRPr lang="en-US" altLang="ja-JP" sz="2000" dirty="0" smtClean="0">
              <a:solidFill>
                <a:prstClr val="black"/>
              </a:solidFill>
              <a:latin typeface="+mn-ea"/>
              <a:cs typeface="Meiryo UI" panose="020B0604030504040204" pitchFamily="50" charset="-128"/>
            </a:endParaRPr>
          </a:p>
          <a:p>
            <a:pPr marL="216000" indent="-108000">
              <a:buFont typeface="Wingdings" panose="05000000000000000000" pitchFamily="2" charset="2"/>
              <a:buChar char="Ø"/>
            </a:pPr>
            <a:r>
              <a:rPr lang="ja-JP" altLang="en-US" sz="2000" dirty="0">
                <a:solidFill>
                  <a:prstClr val="black"/>
                </a:solidFill>
                <a:latin typeface="+mn-ea"/>
                <a:cs typeface="Meiryo UI" panose="020B0604030504040204" pitchFamily="50" charset="-128"/>
              </a:rPr>
              <a:t>年１回の進捗状況把握を継続し、事例共有等を通じて防災力の更なる向上を</a:t>
            </a:r>
            <a:r>
              <a:rPr lang="ja-JP" altLang="en-US" sz="2000" dirty="0" smtClean="0">
                <a:solidFill>
                  <a:prstClr val="black"/>
                </a:solidFill>
                <a:latin typeface="+mn-ea"/>
                <a:cs typeface="Meiryo UI" panose="020B0604030504040204" pitchFamily="50" charset="-128"/>
              </a:rPr>
              <a:t>図る。</a:t>
            </a:r>
            <a:endParaRPr lang="en-US" altLang="ja-JP" sz="2000" dirty="0">
              <a:solidFill>
                <a:prstClr val="black"/>
              </a:solidFill>
              <a:latin typeface="+mn-ea"/>
              <a:cs typeface="Meiryo UI" panose="020B0604030504040204" pitchFamily="50" charset="-128"/>
            </a:endParaRPr>
          </a:p>
          <a:p>
            <a:pPr marL="216000" indent="-108000">
              <a:buFont typeface="Wingdings" panose="05000000000000000000" pitchFamily="2" charset="2"/>
              <a:buChar char="Ø"/>
            </a:pPr>
            <a:r>
              <a:rPr lang="ja-JP" altLang="en-US" sz="2000" dirty="0">
                <a:solidFill>
                  <a:prstClr val="black"/>
                </a:solidFill>
                <a:latin typeface="+mn-ea"/>
                <a:cs typeface="Meiryo UI" panose="020B0604030504040204" pitchFamily="50" charset="-128"/>
              </a:rPr>
              <a:t>新規参入の特定事業所も対象と</a:t>
            </a:r>
            <a:r>
              <a:rPr lang="ja-JP" altLang="en-US" sz="2000" dirty="0" smtClean="0">
                <a:solidFill>
                  <a:prstClr val="black"/>
                </a:solidFill>
                <a:latin typeface="+mn-ea"/>
                <a:cs typeface="Meiryo UI" panose="020B0604030504040204" pitchFamily="50" charset="-128"/>
              </a:rPr>
              <a:t>する</a:t>
            </a:r>
            <a:endParaRPr lang="en-US" altLang="ja-JP" sz="2000" dirty="0" smtClean="0">
              <a:solidFill>
                <a:prstClr val="black"/>
              </a:solidFill>
              <a:latin typeface="+mn-ea"/>
              <a:cs typeface="Meiryo UI" panose="020B0604030504040204" pitchFamily="50" charset="-128"/>
            </a:endParaRPr>
          </a:p>
          <a:p>
            <a:pPr marL="180975" indent="-96838">
              <a:buFont typeface="Wingdings" panose="05000000000000000000" pitchFamily="2" charset="2"/>
              <a:buChar char="Ø"/>
            </a:pPr>
            <a:endParaRPr lang="en-US" altLang="ja-JP" sz="1200" dirty="0">
              <a:solidFill>
                <a:prstClr val="black"/>
              </a:solidFill>
              <a:latin typeface="+mn-ea"/>
              <a:cs typeface="Meiryo UI" panose="020B0604030504040204" pitchFamily="50" charset="-128"/>
            </a:endParaRPr>
          </a:p>
          <a:p>
            <a:pPr lvl="0"/>
            <a:r>
              <a:rPr lang="ja-JP" altLang="en-US" sz="2000" dirty="0" smtClean="0">
                <a:solidFill>
                  <a:prstClr val="black"/>
                </a:solidFill>
                <a:latin typeface="+mn-ea"/>
                <a:cs typeface="Meiryo UI" panose="020B0604030504040204" pitchFamily="50" charset="-128"/>
              </a:rPr>
              <a:t>■ガイドライン</a:t>
            </a:r>
            <a:r>
              <a:rPr lang="ja-JP" altLang="en-US" sz="2400" dirty="0" smtClean="0">
                <a:solidFill>
                  <a:prstClr val="black"/>
                </a:solidFill>
                <a:latin typeface="+mn-ea"/>
                <a:cs typeface="Meiryo UI" panose="020B0604030504040204" pitchFamily="50" charset="-128"/>
              </a:rPr>
              <a:t>項目</a:t>
            </a:r>
            <a:r>
              <a:rPr lang="ja-JP" altLang="en-US" sz="2400" dirty="0">
                <a:solidFill>
                  <a:prstClr val="black"/>
                </a:solidFill>
                <a:latin typeface="+mn-ea"/>
                <a:cs typeface="Meiryo UI" panose="020B0604030504040204" pitchFamily="50" charset="-128"/>
              </a:rPr>
              <a:t>（案）</a:t>
            </a:r>
            <a:endParaRPr lang="en-US" altLang="ja-JP" sz="2400" dirty="0">
              <a:solidFill>
                <a:prstClr val="black"/>
              </a:solidFill>
              <a:latin typeface="+mn-ea"/>
              <a:cs typeface="Meiryo UI" panose="020B0604030504040204" pitchFamily="50" charset="-128"/>
            </a:endParaRPr>
          </a:p>
          <a:p>
            <a:pPr lvl="0"/>
            <a:r>
              <a:rPr lang="en-US" altLang="ja-JP" sz="2000" dirty="0" smtClean="0">
                <a:solidFill>
                  <a:prstClr val="black"/>
                </a:solidFill>
                <a:latin typeface="+mn-ea"/>
                <a:cs typeface="Meiryo UI" panose="020B0604030504040204" pitchFamily="50" charset="-128"/>
              </a:rPr>
              <a:t>(1)</a:t>
            </a:r>
            <a:r>
              <a:rPr lang="ja-JP" altLang="en-US" sz="2000" dirty="0" smtClean="0">
                <a:solidFill>
                  <a:prstClr val="black"/>
                </a:solidFill>
                <a:latin typeface="+mn-ea"/>
                <a:cs typeface="Meiryo UI" panose="020B0604030504040204" pitchFamily="50" charset="-128"/>
              </a:rPr>
              <a:t>災害予防対策</a:t>
            </a:r>
            <a:endParaRPr lang="en-US" altLang="ja-JP" sz="2000" dirty="0">
              <a:solidFill>
                <a:prstClr val="black"/>
              </a:solidFill>
              <a:latin typeface="+mn-ea"/>
              <a:cs typeface="Meiryo UI" panose="020B0604030504040204" pitchFamily="50" charset="-128"/>
            </a:endParaRPr>
          </a:p>
          <a:p>
            <a:pPr lvl="0"/>
            <a:r>
              <a:rPr lang="ja-JP" altLang="en-US" sz="2000" dirty="0" smtClean="0">
                <a:solidFill>
                  <a:prstClr val="black"/>
                </a:solidFill>
                <a:latin typeface="+mn-ea"/>
                <a:cs typeface="Meiryo UI" panose="020B0604030504040204" pitchFamily="50" charset="-128"/>
              </a:rPr>
              <a:t>　緊急</a:t>
            </a:r>
            <a:r>
              <a:rPr lang="ja-JP" altLang="en-US" sz="2000" dirty="0">
                <a:solidFill>
                  <a:prstClr val="black"/>
                </a:solidFill>
                <a:latin typeface="+mn-ea"/>
                <a:cs typeface="Meiryo UI" panose="020B0604030504040204" pitchFamily="50" charset="-128"/>
              </a:rPr>
              <a:t>遮断弁</a:t>
            </a:r>
            <a:r>
              <a:rPr lang="ja-JP" altLang="en-US" sz="2000" dirty="0" smtClean="0">
                <a:solidFill>
                  <a:prstClr val="black"/>
                </a:solidFill>
                <a:latin typeface="+mn-ea"/>
                <a:cs typeface="Meiryo UI" panose="020B0604030504040204" pitchFamily="50" charset="-128"/>
              </a:rPr>
              <a:t>の設置・重要施設の浸水対策等</a:t>
            </a:r>
            <a:endParaRPr lang="en-US" altLang="ja-JP" sz="2000" dirty="0" smtClean="0">
              <a:solidFill>
                <a:prstClr val="black"/>
              </a:solidFill>
              <a:latin typeface="+mn-ea"/>
              <a:cs typeface="Meiryo UI" panose="020B0604030504040204" pitchFamily="50" charset="-128"/>
            </a:endParaRPr>
          </a:p>
          <a:p>
            <a:pPr lvl="0"/>
            <a:r>
              <a:rPr lang="en-US" altLang="ja-JP" sz="2000" dirty="0" smtClean="0">
                <a:solidFill>
                  <a:prstClr val="black"/>
                </a:solidFill>
                <a:latin typeface="+mn-ea"/>
                <a:cs typeface="Meiryo UI" panose="020B0604030504040204" pitchFamily="50" charset="-128"/>
              </a:rPr>
              <a:t>(2)</a:t>
            </a:r>
            <a:r>
              <a:rPr lang="ja-JP" altLang="en-US" sz="2000" dirty="0" smtClean="0">
                <a:solidFill>
                  <a:prstClr val="black"/>
                </a:solidFill>
                <a:latin typeface="+mn-ea"/>
                <a:cs typeface="Meiryo UI" panose="020B0604030504040204" pitchFamily="50" charset="-128"/>
              </a:rPr>
              <a:t>発災</a:t>
            </a:r>
            <a:r>
              <a:rPr lang="ja-JP" altLang="en-US" sz="2000" dirty="0">
                <a:solidFill>
                  <a:prstClr val="black"/>
                </a:solidFill>
                <a:latin typeface="+mn-ea"/>
                <a:cs typeface="Meiryo UI" panose="020B0604030504040204" pitchFamily="50" charset="-128"/>
              </a:rPr>
              <a:t>時対策</a:t>
            </a:r>
            <a:endParaRPr lang="en-US" altLang="ja-JP" sz="2000" dirty="0">
              <a:solidFill>
                <a:prstClr val="black"/>
              </a:solidFill>
              <a:latin typeface="+mn-ea"/>
              <a:cs typeface="Meiryo UI" panose="020B0604030504040204" pitchFamily="50" charset="-128"/>
            </a:endParaRPr>
          </a:p>
          <a:p>
            <a:pPr lvl="0"/>
            <a:r>
              <a:rPr lang="ja-JP" altLang="en-US" sz="2000" dirty="0" smtClean="0">
                <a:solidFill>
                  <a:prstClr val="black"/>
                </a:solidFill>
                <a:latin typeface="+mn-ea"/>
                <a:cs typeface="Meiryo UI" panose="020B0604030504040204" pitchFamily="50" charset="-128"/>
              </a:rPr>
              <a:t>　有害な化学物質の漏えい等に備えた初動体制</a:t>
            </a:r>
            <a:r>
              <a:rPr lang="ja-JP" altLang="en-US" sz="2000" dirty="0">
                <a:solidFill>
                  <a:prstClr val="black"/>
                </a:solidFill>
                <a:latin typeface="+mn-ea"/>
                <a:cs typeface="Meiryo UI" panose="020B0604030504040204" pitchFamily="50" charset="-128"/>
              </a:rPr>
              <a:t>の</a:t>
            </a:r>
            <a:r>
              <a:rPr lang="ja-JP" altLang="en-US" sz="2000" dirty="0" smtClean="0">
                <a:solidFill>
                  <a:prstClr val="black"/>
                </a:solidFill>
                <a:latin typeface="+mn-ea"/>
                <a:cs typeface="Meiryo UI" panose="020B0604030504040204" pitchFamily="50" charset="-128"/>
              </a:rPr>
              <a:t>整備等</a:t>
            </a:r>
            <a:endParaRPr lang="en-US" altLang="ja-JP" sz="2000" dirty="0">
              <a:solidFill>
                <a:prstClr val="black"/>
              </a:solidFill>
              <a:latin typeface="+mn-ea"/>
              <a:cs typeface="Meiryo UI" panose="020B0604030504040204" pitchFamily="50" charset="-128"/>
            </a:endParaRPr>
          </a:p>
          <a:p>
            <a:pPr lvl="0"/>
            <a:r>
              <a:rPr lang="en-US" altLang="ja-JP" sz="2000" dirty="0" smtClean="0">
                <a:solidFill>
                  <a:prstClr val="black"/>
                </a:solidFill>
                <a:latin typeface="+mn-ea"/>
                <a:cs typeface="Meiryo UI" panose="020B0604030504040204" pitchFamily="50" charset="-128"/>
              </a:rPr>
              <a:t>(3)</a:t>
            </a:r>
            <a:r>
              <a:rPr lang="ja-JP" altLang="en-US" sz="2000" dirty="0" smtClean="0">
                <a:solidFill>
                  <a:prstClr val="black"/>
                </a:solidFill>
                <a:latin typeface="+mn-ea"/>
                <a:cs typeface="Meiryo UI" panose="020B0604030504040204" pitchFamily="50" charset="-128"/>
              </a:rPr>
              <a:t>情報</a:t>
            </a:r>
            <a:r>
              <a:rPr lang="ja-JP" altLang="en-US" sz="2000" dirty="0">
                <a:solidFill>
                  <a:prstClr val="black"/>
                </a:solidFill>
                <a:latin typeface="+mn-ea"/>
                <a:cs typeface="Meiryo UI" panose="020B0604030504040204" pitchFamily="50" charset="-128"/>
              </a:rPr>
              <a:t>発信・</a:t>
            </a:r>
            <a:r>
              <a:rPr lang="ja-JP" altLang="en-US" sz="2000" dirty="0" smtClean="0">
                <a:solidFill>
                  <a:prstClr val="black"/>
                </a:solidFill>
                <a:latin typeface="+mn-ea"/>
                <a:cs typeface="Meiryo UI" panose="020B0604030504040204" pitchFamily="50" charset="-128"/>
              </a:rPr>
              <a:t>地域交流</a:t>
            </a:r>
            <a:endParaRPr lang="en-US" altLang="ja-JP" sz="2000" dirty="0">
              <a:solidFill>
                <a:prstClr val="black"/>
              </a:solidFill>
              <a:latin typeface="+mn-ea"/>
              <a:cs typeface="Meiryo UI" panose="020B0604030504040204" pitchFamily="50" charset="-128"/>
            </a:endParaRPr>
          </a:p>
          <a:p>
            <a:pPr lvl="0"/>
            <a:r>
              <a:rPr lang="ja-JP" altLang="en-US" sz="2000" dirty="0" smtClean="0">
                <a:solidFill>
                  <a:prstClr val="black"/>
                </a:solidFill>
                <a:latin typeface="+mn-ea"/>
                <a:cs typeface="Meiryo UI" panose="020B0604030504040204" pitchFamily="50" charset="-128"/>
              </a:rPr>
              <a:t>　事故</a:t>
            </a:r>
            <a:r>
              <a:rPr lang="ja-JP" altLang="en-US" sz="2000" dirty="0">
                <a:solidFill>
                  <a:prstClr val="black"/>
                </a:solidFill>
                <a:latin typeface="+mn-ea"/>
                <a:cs typeface="Meiryo UI" panose="020B0604030504040204" pitchFamily="50" charset="-128"/>
              </a:rPr>
              <a:t>時の広報・連絡手段の整備</a:t>
            </a:r>
            <a:r>
              <a:rPr lang="ja-JP" altLang="en-US" sz="2000" dirty="0" smtClean="0">
                <a:solidFill>
                  <a:prstClr val="black"/>
                </a:solidFill>
                <a:latin typeface="+mn-ea"/>
                <a:cs typeface="Meiryo UI" panose="020B0604030504040204" pitchFamily="50" charset="-128"/>
              </a:rPr>
              <a:t>等</a:t>
            </a:r>
            <a:endParaRPr lang="en-US" altLang="ja-JP" sz="2000" dirty="0">
              <a:solidFill>
                <a:prstClr val="black"/>
              </a:solidFill>
              <a:latin typeface="+mn-ea"/>
              <a:cs typeface="Meiryo UI" panose="020B0604030504040204" pitchFamily="50" charset="-128"/>
            </a:endParaRPr>
          </a:p>
        </p:txBody>
      </p:sp>
      <p:sp>
        <p:nvSpPr>
          <p:cNvPr id="6" name="正方形/長方形 5"/>
          <p:cNvSpPr/>
          <p:nvPr/>
        </p:nvSpPr>
        <p:spPr>
          <a:xfrm>
            <a:off x="904612" y="1629663"/>
            <a:ext cx="7949102" cy="488359"/>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29250" tIns="57201" rIns="29250" bIns="57201" rtlCol="0" anchor="ctr"/>
          <a:lstStyle/>
          <a:p>
            <a:pPr algn="ctr" defTabSz="1408010"/>
            <a:r>
              <a:rPr kumimoji="1" lang="en-US" altLang="ja-JP" sz="2000" b="1" dirty="0" smtClean="0">
                <a:solidFill>
                  <a:schemeClr val="tx1"/>
                </a:solidFill>
                <a:latin typeface="+mj-ea"/>
                <a:ea typeface="+mj-ea"/>
                <a:cs typeface="Meiryo UI" panose="020B0604030504040204" pitchFamily="50" charset="-128"/>
              </a:rPr>
              <a:t>【1】</a:t>
            </a:r>
            <a:r>
              <a:rPr kumimoji="1" lang="ja-JP" altLang="en-US" sz="2000" b="1" dirty="0">
                <a:solidFill>
                  <a:schemeClr val="tx1"/>
                </a:solidFill>
                <a:latin typeface="+mj-ea"/>
                <a:ea typeface="+mj-ea"/>
                <a:cs typeface="Meiryo UI" panose="020B0604030504040204" pitchFamily="50" charset="-128"/>
              </a:rPr>
              <a:t>石油コンビナート地区に</a:t>
            </a:r>
            <a:r>
              <a:rPr kumimoji="1" lang="ja-JP" altLang="en-US" sz="2000" b="1" dirty="0" smtClean="0">
                <a:solidFill>
                  <a:schemeClr val="tx1"/>
                </a:solidFill>
                <a:latin typeface="+mj-ea"/>
                <a:ea typeface="+mj-ea"/>
                <a:cs typeface="Meiryo UI" panose="020B0604030504040204" pitchFamily="50" charset="-128"/>
              </a:rPr>
              <a:t>おける防災対策ガイドライン（</a:t>
            </a:r>
            <a:r>
              <a:rPr kumimoji="1" lang="ja-JP" altLang="en-US" sz="2000" b="1" dirty="0">
                <a:solidFill>
                  <a:schemeClr val="tx1"/>
                </a:solidFill>
                <a:latin typeface="+mj-ea"/>
                <a:ea typeface="+mj-ea"/>
                <a:cs typeface="Meiryo UI" panose="020B0604030504040204" pitchFamily="50" charset="-128"/>
              </a:rPr>
              <a:t>仮称）</a:t>
            </a:r>
          </a:p>
        </p:txBody>
      </p:sp>
      <p:sp>
        <p:nvSpPr>
          <p:cNvPr id="10" name="正方形/長方形 9"/>
          <p:cNvSpPr/>
          <p:nvPr/>
        </p:nvSpPr>
        <p:spPr>
          <a:xfrm>
            <a:off x="98962" y="61661"/>
            <a:ext cx="9738798" cy="565061"/>
          </a:xfrm>
          <a:prstGeom prst="rect">
            <a:avLst/>
          </a:prstGeom>
          <a:solidFill>
            <a:srgbClr val="002060"/>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29250" tIns="57201" rIns="29250" bIns="572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2400" b="1" dirty="0" smtClean="0">
                <a:solidFill>
                  <a:schemeClr val="bg1"/>
                </a:solidFill>
                <a:latin typeface="+mj-ea"/>
                <a:ea typeface="+mj-ea"/>
                <a:cs typeface="Meiryo UI" panose="020B0604030504040204" pitchFamily="50" charset="-128"/>
              </a:rPr>
              <a:t>石油コンビナート等特別防災区域における防災対策について</a:t>
            </a:r>
            <a:endParaRPr lang="ja-JP" altLang="en-US" sz="2400" b="1" dirty="0">
              <a:solidFill>
                <a:schemeClr val="bg1"/>
              </a:solidFill>
              <a:latin typeface="+mj-ea"/>
              <a:ea typeface="+mj-ea"/>
              <a:cs typeface="Meiryo UI" panose="020B0604030504040204" pitchFamily="50" charset="-128"/>
            </a:endParaRPr>
          </a:p>
        </p:txBody>
      </p:sp>
      <p:sp>
        <p:nvSpPr>
          <p:cNvPr id="11" name="角丸四角形 10"/>
          <p:cNvSpPr/>
          <p:nvPr/>
        </p:nvSpPr>
        <p:spPr>
          <a:xfrm>
            <a:off x="98962" y="1094846"/>
            <a:ext cx="9738798" cy="5647147"/>
          </a:xfrm>
          <a:prstGeom prst="roundRect">
            <a:avLst>
              <a:gd name="adj" fmla="val 16120"/>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lIns="29250" tIns="117000" rIns="29250" bIns="117000" rtlCol="0" anchor="t" anchorCtr="0"/>
          <a:lstStyle/>
          <a:p>
            <a:pPr marL="360000" indent="-360000"/>
            <a:endParaRPr lang="en-US" altLang="ja-JP" dirty="0" smtClean="0">
              <a:solidFill>
                <a:prstClr val="black"/>
              </a:solidFill>
              <a:latin typeface="+mn-ea"/>
              <a:cs typeface="Meiryo UI" panose="020B0604030504040204" pitchFamily="50" charset="-128"/>
            </a:endParaRPr>
          </a:p>
        </p:txBody>
      </p:sp>
      <p:sp>
        <p:nvSpPr>
          <p:cNvPr id="12" name="正方形/長方形 11"/>
          <p:cNvSpPr/>
          <p:nvPr/>
        </p:nvSpPr>
        <p:spPr>
          <a:xfrm>
            <a:off x="538016" y="658015"/>
            <a:ext cx="8860689" cy="747704"/>
          </a:xfrm>
          <a:prstGeom prst="rect">
            <a:avLst/>
          </a:prstGeom>
          <a:solidFill>
            <a:schemeClr val="accent1">
              <a:lumMod val="60000"/>
              <a:lumOff val="4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29250" tIns="57201" rIns="29250" bIns="572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2400" b="1" dirty="0" smtClean="0">
                <a:solidFill>
                  <a:schemeClr val="tx1"/>
                </a:solidFill>
                <a:latin typeface="+mj-ea"/>
                <a:ea typeface="+mj-ea"/>
                <a:cs typeface="Meiryo UI" panose="020B0604030504040204" pitchFamily="50" charset="-128"/>
              </a:rPr>
              <a:t>今後の防災対策の進め方</a:t>
            </a:r>
            <a:endParaRPr lang="en-US" altLang="ja-JP" sz="2400" b="1" dirty="0" smtClean="0">
              <a:solidFill>
                <a:schemeClr val="tx1"/>
              </a:solidFill>
              <a:latin typeface="+mj-ea"/>
              <a:ea typeface="+mj-ea"/>
              <a:cs typeface="Meiryo UI" panose="020B0604030504040204" pitchFamily="50" charset="-128"/>
            </a:endParaRPr>
          </a:p>
          <a:p>
            <a:pPr algn="ctr"/>
            <a:r>
              <a:rPr lang="ja-JP" altLang="en-US" sz="2000" b="1" dirty="0">
                <a:solidFill>
                  <a:schemeClr val="tx1"/>
                </a:solidFill>
                <a:latin typeface="+mj-ea"/>
                <a:ea typeface="+mj-ea"/>
                <a:cs typeface="Meiryo UI" panose="020B0604030504040204" pitchFamily="50" charset="-128"/>
              </a:rPr>
              <a:t>～さらなる計画の推進に向けて、アプローチを変える！！！</a:t>
            </a:r>
            <a:r>
              <a:rPr lang="ja-JP" altLang="en-US" sz="2000" b="1" dirty="0" smtClean="0">
                <a:solidFill>
                  <a:schemeClr val="tx1"/>
                </a:solidFill>
                <a:latin typeface="+mj-ea"/>
                <a:ea typeface="+mj-ea"/>
                <a:cs typeface="Meiryo UI" panose="020B0604030504040204" pitchFamily="50" charset="-128"/>
              </a:rPr>
              <a:t>～</a:t>
            </a:r>
            <a:endParaRPr lang="ja-JP" altLang="en-US" b="1" dirty="0">
              <a:solidFill>
                <a:schemeClr val="tx1"/>
              </a:solidFill>
              <a:latin typeface="+mj-ea"/>
              <a:ea typeface="+mj-ea"/>
              <a:cs typeface="Meiryo UI" panose="020B0604030504040204" pitchFamily="50" charset="-128"/>
            </a:endParaRPr>
          </a:p>
        </p:txBody>
      </p:sp>
    </p:spTree>
    <p:extLst>
      <p:ext uri="{BB962C8B-B14F-4D97-AF65-F5344CB8AC3E}">
        <p14:creationId xmlns:p14="http://schemas.microsoft.com/office/powerpoint/2010/main" val="34684829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390176" y="1667215"/>
            <a:ext cx="9204200" cy="4801823"/>
          </a:xfrm>
          <a:prstGeom prst="roundRect">
            <a:avLst>
              <a:gd name="adj" fmla="val 8334"/>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lIns="29250" tIns="117000" rIns="29250" bIns="117000" rtlCol="0" anchor="t" anchorCtr="0"/>
          <a:lstStyle/>
          <a:p>
            <a:pPr marL="72000" lvl="0" indent="-72000"/>
            <a:endParaRPr lang="en-US" altLang="ja-JP" sz="2400" dirty="0">
              <a:solidFill>
                <a:prstClr val="black"/>
              </a:solidFill>
              <a:latin typeface="+mn-ea"/>
              <a:cs typeface="Meiryo UI" panose="020B0604030504040204" pitchFamily="50" charset="-128"/>
            </a:endParaRPr>
          </a:p>
        </p:txBody>
      </p:sp>
      <p:sp>
        <p:nvSpPr>
          <p:cNvPr id="5" name="正方形/長方形 4"/>
          <p:cNvSpPr/>
          <p:nvPr/>
        </p:nvSpPr>
        <p:spPr>
          <a:xfrm>
            <a:off x="1241059" y="1480561"/>
            <a:ext cx="7002190" cy="444773"/>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29250" tIns="57201" rIns="29250" bIns="57201" rtlCol="0" anchor="ctr"/>
          <a:lstStyle/>
          <a:p>
            <a:pPr defTabSz="1408010"/>
            <a:r>
              <a:rPr kumimoji="1" lang="en-US" altLang="ja-JP" sz="2000" b="1" dirty="0" smtClean="0">
                <a:solidFill>
                  <a:schemeClr val="tx1"/>
                </a:solidFill>
                <a:latin typeface="+mj-ea"/>
                <a:ea typeface="+mj-ea"/>
                <a:cs typeface="Meiryo UI" panose="020B0604030504040204" pitchFamily="50" charset="-128"/>
              </a:rPr>
              <a:t>【2】</a:t>
            </a:r>
            <a:r>
              <a:rPr lang="en-US" altLang="ja-JP" sz="2000" dirty="0">
                <a:solidFill>
                  <a:prstClr val="black"/>
                </a:solidFill>
                <a:latin typeface="+mn-ea"/>
                <a:cs typeface="Meiryo UI" panose="020B0604030504040204" pitchFamily="50" charset="-128"/>
              </a:rPr>
              <a:t> </a:t>
            </a:r>
            <a:r>
              <a:rPr kumimoji="1" lang="en-US" altLang="ja-JP" sz="2000" b="1" dirty="0">
                <a:solidFill>
                  <a:schemeClr val="tx1"/>
                </a:solidFill>
                <a:latin typeface="+mj-ea"/>
                <a:ea typeface="+mj-ea"/>
                <a:cs typeface="Meiryo UI" panose="020B0604030504040204" pitchFamily="50" charset="-128"/>
              </a:rPr>
              <a:t>OODA</a:t>
            </a:r>
            <a:r>
              <a:rPr kumimoji="1" lang="ja-JP" altLang="en-US" sz="2000" b="1" dirty="0">
                <a:solidFill>
                  <a:schemeClr val="tx1"/>
                </a:solidFill>
                <a:latin typeface="+mj-ea"/>
                <a:ea typeface="+mj-ea"/>
                <a:cs typeface="Meiryo UI" panose="020B0604030504040204" pitchFamily="50" charset="-128"/>
              </a:rPr>
              <a:t>ループの考えを取り入れた進行管理</a:t>
            </a:r>
            <a:r>
              <a:rPr kumimoji="1" lang="en-US" altLang="ja-JP" sz="2000" b="1" dirty="0" smtClean="0">
                <a:solidFill>
                  <a:schemeClr val="tx1"/>
                </a:solidFill>
                <a:latin typeface="+mj-ea"/>
                <a:ea typeface="+mj-ea"/>
                <a:cs typeface="Meiryo UI" panose="020B0604030504040204" pitchFamily="50" charset="-128"/>
              </a:rPr>
              <a:t>(1/2)</a:t>
            </a:r>
            <a:endParaRPr kumimoji="1" lang="ja-JP" altLang="en-US" sz="2000" b="1" dirty="0">
              <a:solidFill>
                <a:schemeClr val="tx1"/>
              </a:solidFill>
              <a:latin typeface="+mj-ea"/>
              <a:ea typeface="+mj-ea"/>
              <a:cs typeface="Meiryo UI" panose="020B0604030504040204" pitchFamily="50" charset="-128"/>
            </a:endParaRPr>
          </a:p>
        </p:txBody>
      </p:sp>
      <p:sp>
        <p:nvSpPr>
          <p:cNvPr id="17" name="正方形/長方形 16"/>
          <p:cNvSpPr/>
          <p:nvPr/>
        </p:nvSpPr>
        <p:spPr>
          <a:xfrm>
            <a:off x="98962" y="61661"/>
            <a:ext cx="9738798" cy="565061"/>
          </a:xfrm>
          <a:prstGeom prst="rect">
            <a:avLst/>
          </a:prstGeom>
          <a:solidFill>
            <a:srgbClr val="002060"/>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29250" tIns="57201" rIns="29250" bIns="572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2400" b="1" dirty="0" smtClean="0">
                <a:solidFill>
                  <a:schemeClr val="bg1"/>
                </a:solidFill>
                <a:latin typeface="+mj-ea"/>
                <a:ea typeface="+mj-ea"/>
                <a:cs typeface="Meiryo UI" panose="020B0604030504040204" pitchFamily="50" charset="-128"/>
              </a:rPr>
              <a:t>石油コンビナート等特別防災区域における防災対策について</a:t>
            </a:r>
            <a:endParaRPr lang="ja-JP" altLang="en-US" sz="2400" b="1" dirty="0">
              <a:solidFill>
                <a:schemeClr val="bg1"/>
              </a:solidFill>
              <a:latin typeface="+mj-ea"/>
              <a:ea typeface="+mj-ea"/>
              <a:cs typeface="Meiryo UI" panose="020B0604030504040204" pitchFamily="50" charset="-128"/>
            </a:endParaRPr>
          </a:p>
        </p:txBody>
      </p:sp>
      <p:sp>
        <p:nvSpPr>
          <p:cNvPr id="18" name="角丸四角形 17"/>
          <p:cNvSpPr/>
          <p:nvPr/>
        </p:nvSpPr>
        <p:spPr>
          <a:xfrm>
            <a:off x="98962" y="1094846"/>
            <a:ext cx="9738798" cy="5647147"/>
          </a:xfrm>
          <a:prstGeom prst="roundRect">
            <a:avLst>
              <a:gd name="adj" fmla="val 16120"/>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lIns="29250" tIns="117000" rIns="29250" bIns="117000" rtlCol="0" anchor="t" anchorCtr="0"/>
          <a:lstStyle/>
          <a:p>
            <a:pPr marL="360000" indent="-360000"/>
            <a:endParaRPr lang="en-US" altLang="ja-JP" dirty="0" smtClean="0">
              <a:solidFill>
                <a:prstClr val="black"/>
              </a:solidFill>
              <a:latin typeface="+mn-ea"/>
              <a:cs typeface="Meiryo UI" panose="020B0604030504040204" pitchFamily="50" charset="-128"/>
            </a:endParaRPr>
          </a:p>
        </p:txBody>
      </p:sp>
      <p:sp>
        <p:nvSpPr>
          <p:cNvPr id="19" name="正方形/長方形 18"/>
          <p:cNvSpPr/>
          <p:nvPr/>
        </p:nvSpPr>
        <p:spPr>
          <a:xfrm>
            <a:off x="538016" y="658015"/>
            <a:ext cx="8860689" cy="747704"/>
          </a:xfrm>
          <a:prstGeom prst="rect">
            <a:avLst/>
          </a:prstGeom>
          <a:solidFill>
            <a:schemeClr val="accent1">
              <a:lumMod val="60000"/>
              <a:lumOff val="4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29250" tIns="57201" rIns="29250" bIns="572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2400" b="1" dirty="0" smtClean="0">
                <a:solidFill>
                  <a:schemeClr val="tx1"/>
                </a:solidFill>
                <a:latin typeface="+mj-ea"/>
                <a:ea typeface="+mj-ea"/>
                <a:cs typeface="Meiryo UI" panose="020B0604030504040204" pitchFamily="50" charset="-128"/>
              </a:rPr>
              <a:t>今後の防災対策の進め方</a:t>
            </a:r>
            <a:endParaRPr lang="en-US" altLang="ja-JP" sz="2400" b="1" dirty="0" smtClean="0">
              <a:solidFill>
                <a:schemeClr val="tx1"/>
              </a:solidFill>
              <a:latin typeface="+mj-ea"/>
              <a:ea typeface="+mj-ea"/>
              <a:cs typeface="Meiryo UI" panose="020B0604030504040204" pitchFamily="50" charset="-128"/>
            </a:endParaRPr>
          </a:p>
          <a:p>
            <a:pPr algn="ctr"/>
            <a:r>
              <a:rPr lang="ja-JP" altLang="en-US" sz="2000" b="1" dirty="0">
                <a:solidFill>
                  <a:schemeClr val="tx1"/>
                </a:solidFill>
                <a:latin typeface="+mj-ea"/>
                <a:ea typeface="+mj-ea"/>
                <a:cs typeface="Meiryo UI" panose="020B0604030504040204" pitchFamily="50" charset="-128"/>
              </a:rPr>
              <a:t>～さらなる計画の推進に向けて、アプローチを変える！！！</a:t>
            </a:r>
            <a:r>
              <a:rPr lang="ja-JP" altLang="en-US" sz="2000" b="1" dirty="0" smtClean="0">
                <a:solidFill>
                  <a:schemeClr val="tx1"/>
                </a:solidFill>
                <a:latin typeface="+mj-ea"/>
                <a:ea typeface="+mj-ea"/>
                <a:cs typeface="Meiryo UI" panose="020B0604030504040204" pitchFamily="50" charset="-128"/>
              </a:rPr>
              <a:t>～</a:t>
            </a:r>
            <a:endParaRPr lang="ja-JP" altLang="en-US" b="1" dirty="0">
              <a:solidFill>
                <a:schemeClr val="tx1"/>
              </a:solidFill>
              <a:latin typeface="+mj-ea"/>
              <a:ea typeface="+mj-ea"/>
              <a:cs typeface="Meiryo UI" panose="020B0604030504040204" pitchFamily="50" charset="-128"/>
            </a:endParaRPr>
          </a:p>
        </p:txBody>
      </p:sp>
      <p:grpSp>
        <p:nvGrpSpPr>
          <p:cNvPr id="60" name="グループ化 59"/>
          <p:cNvGrpSpPr/>
          <p:nvPr/>
        </p:nvGrpSpPr>
        <p:grpSpPr>
          <a:xfrm>
            <a:off x="4043333" y="2193912"/>
            <a:ext cx="5355372" cy="3947581"/>
            <a:chOff x="4768582" y="1978089"/>
            <a:chExt cx="4825794" cy="3557215"/>
          </a:xfrm>
        </p:grpSpPr>
        <p:sp>
          <p:nvSpPr>
            <p:cNvPr id="20" name="角丸四角形 19"/>
            <p:cNvSpPr>
              <a:spLocks noChangeArrowheads="1"/>
            </p:cNvSpPr>
            <p:nvPr/>
          </p:nvSpPr>
          <p:spPr bwMode="auto">
            <a:xfrm>
              <a:off x="6955135" y="2095929"/>
              <a:ext cx="2052521" cy="3430862"/>
            </a:xfrm>
            <a:prstGeom prst="roundRect">
              <a:avLst>
                <a:gd name="adj" fmla="val 16667"/>
              </a:avLst>
            </a:prstGeom>
            <a:solidFill>
              <a:srgbClr val="DCE6F2"/>
            </a:solidFill>
            <a:ln>
              <a:noFill/>
            </a:ln>
            <a:extLst>
              <a:ext uri="{91240B29-F687-4F45-9708-019B960494DF}">
                <a14:hiddenLine xmlns:a14="http://schemas.microsoft.com/office/drawing/2010/main" w="12700" algn="ctr">
                  <a:solidFill>
                    <a:srgbClr val="000000"/>
                  </a:solidFill>
                  <a:round/>
                  <a:headEnd/>
                  <a:tailEnd/>
                </a14:hiddenLine>
              </a:ext>
            </a:extLst>
          </p:spPr>
          <p:txBody>
            <a:bodyPr rot="0" vert="horz" wrap="square" lIns="91440" tIns="45720" rIns="91440" bIns="45720" anchor="ctr" anchorCtr="0" upright="1">
              <a:noAutofit/>
            </a:bodyPr>
            <a:lstStyle/>
            <a:p>
              <a:endParaRPr lang="ja-JP" altLang="en-US" sz="1000"/>
            </a:p>
          </p:txBody>
        </p:sp>
        <p:sp>
          <p:nvSpPr>
            <p:cNvPr id="21" name="角丸四角形 20"/>
            <p:cNvSpPr>
              <a:spLocks noChangeArrowheads="1"/>
            </p:cNvSpPr>
            <p:nvPr/>
          </p:nvSpPr>
          <p:spPr bwMode="auto">
            <a:xfrm>
              <a:off x="4768582" y="2104437"/>
              <a:ext cx="1846411" cy="3430867"/>
            </a:xfrm>
            <a:prstGeom prst="roundRect">
              <a:avLst>
                <a:gd name="adj" fmla="val 16667"/>
              </a:avLst>
            </a:prstGeom>
            <a:solidFill>
              <a:srgbClr val="DCE6F2"/>
            </a:solidFill>
            <a:ln>
              <a:noFill/>
            </a:ln>
            <a:extLst>
              <a:ext uri="{91240B29-F687-4F45-9708-019B960494DF}">
                <a14:hiddenLine xmlns:a14="http://schemas.microsoft.com/office/drawing/2010/main" w="12700" algn="ctr">
                  <a:solidFill>
                    <a:srgbClr val="000000"/>
                  </a:solidFill>
                  <a:round/>
                  <a:headEnd/>
                  <a:tailEnd/>
                </a14:hiddenLine>
              </a:ext>
            </a:extLst>
          </p:spPr>
          <p:txBody>
            <a:bodyPr rot="0" vert="horz" wrap="square" lIns="91440" tIns="45720" rIns="91440" bIns="45720" anchor="ctr" anchorCtr="0" upright="1">
              <a:noAutofit/>
            </a:bodyPr>
            <a:lstStyle/>
            <a:p>
              <a:endParaRPr lang="ja-JP" altLang="en-US" sz="1000"/>
            </a:p>
          </p:txBody>
        </p:sp>
        <p:sp>
          <p:nvSpPr>
            <p:cNvPr id="22" name="角丸四角形 21"/>
            <p:cNvSpPr>
              <a:spLocks noChangeArrowheads="1"/>
            </p:cNvSpPr>
            <p:nvPr/>
          </p:nvSpPr>
          <p:spPr bwMode="auto">
            <a:xfrm>
              <a:off x="5257406" y="1978089"/>
              <a:ext cx="893622" cy="230597"/>
            </a:xfrm>
            <a:prstGeom prst="roundRect">
              <a:avLst>
                <a:gd name="adj" fmla="val 16667"/>
              </a:avLst>
            </a:prstGeom>
            <a:solidFill>
              <a:srgbClr val="4F81BD"/>
            </a:solidFill>
            <a:ln w="25400" algn="ctr">
              <a:solidFill>
                <a:srgbClr val="DCE6F2"/>
              </a:solidFill>
              <a:round/>
              <a:headEnd/>
              <a:tailEnd/>
            </a:ln>
          </p:spPr>
          <p:txBody>
            <a:bodyPr rot="0" vert="horz" wrap="square" lIns="91440" tIns="45720" rIns="91440" bIns="45720" anchor="ctr" anchorCtr="0" upright="1">
              <a:noAutofit/>
            </a:bodyPr>
            <a:lstStyle/>
            <a:p>
              <a:pPr algn="ctr">
                <a:spcAft>
                  <a:spcPts val="0"/>
                </a:spcAft>
              </a:pPr>
              <a:r>
                <a:rPr lang="ja-JP" sz="1000" kern="100" dirty="0">
                  <a:solidFill>
                    <a:srgbClr val="FFFFFF"/>
                  </a:solidFill>
                  <a:effectLst/>
                  <a:latin typeface="Century" panose="02040604050505020304" pitchFamily="18" charset="0"/>
                  <a:ea typeface="HGPｺﾞｼｯｸM" panose="020B0600000000000000" pitchFamily="50" charset="-128"/>
                  <a:cs typeface="Times New Roman" panose="02020603050405020304" pitchFamily="18" charset="0"/>
                </a:rPr>
                <a:t>特定事業所</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3" name="角丸四角形 22"/>
            <p:cNvSpPr>
              <a:spLocks noChangeArrowheads="1"/>
            </p:cNvSpPr>
            <p:nvPr/>
          </p:nvSpPr>
          <p:spPr bwMode="auto">
            <a:xfrm>
              <a:off x="7612605" y="1978089"/>
              <a:ext cx="751707" cy="230597"/>
            </a:xfrm>
            <a:prstGeom prst="roundRect">
              <a:avLst>
                <a:gd name="adj" fmla="val 16667"/>
              </a:avLst>
            </a:prstGeom>
            <a:solidFill>
              <a:srgbClr val="4F81BD"/>
            </a:solidFill>
            <a:ln w="25400" algn="ctr">
              <a:solidFill>
                <a:srgbClr val="DCE6F2"/>
              </a:solidFill>
              <a:round/>
              <a:headEnd/>
              <a:tailEnd/>
            </a:ln>
          </p:spPr>
          <p:txBody>
            <a:bodyPr rot="0" vert="horz" wrap="square" lIns="91440" tIns="45720" rIns="91440" bIns="45720" anchor="ctr" anchorCtr="0" upright="1">
              <a:noAutofit/>
            </a:bodyPr>
            <a:lstStyle/>
            <a:p>
              <a:pPr algn="ctr">
                <a:spcAft>
                  <a:spcPts val="0"/>
                </a:spcAft>
              </a:pPr>
              <a:r>
                <a:rPr lang="ja-JP" sz="1000" kern="100" dirty="0">
                  <a:solidFill>
                    <a:srgbClr val="FFFFFF"/>
                  </a:solidFill>
                  <a:effectLst/>
                  <a:latin typeface="Century" panose="02040604050505020304" pitchFamily="18" charset="0"/>
                  <a:ea typeface="HGPｺﾞｼｯｸM" panose="020B0600000000000000" pitchFamily="50" charset="-128"/>
                  <a:cs typeface="Times New Roman" panose="02020603050405020304" pitchFamily="18" charset="0"/>
                </a:rPr>
                <a:t>防災本部</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4" name="正方形/長方形 23"/>
            <p:cNvSpPr>
              <a:spLocks noChangeArrowheads="1"/>
            </p:cNvSpPr>
            <p:nvPr/>
          </p:nvSpPr>
          <p:spPr bwMode="auto">
            <a:xfrm>
              <a:off x="7339136" y="3037337"/>
              <a:ext cx="1296000" cy="396000"/>
            </a:xfrm>
            <a:prstGeom prst="rect">
              <a:avLst/>
            </a:prstGeom>
            <a:solidFill>
              <a:srgbClr val="FFFFFF"/>
            </a:solidFill>
            <a:ln w="25400" algn="ctr">
              <a:solidFill>
                <a:srgbClr val="385D8A"/>
              </a:solidFill>
              <a:miter lim="800000"/>
              <a:headEnd/>
              <a:tailEnd/>
            </a:ln>
          </p:spPr>
          <p:txBody>
            <a:bodyPr rot="0" vert="horz" wrap="square" lIns="91440" tIns="45720" rIns="91440" bIns="45720" anchor="ctr" anchorCtr="0" upright="1">
              <a:noAutofit/>
            </a:bodyPr>
            <a:lstStyle/>
            <a:p>
              <a:pPr algn="ctr">
                <a:spcAft>
                  <a:spcPts val="0"/>
                </a:spcAft>
              </a:pPr>
              <a:r>
                <a:rPr lang="en-US" altLang="ja-JP" sz="1000" u="sng" kern="100" dirty="0" smtClean="0">
                  <a:solidFill>
                    <a:srgbClr val="000000"/>
                  </a:solidFill>
                  <a:effectLst/>
                  <a:latin typeface="Century" panose="02040604050505020304" pitchFamily="18" charset="0"/>
                  <a:ea typeface="HGPｺﾞｼｯｸM" panose="020B0600000000000000" pitchFamily="50" charset="-128"/>
                  <a:cs typeface="Times New Roman" panose="02020603050405020304" pitchFamily="18" charset="0"/>
                </a:rPr>
                <a:t>Orient</a:t>
              </a:r>
              <a:r>
                <a:rPr lang="ja-JP" altLang="en-US" sz="1000" u="sng" kern="100" dirty="0" smtClean="0">
                  <a:solidFill>
                    <a:srgbClr val="000000"/>
                  </a:solidFill>
                  <a:effectLst/>
                  <a:latin typeface="Century" panose="02040604050505020304" pitchFamily="18" charset="0"/>
                  <a:ea typeface="HGPｺﾞｼｯｸM" panose="020B0600000000000000" pitchFamily="50" charset="-128"/>
                  <a:cs typeface="Times New Roman" panose="02020603050405020304" pitchFamily="18" charset="0"/>
                </a:rPr>
                <a:t>（方向づけ）</a:t>
              </a:r>
              <a:endParaRPr lang="en-US" altLang="ja-JP" sz="1000" u="sng" kern="100" dirty="0" smtClean="0">
                <a:solidFill>
                  <a:srgbClr val="000000"/>
                </a:solidFill>
                <a:effectLst/>
                <a:latin typeface="Century" panose="02040604050505020304" pitchFamily="18" charset="0"/>
                <a:ea typeface="HGPｺﾞｼｯｸM" panose="020B0600000000000000" pitchFamily="50" charset="-128"/>
                <a:cs typeface="Times New Roman" panose="02020603050405020304" pitchFamily="18" charset="0"/>
              </a:endParaRPr>
            </a:p>
            <a:p>
              <a:pPr algn="ctr">
                <a:spcAft>
                  <a:spcPts val="0"/>
                </a:spcAft>
              </a:pPr>
              <a:r>
                <a:rPr lang="ja-JP" altLang="en-US" sz="1000" kern="100" dirty="0" smtClean="0">
                  <a:solidFill>
                    <a:srgbClr val="000000"/>
                  </a:solidFill>
                  <a:latin typeface="Century" panose="02040604050505020304" pitchFamily="18" charset="0"/>
                  <a:ea typeface="HGPｺﾞｼｯｸM" panose="020B0600000000000000" pitchFamily="50" charset="-128"/>
                  <a:cs typeface="Times New Roman" panose="02020603050405020304" pitchFamily="18" charset="0"/>
                </a:rPr>
                <a:t>取組み方針検討</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5" name="正方形/長方形 24"/>
            <p:cNvSpPr>
              <a:spLocks noChangeArrowheads="1"/>
            </p:cNvSpPr>
            <p:nvPr/>
          </p:nvSpPr>
          <p:spPr bwMode="auto">
            <a:xfrm>
              <a:off x="7339136" y="4021347"/>
              <a:ext cx="1296000" cy="396000"/>
            </a:xfrm>
            <a:prstGeom prst="rect">
              <a:avLst/>
            </a:prstGeom>
            <a:solidFill>
              <a:srgbClr val="FFFFFF"/>
            </a:solidFill>
            <a:ln w="25400" algn="ctr">
              <a:solidFill>
                <a:srgbClr val="385D8A"/>
              </a:solidFill>
              <a:miter lim="800000"/>
              <a:headEnd/>
              <a:tailEnd/>
            </a:ln>
          </p:spPr>
          <p:txBody>
            <a:bodyPr rot="0" vert="horz" wrap="square" lIns="91440" tIns="45720" rIns="91440" bIns="45720" anchor="ctr" anchorCtr="0" upright="1">
              <a:noAutofit/>
            </a:bodyPr>
            <a:lstStyle/>
            <a:p>
              <a:pPr algn="ctr">
                <a:spcAft>
                  <a:spcPts val="0"/>
                </a:spcAft>
              </a:pPr>
              <a:r>
                <a:rPr lang="en-US" altLang="ja-JP" sz="1000" u="sng" kern="100" dirty="0" smtClean="0">
                  <a:solidFill>
                    <a:srgbClr val="000000"/>
                  </a:solidFill>
                  <a:effectLst/>
                  <a:latin typeface="Century" panose="02040604050505020304" pitchFamily="18" charset="0"/>
                  <a:ea typeface="HGPｺﾞｼｯｸM" panose="020B0600000000000000" pitchFamily="50" charset="-128"/>
                  <a:cs typeface="Times New Roman" panose="02020603050405020304" pitchFamily="18" charset="0"/>
                </a:rPr>
                <a:t>Decide</a:t>
              </a:r>
              <a:r>
                <a:rPr lang="ja-JP" altLang="en-US" sz="1000" u="sng" kern="100" dirty="0" smtClean="0">
                  <a:solidFill>
                    <a:srgbClr val="000000"/>
                  </a:solidFill>
                  <a:effectLst/>
                  <a:latin typeface="Century" panose="02040604050505020304" pitchFamily="18" charset="0"/>
                  <a:ea typeface="HGPｺﾞｼｯｸM" panose="020B0600000000000000" pitchFamily="50" charset="-128"/>
                  <a:cs typeface="Times New Roman" panose="02020603050405020304" pitchFamily="18" charset="0"/>
                </a:rPr>
                <a:t>（意思決定）</a:t>
              </a:r>
              <a:endParaRPr lang="en-US" altLang="ja-JP" sz="1000" u="sng" kern="100" dirty="0" smtClean="0">
                <a:solidFill>
                  <a:srgbClr val="000000"/>
                </a:solidFill>
                <a:effectLst/>
                <a:latin typeface="Century" panose="02040604050505020304" pitchFamily="18" charset="0"/>
                <a:ea typeface="HGPｺﾞｼｯｸM" panose="020B0600000000000000" pitchFamily="50" charset="-128"/>
                <a:cs typeface="Times New Roman" panose="02020603050405020304" pitchFamily="18" charset="0"/>
              </a:endParaRPr>
            </a:p>
            <a:p>
              <a:pPr algn="ctr">
                <a:spcAft>
                  <a:spcPts val="0"/>
                </a:spcAft>
              </a:pPr>
              <a:r>
                <a:rPr lang="ja-JP" altLang="en-US" sz="1000" kern="100" dirty="0" smtClean="0">
                  <a:solidFill>
                    <a:srgbClr val="000000"/>
                  </a:solidFill>
                  <a:latin typeface="Century" panose="02040604050505020304" pitchFamily="18" charset="0"/>
                  <a:ea typeface="HGPｺﾞｼｯｸM" panose="020B0600000000000000" pitchFamily="50" charset="-128"/>
                  <a:cs typeface="Times New Roman" panose="02020603050405020304" pitchFamily="18" charset="0"/>
                </a:rPr>
                <a:t>取組み方針決定</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grpSp>
          <p:nvGrpSpPr>
            <p:cNvPr id="26" name="グループ化 25"/>
            <p:cNvGrpSpPr>
              <a:grpSpLocks/>
            </p:cNvGrpSpPr>
            <p:nvPr/>
          </p:nvGrpSpPr>
          <p:grpSpPr bwMode="auto">
            <a:xfrm>
              <a:off x="6348225" y="5180512"/>
              <a:ext cx="946564" cy="269030"/>
              <a:chOff x="-98030" y="-400050"/>
              <a:chExt cx="1355328" cy="400050"/>
            </a:xfrm>
          </p:grpSpPr>
          <p:sp>
            <p:nvSpPr>
              <p:cNvPr id="27" name="左矢印 26"/>
              <p:cNvSpPr>
                <a:spLocks noChangeArrowheads="1"/>
              </p:cNvSpPr>
              <p:nvPr/>
            </p:nvSpPr>
            <p:spPr bwMode="auto">
              <a:xfrm flipH="1">
                <a:off x="-98030" y="-343225"/>
                <a:ext cx="1355328" cy="228599"/>
              </a:xfrm>
              <a:prstGeom prst="leftArrow">
                <a:avLst>
                  <a:gd name="adj1" fmla="val 50000"/>
                  <a:gd name="adj2" fmla="val 50009"/>
                </a:avLst>
              </a:prstGeom>
              <a:solidFill>
                <a:srgbClr val="4F81BD"/>
              </a:solidFill>
              <a:ln w="25400" algn="ctr">
                <a:solidFill>
                  <a:srgbClr val="385D8A"/>
                </a:solidFill>
                <a:miter lim="800000"/>
                <a:headEnd/>
                <a:tailEnd/>
              </a:ln>
            </p:spPr>
            <p:txBody>
              <a:bodyPr rot="0" vert="horz" wrap="square" lIns="91440" tIns="45720" rIns="91440" bIns="45720" anchor="ctr" anchorCtr="0" upright="1">
                <a:noAutofit/>
              </a:bodyPr>
              <a:lstStyle/>
              <a:p>
                <a:endParaRPr lang="ja-JP" altLang="en-US" sz="1000"/>
              </a:p>
            </p:txBody>
          </p:sp>
          <p:sp>
            <p:nvSpPr>
              <p:cNvPr id="28" name="円/楕円 25"/>
              <p:cNvSpPr>
                <a:spLocks noChangeArrowheads="1"/>
              </p:cNvSpPr>
              <p:nvPr/>
            </p:nvSpPr>
            <p:spPr bwMode="auto">
              <a:xfrm>
                <a:off x="391417" y="-400050"/>
                <a:ext cx="615949" cy="400050"/>
              </a:xfrm>
              <a:prstGeom prst="ellipse">
                <a:avLst/>
              </a:prstGeom>
              <a:solidFill>
                <a:srgbClr val="4F81BD"/>
              </a:solidFill>
              <a:ln w="25400" algn="ctr">
                <a:solidFill>
                  <a:srgbClr val="385D8A"/>
                </a:solidFill>
                <a:round/>
                <a:headEnd/>
                <a:tailEnd/>
              </a:ln>
            </p:spPr>
            <p:txBody>
              <a:bodyPr rot="0" vert="horz" wrap="square" lIns="91440" tIns="45720" rIns="91440" bIns="45720" anchor="ctr" anchorCtr="0" upright="1">
                <a:noAutofit/>
              </a:bodyPr>
              <a:lstStyle/>
              <a:p>
                <a:endParaRPr lang="ja-JP" altLang="en-US" sz="1000"/>
              </a:p>
            </p:txBody>
          </p:sp>
          <p:sp>
            <p:nvSpPr>
              <p:cNvPr id="29" name="テキスト ボックス 26"/>
              <p:cNvSpPr txBox="1">
                <a:spLocks noChangeArrowheads="1"/>
              </p:cNvSpPr>
              <p:nvPr/>
            </p:nvSpPr>
            <p:spPr bwMode="auto">
              <a:xfrm>
                <a:off x="386566" y="-390277"/>
                <a:ext cx="62804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91440" tIns="45720" rIns="91440" bIns="45720" anchor="t" anchorCtr="0" upright="1">
                <a:noAutofit/>
              </a:bodyPr>
              <a:lstStyle/>
              <a:p>
                <a:pPr algn="just">
                  <a:spcAft>
                    <a:spcPts val="0"/>
                  </a:spcAft>
                </a:pPr>
                <a:r>
                  <a:rPr lang="ja-JP" sz="1000" kern="100" dirty="0">
                    <a:solidFill>
                      <a:srgbClr val="FFFFFF"/>
                    </a:solidFill>
                    <a:effectLst/>
                    <a:latin typeface="Century" panose="02040604050505020304" pitchFamily="18" charset="0"/>
                    <a:ea typeface="HGPｺﾞｼｯｸM" panose="020B0600000000000000" pitchFamily="50" charset="-128"/>
                    <a:cs typeface="Times New Roman" panose="02020603050405020304" pitchFamily="18" charset="0"/>
                  </a:rPr>
                  <a:t>提出</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grpSp>
        <p:cxnSp>
          <p:nvCxnSpPr>
            <p:cNvPr id="30" name="直線矢印コネクタ 29"/>
            <p:cNvCxnSpPr>
              <a:cxnSpLocks noChangeShapeType="1"/>
            </p:cNvCxnSpPr>
            <p:nvPr/>
          </p:nvCxnSpPr>
          <p:spPr bwMode="auto">
            <a:xfrm>
              <a:off x="7987136" y="4408651"/>
              <a:ext cx="0" cy="166543"/>
            </a:xfrm>
            <a:prstGeom prst="straightConnector1">
              <a:avLst/>
            </a:prstGeom>
            <a:noFill/>
            <a:ln w="28575" algn="ctr">
              <a:solidFill>
                <a:srgbClr val="4A7EBB"/>
              </a:solidFill>
              <a:round/>
              <a:headEnd/>
              <a:tailEnd type="arrow" w="med" len="sm"/>
            </a:ln>
            <a:extLst>
              <a:ext uri="{909E8E84-426E-40DD-AFC4-6F175D3DCCD1}">
                <a14:hiddenFill xmlns:a14="http://schemas.microsoft.com/office/drawing/2010/main">
                  <a:noFill/>
                </a14:hiddenFill>
              </a:ext>
            </a:extLst>
          </p:spPr>
        </p:cxnSp>
        <p:sp>
          <p:nvSpPr>
            <p:cNvPr id="31" name="正方形/長方形 30" descr="石油コンビナート等防災計画の位置づけの図"/>
            <p:cNvSpPr>
              <a:spLocks noChangeArrowheads="1"/>
            </p:cNvSpPr>
            <p:nvPr/>
          </p:nvSpPr>
          <p:spPr bwMode="auto">
            <a:xfrm>
              <a:off x="7342040" y="4582222"/>
              <a:ext cx="1296000" cy="396000"/>
            </a:xfrm>
            <a:prstGeom prst="rect">
              <a:avLst/>
            </a:prstGeom>
            <a:solidFill>
              <a:srgbClr val="FFFFFF"/>
            </a:solidFill>
            <a:ln w="25400" algn="ctr">
              <a:solidFill>
                <a:srgbClr val="385D8A"/>
              </a:solidFill>
              <a:miter lim="800000"/>
              <a:headEnd/>
              <a:tailEnd/>
            </a:ln>
          </p:spPr>
          <p:txBody>
            <a:bodyPr rot="0" vert="horz" wrap="square" lIns="91440" tIns="45720" rIns="91440" bIns="45720" anchor="ctr" anchorCtr="0" upright="1">
              <a:noAutofit/>
            </a:bodyPr>
            <a:lstStyle/>
            <a:p>
              <a:pPr algn="ctr">
                <a:spcAft>
                  <a:spcPts val="0"/>
                </a:spcAft>
              </a:pPr>
              <a:r>
                <a:rPr lang="en-US" altLang="ja-JP" sz="1000" u="sng" kern="100" dirty="0" smtClean="0">
                  <a:solidFill>
                    <a:srgbClr val="000000"/>
                  </a:solidFill>
                  <a:effectLst/>
                  <a:latin typeface="Century" panose="02040604050505020304" pitchFamily="18" charset="0"/>
                  <a:ea typeface="HGPｺﾞｼｯｸM" panose="020B0600000000000000" pitchFamily="50" charset="-128"/>
                  <a:cs typeface="Times New Roman" panose="02020603050405020304" pitchFamily="18" charset="0"/>
                </a:rPr>
                <a:t>Act</a:t>
              </a:r>
              <a:r>
                <a:rPr lang="ja-JP" altLang="en-US" sz="1000" u="sng" kern="100" dirty="0" smtClean="0">
                  <a:solidFill>
                    <a:srgbClr val="000000"/>
                  </a:solidFill>
                  <a:effectLst/>
                  <a:latin typeface="Century" panose="02040604050505020304" pitchFamily="18" charset="0"/>
                  <a:ea typeface="HGPｺﾞｼｯｸM" panose="020B0600000000000000" pitchFamily="50" charset="-128"/>
                  <a:cs typeface="Times New Roman" panose="02020603050405020304" pitchFamily="18" charset="0"/>
                </a:rPr>
                <a:t>（実行）</a:t>
              </a:r>
              <a:endParaRPr lang="en-US" altLang="ja-JP" sz="1000" u="sng" kern="100" dirty="0" smtClean="0">
                <a:solidFill>
                  <a:srgbClr val="000000"/>
                </a:solidFill>
                <a:effectLst/>
                <a:latin typeface="Century" panose="02040604050505020304" pitchFamily="18" charset="0"/>
                <a:ea typeface="HGPｺﾞｼｯｸM" panose="020B0600000000000000" pitchFamily="50" charset="-128"/>
                <a:cs typeface="Times New Roman" panose="02020603050405020304" pitchFamily="18" charset="0"/>
              </a:endParaRPr>
            </a:p>
            <a:p>
              <a:pPr algn="ctr">
                <a:spcAft>
                  <a:spcPts val="0"/>
                </a:spcAft>
              </a:pPr>
              <a:r>
                <a:rPr lang="ja-JP" altLang="en-US" sz="1000" kern="100" dirty="0" smtClean="0">
                  <a:solidFill>
                    <a:srgbClr val="000000"/>
                  </a:solidFill>
                  <a:latin typeface="Century" panose="02040604050505020304" pitchFamily="18" charset="0"/>
                  <a:ea typeface="HGPｺﾞｼｯｸM" panose="020B0600000000000000" pitchFamily="50" charset="-128"/>
                  <a:cs typeface="Times New Roman" panose="02020603050405020304" pitchFamily="18" charset="0"/>
                </a:rPr>
                <a:t>取組みの実行</a:t>
              </a:r>
              <a:endParaRPr lang="en-US" altLang="ja-JP" sz="1000" kern="100" dirty="0" smtClean="0">
                <a:solidFill>
                  <a:srgbClr val="000000"/>
                </a:solidFill>
                <a:effectLst/>
                <a:latin typeface="Century" panose="02040604050505020304" pitchFamily="18" charset="0"/>
                <a:ea typeface="HGPｺﾞｼｯｸM" panose="020B0600000000000000" pitchFamily="50" charset="-128"/>
                <a:cs typeface="Times New Roman" panose="02020603050405020304" pitchFamily="18" charset="0"/>
              </a:endParaRPr>
            </a:p>
          </p:txBody>
        </p:sp>
        <p:cxnSp>
          <p:nvCxnSpPr>
            <p:cNvPr id="32" name="直線矢印コネクタ 31"/>
            <p:cNvCxnSpPr>
              <a:cxnSpLocks noChangeShapeType="1"/>
            </p:cNvCxnSpPr>
            <p:nvPr/>
          </p:nvCxnSpPr>
          <p:spPr bwMode="auto">
            <a:xfrm>
              <a:off x="7987136" y="4977586"/>
              <a:ext cx="0" cy="166543"/>
            </a:xfrm>
            <a:prstGeom prst="straightConnector1">
              <a:avLst/>
            </a:prstGeom>
            <a:noFill/>
            <a:ln w="28575" algn="ctr">
              <a:solidFill>
                <a:srgbClr val="4A7EBB"/>
              </a:solidFill>
              <a:round/>
              <a:headEnd/>
              <a:tailEnd type="arrow" w="med" len="sm"/>
            </a:ln>
            <a:extLst>
              <a:ext uri="{909E8E84-426E-40DD-AFC4-6F175D3DCCD1}">
                <a14:hiddenFill xmlns:a14="http://schemas.microsoft.com/office/drawing/2010/main">
                  <a:noFill/>
                </a14:hiddenFill>
              </a:ext>
            </a:extLst>
          </p:spPr>
        </p:cxnSp>
        <p:sp>
          <p:nvSpPr>
            <p:cNvPr id="33" name="正方形/長方形 32"/>
            <p:cNvSpPr>
              <a:spLocks noChangeArrowheads="1"/>
            </p:cNvSpPr>
            <p:nvPr/>
          </p:nvSpPr>
          <p:spPr bwMode="auto">
            <a:xfrm>
              <a:off x="7342040" y="5151595"/>
              <a:ext cx="1296000" cy="288000"/>
            </a:xfrm>
            <a:prstGeom prst="rect">
              <a:avLst/>
            </a:prstGeom>
            <a:solidFill>
              <a:srgbClr val="FFFFFF"/>
            </a:solidFill>
            <a:ln w="25400" algn="ctr">
              <a:solidFill>
                <a:srgbClr val="385D8A"/>
              </a:solidFill>
              <a:miter lim="800000"/>
              <a:headEnd/>
              <a:tailEnd/>
            </a:ln>
          </p:spPr>
          <p:txBody>
            <a:bodyPr rot="0" vert="horz" wrap="square" lIns="91440" tIns="45720" rIns="91440" bIns="45720" anchor="ctr" anchorCtr="0" upright="1">
              <a:noAutofit/>
            </a:bodyPr>
            <a:lstStyle/>
            <a:p>
              <a:pPr algn="ctr">
                <a:spcAft>
                  <a:spcPts val="0"/>
                </a:spcAft>
              </a:pPr>
              <a:r>
                <a:rPr lang="ja-JP" altLang="en-US" sz="1000" kern="100" dirty="0" smtClean="0">
                  <a:solidFill>
                    <a:srgbClr val="000000"/>
                  </a:solidFill>
                  <a:latin typeface="Century" panose="02040604050505020304" pitchFamily="18" charset="0"/>
                  <a:ea typeface="HGPｺﾞｼｯｸM" panose="020B0600000000000000" pitchFamily="50" charset="-128"/>
                  <a:cs typeface="Times New Roman" panose="02020603050405020304" pitchFamily="18" charset="0"/>
                </a:rPr>
                <a:t>実績報告取りまとめ</a:t>
              </a:r>
              <a:endParaRPr lang="ja-JP" altLang="ja-JP" sz="10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34" name="テキスト ボックス 50"/>
            <p:cNvSpPr txBox="1">
              <a:spLocks noChangeArrowheads="1"/>
            </p:cNvSpPr>
            <p:nvPr/>
          </p:nvSpPr>
          <p:spPr bwMode="auto">
            <a:xfrm>
              <a:off x="7108349" y="3588258"/>
              <a:ext cx="1731587" cy="262070"/>
            </a:xfrm>
            <a:prstGeom prst="rect">
              <a:avLst/>
            </a:prstGeom>
            <a:solidFill>
              <a:srgbClr val="FFFFFF">
                <a:alpha val="70195"/>
              </a:srgbClr>
            </a:solidFill>
            <a:ln w="28575">
              <a:solidFill>
                <a:srgbClr val="385D8A"/>
              </a:solidFill>
              <a:prstDash val="sysDash"/>
              <a:miter lim="800000"/>
              <a:headEnd/>
              <a:tailEnd/>
            </a:ln>
            <a:extLst/>
          </p:spPr>
          <p:txBody>
            <a:bodyPr rot="0" vert="horz" wrap="square" lIns="91440" tIns="45720" rIns="91440" bIns="45720" anchor="t" anchorCtr="0" upright="1">
              <a:noAutofit/>
            </a:bodyPr>
            <a:lstStyle/>
            <a:p>
              <a:pPr algn="ctr">
                <a:spcAft>
                  <a:spcPts val="0"/>
                </a:spcAft>
              </a:pPr>
              <a:r>
                <a:rPr lang="ja-JP" altLang="en-US" sz="1000" kern="100" dirty="0" smtClean="0">
                  <a:effectLst/>
                  <a:latin typeface="Century" panose="02040604050505020304" pitchFamily="18" charset="0"/>
                  <a:ea typeface="HGPｺﾞｼｯｸM" panose="020B0600000000000000" pitchFamily="50" charset="-128"/>
                  <a:cs typeface="Times New Roman" panose="02020603050405020304" pitchFamily="18" charset="0"/>
                </a:rPr>
                <a:t>進行管理検討部会での審議</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35" name="テキスト ボックス 34"/>
            <p:cNvSpPr txBox="1">
              <a:spLocks noChangeArrowheads="1"/>
            </p:cNvSpPr>
            <p:nvPr/>
          </p:nvSpPr>
          <p:spPr bwMode="auto">
            <a:xfrm>
              <a:off x="9156328" y="4098241"/>
              <a:ext cx="438048" cy="230597"/>
            </a:xfrm>
            <a:prstGeom prst="rect">
              <a:avLst/>
            </a:prstGeom>
            <a:noFill/>
            <a:ln w="63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algn="ctr">
                <a:spcAft>
                  <a:spcPts val="0"/>
                </a:spcAft>
              </a:pPr>
              <a:r>
                <a:rPr lang="ja-JP" sz="1000" kern="100" dirty="0">
                  <a:effectLst/>
                  <a:latin typeface="Century" panose="02040604050505020304" pitchFamily="18" charset="0"/>
                  <a:ea typeface="HGPｺﾞｼｯｸM" panose="020B0600000000000000" pitchFamily="50" charset="-128"/>
                  <a:cs typeface="Times New Roman" panose="02020603050405020304" pitchFamily="18" charset="0"/>
                </a:rPr>
                <a:t>公表</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36" name="左矢印 35"/>
            <p:cNvSpPr>
              <a:spLocks noChangeArrowheads="1"/>
            </p:cNvSpPr>
            <p:nvPr/>
          </p:nvSpPr>
          <p:spPr bwMode="auto">
            <a:xfrm rot="2090317" flipH="1">
              <a:off x="6329889" y="2886886"/>
              <a:ext cx="1029259" cy="153732"/>
            </a:xfrm>
            <a:prstGeom prst="leftArrow">
              <a:avLst>
                <a:gd name="adj1" fmla="val 50000"/>
                <a:gd name="adj2" fmla="val 50024"/>
              </a:avLst>
            </a:prstGeom>
            <a:solidFill>
              <a:srgbClr val="4F81BD"/>
            </a:solidFill>
            <a:ln w="25400" algn="ctr">
              <a:solidFill>
                <a:srgbClr val="385D8A"/>
              </a:solidFill>
              <a:miter lim="800000"/>
              <a:headEnd/>
              <a:tailEnd/>
            </a:ln>
          </p:spPr>
          <p:txBody>
            <a:bodyPr rot="0" vert="horz" wrap="square" lIns="91440" tIns="45720" rIns="91440" bIns="45720" anchor="ctr" anchorCtr="0" upright="1">
              <a:noAutofit/>
            </a:bodyPr>
            <a:lstStyle/>
            <a:p>
              <a:endParaRPr lang="ja-JP" altLang="en-US" sz="1000"/>
            </a:p>
          </p:txBody>
        </p:sp>
        <p:sp>
          <p:nvSpPr>
            <p:cNvPr id="37" name="円/楕円 40"/>
            <p:cNvSpPr>
              <a:spLocks noChangeArrowheads="1"/>
            </p:cNvSpPr>
            <p:nvPr/>
          </p:nvSpPr>
          <p:spPr bwMode="auto">
            <a:xfrm>
              <a:off x="6582851" y="2841351"/>
              <a:ext cx="614930" cy="269030"/>
            </a:xfrm>
            <a:prstGeom prst="ellipse">
              <a:avLst/>
            </a:prstGeom>
            <a:solidFill>
              <a:srgbClr val="4F81BD"/>
            </a:solidFill>
            <a:ln w="25400" algn="ctr">
              <a:solidFill>
                <a:srgbClr val="385D8A"/>
              </a:solidFill>
              <a:round/>
              <a:headEnd/>
              <a:tailEnd/>
            </a:ln>
          </p:spPr>
          <p:txBody>
            <a:bodyPr rot="0" vert="horz" wrap="square" lIns="91440" tIns="45720" rIns="91440" bIns="45720" anchor="ctr" anchorCtr="0" upright="1">
              <a:noAutofit/>
            </a:bodyPr>
            <a:lstStyle/>
            <a:p>
              <a:endParaRPr lang="ja-JP" altLang="en-US" sz="1000"/>
            </a:p>
          </p:txBody>
        </p:sp>
        <p:sp>
          <p:nvSpPr>
            <p:cNvPr id="38" name="テキスト ボックス 46"/>
            <p:cNvSpPr txBox="1">
              <a:spLocks noChangeArrowheads="1"/>
            </p:cNvSpPr>
            <p:nvPr/>
          </p:nvSpPr>
          <p:spPr bwMode="auto">
            <a:xfrm>
              <a:off x="6651254" y="2864575"/>
              <a:ext cx="479474" cy="185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91440" tIns="45720" rIns="91440" bIns="45720" anchor="t" anchorCtr="0" upright="1">
              <a:noAutofit/>
            </a:bodyPr>
            <a:lstStyle/>
            <a:p>
              <a:pPr algn="just"/>
              <a:r>
                <a:rPr lang="ja-JP" altLang="en-US" sz="1000" kern="100" dirty="0" smtClean="0">
                  <a:solidFill>
                    <a:srgbClr val="FFFFFF"/>
                  </a:solidFill>
                  <a:latin typeface="Century" panose="02040604050505020304" pitchFamily="18" charset="0"/>
                  <a:ea typeface="HGPｺﾞｼｯｸM" panose="020B0600000000000000" pitchFamily="50" charset="-128"/>
                  <a:cs typeface="Times New Roman" panose="02020603050405020304" pitchFamily="18" charset="0"/>
                </a:rPr>
                <a:t>意見</a:t>
              </a:r>
              <a:endParaRPr lang="ja-JP" sz="1000" kern="100" dirty="0">
                <a:solidFill>
                  <a:srgbClr val="FFFFFF"/>
                </a:solidFill>
                <a:latin typeface="Century" panose="02040604050505020304" pitchFamily="18" charset="0"/>
                <a:ea typeface="HGPｺﾞｼｯｸM" panose="020B0600000000000000" pitchFamily="50" charset="-128"/>
                <a:cs typeface="Times New Roman" panose="02020603050405020304" pitchFamily="18" charset="0"/>
              </a:endParaRPr>
            </a:p>
          </p:txBody>
        </p:sp>
        <p:sp>
          <p:nvSpPr>
            <p:cNvPr id="39" name="メモ 38"/>
            <p:cNvSpPr>
              <a:spLocks noChangeArrowheads="1"/>
            </p:cNvSpPr>
            <p:nvPr/>
          </p:nvSpPr>
          <p:spPr bwMode="auto">
            <a:xfrm>
              <a:off x="5418202" y="4842553"/>
              <a:ext cx="731086" cy="602116"/>
            </a:xfrm>
            <a:prstGeom prst="foldedCorner">
              <a:avLst>
                <a:gd name="adj" fmla="val 16667"/>
              </a:avLst>
            </a:prstGeom>
            <a:solidFill>
              <a:srgbClr val="4F81BD"/>
            </a:solidFill>
            <a:ln w="25400" algn="ctr">
              <a:solidFill>
                <a:srgbClr val="385D8A"/>
              </a:solidFill>
              <a:round/>
              <a:headEnd/>
              <a:tailEnd/>
            </a:ln>
          </p:spPr>
          <p:txBody>
            <a:bodyPr rot="0" vert="horz" wrap="square" lIns="91440" tIns="45720" rIns="91440" bIns="45720" anchor="ctr" anchorCtr="0" upright="1">
              <a:noAutofit/>
            </a:bodyPr>
            <a:lstStyle/>
            <a:p>
              <a:pPr algn="ctr">
                <a:spcAft>
                  <a:spcPts val="0"/>
                </a:spcAft>
              </a:pPr>
              <a:r>
                <a:rPr lang="ja-JP" altLang="en-US" sz="1000" kern="100" dirty="0" smtClean="0">
                  <a:solidFill>
                    <a:srgbClr val="FFFFFF"/>
                  </a:solidFill>
                  <a:effectLst/>
                  <a:latin typeface="Century" panose="02040604050505020304" pitchFamily="18" charset="0"/>
                  <a:ea typeface="HGPｺﾞｼｯｸM" panose="020B0600000000000000" pitchFamily="50" charset="-128"/>
                  <a:cs typeface="Times New Roman" panose="02020603050405020304" pitchFamily="18" charset="0"/>
                </a:rPr>
                <a:t>年度</a:t>
              </a:r>
              <a:r>
                <a:rPr lang="ja-JP" sz="1000" kern="100" dirty="0" smtClean="0">
                  <a:solidFill>
                    <a:srgbClr val="FFFFFF"/>
                  </a:solidFill>
                  <a:effectLst/>
                  <a:latin typeface="Century" panose="02040604050505020304" pitchFamily="18" charset="0"/>
                  <a:ea typeface="HGPｺﾞｼｯｸM" panose="020B0600000000000000" pitchFamily="50" charset="-128"/>
                  <a:cs typeface="Times New Roman" panose="02020603050405020304" pitchFamily="18" charset="0"/>
                </a:rPr>
                <a:t>実績</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spcAft>
                  <a:spcPts val="0"/>
                </a:spcAft>
              </a:pPr>
              <a:r>
                <a:rPr lang="ja-JP" sz="1000" kern="100" dirty="0">
                  <a:solidFill>
                    <a:srgbClr val="FFFFFF"/>
                  </a:solidFill>
                  <a:effectLst/>
                  <a:latin typeface="Century" panose="02040604050505020304" pitchFamily="18" charset="0"/>
                  <a:ea typeface="HGPｺﾞｼｯｸM" panose="020B0600000000000000" pitchFamily="50" charset="-128"/>
                  <a:cs typeface="Times New Roman" panose="02020603050405020304" pitchFamily="18" charset="0"/>
                </a:rPr>
                <a:t>報告書</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0" name="左矢印 39"/>
            <p:cNvSpPr>
              <a:spLocks noChangeArrowheads="1"/>
            </p:cNvSpPr>
            <p:nvPr/>
          </p:nvSpPr>
          <p:spPr bwMode="auto">
            <a:xfrm flipH="1">
              <a:off x="8717512" y="4148250"/>
              <a:ext cx="391269" cy="162272"/>
            </a:xfrm>
            <a:prstGeom prst="leftArrow">
              <a:avLst>
                <a:gd name="adj1" fmla="val 50000"/>
                <a:gd name="adj2" fmla="val 49997"/>
              </a:avLst>
            </a:prstGeom>
            <a:solidFill>
              <a:srgbClr val="4F81BD"/>
            </a:solidFill>
            <a:ln w="25400" algn="ctr">
              <a:solidFill>
                <a:srgbClr val="385D8A"/>
              </a:solidFill>
              <a:miter lim="800000"/>
              <a:headEnd/>
              <a:tailEnd/>
            </a:ln>
          </p:spPr>
          <p:txBody>
            <a:bodyPr rot="0" vert="horz" wrap="square" lIns="91440" tIns="45720" rIns="91440" bIns="45720" anchor="ctr" anchorCtr="0" upright="1">
              <a:noAutofit/>
            </a:bodyPr>
            <a:lstStyle/>
            <a:p>
              <a:endParaRPr lang="ja-JP" altLang="en-US" sz="1000"/>
            </a:p>
          </p:txBody>
        </p:sp>
        <p:sp>
          <p:nvSpPr>
            <p:cNvPr id="41" name="左矢印 40"/>
            <p:cNvSpPr>
              <a:spLocks noChangeArrowheads="1"/>
            </p:cNvSpPr>
            <p:nvPr/>
          </p:nvSpPr>
          <p:spPr bwMode="auto">
            <a:xfrm flipH="1">
              <a:off x="8709510" y="5323084"/>
              <a:ext cx="391269" cy="162272"/>
            </a:xfrm>
            <a:prstGeom prst="leftArrow">
              <a:avLst>
                <a:gd name="adj1" fmla="val 50000"/>
                <a:gd name="adj2" fmla="val 49997"/>
              </a:avLst>
            </a:prstGeom>
            <a:solidFill>
              <a:srgbClr val="4F81BD"/>
            </a:solidFill>
            <a:ln w="25400" algn="ctr">
              <a:solidFill>
                <a:srgbClr val="385D8A"/>
              </a:solidFill>
              <a:miter lim="800000"/>
              <a:headEnd/>
              <a:tailEnd/>
            </a:ln>
          </p:spPr>
          <p:txBody>
            <a:bodyPr rot="0" vert="horz" wrap="square" lIns="91440" tIns="45720" rIns="91440" bIns="45720" anchor="ctr" anchorCtr="0" upright="1">
              <a:noAutofit/>
            </a:bodyPr>
            <a:lstStyle/>
            <a:p>
              <a:endParaRPr lang="ja-JP" altLang="en-US" sz="1000"/>
            </a:p>
          </p:txBody>
        </p:sp>
        <p:cxnSp>
          <p:nvCxnSpPr>
            <p:cNvPr id="42" name="直線矢印コネクタ 41"/>
            <p:cNvCxnSpPr>
              <a:cxnSpLocks noChangeShapeType="1"/>
            </p:cNvCxnSpPr>
            <p:nvPr/>
          </p:nvCxnSpPr>
          <p:spPr bwMode="auto">
            <a:xfrm>
              <a:off x="7987136" y="2860375"/>
              <a:ext cx="0" cy="166543"/>
            </a:xfrm>
            <a:prstGeom prst="straightConnector1">
              <a:avLst/>
            </a:prstGeom>
            <a:noFill/>
            <a:ln w="28575" algn="ctr">
              <a:solidFill>
                <a:srgbClr val="4A7EBB"/>
              </a:solidFill>
              <a:round/>
              <a:headEnd/>
              <a:tailEnd type="arrow" w="med" len="sm"/>
            </a:ln>
            <a:extLst>
              <a:ext uri="{909E8E84-426E-40DD-AFC4-6F175D3DCCD1}">
                <a14:hiddenFill xmlns:a14="http://schemas.microsoft.com/office/drawing/2010/main">
                  <a:noFill/>
                </a14:hiddenFill>
              </a:ext>
            </a:extLst>
          </p:spPr>
        </p:cxnSp>
        <p:cxnSp>
          <p:nvCxnSpPr>
            <p:cNvPr id="43" name="直線矢印コネクタ 42"/>
            <p:cNvCxnSpPr>
              <a:cxnSpLocks noChangeShapeType="1"/>
            </p:cNvCxnSpPr>
            <p:nvPr/>
          </p:nvCxnSpPr>
          <p:spPr bwMode="auto">
            <a:xfrm>
              <a:off x="7988459" y="3429972"/>
              <a:ext cx="0" cy="166543"/>
            </a:xfrm>
            <a:prstGeom prst="straightConnector1">
              <a:avLst/>
            </a:prstGeom>
            <a:noFill/>
            <a:ln w="28575" algn="ctr">
              <a:solidFill>
                <a:srgbClr val="4A7EBB"/>
              </a:solidFill>
              <a:round/>
              <a:headEnd/>
              <a:tailEnd type="arrow" w="med" len="sm"/>
            </a:ln>
            <a:extLst>
              <a:ext uri="{909E8E84-426E-40DD-AFC4-6F175D3DCCD1}">
                <a14:hiddenFill xmlns:a14="http://schemas.microsoft.com/office/drawing/2010/main">
                  <a:noFill/>
                </a14:hiddenFill>
              </a:ext>
            </a:extLst>
          </p:spPr>
        </p:cxnSp>
        <p:cxnSp>
          <p:nvCxnSpPr>
            <p:cNvPr id="44" name="直線矢印コネクタ 43"/>
            <p:cNvCxnSpPr>
              <a:cxnSpLocks noChangeShapeType="1"/>
            </p:cNvCxnSpPr>
            <p:nvPr/>
          </p:nvCxnSpPr>
          <p:spPr bwMode="auto">
            <a:xfrm>
              <a:off x="5787342" y="4512816"/>
              <a:ext cx="0" cy="329737"/>
            </a:xfrm>
            <a:prstGeom prst="straightConnector1">
              <a:avLst/>
            </a:prstGeom>
            <a:noFill/>
            <a:ln w="28575" algn="ctr">
              <a:solidFill>
                <a:srgbClr val="4A7EBB"/>
              </a:solidFill>
              <a:round/>
              <a:headEnd/>
              <a:tailEnd type="arrow" w="med" len="sm"/>
            </a:ln>
            <a:extLst>
              <a:ext uri="{909E8E84-426E-40DD-AFC4-6F175D3DCCD1}">
                <a14:hiddenFill xmlns:a14="http://schemas.microsoft.com/office/drawing/2010/main">
                  <a:noFill/>
                </a14:hiddenFill>
              </a:ext>
            </a:extLst>
          </p:spPr>
        </p:cxnSp>
        <p:sp>
          <p:nvSpPr>
            <p:cNvPr id="45" name="テキスト ボックス 44"/>
            <p:cNvSpPr txBox="1">
              <a:spLocks noChangeArrowheads="1"/>
            </p:cNvSpPr>
            <p:nvPr/>
          </p:nvSpPr>
          <p:spPr bwMode="auto">
            <a:xfrm>
              <a:off x="9156328" y="5288921"/>
              <a:ext cx="438048" cy="230597"/>
            </a:xfrm>
            <a:prstGeom prst="rect">
              <a:avLst/>
            </a:prstGeom>
            <a:noFill/>
            <a:ln w="63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algn="ctr">
                <a:spcAft>
                  <a:spcPts val="0"/>
                </a:spcAft>
              </a:pPr>
              <a:r>
                <a:rPr lang="ja-JP" sz="1000" kern="100" dirty="0">
                  <a:effectLst/>
                  <a:latin typeface="Century" panose="02040604050505020304" pitchFamily="18" charset="0"/>
                  <a:ea typeface="HGPｺﾞｼｯｸM" panose="020B0600000000000000" pitchFamily="50" charset="-128"/>
                  <a:cs typeface="Times New Roman" panose="02020603050405020304" pitchFamily="18" charset="0"/>
                </a:rPr>
                <a:t>公表</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cxnSp>
          <p:nvCxnSpPr>
            <p:cNvPr id="46" name="カギ線コネクタ 45"/>
            <p:cNvCxnSpPr>
              <a:stCxn id="33" idx="3"/>
              <a:endCxn id="47" idx="0"/>
            </p:cNvCxnSpPr>
            <p:nvPr/>
          </p:nvCxnSpPr>
          <p:spPr>
            <a:xfrm flipH="1" flipV="1">
              <a:off x="7987136" y="2472875"/>
              <a:ext cx="650904" cy="2822720"/>
            </a:xfrm>
            <a:prstGeom prst="bentConnector4">
              <a:avLst>
                <a:gd name="adj1" fmla="val -40973"/>
                <a:gd name="adj2" fmla="val 106749"/>
              </a:avLst>
            </a:prstGeom>
            <a:ln w="28575">
              <a:solidFill>
                <a:schemeClr val="accent1">
                  <a:lumMod val="75000"/>
                </a:schemeClr>
              </a:solidFill>
              <a:tailEnd type="arrow" w="med" len="sm"/>
            </a:ln>
          </p:spPr>
          <p:style>
            <a:lnRef idx="1">
              <a:schemeClr val="accent1"/>
            </a:lnRef>
            <a:fillRef idx="0">
              <a:schemeClr val="accent1"/>
            </a:fillRef>
            <a:effectRef idx="0">
              <a:schemeClr val="accent1"/>
            </a:effectRef>
            <a:fontRef idx="minor">
              <a:schemeClr val="tx1"/>
            </a:fontRef>
          </p:style>
        </p:cxnSp>
        <p:sp>
          <p:nvSpPr>
            <p:cNvPr id="47" name="正方形/長方形 46"/>
            <p:cNvSpPr>
              <a:spLocks noChangeArrowheads="1"/>
            </p:cNvSpPr>
            <p:nvPr/>
          </p:nvSpPr>
          <p:spPr bwMode="auto">
            <a:xfrm>
              <a:off x="7339136" y="2472875"/>
              <a:ext cx="1296000" cy="396000"/>
            </a:xfrm>
            <a:prstGeom prst="rect">
              <a:avLst/>
            </a:prstGeom>
            <a:solidFill>
              <a:srgbClr val="FFFFFF"/>
            </a:solidFill>
            <a:ln w="25400" algn="ctr">
              <a:solidFill>
                <a:srgbClr val="385D8A"/>
              </a:solidFill>
              <a:miter lim="800000"/>
              <a:headEnd/>
              <a:tailEnd/>
            </a:ln>
          </p:spPr>
          <p:txBody>
            <a:bodyPr rot="0" vert="horz" wrap="square" lIns="91440" tIns="45720" rIns="91440" bIns="45720" anchor="ctr" anchorCtr="0" upright="1">
              <a:noAutofit/>
            </a:bodyPr>
            <a:lstStyle/>
            <a:p>
              <a:pPr algn="ctr">
                <a:spcAft>
                  <a:spcPts val="0"/>
                </a:spcAft>
              </a:pPr>
              <a:r>
                <a:rPr lang="en-US" altLang="ja-JP" sz="1000" u="sng" kern="100" dirty="0" smtClean="0">
                  <a:solidFill>
                    <a:srgbClr val="000000"/>
                  </a:solidFill>
                  <a:latin typeface="Century" panose="02040604050505020304" pitchFamily="18" charset="0"/>
                  <a:ea typeface="HGPｺﾞｼｯｸM" panose="020B0600000000000000" pitchFamily="50" charset="-128"/>
                  <a:cs typeface="Times New Roman" panose="02020603050405020304" pitchFamily="18" charset="0"/>
                </a:rPr>
                <a:t>Observe</a:t>
              </a:r>
              <a:r>
                <a:rPr lang="ja-JP" altLang="en-US" sz="1000" u="sng" kern="100" dirty="0" smtClean="0">
                  <a:solidFill>
                    <a:srgbClr val="000000"/>
                  </a:solidFill>
                  <a:latin typeface="Century" panose="02040604050505020304" pitchFamily="18" charset="0"/>
                  <a:ea typeface="HGPｺﾞｼｯｸM" panose="020B0600000000000000" pitchFamily="50" charset="-128"/>
                  <a:cs typeface="Times New Roman" panose="02020603050405020304" pitchFamily="18" charset="0"/>
                </a:rPr>
                <a:t>（</a:t>
              </a:r>
              <a:r>
                <a:rPr lang="ja-JP" altLang="en-US" sz="1000" u="sng" kern="100" dirty="0">
                  <a:solidFill>
                    <a:srgbClr val="000000"/>
                  </a:solidFill>
                  <a:latin typeface="Century" panose="02040604050505020304" pitchFamily="18" charset="0"/>
                  <a:ea typeface="HGPｺﾞｼｯｸM" panose="020B0600000000000000" pitchFamily="50" charset="-128"/>
                  <a:cs typeface="Times New Roman" panose="02020603050405020304" pitchFamily="18" charset="0"/>
                </a:rPr>
                <a:t>観察）</a:t>
              </a:r>
              <a:endParaRPr lang="en-US" altLang="ja-JP" sz="1000" u="sng" kern="100" dirty="0">
                <a:latin typeface="Century" panose="02040604050505020304" pitchFamily="18" charset="0"/>
                <a:ea typeface="ＭＳ 明朝" panose="02020609040205080304" pitchFamily="17" charset="-128"/>
                <a:cs typeface="Times New Roman" panose="02020603050405020304" pitchFamily="18" charset="0"/>
              </a:endParaRPr>
            </a:p>
            <a:p>
              <a:pPr algn="ctr">
                <a:spcAft>
                  <a:spcPts val="0"/>
                </a:spcAft>
              </a:pPr>
              <a:r>
                <a:rPr lang="ja-JP" altLang="en-US" sz="1000" kern="100" dirty="0">
                  <a:solidFill>
                    <a:srgbClr val="000000"/>
                  </a:solidFill>
                  <a:latin typeface="Century" panose="02040604050505020304" pitchFamily="18" charset="0"/>
                  <a:ea typeface="HGPｺﾞｼｯｸM" panose="020B0600000000000000" pitchFamily="50" charset="-128"/>
                  <a:cs typeface="Times New Roman" panose="02020603050405020304" pitchFamily="18" charset="0"/>
                </a:rPr>
                <a:t>状況把握・課題抽出</a:t>
              </a:r>
              <a:endParaRPr lang="en-US" altLang="ja-JP" sz="1000" kern="100" dirty="0">
                <a:solidFill>
                  <a:srgbClr val="000000"/>
                </a:solidFill>
                <a:latin typeface="Century" panose="02040604050505020304" pitchFamily="18" charset="0"/>
                <a:ea typeface="HGPｺﾞｼｯｸM" panose="020B0600000000000000" pitchFamily="50" charset="-128"/>
                <a:cs typeface="Times New Roman" panose="02020603050405020304" pitchFamily="18" charset="0"/>
              </a:endParaRPr>
            </a:p>
          </p:txBody>
        </p:sp>
        <p:sp>
          <p:nvSpPr>
            <p:cNvPr id="48" name="正方形/長方形 47"/>
            <p:cNvSpPr>
              <a:spLocks noChangeArrowheads="1"/>
            </p:cNvSpPr>
            <p:nvPr/>
          </p:nvSpPr>
          <p:spPr bwMode="auto">
            <a:xfrm>
              <a:off x="5056217" y="2472875"/>
              <a:ext cx="1296000" cy="396000"/>
            </a:xfrm>
            <a:prstGeom prst="rect">
              <a:avLst/>
            </a:prstGeom>
            <a:solidFill>
              <a:srgbClr val="FFFFFF"/>
            </a:solidFill>
            <a:ln w="25400" algn="ctr">
              <a:solidFill>
                <a:srgbClr val="385D8A"/>
              </a:solidFill>
              <a:miter lim="800000"/>
              <a:headEnd/>
              <a:tailEnd/>
            </a:ln>
          </p:spPr>
          <p:txBody>
            <a:bodyPr rot="0" vert="horz" wrap="square" lIns="91440" tIns="45720" rIns="91440" bIns="45720" anchor="ctr" anchorCtr="0" upright="1">
              <a:noAutofit/>
            </a:bodyPr>
            <a:lstStyle/>
            <a:p>
              <a:pPr algn="ctr">
                <a:spcAft>
                  <a:spcPts val="0"/>
                </a:spcAft>
              </a:pPr>
              <a:r>
                <a:rPr lang="en-US" altLang="ja-JP" sz="1000" u="sng" kern="100" dirty="0" smtClean="0">
                  <a:solidFill>
                    <a:srgbClr val="000000"/>
                  </a:solidFill>
                  <a:latin typeface="Century" panose="02040604050505020304" pitchFamily="18" charset="0"/>
                  <a:ea typeface="HGPｺﾞｼｯｸM" panose="020B0600000000000000" pitchFamily="50" charset="-128"/>
                  <a:cs typeface="Times New Roman" panose="02020603050405020304" pitchFamily="18" charset="0"/>
                </a:rPr>
                <a:t>Observe</a:t>
              </a:r>
              <a:r>
                <a:rPr lang="ja-JP" altLang="en-US" sz="1000" u="sng" kern="100" dirty="0" smtClean="0">
                  <a:solidFill>
                    <a:srgbClr val="000000"/>
                  </a:solidFill>
                  <a:latin typeface="Century" panose="02040604050505020304" pitchFamily="18" charset="0"/>
                  <a:ea typeface="HGPｺﾞｼｯｸM" panose="020B0600000000000000" pitchFamily="50" charset="-128"/>
                  <a:cs typeface="Times New Roman" panose="02020603050405020304" pitchFamily="18" charset="0"/>
                </a:rPr>
                <a:t>（</a:t>
              </a:r>
              <a:r>
                <a:rPr lang="ja-JP" altLang="en-US" sz="1000" u="sng" kern="100" dirty="0">
                  <a:solidFill>
                    <a:srgbClr val="000000"/>
                  </a:solidFill>
                  <a:latin typeface="Century" panose="02040604050505020304" pitchFamily="18" charset="0"/>
                  <a:ea typeface="HGPｺﾞｼｯｸM" panose="020B0600000000000000" pitchFamily="50" charset="-128"/>
                  <a:cs typeface="Times New Roman" panose="02020603050405020304" pitchFamily="18" charset="0"/>
                </a:rPr>
                <a:t>観察）</a:t>
              </a:r>
              <a:endParaRPr lang="en-US" altLang="ja-JP" sz="1000" u="sng" kern="100" dirty="0">
                <a:latin typeface="Century" panose="02040604050505020304" pitchFamily="18" charset="0"/>
                <a:ea typeface="ＭＳ 明朝" panose="02020609040205080304" pitchFamily="17" charset="-128"/>
                <a:cs typeface="Times New Roman" panose="02020603050405020304" pitchFamily="18" charset="0"/>
              </a:endParaRPr>
            </a:p>
            <a:p>
              <a:pPr algn="ctr">
                <a:spcAft>
                  <a:spcPts val="0"/>
                </a:spcAft>
              </a:pPr>
              <a:r>
                <a:rPr lang="ja-JP" altLang="en-US" sz="1000" kern="100" dirty="0">
                  <a:solidFill>
                    <a:srgbClr val="000000"/>
                  </a:solidFill>
                  <a:latin typeface="Century" panose="02040604050505020304" pitchFamily="18" charset="0"/>
                  <a:ea typeface="HGPｺﾞｼｯｸM" panose="020B0600000000000000" pitchFamily="50" charset="-128"/>
                  <a:cs typeface="Times New Roman" panose="02020603050405020304" pitchFamily="18" charset="0"/>
                </a:rPr>
                <a:t>状況把握・課題抽出</a:t>
              </a:r>
              <a:endParaRPr lang="en-US" altLang="ja-JP" sz="1000" kern="100" dirty="0">
                <a:solidFill>
                  <a:srgbClr val="000000"/>
                </a:solidFill>
                <a:latin typeface="Century" panose="02040604050505020304" pitchFamily="18" charset="0"/>
                <a:ea typeface="HGPｺﾞｼｯｸM" panose="020B0600000000000000" pitchFamily="50" charset="-128"/>
                <a:cs typeface="Times New Roman" panose="02020603050405020304" pitchFamily="18" charset="0"/>
              </a:endParaRPr>
            </a:p>
          </p:txBody>
        </p:sp>
        <p:sp>
          <p:nvSpPr>
            <p:cNvPr id="49" name="正方形/長方形 48" descr="石油コンビナート等防災計画の位置づけの図"/>
            <p:cNvSpPr>
              <a:spLocks noChangeArrowheads="1"/>
            </p:cNvSpPr>
            <p:nvPr/>
          </p:nvSpPr>
          <p:spPr bwMode="auto">
            <a:xfrm>
              <a:off x="4957034" y="4021345"/>
              <a:ext cx="1479813" cy="491471"/>
            </a:xfrm>
            <a:prstGeom prst="rect">
              <a:avLst/>
            </a:prstGeom>
            <a:solidFill>
              <a:srgbClr val="FFFFFF"/>
            </a:solidFill>
            <a:ln w="25400" algn="ctr">
              <a:solidFill>
                <a:srgbClr val="385D8A"/>
              </a:solidFill>
              <a:miter lim="800000"/>
              <a:headEnd/>
              <a:tailEnd/>
            </a:ln>
          </p:spPr>
          <p:txBody>
            <a:bodyPr rot="0" vert="horz" wrap="square" lIns="91440" tIns="45720" rIns="91440" bIns="45720" anchor="ctr" anchorCtr="0" upright="1">
              <a:noAutofit/>
            </a:bodyPr>
            <a:lstStyle/>
            <a:p>
              <a:pPr algn="ctr">
                <a:spcAft>
                  <a:spcPts val="0"/>
                </a:spcAft>
              </a:pPr>
              <a:r>
                <a:rPr lang="en-US" altLang="ja-JP" sz="1000" u="sng" kern="100" dirty="0" smtClean="0">
                  <a:solidFill>
                    <a:srgbClr val="000000"/>
                  </a:solidFill>
                  <a:effectLst/>
                  <a:latin typeface="Century" panose="02040604050505020304" pitchFamily="18" charset="0"/>
                  <a:ea typeface="HGPｺﾞｼｯｸM" panose="020B0600000000000000" pitchFamily="50" charset="-128"/>
                  <a:cs typeface="Times New Roman" panose="02020603050405020304" pitchFamily="18" charset="0"/>
                </a:rPr>
                <a:t>Act</a:t>
              </a:r>
              <a:r>
                <a:rPr lang="ja-JP" altLang="en-US" sz="1000" u="sng" kern="100" dirty="0" smtClean="0">
                  <a:solidFill>
                    <a:srgbClr val="000000"/>
                  </a:solidFill>
                  <a:effectLst/>
                  <a:latin typeface="Century" panose="02040604050505020304" pitchFamily="18" charset="0"/>
                  <a:ea typeface="HGPｺﾞｼｯｸM" panose="020B0600000000000000" pitchFamily="50" charset="-128"/>
                  <a:cs typeface="Times New Roman" panose="02020603050405020304" pitchFamily="18" charset="0"/>
                </a:rPr>
                <a:t>（実行）</a:t>
              </a:r>
              <a:endParaRPr lang="en-US" altLang="ja-JP" sz="1000" u="sng" kern="100" dirty="0" smtClean="0">
                <a:solidFill>
                  <a:srgbClr val="000000"/>
                </a:solidFill>
                <a:effectLst/>
                <a:latin typeface="Century" panose="02040604050505020304" pitchFamily="18" charset="0"/>
                <a:ea typeface="HGPｺﾞｼｯｸM" panose="020B0600000000000000" pitchFamily="50" charset="-128"/>
                <a:cs typeface="Times New Roman" panose="02020603050405020304" pitchFamily="18" charset="0"/>
              </a:endParaRPr>
            </a:p>
            <a:p>
              <a:pPr algn="ctr">
                <a:spcAft>
                  <a:spcPts val="0"/>
                </a:spcAft>
              </a:pPr>
              <a:r>
                <a:rPr lang="ja-JP" altLang="en-US" sz="1000" kern="100" dirty="0" smtClean="0">
                  <a:solidFill>
                    <a:srgbClr val="000000"/>
                  </a:solidFill>
                  <a:latin typeface="Century" panose="02040604050505020304" pitchFamily="18" charset="0"/>
                  <a:ea typeface="HGPｺﾞｼｯｸM" panose="020B0600000000000000" pitchFamily="50" charset="-128"/>
                  <a:cs typeface="Times New Roman" panose="02020603050405020304" pitchFamily="18" charset="0"/>
                </a:rPr>
                <a:t>取組みの実行</a:t>
              </a:r>
              <a:endParaRPr lang="en-US" altLang="ja-JP" sz="1000" kern="100" dirty="0" smtClean="0">
                <a:solidFill>
                  <a:srgbClr val="000000"/>
                </a:solidFill>
                <a:latin typeface="Century" panose="02040604050505020304" pitchFamily="18" charset="0"/>
                <a:ea typeface="HGPｺﾞｼｯｸM" panose="020B0600000000000000" pitchFamily="50" charset="-128"/>
                <a:cs typeface="Times New Roman" panose="02020603050405020304" pitchFamily="18" charset="0"/>
              </a:endParaRPr>
            </a:p>
            <a:p>
              <a:pPr algn="ctr">
                <a:spcAft>
                  <a:spcPts val="0"/>
                </a:spcAft>
              </a:pPr>
              <a:r>
                <a:rPr lang="ja-JP" altLang="en-US" sz="1000" kern="100" dirty="0" smtClean="0">
                  <a:solidFill>
                    <a:srgbClr val="000000"/>
                  </a:solidFill>
                  <a:effectLst/>
                  <a:latin typeface="Century" panose="02040604050505020304" pitchFamily="18" charset="0"/>
                  <a:ea typeface="HGPｺﾞｼｯｸM" panose="020B0600000000000000" pitchFamily="50" charset="-128"/>
                  <a:cs typeface="Times New Roman" panose="02020603050405020304" pitchFamily="18" charset="0"/>
                </a:rPr>
                <a:t>（ガイドライン項目含む）</a:t>
              </a:r>
              <a:endParaRPr lang="en-US" altLang="ja-JP" sz="1000" kern="100" dirty="0" smtClean="0">
                <a:solidFill>
                  <a:srgbClr val="000000"/>
                </a:solidFill>
                <a:effectLst/>
                <a:latin typeface="Century" panose="02040604050505020304" pitchFamily="18" charset="0"/>
                <a:ea typeface="HGPｺﾞｼｯｸM" panose="020B0600000000000000" pitchFamily="50" charset="-128"/>
                <a:cs typeface="Times New Roman" panose="02020603050405020304" pitchFamily="18" charset="0"/>
              </a:endParaRPr>
            </a:p>
          </p:txBody>
        </p:sp>
        <p:cxnSp>
          <p:nvCxnSpPr>
            <p:cNvPr id="50" name="直線矢印コネクタ 49"/>
            <p:cNvCxnSpPr>
              <a:cxnSpLocks noChangeShapeType="1"/>
            </p:cNvCxnSpPr>
            <p:nvPr/>
          </p:nvCxnSpPr>
          <p:spPr bwMode="auto">
            <a:xfrm>
              <a:off x="7988459" y="3850328"/>
              <a:ext cx="0" cy="166543"/>
            </a:xfrm>
            <a:prstGeom prst="straightConnector1">
              <a:avLst/>
            </a:prstGeom>
            <a:noFill/>
            <a:ln w="28575" algn="ctr">
              <a:solidFill>
                <a:srgbClr val="4A7EBB"/>
              </a:solidFill>
              <a:round/>
              <a:headEnd/>
              <a:tailEnd type="arrow" w="med" len="sm"/>
            </a:ln>
            <a:extLst>
              <a:ext uri="{909E8E84-426E-40DD-AFC4-6F175D3DCCD1}">
                <a14:hiddenFill xmlns:a14="http://schemas.microsoft.com/office/drawing/2010/main">
                  <a:noFill/>
                </a14:hiddenFill>
              </a:ext>
            </a:extLst>
          </p:spPr>
        </p:cxnSp>
        <p:sp>
          <p:nvSpPr>
            <p:cNvPr id="51" name="左矢印 50"/>
            <p:cNvSpPr>
              <a:spLocks noChangeArrowheads="1"/>
            </p:cNvSpPr>
            <p:nvPr/>
          </p:nvSpPr>
          <p:spPr bwMode="auto">
            <a:xfrm rot="10800000" flipH="1">
              <a:off x="6484394" y="4137814"/>
              <a:ext cx="775270" cy="153732"/>
            </a:xfrm>
            <a:prstGeom prst="leftArrow">
              <a:avLst>
                <a:gd name="adj1" fmla="val 50000"/>
                <a:gd name="adj2" fmla="val 50024"/>
              </a:avLst>
            </a:prstGeom>
            <a:solidFill>
              <a:srgbClr val="4F81BD"/>
            </a:solidFill>
            <a:ln w="25400" algn="ctr">
              <a:solidFill>
                <a:srgbClr val="385D8A"/>
              </a:solidFill>
              <a:miter lim="800000"/>
              <a:headEnd/>
              <a:tailEnd/>
            </a:ln>
          </p:spPr>
          <p:txBody>
            <a:bodyPr rot="0" vert="horz" wrap="square" lIns="91440" tIns="45720" rIns="91440" bIns="45720" anchor="ctr" anchorCtr="0" upright="1">
              <a:noAutofit/>
            </a:bodyPr>
            <a:lstStyle/>
            <a:p>
              <a:endParaRPr lang="ja-JP" altLang="en-US" sz="1000"/>
            </a:p>
          </p:txBody>
        </p:sp>
        <p:cxnSp>
          <p:nvCxnSpPr>
            <p:cNvPr id="52" name="直線矢印コネクタ 10"/>
            <p:cNvCxnSpPr>
              <a:endCxn id="48" idx="0"/>
            </p:cNvCxnSpPr>
            <p:nvPr/>
          </p:nvCxnSpPr>
          <p:spPr>
            <a:xfrm rot="10800000" flipV="1">
              <a:off x="5704218" y="2286991"/>
              <a:ext cx="2282919" cy="185884"/>
            </a:xfrm>
            <a:prstGeom prst="bentConnector2">
              <a:avLst/>
            </a:prstGeom>
            <a:ln w="28575">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53" name="角丸四角形 52"/>
          <p:cNvSpPr/>
          <p:nvPr/>
        </p:nvSpPr>
        <p:spPr>
          <a:xfrm>
            <a:off x="529994" y="2092813"/>
            <a:ext cx="3430845" cy="3614003"/>
          </a:xfrm>
          <a:prstGeom prst="roundRect">
            <a:avLst>
              <a:gd name="adj" fmla="val 13157"/>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lIns="29250" tIns="117000" rIns="29250" bIns="117000" rtlCol="0" anchor="t" anchorCtr="0"/>
          <a:lstStyle/>
          <a:p>
            <a:pPr>
              <a:lnSpc>
                <a:spcPts val="488"/>
              </a:lnSpc>
            </a:pPr>
            <a:endParaRPr lang="en-US" altLang="ja-JP" dirty="0">
              <a:solidFill>
                <a:prstClr val="black"/>
              </a:solidFill>
              <a:latin typeface="+mn-ea"/>
              <a:cs typeface="Meiryo UI" panose="020B0604030504040204" pitchFamily="50" charset="-128"/>
            </a:endParaRPr>
          </a:p>
          <a:p>
            <a:pPr marL="342900" indent="-342900">
              <a:buFont typeface="Wingdings" panose="05000000000000000000" pitchFamily="2" charset="2"/>
              <a:buChar char="n"/>
            </a:pPr>
            <a:r>
              <a:rPr lang="ja-JP" altLang="en-US" sz="2000" dirty="0" smtClean="0">
                <a:solidFill>
                  <a:prstClr val="black"/>
                </a:solidFill>
                <a:latin typeface="+mn-ea"/>
                <a:cs typeface="Meiryo UI" panose="020B0604030504040204" pitchFamily="50" charset="-128"/>
              </a:rPr>
              <a:t>計画</a:t>
            </a:r>
            <a:r>
              <a:rPr lang="ja-JP" altLang="en-US" sz="2000" dirty="0">
                <a:solidFill>
                  <a:prstClr val="black"/>
                </a:solidFill>
                <a:latin typeface="+mn-ea"/>
                <a:cs typeface="Meiryo UI" panose="020B0604030504040204" pitchFamily="50" charset="-128"/>
              </a:rPr>
              <a:t>期間や重点項目を</a:t>
            </a:r>
            <a:r>
              <a:rPr lang="ja-JP" altLang="en-US" sz="2000" dirty="0" smtClean="0">
                <a:solidFill>
                  <a:prstClr val="black"/>
                </a:solidFill>
                <a:latin typeface="+mn-ea"/>
                <a:cs typeface="Meiryo UI" panose="020B0604030504040204" pitchFamily="50" charset="-128"/>
              </a:rPr>
              <a:t>固定</a:t>
            </a:r>
            <a:r>
              <a:rPr lang="ja-JP" altLang="en-US" sz="2000" dirty="0">
                <a:solidFill>
                  <a:prstClr val="black"/>
                </a:solidFill>
                <a:latin typeface="+mn-ea"/>
                <a:cs typeface="Meiryo UI" panose="020B0604030504040204" pitchFamily="50" charset="-128"/>
              </a:rPr>
              <a:t>せずに、毎年行っている状況把握結果を基に、これまで実施した対策を踏まえた訓練の実施や情報発信の強化等、継続的に取組み、改善をしていくソフト</a:t>
            </a:r>
            <a:r>
              <a:rPr lang="ja-JP" altLang="en-US" sz="2000" dirty="0" smtClean="0">
                <a:solidFill>
                  <a:prstClr val="black"/>
                </a:solidFill>
                <a:latin typeface="+mn-ea"/>
                <a:cs typeface="Meiryo UI" panose="020B0604030504040204" pitchFamily="50" charset="-128"/>
              </a:rPr>
              <a:t>対策も推進</a:t>
            </a:r>
            <a:r>
              <a:rPr lang="ja-JP" altLang="en-US" sz="2000" dirty="0">
                <a:solidFill>
                  <a:prstClr val="black"/>
                </a:solidFill>
                <a:latin typeface="+mn-ea"/>
                <a:cs typeface="Meiryo UI" panose="020B0604030504040204" pitchFamily="50" charset="-128"/>
              </a:rPr>
              <a:t>していくための進行管理方法に変更</a:t>
            </a:r>
          </a:p>
        </p:txBody>
      </p:sp>
    </p:spTree>
    <p:extLst>
      <p:ext uri="{BB962C8B-B14F-4D97-AF65-F5344CB8AC3E}">
        <p14:creationId xmlns:p14="http://schemas.microsoft.com/office/powerpoint/2010/main" val="12845853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852109" y="1534729"/>
            <a:ext cx="8319186" cy="2147185"/>
          </a:xfrm>
          <a:prstGeom prst="roundRect">
            <a:avLst>
              <a:gd name="adj" fmla="val 6667"/>
            </a:avLst>
          </a:prstGeom>
          <a:noFill/>
          <a:ln w="381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2" name="タイトル 1"/>
          <p:cNvSpPr>
            <a:spLocks noGrp="1"/>
          </p:cNvSpPr>
          <p:nvPr>
            <p:ph type="title"/>
          </p:nvPr>
        </p:nvSpPr>
        <p:spPr>
          <a:xfrm>
            <a:off x="1104117" y="1321621"/>
            <a:ext cx="6101900" cy="454116"/>
          </a:xfrm>
          <a:solidFill>
            <a:schemeClr val="bg1"/>
          </a:solidFill>
        </p:spPr>
        <p:txBody>
          <a:bodyPr>
            <a:noAutofit/>
          </a:bodyPr>
          <a:lstStyle/>
          <a:p>
            <a:r>
              <a:rPr lang="en-US" altLang="ja-JP" sz="2000" b="1" smtClean="0">
                <a:latin typeface="+mn-lt"/>
              </a:rPr>
              <a:t>Observe</a:t>
            </a:r>
            <a:r>
              <a:rPr lang="ja-JP" altLang="en-US" sz="2000" b="1" smtClean="0">
                <a:latin typeface="+mn-lt"/>
              </a:rPr>
              <a:t>（</a:t>
            </a:r>
            <a:r>
              <a:rPr lang="ja-JP" altLang="en-US" sz="2000" b="1" dirty="0">
                <a:latin typeface="+mn-lt"/>
              </a:rPr>
              <a:t>観察）</a:t>
            </a:r>
            <a:r>
              <a:rPr lang="ja-JP" altLang="en-US" sz="2000" b="1" dirty="0" smtClean="0">
                <a:latin typeface="+mn-lt"/>
              </a:rPr>
              <a:t>＜</a:t>
            </a:r>
            <a:r>
              <a:rPr lang="ja-JP" altLang="en-US" sz="2000" b="1" dirty="0"/>
              <a:t>防災本部・特定事業所</a:t>
            </a:r>
            <a:r>
              <a:rPr lang="ja-JP" altLang="en-US" sz="2000" b="1" dirty="0" smtClean="0">
                <a:latin typeface="+mn-lt"/>
              </a:rPr>
              <a:t>＞</a:t>
            </a:r>
            <a:endParaRPr lang="ja-JP" altLang="en-US" sz="2000" b="1" dirty="0">
              <a:latin typeface="+mn-lt"/>
            </a:endParaRPr>
          </a:p>
        </p:txBody>
      </p:sp>
      <p:sp>
        <p:nvSpPr>
          <p:cNvPr id="3" name="コンテンツ プレースホルダー 2"/>
          <p:cNvSpPr>
            <a:spLocks noGrp="1"/>
          </p:cNvSpPr>
          <p:nvPr>
            <p:ph idx="1"/>
          </p:nvPr>
        </p:nvSpPr>
        <p:spPr>
          <a:xfrm>
            <a:off x="1104118" y="1758984"/>
            <a:ext cx="7152777" cy="1821504"/>
          </a:xfrm>
        </p:spPr>
        <p:txBody>
          <a:bodyPr>
            <a:noAutofit/>
          </a:bodyPr>
          <a:lstStyle/>
          <a:p>
            <a:pPr marL="0" indent="0">
              <a:buNone/>
            </a:pPr>
            <a:r>
              <a:rPr lang="ja-JP" altLang="en-US" sz="1800" dirty="0"/>
              <a:t>■</a:t>
            </a:r>
            <a:r>
              <a:rPr lang="ja-JP" altLang="en-US" sz="2000" dirty="0"/>
              <a:t>法令、施策、</a:t>
            </a:r>
            <a:r>
              <a:rPr lang="ja-JP" altLang="en-US" sz="2000" dirty="0" smtClean="0"/>
              <a:t>取組み</a:t>
            </a:r>
            <a:r>
              <a:rPr lang="ja-JP" altLang="en-US" sz="2000" dirty="0"/>
              <a:t>の進捗、好事例などの状況把握と整理</a:t>
            </a:r>
            <a:endParaRPr lang="en-US" altLang="ja-JP" sz="2000" dirty="0"/>
          </a:p>
          <a:p>
            <a:pPr>
              <a:buFont typeface="Wingdings" panose="05000000000000000000" pitchFamily="2" charset="2"/>
              <a:buChar char="Ø"/>
            </a:pPr>
            <a:r>
              <a:rPr lang="ja-JP" altLang="en-US" sz="1800" dirty="0"/>
              <a:t>法令改正、行政施策、各業界の</a:t>
            </a:r>
            <a:r>
              <a:rPr lang="ja-JP" altLang="en-US" sz="1800" dirty="0" smtClean="0"/>
              <a:t>動向（</a:t>
            </a:r>
            <a:r>
              <a:rPr lang="en-US" altLang="ja-JP" sz="1800" dirty="0" smtClean="0"/>
              <a:t>AI</a:t>
            </a:r>
            <a:r>
              <a:rPr lang="ja-JP" altLang="en-US" sz="1800" dirty="0" err="1"/>
              <a:t>、</a:t>
            </a:r>
            <a:r>
              <a:rPr lang="en-US" altLang="ja-JP" sz="1800" dirty="0" err="1"/>
              <a:t>IoT</a:t>
            </a:r>
            <a:r>
              <a:rPr lang="ja-JP" altLang="en-US" sz="1800" dirty="0"/>
              <a:t>の活用</a:t>
            </a:r>
            <a:r>
              <a:rPr lang="ja-JP" altLang="en-US" sz="1800" dirty="0" smtClean="0"/>
              <a:t>状況等）</a:t>
            </a:r>
            <a:endParaRPr lang="en-US" altLang="ja-JP" sz="1800" dirty="0"/>
          </a:p>
          <a:p>
            <a:pPr>
              <a:buFont typeface="Wingdings" panose="05000000000000000000" pitchFamily="2" charset="2"/>
              <a:buChar char="Ø"/>
            </a:pPr>
            <a:r>
              <a:rPr lang="ja-JP" altLang="en-US" sz="1800" dirty="0"/>
              <a:t>防災対策ガイドラインの</a:t>
            </a:r>
            <a:r>
              <a:rPr lang="ja-JP" altLang="en-US" sz="1800" dirty="0" smtClean="0"/>
              <a:t>進捗状況</a:t>
            </a:r>
            <a:endParaRPr lang="en-US" altLang="ja-JP" sz="1800" dirty="0"/>
          </a:p>
          <a:p>
            <a:pPr>
              <a:buFont typeface="Wingdings" panose="05000000000000000000" pitchFamily="2" charset="2"/>
              <a:buChar char="Ø"/>
            </a:pPr>
            <a:r>
              <a:rPr lang="ja-JP" altLang="en-US" sz="1800" dirty="0" smtClean="0"/>
              <a:t>訓練等個々</a:t>
            </a:r>
            <a:r>
              <a:rPr lang="ja-JP" altLang="en-US" sz="1800" dirty="0"/>
              <a:t>の取組み、</a:t>
            </a:r>
            <a:r>
              <a:rPr lang="ja-JP" altLang="en-US" sz="1800" dirty="0" smtClean="0"/>
              <a:t>好事例</a:t>
            </a:r>
            <a:endParaRPr lang="en-US" altLang="ja-JP" sz="1800" dirty="0"/>
          </a:p>
          <a:p>
            <a:pPr>
              <a:buFont typeface="Wingdings" panose="05000000000000000000" pitchFamily="2" charset="2"/>
              <a:buChar char="Ø"/>
            </a:pPr>
            <a:r>
              <a:rPr lang="ja-JP" altLang="en-US" sz="1800" dirty="0" smtClean="0"/>
              <a:t>情報発信・情報流通の状況　　など</a:t>
            </a:r>
            <a:endParaRPr lang="en-US" altLang="ja-JP" sz="1800" dirty="0" smtClean="0"/>
          </a:p>
          <a:p>
            <a:pPr>
              <a:buFont typeface="Wingdings" panose="05000000000000000000" pitchFamily="2" charset="2"/>
              <a:buChar char="Ø"/>
            </a:pPr>
            <a:endParaRPr lang="en-US" altLang="ja-JP" sz="2400" dirty="0"/>
          </a:p>
          <a:p>
            <a:pPr>
              <a:buFont typeface="Wingdings" panose="05000000000000000000" pitchFamily="2" charset="2"/>
              <a:buChar char="Ø"/>
            </a:pPr>
            <a:endParaRPr lang="en-US" altLang="ja-JP" sz="2400" dirty="0"/>
          </a:p>
        </p:txBody>
      </p:sp>
      <p:sp>
        <p:nvSpPr>
          <p:cNvPr id="5" name="右中かっこ 4"/>
          <p:cNvSpPr/>
          <p:nvPr/>
        </p:nvSpPr>
        <p:spPr>
          <a:xfrm>
            <a:off x="5057374" y="2562586"/>
            <a:ext cx="355940" cy="1017902"/>
          </a:xfrm>
          <a:prstGeom prst="righ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 name="タイトル 1"/>
          <p:cNvSpPr txBox="1">
            <a:spLocks/>
          </p:cNvSpPr>
          <p:nvPr/>
        </p:nvSpPr>
        <p:spPr>
          <a:xfrm>
            <a:off x="5596683" y="2790609"/>
            <a:ext cx="1936886" cy="561856"/>
          </a:xfrm>
          <a:prstGeom prst="rect">
            <a:avLst/>
          </a:prstGeom>
          <a:solidFill>
            <a:schemeClr val="bg1"/>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800" dirty="0" smtClean="0">
                <a:latin typeface="+mn-ea"/>
                <a:ea typeface="+mn-ea"/>
              </a:rPr>
              <a:t>実績報告書</a:t>
            </a:r>
            <a:endParaRPr lang="ja-JP" altLang="en-US" sz="1800" dirty="0">
              <a:latin typeface="+mn-ea"/>
              <a:ea typeface="+mn-ea"/>
            </a:endParaRPr>
          </a:p>
        </p:txBody>
      </p:sp>
      <p:sp>
        <p:nvSpPr>
          <p:cNvPr id="7" name="正方形/長方形 6"/>
          <p:cNvSpPr/>
          <p:nvPr/>
        </p:nvSpPr>
        <p:spPr>
          <a:xfrm>
            <a:off x="98962" y="61661"/>
            <a:ext cx="9738798" cy="565061"/>
          </a:xfrm>
          <a:prstGeom prst="rect">
            <a:avLst/>
          </a:prstGeom>
          <a:solidFill>
            <a:srgbClr val="002060"/>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29250" tIns="57201" rIns="29250" bIns="572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2400" b="1" dirty="0" smtClean="0">
                <a:solidFill>
                  <a:schemeClr val="bg1"/>
                </a:solidFill>
                <a:latin typeface="+mj-ea"/>
                <a:ea typeface="+mj-ea"/>
                <a:cs typeface="Meiryo UI" panose="020B0604030504040204" pitchFamily="50" charset="-128"/>
              </a:rPr>
              <a:t>石油コンビナート等特別防災区域における防災対策について</a:t>
            </a:r>
            <a:endParaRPr lang="ja-JP" altLang="en-US" sz="2400" b="1" dirty="0">
              <a:solidFill>
                <a:schemeClr val="bg1"/>
              </a:solidFill>
              <a:latin typeface="+mj-ea"/>
              <a:ea typeface="+mj-ea"/>
              <a:cs typeface="Meiryo UI" panose="020B0604030504040204" pitchFamily="50" charset="-128"/>
            </a:endParaRPr>
          </a:p>
        </p:txBody>
      </p:sp>
      <p:sp>
        <p:nvSpPr>
          <p:cNvPr id="8" name="角丸四角形 7"/>
          <p:cNvSpPr/>
          <p:nvPr/>
        </p:nvSpPr>
        <p:spPr>
          <a:xfrm>
            <a:off x="232012" y="955343"/>
            <a:ext cx="9524285" cy="5738156"/>
          </a:xfrm>
          <a:prstGeom prst="roundRect">
            <a:avLst>
              <a:gd name="adj" fmla="val 7615"/>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lIns="29250" tIns="117000" rIns="29250" bIns="117000" rtlCol="0" anchor="t" anchorCtr="0"/>
          <a:lstStyle/>
          <a:p>
            <a:pPr lvl="0"/>
            <a:endParaRPr lang="en-US" altLang="ja-JP" dirty="0">
              <a:solidFill>
                <a:prstClr val="black"/>
              </a:solidFill>
              <a:latin typeface="+mn-ea"/>
              <a:cs typeface="Meiryo UI" panose="020B0604030504040204" pitchFamily="50" charset="-128"/>
            </a:endParaRPr>
          </a:p>
        </p:txBody>
      </p:sp>
      <p:sp>
        <p:nvSpPr>
          <p:cNvPr id="9" name="正方形/長方形 8"/>
          <p:cNvSpPr/>
          <p:nvPr/>
        </p:nvSpPr>
        <p:spPr>
          <a:xfrm>
            <a:off x="599150" y="714131"/>
            <a:ext cx="8849920" cy="508685"/>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29250" tIns="57201" rIns="29250" bIns="57201" rtlCol="0" anchor="ctr"/>
          <a:lstStyle/>
          <a:p>
            <a:pPr defTabSz="1408010"/>
            <a:r>
              <a:rPr kumimoji="1" lang="en-US" altLang="ja-JP" sz="2000" b="1" dirty="0" smtClean="0">
                <a:solidFill>
                  <a:schemeClr val="tx1"/>
                </a:solidFill>
                <a:latin typeface="+mj-ea"/>
                <a:ea typeface="+mj-ea"/>
                <a:cs typeface="Meiryo UI" panose="020B0604030504040204" pitchFamily="50" charset="-128"/>
              </a:rPr>
              <a:t>【</a:t>
            </a:r>
            <a:r>
              <a:rPr kumimoji="1" lang="en-US" altLang="ja-JP" sz="2000" b="1" dirty="0">
                <a:solidFill>
                  <a:schemeClr val="tx1"/>
                </a:solidFill>
                <a:latin typeface="+mj-ea"/>
                <a:ea typeface="+mj-ea"/>
                <a:cs typeface="Meiryo UI" panose="020B0604030504040204" pitchFamily="50" charset="-128"/>
              </a:rPr>
              <a:t>2】OODA</a:t>
            </a:r>
            <a:r>
              <a:rPr kumimoji="1" lang="ja-JP" altLang="en-US" sz="2000" b="1" dirty="0">
                <a:solidFill>
                  <a:schemeClr val="tx1"/>
                </a:solidFill>
                <a:latin typeface="+mj-ea"/>
                <a:ea typeface="+mj-ea"/>
                <a:cs typeface="Meiryo UI" panose="020B0604030504040204" pitchFamily="50" charset="-128"/>
              </a:rPr>
              <a:t>ループの考えを取り入れた進行管理</a:t>
            </a:r>
            <a:r>
              <a:rPr kumimoji="1" lang="en-US" altLang="ja-JP" sz="2000" b="1" dirty="0" smtClean="0">
                <a:solidFill>
                  <a:schemeClr val="tx1"/>
                </a:solidFill>
                <a:latin typeface="+mj-ea"/>
                <a:ea typeface="+mj-ea"/>
                <a:cs typeface="Meiryo UI" panose="020B0604030504040204" pitchFamily="50" charset="-128"/>
              </a:rPr>
              <a:t>(2/2)</a:t>
            </a:r>
            <a:endParaRPr kumimoji="1" lang="ja-JP" altLang="en-US" sz="2000" b="1" dirty="0">
              <a:solidFill>
                <a:schemeClr val="tx1"/>
              </a:solidFill>
              <a:latin typeface="+mj-ea"/>
              <a:ea typeface="+mj-ea"/>
              <a:cs typeface="Meiryo UI" panose="020B0604030504040204" pitchFamily="50" charset="-128"/>
            </a:endParaRPr>
          </a:p>
        </p:txBody>
      </p:sp>
      <p:sp>
        <p:nvSpPr>
          <p:cNvPr id="10" name="角丸四角形 9"/>
          <p:cNvSpPr/>
          <p:nvPr/>
        </p:nvSpPr>
        <p:spPr>
          <a:xfrm>
            <a:off x="852110" y="3993827"/>
            <a:ext cx="8319185" cy="2502508"/>
          </a:xfrm>
          <a:prstGeom prst="roundRect">
            <a:avLst>
              <a:gd name="adj" fmla="val 6667"/>
            </a:avLst>
          </a:prstGeom>
          <a:noFill/>
          <a:ln w="381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p>
        </p:txBody>
      </p:sp>
      <p:sp>
        <p:nvSpPr>
          <p:cNvPr id="11" name="タイトル 1"/>
          <p:cNvSpPr txBox="1">
            <a:spLocks/>
          </p:cNvSpPr>
          <p:nvPr/>
        </p:nvSpPr>
        <p:spPr>
          <a:xfrm>
            <a:off x="1104117" y="3774388"/>
            <a:ext cx="5187500" cy="446290"/>
          </a:xfrm>
          <a:prstGeom prst="rect">
            <a:avLst/>
          </a:prstGeom>
          <a:solidFill>
            <a:schemeClr val="bg1"/>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2000" b="1" dirty="0" smtClean="0">
                <a:latin typeface="+mn-lt"/>
              </a:rPr>
              <a:t>Orient</a:t>
            </a:r>
            <a:r>
              <a:rPr lang="ja-JP" altLang="en-US" sz="2000" b="1" dirty="0" smtClean="0">
                <a:latin typeface="+mn-lt"/>
              </a:rPr>
              <a:t>（方向づける）＜防災本部＞</a:t>
            </a:r>
            <a:endParaRPr lang="ja-JP" altLang="en-US" sz="2000" b="1" dirty="0">
              <a:latin typeface="+mn-lt"/>
            </a:endParaRPr>
          </a:p>
        </p:txBody>
      </p:sp>
      <p:sp>
        <p:nvSpPr>
          <p:cNvPr id="12" name="コンテンツ プレースホルダー 2"/>
          <p:cNvSpPr txBox="1">
            <a:spLocks/>
          </p:cNvSpPr>
          <p:nvPr/>
        </p:nvSpPr>
        <p:spPr>
          <a:xfrm>
            <a:off x="1104118" y="4220679"/>
            <a:ext cx="7698687" cy="227565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1800" dirty="0" smtClean="0"/>
              <a:t>■</a:t>
            </a:r>
            <a:r>
              <a:rPr lang="ja-JP" altLang="en-US" sz="2000" dirty="0" smtClean="0"/>
              <a:t>把握した現状をより良い結果に繋げるための取組み方針を検討</a:t>
            </a:r>
            <a:endParaRPr lang="en-US" altLang="ja-JP" sz="2000" dirty="0" smtClean="0"/>
          </a:p>
          <a:p>
            <a:pPr>
              <a:buFont typeface="Wingdings" panose="05000000000000000000" pitchFamily="2" charset="2"/>
              <a:buChar char="Ø"/>
            </a:pPr>
            <a:r>
              <a:rPr lang="ja-JP" altLang="en-US" sz="1800" dirty="0" smtClean="0"/>
              <a:t>取組み項目の選定</a:t>
            </a:r>
            <a:endParaRPr lang="en-US" altLang="ja-JP" sz="1800" dirty="0" smtClean="0"/>
          </a:p>
          <a:p>
            <a:pPr marL="0" indent="0">
              <a:lnSpc>
                <a:spcPct val="50000"/>
              </a:lnSpc>
              <a:buFont typeface="Arial" panose="020B0604020202020204" pitchFamily="34" charset="0"/>
              <a:buNone/>
            </a:pPr>
            <a:r>
              <a:rPr lang="ja-JP" altLang="en-US" sz="1800" dirty="0" smtClean="0"/>
              <a:t>　・訓練の充実（対策の実効性確認、高度化）</a:t>
            </a:r>
            <a:endParaRPr lang="en-US" altLang="ja-JP" sz="1800" dirty="0" smtClean="0"/>
          </a:p>
          <a:p>
            <a:pPr marL="0" indent="0">
              <a:lnSpc>
                <a:spcPct val="50000"/>
              </a:lnSpc>
              <a:buFont typeface="Arial" panose="020B0604020202020204" pitchFamily="34" charset="0"/>
              <a:buNone/>
            </a:pPr>
            <a:r>
              <a:rPr lang="ja-JP" altLang="en-US" sz="1800" dirty="0" smtClean="0"/>
              <a:t>　・講演会の実施（情報、知識の習得機会を増やす）</a:t>
            </a:r>
            <a:endParaRPr lang="en-US" altLang="ja-JP" sz="1800" dirty="0" smtClean="0"/>
          </a:p>
          <a:p>
            <a:pPr marL="0" indent="0">
              <a:lnSpc>
                <a:spcPct val="50000"/>
              </a:lnSpc>
              <a:buFont typeface="Arial" panose="020B0604020202020204" pitchFamily="34" charset="0"/>
              <a:buNone/>
            </a:pPr>
            <a:r>
              <a:rPr lang="ja-JP" altLang="en-US" sz="1800" dirty="0" smtClean="0"/>
              <a:t>　・防災コミュニケーションの推進（情報発信、地域交流など）</a:t>
            </a:r>
            <a:endParaRPr lang="en-US" altLang="ja-JP" sz="1800" dirty="0" smtClean="0"/>
          </a:p>
          <a:p>
            <a:pPr>
              <a:buFont typeface="Wingdings" panose="05000000000000000000" pitchFamily="2" charset="2"/>
              <a:buChar char="Ø"/>
            </a:pPr>
            <a:r>
              <a:rPr lang="ja-JP" altLang="en-US" sz="1800" dirty="0" smtClean="0"/>
              <a:t>重点項目設定の要否</a:t>
            </a:r>
            <a:endParaRPr lang="en-US" altLang="ja-JP" sz="1800" dirty="0" smtClean="0"/>
          </a:p>
          <a:p>
            <a:pPr>
              <a:buFont typeface="Wingdings" panose="05000000000000000000" pitchFamily="2" charset="2"/>
              <a:buChar char="Ø"/>
            </a:pPr>
            <a:r>
              <a:rPr lang="ja-JP" altLang="en-US" sz="1800" dirty="0" smtClean="0"/>
              <a:t>防災対策ガイドラインへの項目追加の検討</a:t>
            </a:r>
            <a:endParaRPr lang="en-US" altLang="ja-JP" sz="1800" dirty="0"/>
          </a:p>
        </p:txBody>
      </p:sp>
    </p:spTree>
    <p:extLst>
      <p:ext uri="{BB962C8B-B14F-4D97-AF65-F5344CB8AC3E}">
        <p14:creationId xmlns:p14="http://schemas.microsoft.com/office/powerpoint/2010/main" val="334149678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1316</TotalTime>
  <Words>1939</Words>
  <Application>Microsoft Office PowerPoint</Application>
  <PresentationFormat>A4 210 x 297 mm</PresentationFormat>
  <Paragraphs>321</Paragraphs>
  <Slides>11</Slides>
  <Notes>0</Notes>
  <HiddenSlides>0</HiddenSlides>
  <MMClips>0</MMClips>
  <ScaleCrop>false</ScaleCrop>
  <HeadingPairs>
    <vt:vector size="6" baseType="variant">
      <vt:variant>
        <vt:lpstr>使用されているフォント</vt:lpstr>
      </vt:variant>
      <vt:variant>
        <vt:i4>18</vt:i4>
      </vt:variant>
      <vt:variant>
        <vt:lpstr>テーマ</vt:lpstr>
      </vt:variant>
      <vt:variant>
        <vt:i4>2</vt:i4>
      </vt:variant>
      <vt:variant>
        <vt:lpstr>スライド タイトル</vt:lpstr>
      </vt:variant>
      <vt:variant>
        <vt:i4>11</vt:i4>
      </vt:variant>
    </vt:vector>
  </HeadingPairs>
  <TitlesOfParts>
    <vt:vector size="31" baseType="lpstr">
      <vt:lpstr>BIZ UDPゴシック</vt:lpstr>
      <vt:lpstr>HGPｺﾞｼｯｸM</vt:lpstr>
      <vt:lpstr>Meiryo UI</vt:lpstr>
      <vt:lpstr>ＭＳ ゴシック</vt:lpstr>
      <vt:lpstr>ＭＳ 明朝</vt:lpstr>
      <vt:lpstr>UD デジタル 教科書体 NP-B</vt:lpstr>
      <vt:lpstr>UD デジタル 教科書体 NP-R</vt:lpstr>
      <vt:lpstr>メイリオ</vt:lpstr>
      <vt:lpstr>游ゴシック</vt:lpstr>
      <vt:lpstr>游ゴシック Light</vt:lpstr>
      <vt:lpstr>Arial</vt:lpstr>
      <vt:lpstr>Calibri</vt:lpstr>
      <vt:lpstr>Calibri Light</vt:lpstr>
      <vt:lpstr>Century</vt:lpstr>
      <vt:lpstr>Times New Roman</vt:lpstr>
      <vt:lpstr>Trebuchet MS</vt:lpstr>
      <vt:lpstr>Wingdings</vt:lpstr>
      <vt:lpstr>Wingdings 3</vt:lpstr>
      <vt:lpstr>Office テーマ</vt:lpstr>
      <vt:lpstr>ファセット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Observe（観察）＜防災本部・特定事業所＞</vt:lpstr>
      <vt:lpstr>Decide（意思決定）＜防災本部＞</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三島　博樹</dc:creator>
  <cp:lastModifiedBy>小穴　倫久</cp:lastModifiedBy>
  <cp:revision>124</cp:revision>
  <cp:lastPrinted>2023-03-17T09:22:07Z</cp:lastPrinted>
  <dcterms:created xsi:type="dcterms:W3CDTF">2022-10-31T04:03:28Z</dcterms:created>
  <dcterms:modified xsi:type="dcterms:W3CDTF">2023-03-22T00:53:30Z</dcterms:modified>
</cp:coreProperties>
</file>