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9"/>
  </p:notesMasterIdLst>
  <p:handoutMasterIdLst>
    <p:handoutMasterId r:id="rId10"/>
  </p:handoutMasterIdLst>
  <p:sldIdLst>
    <p:sldId id="597" r:id="rId5"/>
    <p:sldId id="578" r:id="rId6"/>
    <p:sldId id="583" r:id="rId7"/>
    <p:sldId id="588" r:id="rId8"/>
  </p:sldIdLst>
  <p:sldSz cx="9144000" cy="6858000" type="screen4x3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明朝E"/>
        <a:cs typeface="HGP明朝E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明朝E"/>
        <a:cs typeface="HGP明朝E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明朝E"/>
        <a:cs typeface="HGP明朝E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明朝E"/>
        <a:cs typeface="HGP明朝E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明朝E"/>
        <a:cs typeface="HGP明朝E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明朝E"/>
        <a:cs typeface="HGP明朝E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明朝E"/>
        <a:cs typeface="HGP明朝E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明朝E"/>
        <a:cs typeface="HGP明朝E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明朝E"/>
        <a:cs typeface="HGP明朝E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0F64DD9-B3F8-4EF8-BFE8-3C2180066891}">
          <p14:sldIdLst>
            <p14:sldId id="597"/>
            <p14:sldId id="578"/>
            <p14:sldId id="583"/>
            <p14:sldId id="588"/>
          </p14:sldIdLst>
        </p14:section>
        <p14:section name="タイトルなしのセクション" id="{D46B9D69-7E28-4B99-BEB3-E7D31A32710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  <p15:guide id="3" orient="horz" pos="2145" userDrawn="1">
          <p15:clr>
            <a:srgbClr val="A4A3A4"/>
          </p15:clr>
        </p15:guide>
        <p15:guide id="4" pos="31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66"/>
    <a:srgbClr val="FF6600"/>
    <a:srgbClr val="0000CC"/>
    <a:srgbClr val="FFFFCC"/>
    <a:srgbClr val="FFFF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8" autoAdjust="0"/>
    <p:restoredTop sz="93286" autoAdjust="0"/>
  </p:normalViewPr>
  <p:slideViewPr>
    <p:cSldViewPr>
      <p:cViewPr varScale="1">
        <p:scale>
          <a:sx n="69" d="100"/>
          <a:sy n="69" d="100"/>
        </p:scale>
        <p:origin x="129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52" d="100"/>
          <a:sy n="52" d="100"/>
        </p:scale>
        <p:origin x="-2982" y="-90"/>
      </p:cViewPr>
      <p:guideLst>
        <p:guide orient="horz" pos="3130"/>
        <p:guide pos="2143"/>
        <p:guide orient="horz" pos="2145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175" cy="340416"/>
          </a:xfrm>
          <a:prstGeom prst="rect">
            <a:avLst/>
          </a:prstGeom>
        </p:spPr>
        <p:txBody>
          <a:bodyPr vert="horz" lIns="93218" tIns="46608" rIns="93218" bIns="466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65679"/>
            <a:ext cx="4306175" cy="340416"/>
          </a:xfrm>
          <a:prstGeom prst="rect">
            <a:avLst/>
          </a:prstGeom>
        </p:spPr>
        <p:txBody>
          <a:bodyPr vert="horz" lIns="93218" tIns="46608" rIns="93218" bIns="466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18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742" cy="340306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80" y="0"/>
            <a:ext cx="4307742" cy="340306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664B2F-7FD6-4463-AF8A-2835EA666B08}" type="datetimeFigureOut">
              <a:rPr lang="ja-JP" altLang="en-US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39883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632" y="3233449"/>
            <a:ext cx="7950077" cy="3062751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10"/>
            <a:ext cx="4307742" cy="340305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80" y="6465810"/>
            <a:ext cx="4307742" cy="340305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BC43732-7646-4A04-81B8-D80FFDCF41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7295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C43732-7646-4A04-81B8-D80FFDCF412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959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BE1E6-7F67-4EE9-BE50-0392A75E322F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23AE8-724C-4DE7-93EF-03825F0CD4E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474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79784-39C4-4B96-B7B6-FC09B60ABBCE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219CA-93DE-49C3-A2A1-D120B2F567D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648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14F15-0113-475E-A0CA-01B333DBC4C3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1806C-E0EE-41FE-9B0F-8932E941350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450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37BDF6-1BDC-42AE-B6F4-1A6D576FD18E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7149C-956A-4978-90D1-E795B7FD58B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734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F2661-3F1A-47DC-AA66-CA117537314A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D5278-3148-4FDD-9991-12FEBB2F845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763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5EA832-C573-43B1-BA52-A27E4DCD3267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8EFFC-E367-4A21-9CDB-847DDC93383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167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CA8CCB-C497-4A35-B4C1-B462B5F15C9B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55C8C-2CD6-4F60-AE05-18B6921C2F3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408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4A43D-AF95-49C1-8225-6D1DC566BB9B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9403C-919F-466F-8890-38B218255D8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372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4CB7A2-BA6A-41F8-A3AC-F3433D1F5EE2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A17E7-B6C1-44FE-B664-4173AE54859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133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5BDAFE-7A84-44EC-BD5E-5041ACA2984C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286A0-EFA8-477B-AC67-B3F9E4F8F6E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810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0DDE0-545A-4698-BA49-C5F5421F1EA8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BA6FC-AF41-4755-93D5-F1F1E1DFA19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559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11C99D-95B0-45D1-B6AA-6F0DA733014F}" type="datetimeFigureOut">
              <a:rPr lang="ja-JP" altLang="en-US" smtClean="0"/>
              <a:pPr>
                <a:defRPr/>
              </a:pPr>
              <a:t>2020/3/11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C7E665F-27A0-4C66-8577-08C9E5BB305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601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コンテンツ プレースホルダー 4"/>
          <p:cNvSpPr txBox="1">
            <a:spLocks/>
          </p:cNvSpPr>
          <p:nvPr/>
        </p:nvSpPr>
        <p:spPr>
          <a:xfrm>
            <a:off x="266787" y="2636912"/>
            <a:ext cx="8610425" cy="38164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訓練の目的</a:t>
            </a:r>
            <a:r>
              <a:rPr lang="en-US" altLang="ja-JP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lang="en-US" altLang="ja-JP" sz="2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南海</a:t>
            </a: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トラフ巨大地震発生時の災害対応活動中に、石油コンビナートにおいて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、大規模</a:t>
            </a: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災害が発生することを想定し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、府庁の本部、現地本部（地元</a:t>
            </a: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市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等）と関係機関が連携</a:t>
            </a: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した活動を図上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訓練する。</a:t>
            </a:r>
            <a:endParaRPr lang="en-US" altLang="ja-JP" sz="24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ja-JP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訓練</a:t>
            </a:r>
            <a:r>
              <a:rPr lang="ja-JP" altLang="en-US" sz="2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日時</a:t>
            </a:r>
            <a:r>
              <a:rPr lang="en-US" altLang="ja-JP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24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令和２年１月</a:t>
            </a:r>
            <a:r>
              <a:rPr lang="en-US" altLang="ja-JP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17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</a:t>
            </a: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14:15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15:45</a:t>
            </a:r>
            <a:endParaRPr lang="en-US" altLang="ja-JP" sz="2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（開始前に事前説明、終了後に評価者等に</a:t>
            </a:r>
            <a:r>
              <a:rPr lang="ja-JP" altLang="en-US" sz="2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よる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講評・コメント）</a:t>
            </a:r>
            <a:endParaRPr lang="en-US" altLang="ja-JP" sz="2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FB4735-D28A-459F-AABF-3B0AC44EC53E}" type="slidenum"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HGP明朝E"/>
                <a:cs typeface="HGP明朝E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HGP明朝E"/>
              <a:cs typeface="HGP明朝E"/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7236296" y="332656"/>
            <a:ext cx="1601084" cy="4224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72000" rIns="91440" bIns="7200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ja-JP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－</a:t>
            </a:r>
            <a:r>
              <a:rPr lang="ja-JP" altLang="en-US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endParaRPr lang="ja-JP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>
          <a:xfrm>
            <a:off x="266787" y="1340768"/>
            <a:ext cx="8610425" cy="10081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大阪府石油コンビナート等防災本部訓練の概要</a:t>
            </a:r>
            <a:endParaRPr lang="en-US" altLang="ja-JP" sz="28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 algn="ctr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（令和２年１月</a:t>
            </a:r>
            <a:r>
              <a:rPr lang="en-US" altLang="ja-JP" sz="2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17</a:t>
            </a:r>
            <a:r>
              <a:rPr lang="ja-JP" altLang="en-US" sz="28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日実施）</a:t>
            </a:r>
            <a:endParaRPr lang="en-US" altLang="ja-JP" sz="28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90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コンテンツ プレースホルダー 4"/>
          <p:cNvSpPr txBox="1">
            <a:spLocks/>
          </p:cNvSpPr>
          <p:nvPr/>
        </p:nvSpPr>
        <p:spPr>
          <a:xfrm>
            <a:off x="179512" y="1052736"/>
            <a:ext cx="8682434" cy="57148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＜参加機関＞</a:t>
            </a:r>
            <a:endParaRPr lang="en-US" altLang="ja-JP" sz="18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災害対策本部／石コン本部（危機管理センター</a:t>
            </a:r>
            <a:r>
              <a:rPr lang="en-US" altLang="ja-JP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A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・</a:t>
            </a:r>
            <a:r>
              <a:rPr lang="en-US" altLang="ja-JP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B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）　合計</a:t>
            </a:r>
            <a:r>
              <a:rPr lang="en-US" altLang="ja-JP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50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～</a:t>
            </a:r>
            <a:r>
              <a:rPr lang="en-US" altLang="ja-JP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60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名程度</a:t>
            </a:r>
            <a:endParaRPr lang="en-US" altLang="ja-JP" sz="1800" u="sng" dirty="0" smtClean="0">
              <a:solidFill>
                <a:srgbClr val="00206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（プレーヤー）府危機管理室、府薬務課（リエゾン）、府環境管理室（リエゾン）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（コントローラー）大阪府警察本部、大阪海上保安監部、</a:t>
            </a:r>
            <a:endParaRPr lang="en-US" altLang="ja-JP" sz="18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　　　　　　　　　大阪市消防局（役）、消防庁（役）、一般住民（役）　等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市災害対策本部／石コン現地連絡所・現地本部（高石市役所）　合計</a:t>
            </a:r>
            <a:r>
              <a:rPr lang="en-US" altLang="ja-JP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30</a:t>
            </a:r>
            <a:r>
              <a:rPr lang="ja-JP" altLang="en-US" sz="1800" u="sng" dirty="0" smtClean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名程度</a:t>
            </a:r>
            <a:endParaRPr lang="en-US" altLang="ja-JP" sz="1800" u="sng" dirty="0" smtClean="0">
              <a:solidFill>
                <a:srgbClr val="00206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（プレーヤー）府危機管理室、府港湾局（電話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）、泉州農と緑の総合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事務所環境指導課、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　　　　　　　高石市危機管理課、泉大津市危機管理課、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（コントローラー）堺市消防局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（プレーヤー兼） 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、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泉大津市消防本部（プレーヤー兼） 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　　　　　　　　　　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　　　　　　　　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堺</a:t>
            </a:r>
            <a:r>
              <a:rPr lang="zh-TW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海上保安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署（プレーヤー兼）</a:t>
            </a:r>
            <a:r>
              <a:rPr lang="zh-TW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zh-TW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高石警察署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（プレーヤー兼）、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　　　　　　　　　　</a:t>
            </a:r>
            <a:r>
              <a:rPr lang="zh-TW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発災</a:t>
            </a:r>
            <a:r>
              <a:rPr lang="zh-TW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事業所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＜評価者＞</a:t>
            </a:r>
            <a:endParaRPr lang="en-US" altLang="ja-JP" sz="18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</a:t>
            </a:r>
            <a:r>
              <a:rPr lang="ja-JP" altLang="en-US" sz="18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j-cs"/>
              </a:rPr>
              <a:t>　消防庁特殊災害室　</a:t>
            </a:r>
            <a:endParaRPr lang="en-US" altLang="ja-JP" sz="1800" dirty="0" smtClean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＜見学機関＞</a:t>
            </a:r>
            <a:endParaRPr lang="en-US" altLang="ja-JP" sz="18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近畿地方整備局、大阪府警察本部、府港湾局、堺・泉北特別防災地区協議会事業所、</a:t>
            </a:r>
            <a:endParaRPr lang="en-US" altLang="ja-JP" sz="18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大阪府立環境農林水産総合研究所</a:t>
            </a:r>
            <a:r>
              <a:rPr lang="en-US" altLang="ja-JP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800" dirty="0" err="1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大阪大学大学院</a:t>
            </a:r>
            <a:r>
              <a:rPr lang="en-US" altLang="ja-JP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</a:p>
          <a:p>
            <a:pPr marL="0" lvl="0" indent="0" fontAlgn="auto">
              <a:spcAft>
                <a:spcPts val="0"/>
              </a:spcAft>
              <a:buNone/>
            </a:pP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（</a:t>
            </a:r>
            <a:r>
              <a:rPr lang="en-US" altLang="ja-JP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国研</a:t>
            </a:r>
            <a:r>
              <a:rPr lang="en-US" altLang="ja-JP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lang="ja-JP" altLang="en-US" sz="18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国立環境研究所　災害・事故に起因する化学物質リスク研究課題参画）</a:t>
            </a:r>
            <a:endParaRPr lang="ja-JP" altLang="en-US" sz="18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j-cs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FB4735-D28A-459F-AABF-3B0AC44EC53E}" type="slidenum"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HGP明朝E"/>
                <a:cs typeface="HGP明朝E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HGP明朝E"/>
              <a:cs typeface="HGP明朝E"/>
            </a:endParaRPr>
          </a:p>
        </p:txBody>
      </p:sp>
      <p:sp>
        <p:nvSpPr>
          <p:cNvPr id="17" name="タイトル 2"/>
          <p:cNvSpPr txBox="1">
            <a:spLocks/>
          </p:cNvSpPr>
          <p:nvPr/>
        </p:nvSpPr>
        <p:spPr>
          <a:xfrm>
            <a:off x="0" y="188640"/>
            <a:ext cx="9144000" cy="792088"/>
          </a:xfrm>
          <a:prstGeom prst="rect">
            <a:avLst/>
          </a:prstGeom>
          <a:solidFill>
            <a:schemeClr val="accent1"/>
          </a:solidFill>
        </p:spPr>
        <p:txBody>
          <a:bodyPr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　</a:t>
            </a:r>
            <a:r>
              <a:rPr lang="ja-JP" altLang="en-US" sz="2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　訓練体制</a:t>
            </a:r>
            <a:endParaRPr lang="ja-JP" altLang="en-US" sz="28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7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6840844" y="2356400"/>
            <a:ext cx="1939295" cy="323240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2746630" y="2356400"/>
            <a:ext cx="1939295" cy="323240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FB4735-D28A-459F-AABF-3B0AC44EC53E}" type="slidenum"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HGP明朝E"/>
                <a:cs typeface="HGP明朝E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HGP明朝E"/>
              <a:cs typeface="HGP明朝E"/>
            </a:endParaRPr>
          </a:p>
        </p:txBody>
      </p:sp>
      <p:sp>
        <p:nvSpPr>
          <p:cNvPr id="17" name="タイトル 2"/>
          <p:cNvSpPr txBox="1">
            <a:spLocks/>
          </p:cNvSpPr>
          <p:nvPr/>
        </p:nvSpPr>
        <p:spPr>
          <a:xfrm>
            <a:off x="0" y="191373"/>
            <a:ext cx="9144000" cy="792088"/>
          </a:xfrm>
          <a:prstGeom prst="rect">
            <a:avLst/>
          </a:prstGeom>
          <a:solidFill>
            <a:schemeClr val="accent1"/>
          </a:solidFill>
        </p:spPr>
        <p:txBody>
          <a:bodyPr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　</a:t>
            </a:r>
            <a:r>
              <a:rPr lang="ja-JP" altLang="en-US" sz="2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　石油コンビナート等防災本部の災害対応</a:t>
            </a:r>
            <a:r>
              <a:rPr lang="en-US" altLang="ja-JP" sz="24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(</a:t>
            </a:r>
            <a:r>
              <a:rPr lang="ja-JP" altLang="en-US" sz="24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情報の流れ）</a:t>
            </a:r>
            <a:endParaRPr lang="ja-JP" altLang="en-US" sz="24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558956" y="1818065"/>
            <a:ext cx="6303428" cy="44559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4126" y="2077117"/>
            <a:ext cx="1103832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　庁</a:t>
            </a:r>
            <a:endParaRPr kumimoji="1" lang="ja-JP" altLang="en-US" sz="2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04098" y="2867459"/>
            <a:ext cx="151255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消防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現地指揮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所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57553" y="287513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消防機関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本局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35236" y="4631867"/>
            <a:ext cx="145027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事業所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対策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本部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80132" y="4693422"/>
            <a:ext cx="171574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海上保安署、警察署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等関係機関</a:t>
            </a:r>
            <a:endParaRPr kumimoji="1"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59710" y="4669993"/>
            <a:ext cx="15135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rmAutofit/>
          </a:bodyPr>
          <a:lstStyle/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市災対本部</a:t>
            </a:r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06198" y="2903333"/>
            <a:ext cx="149077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rmAutofit/>
          </a:bodyPr>
          <a:lstStyle/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現地本部</a:t>
            </a:r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9570" y="2864685"/>
            <a:ext cx="14877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rmAutofit/>
          </a:bodyPr>
          <a:lstStyle/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府石コン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災対本部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5554" y="4693422"/>
            <a:ext cx="17281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国、府警本部等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機関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7833547" y="3647206"/>
            <a:ext cx="0" cy="966776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endCxn id="12" idx="3"/>
          </p:cNvCxnSpPr>
          <p:nvPr/>
        </p:nvCxnSpPr>
        <p:spPr>
          <a:xfrm flipH="1" flipV="1">
            <a:off x="4396973" y="3226499"/>
            <a:ext cx="577904" cy="8599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4424289" y="3533618"/>
            <a:ext cx="2815462" cy="1050977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>
            <a:off x="6630136" y="3235098"/>
            <a:ext cx="481118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3647922" y="3617819"/>
            <a:ext cx="0" cy="102555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4033827" y="3590132"/>
            <a:ext cx="1253416" cy="994463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endCxn id="13" idx="3"/>
          </p:cNvCxnSpPr>
          <p:nvPr/>
        </p:nvCxnSpPr>
        <p:spPr>
          <a:xfrm flipH="1" flipV="1">
            <a:off x="1967322" y="3187851"/>
            <a:ext cx="938876" cy="787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1236392" y="3559045"/>
            <a:ext cx="0" cy="1072822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814238" y="2125568"/>
            <a:ext cx="17235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地元市役所</a:t>
            </a:r>
            <a:endParaRPr kumimoji="1" lang="ja-JP" altLang="en-US" sz="2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1" name="円弧 40"/>
          <p:cNvSpPr/>
          <p:nvPr/>
        </p:nvSpPr>
        <p:spPr>
          <a:xfrm flipV="1">
            <a:off x="1236392" y="4833648"/>
            <a:ext cx="4481615" cy="1248245"/>
          </a:xfrm>
          <a:prstGeom prst="arc">
            <a:avLst>
              <a:gd name="adj1" fmla="val 10780718"/>
              <a:gd name="adj2" fmla="val 0"/>
            </a:avLst>
          </a:prstGeom>
          <a:ln w="38100">
            <a:prstDash val="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11254" y="2115203"/>
            <a:ext cx="14157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発災現場</a:t>
            </a:r>
            <a:endParaRPr kumimoji="1" lang="ja-JP" altLang="en-US" sz="2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83087" y="1549947"/>
            <a:ext cx="1516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 災 地</a:t>
            </a:r>
            <a:endParaRPr kumimoji="1" lang="ja-JP" altLang="en-US" sz="2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843989" y="2326282"/>
            <a:ext cx="1939295" cy="323240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116634" y="2023696"/>
            <a:ext cx="14157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関係機関</a:t>
            </a:r>
            <a:endParaRPr kumimoji="1" lang="ja-JP" altLang="en-US" sz="2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79512" y="1332232"/>
            <a:ext cx="8797002" cy="5119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3327" y="1107348"/>
            <a:ext cx="36405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大阪府石コン等防災本部</a:t>
            </a:r>
            <a:endParaRPr kumimoji="1" lang="ja-JP" altLang="en-US" sz="2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8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FB4735-D28A-459F-AABF-3B0AC44EC53E}" type="slidenum"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HGP明朝E"/>
                <a:cs typeface="HGP明朝E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HGP明朝E"/>
              <a:cs typeface="HGP明朝E"/>
            </a:endParaRPr>
          </a:p>
        </p:txBody>
      </p:sp>
      <p:sp>
        <p:nvSpPr>
          <p:cNvPr id="17" name="タイトル 2"/>
          <p:cNvSpPr txBox="1">
            <a:spLocks/>
          </p:cNvSpPr>
          <p:nvPr/>
        </p:nvSpPr>
        <p:spPr>
          <a:xfrm>
            <a:off x="0" y="188640"/>
            <a:ext cx="9144000" cy="792088"/>
          </a:xfrm>
          <a:prstGeom prst="rect">
            <a:avLst/>
          </a:prstGeom>
          <a:solidFill>
            <a:schemeClr val="accent1"/>
          </a:solidFill>
        </p:spPr>
        <p:txBody>
          <a:bodyPr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　</a:t>
            </a:r>
            <a:r>
              <a:rPr lang="ja-JP" altLang="en-US" sz="28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　シナリオ概要</a:t>
            </a:r>
            <a:endParaRPr lang="ja-JP" altLang="en-US" sz="28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29589"/>
              </p:ext>
            </p:extLst>
          </p:nvPr>
        </p:nvGraphicFramePr>
        <p:xfrm>
          <a:off x="89756" y="1160104"/>
          <a:ext cx="8946740" cy="5351176"/>
        </p:xfrm>
        <a:graphic>
          <a:graphicData uri="http://schemas.openxmlformats.org/drawingml/2006/table">
            <a:tbl>
              <a:tblPr/>
              <a:tblGrid>
                <a:gridCol w="734794">
                  <a:extLst>
                    <a:ext uri="{9D8B030D-6E8A-4147-A177-3AD203B41FA5}">
                      <a16:colId xmlns:a16="http://schemas.microsoft.com/office/drawing/2014/main" val="2754144434"/>
                    </a:ext>
                  </a:extLst>
                </a:gridCol>
                <a:gridCol w="4179498">
                  <a:extLst>
                    <a:ext uri="{9D8B030D-6E8A-4147-A177-3AD203B41FA5}">
                      <a16:colId xmlns:a16="http://schemas.microsoft.com/office/drawing/2014/main" val="150101417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4235443176"/>
                    </a:ext>
                  </a:extLst>
                </a:gridCol>
              </a:tblGrid>
              <a:tr h="344083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A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　有害物質漏えい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→火災。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タンク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浮き屋根上の漏えい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C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　油の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海上流出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576927"/>
                  </a:ext>
                </a:extLst>
              </a:tr>
              <a:tr h="20142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14:15</a:t>
                      </a:r>
                      <a:b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15:00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〇余震により、大規模漏えいに発展。漏えい停止は困難。火災に発展する</a:t>
                      </a: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おそれ</a:t>
                      </a:r>
                      <a:endParaRPr lang="en-US" altLang="ja-JP" sz="1400" b="1" i="0" u="sng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自衛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消防が、検知管で敷地境界の濃度測定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10ppm)</a:t>
                      </a:r>
                      <a:b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堺消（高石市依頼）が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市街地臨海部の濃度測定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１～２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ppm)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（府環境部局協力）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大規模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漏えいに関する広報の検討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(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以後継続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)</a:t>
                      </a:r>
                      <a:b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堺消が火災警戒区域を設定し、関係機関に通知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関係課の助言を踏まえ、濃度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に関する見解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を確定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〇桟橋</a:t>
                      </a:r>
                      <a:r>
                        <a:rPr lang="ja-JP" alt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付近から</a:t>
                      </a:r>
                      <a:r>
                        <a:rPr lang="en-US" altLang="ja-JP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A</a:t>
                      </a:r>
                      <a:r>
                        <a:rPr lang="ja-JP" alt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重油が海上に</a:t>
                      </a: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流出。漏えい</a:t>
                      </a:r>
                      <a:r>
                        <a:rPr lang="ja-JP" alt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継続、漏えい量</a:t>
                      </a: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不明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堺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海上は現地確認　⇒　保安監部に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速報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海上火災のおそれ等、一般地域への影響を把握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事業者は一次オイルフェンス展張。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海上防災に二次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オイルフェンスの展張、油回収を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要請　⇒活動開始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漏えい防止措置（漏えい油の回収、土のう積み上げ等）本部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は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、港湾局に定置式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オイルフェンスの展張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要請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海上漏えいに関する広報の検討（以後継続）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海上共同防災組織が、二次オイルフェンスの展張完了</a:t>
                      </a:r>
                      <a:b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港湾局が定置式オイルフェンスを展張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堺海上は、航行制限措置の発令、現場での広報指示</a:t>
                      </a:r>
                      <a:b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堺海上、港湾局、近畿地整等による調整会議の検討</a:t>
                      </a:r>
                      <a:b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保安監部は、緊急物資輸送への影響、航行制限措置、連絡会議の調整状況について連絡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575061"/>
                  </a:ext>
                </a:extLst>
              </a:tr>
              <a:tr h="25238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15:00</a:t>
                      </a:r>
                      <a:b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15:45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〇火災</a:t>
                      </a:r>
                      <a:r>
                        <a:rPr lang="ja-JP" alt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に発展。長期継続の</a:t>
                      </a: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見込み、近隣タンクへの延焼のおそれ</a:t>
                      </a:r>
                      <a:endParaRPr lang="en-US" altLang="ja-JP" sz="1400" b="1" i="0" u="sng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火災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に関する新たな広報の検討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火災の拡大に備えた住民避難の検討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〇タンク</a:t>
                      </a:r>
                      <a:r>
                        <a:rPr lang="ja-JP" alt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浮き屋根上に漏えい発見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大容量泡消火ユニット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派遣を広域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共同防災組織に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要請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堺消は、泉大津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消防への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応援と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緊援隊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派遣を要請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⇒本部は、消防庁調整　⇒新潟県部隊派遣決定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気分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不良者の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発生への対応。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⇒有害物質（敷地境界約５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ppm</a:t>
                      </a:r>
                      <a:r>
                        <a:rPr lang="ja-JP" alt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、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市街地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0.2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0.5ppm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）や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PM2.5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の測定結果の評価、見解確定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 fontAlgn="ctr">
                        <a:lnSpc>
                          <a:spcPts val="19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マスク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配布の要請を受け、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調整開始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497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3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BAE41FA435BB48BB6AD6B13D9088ED" ma:contentTypeVersion="0" ma:contentTypeDescription="新しいドキュメントを作成します。" ma:contentTypeScope="" ma:versionID="7162fe07b3bac3b0941ad0df537fd971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975F28-50B1-47C5-B270-8BE51D097B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E609241-EA80-48D6-B602-D08ABF655F01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83B61A9-374B-4E30-94DE-DEB628A146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17494</TotalTime>
  <Words>221</Words>
  <Application>Microsoft Office PowerPoint</Application>
  <PresentationFormat>画面に合わせる (4:3)</PresentationFormat>
  <Paragraphs>74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HGPｺﾞｼｯｸM</vt:lpstr>
      <vt:lpstr>HGP明朝E</vt:lpstr>
      <vt:lpstr>ＭＳ Ｐゴシック</vt:lpstr>
      <vt:lpstr>ＭＳ 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大阪府石油コンビナート等 防災本部会議</dc:title>
  <dc:creator>大阪府庁</dc:creator>
  <cp:lastModifiedBy>原野　利暢</cp:lastModifiedBy>
  <cp:revision>1005</cp:revision>
  <cp:lastPrinted>2020-03-11T07:05:14Z</cp:lastPrinted>
  <dcterms:created xsi:type="dcterms:W3CDTF">2012-03-15T06:22:48Z</dcterms:created>
  <dcterms:modified xsi:type="dcterms:W3CDTF">2020-03-11T08:14:05Z</dcterms:modified>
</cp:coreProperties>
</file>