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9" r:id="rId2"/>
    <p:sldId id="270" r:id="rId3"/>
  </p:sldIdLst>
  <p:sldSz cx="15122525" cy="10693400"/>
  <p:notesSz cx="6807200" cy="9939338"/>
  <p:defaultTextStyle>
    <a:defPPr>
      <a:defRPr lang="ja-JP"/>
    </a:defPPr>
    <a:lvl1pPr marL="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F3963546-33DF-4E84-9D11-BFCE6AF25C46}">
          <p14:sldIdLst>
            <p14:sldId id="269"/>
            <p14:sldId id="270"/>
          </p14:sldIdLst>
        </p14:section>
        <p14:section name="タイトルなしのセクション" id="{EA605B47-2FFD-4E8F-81B0-CD320E167F7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B21"/>
    <a:srgbClr val="FF967D"/>
    <a:srgbClr val="FF714F"/>
    <a:srgbClr val="FF8F75"/>
    <a:srgbClr val="FFCABD"/>
    <a:srgbClr val="FFCCFF"/>
    <a:srgbClr val="256EFF"/>
    <a:srgbClr val="FFFF99"/>
    <a:srgbClr val="94B1D4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2" autoAdjust="0"/>
    <p:restoredTop sz="95936" autoAdjust="0"/>
  </p:normalViewPr>
  <p:slideViewPr>
    <p:cSldViewPr showGuides="1">
      <p:cViewPr varScale="1">
        <p:scale>
          <a:sx n="48" d="100"/>
          <a:sy n="48" d="100"/>
        </p:scale>
        <p:origin x="1200" y="60"/>
      </p:cViewPr>
      <p:guideLst>
        <p:guide orient="horz" pos="3368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6888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0"/>
            <a:ext cx="2949575" cy="496888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0C8DD1BE-2953-48A1-9B0F-C38EFFD7B66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05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0" tIns="45711" rIns="91420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3"/>
            <a:ext cx="2949575" cy="49688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3"/>
            <a:ext cx="2949575" cy="49688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D128A1AF-D8EE-4EB1-B0FF-6B38B37F22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35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70400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40801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11201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81602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520025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22403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928036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632040" algn="l" defTabSz="140801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0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96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68350" y="746125"/>
            <a:ext cx="52705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8A1AF-D8EE-4EB1-B0FF-6B38B37F22F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92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90" y="3321888"/>
            <a:ext cx="1285414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79" y="6059593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4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08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16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2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28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32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1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963831" y="428236"/>
            <a:ext cx="3402568" cy="912404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56129" y="428236"/>
            <a:ext cx="9955661" cy="91240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2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2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6" y="6871502"/>
            <a:ext cx="12854146" cy="2123828"/>
          </a:xfrm>
        </p:spPr>
        <p:txBody>
          <a:bodyPr anchor="t"/>
          <a:lstStyle>
            <a:lvl1pPr algn="l">
              <a:defRPr sz="6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6" y="4532320"/>
            <a:ext cx="12854146" cy="233918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400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0801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1201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160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00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2403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280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320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82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56126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687284" y="2495129"/>
            <a:ext cx="6679115" cy="705714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96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30" y="2393642"/>
            <a:ext cx="6681741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30" y="3391195"/>
            <a:ext cx="6681741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6" y="2393642"/>
            <a:ext cx="6684367" cy="997555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4005" indent="0">
              <a:buNone/>
              <a:defRPr sz="3100" b="1"/>
            </a:lvl2pPr>
            <a:lvl3pPr marL="1408010" indent="0">
              <a:buNone/>
              <a:defRPr sz="2800" b="1"/>
            </a:lvl3pPr>
            <a:lvl4pPr marL="2112015" indent="0">
              <a:buNone/>
              <a:defRPr sz="2400" b="1"/>
            </a:lvl4pPr>
            <a:lvl5pPr marL="2816020" indent="0">
              <a:buNone/>
              <a:defRPr sz="2400" b="1"/>
            </a:lvl5pPr>
            <a:lvl6pPr marL="3520025" indent="0">
              <a:buNone/>
              <a:defRPr sz="2400" b="1"/>
            </a:lvl6pPr>
            <a:lvl7pPr marL="4224030" indent="0">
              <a:buNone/>
              <a:defRPr sz="2400" b="1"/>
            </a:lvl7pPr>
            <a:lvl8pPr marL="4928036" indent="0">
              <a:buNone/>
              <a:defRPr sz="2400" b="1"/>
            </a:lvl8pPr>
            <a:lvl9pPr marL="5632040" indent="0">
              <a:buNone/>
              <a:defRPr sz="24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6" y="3391195"/>
            <a:ext cx="6684367" cy="616108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44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30" y="425756"/>
            <a:ext cx="4975207" cy="1811937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8"/>
            <a:ext cx="8453912" cy="9126520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30" y="2237696"/>
            <a:ext cx="4975207" cy="7314583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5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2" y="7485383"/>
            <a:ext cx="9073515" cy="88369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2" y="955475"/>
            <a:ext cx="9073515" cy="6416040"/>
          </a:xfrm>
        </p:spPr>
        <p:txBody>
          <a:bodyPr/>
          <a:lstStyle>
            <a:lvl1pPr marL="0" indent="0">
              <a:buNone/>
              <a:defRPr sz="5000"/>
            </a:lvl1pPr>
            <a:lvl2pPr marL="704005" indent="0">
              <a:buNone/>
              <a:defRPr sz="4300"/>
            </a:lvl2pPr>
            <a:lvl3pPr marL="1408010" indent="0">
              <a:buNone/>
              <a:defRPr sz="3700"/>
            </a:lvl3pPr>
            <a:lvl4pPr marL="2112015" indent="0">
              <a:buNone/>
              <a:defRPr sz="3100"/>
            </a:lvl4pPr>
            <a:lvl5pPr marL="2816020" indent="0">
              <a:buNone/>
              <a:defRPr sz="3100"/>
            </a:lvl5pPr>
            <a:lvl6pPr marL="3520025" indent="0">
              <a:buNone/>
              <a:defRPr sz="3100"/>
            </a:lvl6pPr>
            <a:lvl7pPr marL="4224030" indent="0">
              <a:buNone/>
              <a:defRPr sz="3100"/>
            </a:lvl7pPr>
            <a:lvl8pPr marL="4928036" indent="0">
              <a:buNone/>
              <a:defRPr sz="3100"/>
            </a:lvl8pPr>
            <a:lvl9pPr marL="5632040" indent="0">
              <a:buNone/>
              <a:defRPr sz="3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2" y="8369073"/>
            <a:ext cx="9073515" cy="1254989"/>
          </a:xfrm>
        </p:spPr>
        <p:txBody>
          <a:bodyPr/>
          <a:lstStyle>
            <a:lvl1pPr marL="0" indent="0">
              <a:buNone/>
              <a:defRPr sz="2200"/>
            </a:lvl1pPr>
            <a:lvl2pPr marL="704005" indent="0">
              <a:buNone/>
              <a:defRPr sz="1800"/>
            </a:lvl2pPr>
            <a:lvl3pPr marL="1408010" indent="0">
              <a:buNone/>
              <a:defRPr sz="1500"/>
            </a:lvl3pPr>
            <a:lvl4pPr marL="2112015" indent="0">
              <a:buNone/>
              <a:defRPr sz="1400"/>
            </a:lvl4pPr>
            <a:lvl5pPr marL="2816020" indent="0">
              <a:buNone/>
              <a:defRPr sz="1400"/>
            </a:lvl5pPr>
            <a:lvl6pPr marL="3520025" indent="0">
              <a:buNone/>
              <a:defRPr sz="1400"/>
            </a:lvl6pPr>
            <a:lvl7pPr marL="4224030" indent="0">
              <a:buNone/>
              <a:defRPr sz="1400"/>
            </a:lvl7pPr>
            <a:lvl8pPr marL="4928036" indent="0">
              <a:buNone/>
              <a:defRPr sz="1400"/>
            </a:lvl8pPr>
            <a:lvl9pPr marL="5632040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40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3"/>
          </a:xfrm>
          <a:prstGeom prst="rect">
            <a:avLst/>
          </a:prstGeom>
        </p:spPr>
        <p:txBody>
          <a:bodyPr vert="horz" lIns="140801" tIns="70401" rIns="140801" bIns="704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6" y="2495129"/>
            <a:ext cx="13610273" cy="7057149"/>
          </a:xfrm>
          <a:prstGeom prst="rect">
            <a:avLst/>
          </a:prstGeom>
        </p:spPr>
        <p:txBody>
          <a:bodyPr vert="horz" lIns="140801" tIns="70401" rIns="140801" bIns="704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8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86C54-A728-49FF-AEB6-9382D566D249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2" y="9911202"/>
            <a:ext cx="4788801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1" y="9911202"/>
            <a:ext cx="3528590" cy="569325"/>
          </a:xfrm>
          <a:prstGeom prst="rect">
            <a:avLst/>
          </a:prstGeom>
        </p:spPr>
        <p:txBody>
          <a:bodyPr vert="horz" lIns="140801" tIns="70401" rIns="140801" bIns="7040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C63D4-E9A9-4E53-864D-16A6A9D4F3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39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08010" rtl="0" eaLnBrk="1" latinLnBrk="0" hangingPunct="1">
        <a:spcBef>
          <a:spcPct val="0"/>
        </a:spcBef>
        <a:buNone/>
        <a:defRPr kumimoji="1"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8003" indent="-528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44008" indent="-440003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001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4017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802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202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6032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80038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4043" indent="-352002" algn="l" defTabSz="140801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400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801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201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602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25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403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8036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2040" algn="l" defTabSz="1408010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jpe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5384" y="684571"/>
            <a:ext cx="4435246" cy="9836474"/>
          </a:xfrm>
          <a:prstGeom prst="roundRect">
            <a:avLst>
              <a:gd name="adj" fmla="val 5365"/>
            </a:avLst>
          </a:prstGeom>
          <a:blipFill dpi="0" rotWithShape="1">
            <a:blip r:embed="rId3">
              <a:alphaModFix amt="66000"/>
            </a:blip>
            <a:srcRect/>
            <a:tile tx="0" ty="0" sx="100000" sy="100000" flip="none" algn="tl"/>
          </a:blip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 1"/>
          <p:cNvSpPr/>
          <p:nvPr/>
        </p:nvSpPr>
        <p:spPr>
          <a:xfrm>
            <a:off x="4741685" y="718377"/>
            <a:ext cx="10358781" cy="9802668"/>
          </a:xfrm>
          <a:prstGeom prst="roundRect">
            <a:avLst>
              <a:gd name="adj" fmla="val 1809"/>
            </a:avLst>
          </a:prstGeom>
          <a:blipFill dpi="0" rotWithShape="1">
            <a:blip r:embed="rId4">
              <a:alphaModFix amt="6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0000"/>
                      </a14:imgEffect>
                    </a14:imgLayer>
                  </a14:imgProps>
                </a:ext>
              </a:extLst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角丸四角形 126"/>
          <p:cNvSpPr/>
          <p:nvPr/>
        </p:nvSpPr>
        <p:spPr>
          <a:xfrm>
            <a:off x="107993" y="46574"/>
            <a:ext cx="14931730" cy="4847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石油コンビナート地区における防災・減災対策</a:t>
            </a:r>
            <a:endParaRPr lang="ja-JP" altLang="en-US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>
            <a:spLocks noChangeArrowheads="1"/>
          </p:cNvSpPr>
          <p:nvPr/>
        </p:nvSpPr>
        <p:spPr bwMode="auto">
          <a:xfrm>
            <a:off x="233589" y="7570221"/>
            <a:ext cx="4273837" cy="2867058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 dirty="0"/>
          </a:p>
        </p:txBody>
      </p:sp>
      <p:sp>
        <p:nvSpPr>
          <p:cNvPr id="86" name="メモ 85"/>
          <p:cNvSpPr/>
          <p:nvPr/>
        </p:nvSpPr>
        <p:spPr>
          <a:xfrm>
            <a:off x="216891" y="825123"/>
            <a:ext cx="4244896" cy="1124863"/>
          </a:xfrm>
          <a:prstGeom prst="foldedCorner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252000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700"/>
              </a:lnSpc>
            </a:pP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危険物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】【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高圧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ガス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】【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毒性ガス等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を大量に扱いかつ集積しており、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の大規模化や連鎖が懸念され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、特殊な応急活動が必要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東日本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大震災後の千葉の製油所での爆発（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BLEVE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）のほかにも、従業員等の死傷や一般地域にも影響を及ぼす事故が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発生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4811667" y="923670"/>
            <a:ext cx="10132070" cy="775528"/>
          </a:xfrm>
          <a:prstGeom prst="roundRect">
            <a:avLst>
              <a:gd name="adj" fmla="val 124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 dirty="0"/>
          </a:p>
        </p:txBody>
      </p:sp>
      <p:sp>
        <p:nvSpPr>
          <p:cNvPr id="113" name="正方形/長方形 112"/>
          <p:cNvSpPr/>
          <p:nvPr/>
        </p:nvSpPr>
        <p:spPr>
          <a:xfrm>
            <a:off x="4998132" y="914710"/>
            <a:ext cx="9903254" cy="942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府域には、大阪北港、堺泉北臨海、関西空港（全域）、岬（休止中）の特別防災区域がある</a:t>
            </a:r>
            <a:endParaRPr lang="en-US" altLang="ja-JP" sz="1300" spc="100" baseline="30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zh-TW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大阪北港、堺泉北</a:t>
            </a:r>
            <a:r>
              <a:rPr lang="zh-TW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臨海</a:t>
            </a: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では、南海</a:t>
            </a:r>
            <a:r>
              <a:rPr lang="ja-JP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トラフ巨大地震の揺れや</a:t>
            </a: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津波はもとより、平</a:t>
            </a:r>
            <a:r>
              <a:rPr lang="ja-JP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</a:t>
            </a: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時の災害時に、</a:t>
            </a:r>
            <a:r>
              <a:rPr lang="ja-JP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周辺</a:t>
            </a: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地域にも被害を及ぼすおそれ</a:t>
            </a:r>
            <a:endParaRPr lang="en-US" altLang="ja-JP" sz="1300" spc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300" spc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大阪府石油コンビナート等防災計画により、防災・減災対策を推進</a:t>
            </a:r>
            <a:r>
              <a:rPr lang="ja-JP" altLang="en-US" sz="1500" spc="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500" spc="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832941" y="6491373"/>
            <a:ext cx="10138028" cy="3858245"/>
          </a:xfrm>
          <a:prstGeom prst="roundRect">
            <a:avLst>
              <a:gd name="adj" fmla="val 4255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012" tIns="47506" rIns="95012" bIns="47506"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>
            <a:spLocks noChangeArrowheads="1"/>
          </p:cNvSpPr>
          <p:nvPr/>
        </p:nvSpPr>
        <p:spPr bwMode="auto">
          <a:xfrm>
            <a:off x="221089" y="2112507"/>
            <a:ext cx="4273837" cy="5258762"/>
          </a:xfrm>
          <a:prstGeom prst="roundRect">
            <a:avLst>
              <a:gd name="adj" fmla="val 5603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prstDash val="sysDash"/>
            <a:round/>
            <a:headEnd/>
            <a:tailEnd/>
          </a:ln>
          <a:extLst/>
        </p:spPr>
        <p:txBody>
          <a:bodyPr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1400" dirty="0"/>
          </a:p>
        </p:txBody>
      </p:sp>
      <p:sp>
        <p:nvSpPr>
          <p:cNvPr id="55" name="正方形/長方形 54"/>
          <p:cNvSpPr/>
          <p:nvPr/>
        </p:nvSpPr>
        <p:spPr>
          <a:xfrm>
            <a:off x="4921844" y="6586007"/>
            <a:ext cx="4877906" cy="3763611"/>
          </a:xfrm>
          <a:prstGeom prst="rect">
            <a:avLst/>
          </a:prstGeom>
        </p:spPr>
        <p:txBody>
          <a:bodyPr wrap="square" lIns="95012" tIns="47506" rIns="95012" bIns="47506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的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特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防区域に係る災害から府民の生命、身体及び財産を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保護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従業員を含めて人命は損なわない、安全を確保すること</a:t>
            </a:r>
          </a:p>
          <a:p>
            <a:pPr marL="952500" indent="-57150"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一般地域への影響の最小化を図る</a:t>
            </a:r>
          </a:p>
          <a:p>
            <a:pPr marL="952500" indent="-57150"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社会経済活動の機能不全を防止</a:t>
            </a:r>
          </a:p>
          <a:p>
            <a:pPr>
              <a:lnSpc>
                <a:spcPts val="2200"/>
              </a:lnSpc>
            </a:pP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●計画の内容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（定めのない事項は、府、市町地域防災計画を準用）</a:t>
            </a:r>
            <a:endParaRPr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・防災に関する組織、実施すべき業務の基本的事項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・災害想定、災害予防対策及び災害応急活動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・南海トラフ地震に係る防災対策の推進　など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●被害</a:t>
            </a: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平常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　　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火災及び爆発、石油等の漏洩若しくは流出、航空機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事故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関空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地震・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津波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：平常時に加え、地震の揺れによりタンクから油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があふれたり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、液状化に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よる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護岸等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の損傷、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移動。津波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により、小型タンクの移動に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油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の流出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r>
              <a:rPr lang="ja-JP" altLang="en-US" sz="11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4832941" y="569400"/>
            <a:ext cx="1976743" cy="324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大阪府域の状況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42588" y="716999"/>
            <a:ext cx="2808173" cy="324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石油コンビナート災害の特殊性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342588" y="2008756"/>
            <a:ext cx="2911233" cy="324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石油コンビナート等災害</a:t>
            </a:r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防止法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71556" y="2350255"/>
            <a:ext cx="4173464" cy="4926417"/>
            <a:chOff x="283677" y="2942043"/>
            <a:chExt cx="4173464" cy="5044414"/>
          </a:xfrm>
        </p:grpSpPr>
        <p:sp>
          <p:nvSpPr>
            <p:cNvPr id="84" name="タイトル 2"/>
            <p:cNvSpPr txBox="1">
              <a:spLocks/>
            </p:cNvSpPr>
            <p:nvPr/>
          </p:nvSpPr>
          <p:spPr bwMode="auto">
            <a:xfrm>
              <a:off x="293546" y="2942043"/>
              <a:ext cx="4163594" cy="8947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03263" lvl="1" indent="-703263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4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目　的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1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災害の特殊性にかんがみ、消防法、高圧ガス保安法、災害対策基本法等とあいまって、防災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対策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を</a:t>
              </a:r>
              <a:r>
                <a:rPr lang="ja-JP" altLang="en-US" sz="12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推進</a:t>
              </a:r>
              <a:r>
                <a:rPr lang="ja-JP" altLang="en-US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し、災害から国民の生命、身体及び財産を保護</a:t>
              </a:r>
              <a:endPara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5" name="タイトル 2"/>
            <p:cNvSpPr txBox="1">
              <a:spLocks/>
            </p:cNvSpPr>
            <p:nvPr/>
          </p:nvSpPr>
          <p:spPr bwMode="auto">
            <a:xfrm>
              <a:off x="300127" y="5106941"/>
              <a:ext cx="4157012" cy="11206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36000" anchor="ctr">
              <a:noAutofit/>
            </a:bodyPr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03263" lvl="1" indent="-528638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特別防災区域（通称「特防区域」）</a:t>
              </a:r>
              <a:endPara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85725" lvl="1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特定事業所を含み、災害の防止と拡大に特別な措置を講じるとともに、一体として防災体制を確立することが必要な区域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を政令で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指定</a:t>
              </a:r>
              <a:endPara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85725" lvl="1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石油貯蔵量／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10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万</a:t>
              </a:r>
              <a:r>
                <a:rPr lang="en-US" altLang="ja-JP" sz="1100" dirty="0" err="1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kL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＋高圧ガス処理量／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2,000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万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m</a:t>
              </a:r>
              <a:r>
                <a:rPr lang="en-US" altLang="ja-JP" sz="1100" baseline="30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以上≧１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endPara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85725" lvl="1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33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都道府県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84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地区（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2018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年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11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月：羽田空港全域が新規指定）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0" name="タイトル 2"/>
            <p:cNvSpPr txBox="1">
              <a:spLocks/>
            </p:cNvSpPr>
            <p:nvPr/>
          </p:nvSpPr>
          <p:spPr bwMode="auto">
            <a:xfrm>
              <a:off x="300127" y="3904091"/>
              <a:ext cx="4157014" cy="116051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36000" anchor="ctr">
              <a:noAutofit/>
            </a:bodyPr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03263" lvl="1" indent="-528638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特定事業所（第１種、第２種</a:t>
              </a:r>
              <a:r>
                <a:rPr lang="ja-JP" altLang="en-US" sz="14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endPara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703263" lvl="1" indent="-617538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取扱う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石油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や高圧ガス等の量に応じ、</a:t>
              </a:r>
              <a:r>
                <a:rPr lang="zh-TW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第１種、</a:t>
              </a:r>
              <a:r>
                <a:rPr lang="zh-TW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第２種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に分類</a:t>
              </a:r>
              <a:endPara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581025" lvl="1" indent="-495300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【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義務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】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防災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施設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等、自衛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防災組織の設置（共同防災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組織でも可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、　　　　事故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時の通報、緊急応急措置、施設の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レイアウト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第１種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等</a:t>
              </a:r>
              <a:endParaRPr lang="en-US" altLang="ja-JP" sz="11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581025" lvl="1" indent="-495300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１種：石油貯蔵量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1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万</a:t>
              </a:r>
              <a:r>
                <a:rPr lang="en-US" altLang="ja-JP" sz="1100" dirty="0" err="1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kL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＋高圧ガス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処理量</a:t>
              </a:r>
              <a:r>
                <a:rPr lang="en-US" altLang="ja-JP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/200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万</a:t>
              </a:r>
              <a:r>
                <a:rPr lang="en-US" altLang="ja-JP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m</a:t>
              </a:r>
              <a:r>
                <a:rPr lang="en-US" altLang="ja-JP" sz="1100" baseline="30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以上≧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１）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1" name="タイトル 2"/>
            <p:cNvSpPr txBox="1">
              <a:spLocks/>
            </p:cNvSpPr>
            <p:nvPr/>
          </p:nvSpPr>
          <p:spPr bwMode="auto">
            <a:xfrm>
              <a:off x="283677" y="6270511"/>
              <a:ext cx="4173462" cy="91183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>
              <a:noAutofit/>
            </a:bodyPr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03263" lvl="1" indent="-528638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石油</a:t>
              </a:r>
              <a:r>
                <a:rPr lang="ja-JP" altLang="en-US" sz="1300" b="1" u="sng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コンビナート等防災本部（通称「石コン防災本部」</a:t>
              </a: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</a:p>
            <a:p>
              <a:pPr marL="85725" lvl="1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知事を本部長とする常設機関。関係市町、国の出先、警察、自衛隊、事業所の代表等で構成し、防災計画の作成及び災害時における</a:t>
              </a:r>
              <a:r>
                <a:rPr lang="ja-JP" altLang="en-US" sz="1100" b="1" u="sng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災害対応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及び災害復旧に係る連絡調整（災害の状況により、現地本部を設置）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72" name="タイトル 2"/>
            <p:cNvSpPr txBox="1">
              <a:spLocks/>
            </p:cNvSpPr>
            <p:nvPr/>
          </p:nvSpPr>
          <p:spPr bwMode="auto">
            <a:xfrm>
              <a:off x="283677" y="7225235"/>
              <a:ext cx="4173462" cy="76122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36000" anchor="ctr">
              <a:noAutofit/>
            </a:bodyPr>
            <a:lstStyle>
              <a:defPPr>
                <a:defRPr lang="ja-JP"/>
              </a:defPPr>
              <a:lvl1pPr marL="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0400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40801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11201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1602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025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22403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928036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632040" algn="l" defTabSz="1408010" rtl="0" eaLnBrk="1" latinLnBrk="0" hangingPunct="1"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703263" lvl="1" indent="-528638">
                <a:lnSpc>
                  <a:spcPts val="17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300" b="1" u="sng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石油コンビナート等防災計画（通称「石コン計画」）</a:t>
              </a:r>
              <a:endParaRPr lang="en-US" altLang="ja-JP" sz="13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85725" lvl="1">
                <a:lnSpc>
                  <a:spcPts val="1700"/>
                </a:lnSpc>
                <a:spcBef>
                  <a:spcPct val="0"/>
                </a:spcBef>
              </a:pP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防災区域における災害に関し、関係機関（</a:t>
              </a:r>
              <a:r>
                <a:rPr lang="ja-JP" altLang="en-US" sz="1100" u="sng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特定</a:t>
              </a:r>
              <a:r>
                <a:rPr lang="ja-JP" altLang="en-US" sz="1100" u="sng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事業所含む</a:t>
              </a:r>
              <a:r>
                <a:rPr lang="ja-JP" altLang="en-US" sz="11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）が一体となり実施すべき業務を定めた総合的かつ基本的</a:t>
              </a:r>
              <a:r>
                <a:rPr lang="ja-JP" altLang="en-US" sz="11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な計画</a:t>
              </a:r>
              <a:endPara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853070" y="2031787"/>
            <a:ext cx="10132070" cy="4189306"/>
            <a:chOff x="4811667" y="2520429"/>
            <a:chExt cx="10132070" cy="3691006"/>
          </a:xfrm>
        </p:grpSpPr>
        <p:sp>
          <p:nvSpPr>
            <p:cNvPr id="42" name="角丸四角形 41"/>
            <p:cNvSpPr/>
            <p:nvPr/>
          </p:nvSpPr>
          <p:spPr>
            <a:xfrm>
              <a:off x="4812793" y="2520429"/>
              <a:ext cx="10130944" cy="3691006"/>
            </a:xfrm>
            <a:prstGeom prst="roundRect">
              <a:avLst>
                <a:gd name="adj" fmla="val 1680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5012" tIns="47506" rIns="95012" bIns="47506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811667" y="2550195"/>
              <a:ext cx="4427245" cy="2455560"/>
            </a:xfrm>
            <a:prstGeom prst="rect">
              <a:avLst/>
            </a:prstGeom>
          </p:spPr>
          <p:txBody>
            <a:bodyPr wrap="square" lIns="95012" tIns="47506" rIns="95012" bIns="47506">
              <a:spAutoFit/>
            </a:bodyPr>
            <a:lstStyle/>
            <a:p>
              <a:pPr>
                <a:lnSpc>
                  <a:spcPts val="2300"/>
                </a:lnSpc>
              </a:pPr>
              <a:endParaRPr lang="en-US" altLang="ja-JP" sz="13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r>
                <a:rPr lang="ja-JP" altLang="en-US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〇特別防災区域（４地域　</a:t>
              </a:r>
              <a:r>
                <a:rPr lang="en-US" altLang="ja-JP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3,252</a:t>
              </a:r>
              <a:r>
                <a:rPr lang="ja-JP" altLang="en-US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万ｍ</a:t>
              </a:r>
              <a:r>
                <a:rPr lang="ja-JP" altLang="en-US" sz="1300" b="1" u="sng" baseline="30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r>
                <a:rPr lang="ja-JP" altLang="en-US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3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en-US" altLang="ja-JP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300"/>
                </a:lnSpc>
              </a:pPr>
              <a:endPara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9130716" y="2559697"/>
              <a:ext cx="5589554" cy="1914912"/>
            </a:xfrm>
            <a:prstGeom prst="rect">
              <a:avLst/>
            </a:prstGeom>
          </p:spPr>
          <p:txBody>
            <a:bodyPr wrap="square" lIns="95012" tIns="47506" rIns="95012" bIns="47506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ja-JP" altLang="en-US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〇大阪府石油コンビナート等防災本部</a:t>
              </a:r>
              <a:endParaRPr lang="en-US" altLang="ja-JP" sz="13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本部長：大阪府知事（職務代理者：副知事（危機管理担当））</a:t>
              </a:r>
            </a:p>
            <a:p>
              <a:pPr>
                <a:lnSpc>
                  <a:spcPts val="20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本部員：府関係（副知事、危機管理監、室長）、特定地方行政機関の長、陸自第３師団長、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府警本部長、関係市町長、消防長、特定事業者の代表者、その他知事の任命者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防災計画進行管理検討部会</a:t>
              </a:r>
              <a:r>
                <a:rPr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学識経験者、行政（府危機管理室長、消防機関の担当課長）、事業者代表で構成</a:t>
              </a: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000"/>
                </a:lnSpc>
              </a:pPr>
              <a:endPara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2200"/>
                </a:lnSpc>
              </a:pPr>
              <a:r>
                <a:rPr lang="ja-JP" altLang="en-US" sz="13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</a:t>
              </a:r>
              <a:r>
                <a:rPr lang="ja-JP" altLang="en-US" sz="13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防災体制</a:t>
              </a:r>
              <a:r>
                <a:rPr lang="ja-JP" altLang="en-US" sz="1200" b="1" u="sng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（府の組織体制は地域防災計画に基づく体制に準拠</a:t>
              </a:r>
              <a:r>
                <a:rPr lang="ja-JP" altLang="en-US" sz="1200" b="1" u="sng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80315" y="4234173"/>
            <a:ext cx="5602718" cy="1882406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4928852" y="6269165"/>
            <a:ext cx="4081827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大阪府石油コンビナート等防災計画と取組状況</a:t>
            </a:r>
            <a:endParaRPr lang="ja-JP" altLang="en-US" sz="11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9690352" y="6557112"/>
            <a:ext cx="5433559" cy="3763611"/>
          </a:xfrm>
          <a:prstGeom prst="rect">
            <a:avLst/>
          </a:prstGeom>
        </p:spPr>
        <p:txBody>
          <a:bodyPr wrap="square" lIns="95012" tIns="47506" rIns="95012" bIns="47506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●防災</a:t>
            </a:r>
            <a:r>
              <a:rPr lang="ja-JP" altLang="en-US" sz="11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対策の進行管理</a:t>
            </a: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対策の重点項目を設定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サイクルを実施し、事業者の対策を促進（全国初）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第１期対策計画（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年度）の結果を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年８月に公表</a:t>
            </a: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ほとんどの重点項目について、大幅に対策が進展　</a:t>
            </a: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 地震・津波発生時の油等の流出量の著しい減少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業者と本部が共に対策を進めようとする環境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構築ができた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など</a:t>
            </a:r>
          </a:p>
          <a:p>
            <a:pPr>
              <a:lnSpc>
                <a:spcPts val="2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第２期対策計画（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年度）の重点項目の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設定（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年４月）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●その他の取組み</a:t>
            </a:r>
            <a:endParaRPr lang="en-US" altLang="ja-JP" sz="11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火災等の発生時に、消防等から情報収集し、必要な対応を実施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総合防災訓練、府市合同訓練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、図上訓練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等の実施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中小事業者に対し、津波避難計画作成を促進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（企業団地単位のﾜｰｸｼｮｯﾌﾟ開催等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高石大橋のアクセス情報をネットで常時提供（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年度開始）</a:t>
            </a:r>
          </a:p>
          <a:p>
            <a:pPr>
              <a:lnSpc>
                <a:spcPts val="22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知事要望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（強じん化等に係る事業者支援策の対象拡大）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928852" y="1836884"/>
            <a:ext cx="3022868" cy="36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0401" rIns="36000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特別防災区域の概要と防災体制</a:t>
            </a:r>
            <a:endParaRPr lang="ja-JP" altLang="en-US" sz="11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3851" y="2723376"/>
            <a:ext cx="4178613" cy="26233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5" name="正方形/長方形 34"/>
          <p:cNvSpPr/>
          <p:nvPr/>
        </p:nvSpPr>
        <p:spPr>
          <a:xfrm>
            <a:off x="297263" y="7455035"/>
            <a:ext cx="2911233" cy="32400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801" tIns="70401" rIns="140801" bIns="70401" rtlCol="0" anchor="ctr"/>
          <a:lstStyle>
            <a:defPPr>
              <a:defRPr lang="ja-JP"/>
            </a:defPPr>
            <a:lvl1pPr marL="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0400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40801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211201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81602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520025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422403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928036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632040" algn="l" defTabSz="1408010" rtl="0" eaLnBrk="1" latinLnBrk="0" hangingPunct="1">
              <a:defRPr kumimoji="1"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災害対策基本法との関係</a:t>
            </a:r>
            <a:endParaRPr lang="ja-JP" altLang="en-US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4752" y="7796721"/>
            <a:ext cx="4121132" cy="2524002"/>
          </a:xfrm>
          <a:prstGeom prst="rect">
            <a:avLst/>
          </a:prstGeom>
        </p:spPr>
      </p:pic>
      <p:sp>
        <p:nvSpPr>
          <p:cNvPr id="38" name="テキスト ボックス 2"/>
          <p:cNvSpPr txBox="1">
            <a:spLocks noChangeArrowheads="1"/>
          </p:cNvSpPr>
          <p:nvPr/>
        </p:nvSpPr>
        <p:spPr bwMode="auto">
          <a:xfrm>
            <a:off x="13766650" y="115061"/>
            <a:ext cx="1186036" cy="3231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sz="13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3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endParaRPr lang="ja-JP" sz="13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角丸四角形 126"/>
          <p:cNvSpPr/>
          <p:nvPr/>
        </p:nvSpPr>
        <p:spPr>
          <a:xfrm>
            <a:off x="107993" y="46574"/>
            <a:ext cx="14931730" cy="4847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0401" rIns="72000" bIns="70401"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石油コンビナート地区における防災・減災対策</a:t>
            </a:r>
            <a:endParaRPr lang="ja-JP" altLang="en-US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239042"/>
              </p:ext>
            </p:extLst>
          </p:nvPr>
        </p:nvGraphicFramePr>
        <p:xfrm>
          <a:off x="432470" y="1386260"/>
          <a:ext cx="6552729" cy="2548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092514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432013788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06477717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96766820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8602437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614942431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marL="266700" indent="7620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項目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対策済（適合）数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対象数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8099428"/>
                  </a:ext>
                </a:extLst>
              </a:tr>
              <a:tr h="2432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</a:rPr>
                        <a:t>計画</a:t>
                      </a:r>
                      <a:r>
                        <a:rPr lang="ja-JP" sz="1200" kern="0" dirty="0" smtClean="0">
                          <a:effectLst/>
                        </a:rPr>
                        <a:t>当初</a:t>
                      </a:r>
                      <a:endParaRPr lang="en-US" altLang="ja-JP" sz="1200" kern="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</a:rPr>
                        <a:t>（</a:t>
                      </a:r>
                      <a:r>
                        <a:rPr lang="en-US" sz="1200" kern="0" dirty="0">
                          <a:effectLst/>
                        </a:rPr>
                        <a:t>H26</a:t>
                      </a:r>
                      <a:r>
                        <a:rPr lang="ja-JP" sz="1200" kern="0" dirty="0">
                          <a:effectLst/>
                        </a:rPr>
                        <a:t>末）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取組</a:t>
                      </a:r>
                      <a:r>
                        <a:rPr lang="ja-JP" sz="1200" kern="100" dirty="0" smtClean="0">
                          <a:effectLst/>
                        </a:rPr>
                        <a:t>結果</a:t>
                      </a:r>
                      <a:endParaRPr lang="en-US" altLang="ja-JP" sz="12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</a:rPr>
                        <a:t>（</a:t>
                      </a:r>
                      <a:r>
                        <a:rPr lang="en-US" sz="1200" kern="100" dirty="0">
                          <a:effectLst/>
                        </a:rPr>
                        <a:t>H29</a:t>
                      </a:r>
                      <a:r>
                        <a:rPr lang="ja-JP" sz="1200" kern="100" dirty="0">
                          <a:effectLst/>
                        </a:rPr>
                        <a:t>末）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52754"/>
                  </a:ext>
                </a:extLst>
              </a:tr>
              <a:tr h="252095">
                <a:tc rowSpan="3">
                  <a:txBody>
                    <a:bodyPr/>
                    <a:lstStyle/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地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震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対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策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重点１（法定）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浮き屋根式タンクの耐震基準　適合数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113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114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6113974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重点２（法定）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準特定タンクの耐震基準適合数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132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142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142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7966868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重点３（自主）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球形高圧ガスタンクの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鋼管ブレースの耐震基準適合数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31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0034975"/>
                  </a:ext>
                </a:extLst>
              </a:tr>
              <a:tr h="252095">
                <a:tc rowSpan="3">
                  <a:txBody>
                    <a:bodyPr/>
                    <a:lstStyle/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津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波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対</a:t>
                      </a:r>
                      <a:endParaRPr lang="ja-JP" sz="1050" kern="100">
                        <a:effectLst/>
                      </a:endParaRPr>
                    </a:p>
                    <a:p>
                      <a:pPr marL="609600" indent="-609600"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策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重点４（自主）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緊急遮断弁の設置タンク数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162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170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348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1911636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重点５（自主）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管理油高（下限値）の見直し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タンク数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60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126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126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4718723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重点６（自主）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津波避難計画の見直し</a:t>
                      </a:r>
                      <a:endParaRPr lang="ja-JP" sz="1050" kern="100">
                        <a:effectLst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〔事業所数〕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</a:rPr>
                        <a:t>―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44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49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439154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432469" y="666180"/>
            <a:ext cx="65527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第１期対策計画の進捗</a:t>
            </a:r>
            <a:r>
              <a:rPr lang="ja-JP" altLang="en-US" sz="1400" dirty="0"/>
              <a:t>状況（</a:t>
            </a:r>
            <a:r>
              <a:rPr lang="en-US" altLang="ja-JP" sz="1400" dirty="0"/>
              <a:t>H27</a:t>
            </a:r>
            <a:r>
              <a:rPr lang="ja-JP" altLang="en-US" sz="1400" dirty="0"/>
              <a:t>～</a:t>
            </a:r>
            <a:r>
              <a:rPr lang="en-US" altLang="ja-JP" sz="1400" dirty="0"/>
              <a:t>H29</a:t>
            </a:r>
            <a:r>
              <a:rPr lang="ja-JP" altLang="en-US" sz="1400" dirty="0"/>
              <a:t>）の</a:t>
            </a:r>
            <a:r>
              <a:rPr lang="ja-JP" altLang="en-US" sz="1400" dirty="0" smtClean="0"/>
              <a:t>まとめ</a:t>
            </a:r>
            <a:endParaRPr lang="en-US" altLang="ja-JP" sz="1400" dirty="0" smtClean="0"/>
          </a:p>
          <a:p>
            <a:endParaRPr lang="ja-JP" altLang="en-US" sz="1300" dirty="0"/>
          </a:p>
          <a:p>
            <a:r>
              <a:rPr lang="en-US" altLang="ja-JP" sz="1300" dirty="0"/>
              <a:t>(1) </a:t>
            </a:r>
            <a:r>
              <a:rPr lang="ja-JP" altLang="en-US" sz="1300" dirty="0"/>
              <a:t>重点項目の取組結果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32468" y="4765694"/>
            <a:ext cx="655272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 smtClean="0"/>
              <a:t>重点</a:t>
            </a:r>
            <a:r>
              <a:rPr lang="ja-JP" altLang="en-US" sz="1300" dirty="0"/>
              <a:t>１　全ての浮き屋根式タンクが耐震基準に適合（現在休止中の１基（</a:t>
            </a:r>
            <a:r>
              <a:rPr lang="en-US" altLang="ja-JP" sz="1300" dirty="0"/>
              <a:t>※</a:t>
            </a:r>
            <a:r>
              <a:rPr lang="ja-JP" altLang="en-US" sz="1300" dirty="0"/>
              <a:t>）を除く。）</a:t>
            </a:r>
          </a:p>
          <a:p>
            <a:r>
              <a:rPr lang="ja-JP" altLang="en-US" sz="1300" dirty="0" smtClean="0"/>
              <a:t>　　</a:t>
            </a:r>
            <a:r>
              <a:rPr lang="en-US" altLang="ja-JP" sz="1300" dirty="0" smtClean="0"/>
              <a:t>※</a:t>
            </a:r>
            <a:r>
              <a:rPr lang="ja-JP" altLang="en-US" sz="1300" dirty="0"/>
              <a:t>タンクの再開時期に合わせて耐震化を実施する予定</a:t>
            </a:r>
          </a:p>
          <a:p>
            <a:endParaRPr lang="en-US" altLang="ja-JP" sz="1300" dirty="0" smtClean="0"/>
          </a:p>
          <a:p>
            <a:r>
              <a:rPr lang="ja-JP" altLang="en-US" sz="1300" dirty="0" smtClean="0"/>
              <a:t>重点</a:t>
            </a:r>
            <a:r>
              <a:rPr lang="ja-JP" altLang="en-US" sz="1300" dirty="0"/>
              <a:t>２　全ての準特定タンクが耐震基準に適合</a:t>
            </a:r>
          </a:p>
          <a:p>
            <a:endParaRPr lang="en-US" altLang="ja-JP" sz="1300" dirty="0" smtClean="0"/>
          </a:p>
          <a:p>
            <a:r>
              <a:rPr lang="ja-JP" altLang="en-US" sz="1300" dirty="0" smtClean="0"/>
              <a:t>重点３</a:t>
            </a:r>
            <a:r>
              <a:rPr lang="ja-JP" altLang="en-US" sz="1300" dirty="0"/>
              <a:t>　ほとんどのタンクで耐震化が完了</a:t>
            </a:r>
          </a:p>
          <a:p>
            <a:r>
              <a:rPr lang="ja-JP" altLang="en-US" sz="1300" dirty="0"/>
              <a:t>　　未対策の３基について、開放点検に合わせて耐震化を行う予定。当面は、液面を</a:t>
            </a:r>
            <a:r>
              <a:rPr lang="ja-JP" altLang="en-US" sz="1300" dirty="0" smtClean="0"/>
              <a:t>下げて　</a:t>
            </a:r>
            <a:endParaRPr lang="en-US" altLang="ja-JP" sz="1300" dirty="0" smtClean="0"/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荷重</a:t>
            </a:r>
            <a:r>
              <a:rPr lang="ja-JP" altLang="en-US" sz="1300" dirty="0"/>
              <a:t>を軽くすることで、地震によるタンク支柱への負荷を軽減する措置により対応</a:t>
            </a:r>
          </a:p>
          <a:p>
            <a:endParaRPr lang="en-US" altLang="ja-JP" sz="1300" dirty="0" smtClean="0"/>
          </a:p>
          <a:p>
            <a:r>
              <a:rPr lang="ja-JP" altLang="en-US" sz="1300" dirty="0" smtClean="0"/>
              <a:t>重点４</a:t>
            </a:r>
            <a:r>
              <a:rPr lang="ja-JP" altLang="en-US" sz="1300" dirty="0"/>
              <a:t>　約半数のタンクで緊急遮断弁の設置が完了</a:t>
            </a:r>
          </a:p>
          <a:p>
            <a:r>
              <a:rPr lang="ja-JP" altLang="en-US" sz="1300" dirty="0" smtClean="0"/>
              <a:t>　　未対策</a:t>
            </a:r>
            <a:r>
              <a:rPr lang="ja-JP" altLang="en-US" sz="1300" dirty="0"/>
              <a:t>の</a:t>
            </a:r>
            <a:r>
              <a:rPr lang="en-US" altLang="ja-JP" sz="1300" dirty="0"/>
              <a:t>178</a:t>
            </a:r>
            <a:r>
              <a:rPr lang="ja-JP" altLang="en-US" sz="1300" dirty="0"/>
              <a:t>基について、特に倉庫業のタンクは、受払時以外は基本的に弁は</a:t>
            </a:r>
            <a:r>
              <a:rPr lang="ja-JP" altLang="en-US" sz="1300" dirty="0" smtClean="0"/>
              <a:t>閉じられ</a:t>
            </a:r>
            <a:endParaRPr lang="en-US" altLang="ja-JP" sz="1300" dirty="0" smtClean="0"/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ており</a:t>
            </a:r>
            <a:r>
              <a:rPr lang="ja-JP" altLang="en-US" sz="1300" dirty="0"/>
              <a:t>、さらに、常駐する操作員が速やかに元弁閉止する体制の整備等により対応</a:t>
            </a:r>
          </a:p>
          <a:p>
            <a:endParaRPr lang="en-US" altLang="ja-JP" sz="1300" dirty="0" smtClean="0"/>
          </a:p>
          <a:p>
            <a:r>
              <a:rPr lang="ja-JP" altLang="en-US" sz="1300" dirty="0" smtClean="0"/>
              <a:t>重点５</a:t>
            </a:r>
            <a:r>
              <a:rPr lang="ja-JP" altLang="en-US" sz="1300" dirty="0"/>
              <a:t>　全てのタンクで管理油高の見直しが完了</a:t>
            </a:r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なお</a:t>
            </a:r>
            <a:r>
              <a:rPr lang="ja-JP" altLang="en-US" sz="1300" dirty="0"/>
              <a:t>、重点項目以外の</a:t>
            </a:r>
            <a:r>
              <a:rPr lang="en-US" altLang="ja-JP" sz="1300" dirty="0" smtClean="0"/>
              <a:t>500k</a:t>
            </a:r>
            <a:r>
              <a:rPr lang="en-US" altLang="ja-JP" sz="1300" dirty="0"/>
              <a:t>L</a:t>
            </a:r>
            <a:r>
              <a:rPr lang="ja-JP" altLang="en-US" sz="1300" dirty="0" smtClean="0"/>
              <a:t>未満</a:t>
            </a:r>
            <a:r>
              <a:rPr lang="ja-JP" altLang="en-US" sz="1300" dirty="0"/>
              <a:t>のタンクを含めた対策効果等を参考５に記載</a:t>
            </a:r>
          </a:p>
          <a:p>
            <a:endParaRPr lang="en-US" altLang="ja-JP" sz="1300" dirty="0" smtClean="0"/>
          </a:p>
          <a:p>
            <a:r>
              <a:rPr lang="ja-JP" altLang="en-US" sz="1300" dirty="0" smtClean="0"/>
              <a:t>重点</a:t>
            </a:r>
            <a:r>
              <a:rPr lang="ja-JP" altLang="en-US" sz="1300" dirty="0"/>
              <a:t>６　約９割の事業所が、適時・適切に避難計画を改訂・充実</a:t>
            </a:r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未実施</a:t>
            </a:r>
            <a:r>
              <a:rPr lang="ja-JP" altLang="en-US" sz="1300" dirty="0"/>
              <a:t>の５事業所は、現行計画が必要な事項を備えており、期間中に見直しを行う</a:t>
            </a:r>
            <a:r>
              <a:rPr lang="ja-JP" altLang="en-US" sz="1300" dirty="0" smtClean="0"/>
              <a:t>必要</a:t>
            </a:r>
            <a:endParaRPr lang="en-US" altLang="ja-JP" sz="1300" dirty="0" smtClean="0"/>
          </a:p>
          <a:p>
            <a:r>
              <a:rPr lang="ja-JP" altLang="en-US" sz="1300" dirty="0"/>
              <a:t>　</a:t>
            </a:r>
            <a:r>
              <a:rPr lang="ja-JP" altLang="en-US" sz="1300" dirty="0" smtClean="0"/>
              <a:t>　が</a:t>
            </a:r>
            <a:r>
              <a:rPr lang="ja-JP" altLang="en-US" sz="1300" dirty="0"/>
              <a:t>ないと判断されたもので、毎年、訓練等で計画の検証は行われている</a:t>
            </a:r>
            <a:r>
              <a:rPr lang="ja-JP" altLang="en-US" sz="1300" dirty="0" smtClean="0"/>
              <a:t>。</a:t>
            </a:r>
            <a:endParaRPr lang="ja-JP" altLang="en-US" sz="1300" dirty="0"/>
          </a:p>
        </p:txBody>
      </p:sp>
      <p:pic>
        <p:nvPicPr>
          <p:cNvPr id="1026" name="Picture 2" descr="大阪府石油コンビナート等特別防災区域の地図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847" y="882204"/>
            <a:ext cx="7153928" cy="9700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テキスト ボックス 45"/>
          <p:cNvSpPr txBox="1"/>
          <p:nvPr/>
        </p:nvSpPr>
        <p:spPr>
          <a:xfrm>
            <a:off x="7789782" y="728240"/>
            <a:ext cx="65527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大阪府の特別防災区域の位置</a:t>
            </a:r>
            <a:endParaRPr lang="en-US" altLang="ja-JP" sz="1400" dirty="0" smtClean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32467" y="3990742"/>
            <a:ext cx="65527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１　浮き屋根式タンク・・・屋根が貯蔵物液面に浮いており、液面とともに上下するタンク</a:t>
            </a:r>
            <a:endParaRPr lang="en-US" altLang="ja-JP" sz="1300" dirty="0" smtClean="0"/>
          </a:p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２　準特定タンク・・・貯蔵量が</a:t>
            </a:r>
            <a:r>
              <a:rPr lang="en-US" altLang="ja-JP" sz="1300" dirty="0" smtClean="0"/>
              <a:t>500kL</a:t>
            </a:r>
            <a:r>
              <a:rPr lang="ja-JP" altLang="en-US" sz="1300" dirty="0" smtClean="0"/>
              <a:t>以上</a:t>
            </a:r>
            <a:r>
              <a:rPr lang="en-US" altLang="ja-JP" sz="1300" dirty="0" smtClean="0"/>
              <a:t>1,000kL</a:t>
            </a:r>
            <a:r>
              <a:rPr lang="ja-JP" altLang="en-US" sz="1300" dirty="0" smtClean="0"/>
              <a:t>未満のタンク</a:t>
            </a:r>
            <a:endParaRPr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18739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</Words>
  <Application>Microsoft Office PowerPoint</Application>
  <PresentationFormat>ユーザー設定</PresentationFormat>
  <Paragraphs>146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2018-12-20T11:43:59Z</dcterms:created>
  <dcterms:modified xsi:type="dcterms:W3CDTF">2019-07-19T12:23:04Z</dcterms:modified>
</cp:coreProperties>
</file>