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327" r:id="rId5"/>
    <p:sldId id="257" r:id="rId6"/>
    <p:sldId id="267" r:id="rId7"/>
    <p:sldId id="271" r:id="rId8"/>
    <p:sldId id="269" r:id="rId9"/>
    <p:sldId id="270" r:id="rId10"/>
    <p:sldId id="279" r:id="rId11"/>
    <p:sldId id="323" r:id="rId12"/>
    <p:sldId id="280" r:id="rId13"/>
    <p:sldId id="337" r:id="rId14"/>
    <p:sldId id="336" r:id="rId15"/>
    <p:sldId id="315" r:id="rId16"/>
    <p:sldId id="282" r:id="rId17"/>
    <p:sldId id="291" r:id="rId18"/>
    <p:sldId id="292" r:id="rId19"/>
    <p:sldId id="329" r:id="rId20"/>
    <p:sldId id="330" r:id="rId21"/>
    <p:sldId id="331" r:id="rId22"/>
    <p:sldId id="332" r:id="rId23"/>
    <p:sldId id="333" r:id="rId24"/>
    <p:sldId id="335" r:id="rId25"/>
  </p:sldIdLst>
  <p:sldSz cx="9144000" cy="6858000" type="screen4x3"/>
  <p:notesSz cx="6646863" cy="9777413"/>
  <p:defaultTextStyle>
    <a:defPPr>
      <a:defRPr lang="ja-JP"/>
    </a:defPPr>
    <a:lvl1pPr algn="l" rtl="0" fontAlgn="base">
      <a:spcBef>
        <a:spcPct val="0"/>
      </a:spcBef>
      <a:spcAft>
        <a:spcPct val="0"/>
      </a:spcAft>
      <a:defRPr kumimoji="1" kern="1200">
        <a:solidFill>
          <a:schemeClr val="tx1"/>
        </a:solidFill>
        <a:latin typeface="Arial" charset="0"/>
        <a:ea typeface="HGP明朝E"/>
        <a:cs typeface="HGP明朝E"/>
      </a:defRPr>
    </a:lvl1pPr>
    <a:lvl2pPr marL="457200" algn="l" rtl="0" fontAlgn="base">
      <a:spcBef>
        <a:spcPct val="0"/>
      </a:spcBef>
      <a:spcAft>
        <a:spcPct val="0"/>
      </a:spcAft>
      <a:defRPr kumimoji="1" kern="1200">
        <a:solidFill>
          <a:schemeClr val="tx1"/>
        </a:solidFill>
        <a:latin typeface="Arial" charset="0"/>
        <a:ea typeface="HGP明朝E"/>
        <a:cs typeface="HGP明朝E"/>
      </a:defRPr>
    </a:lvl2pPr>
    <a:lvl3pPr marL="914400" algn="l" rtl="0" fontAlgn="base">
      <a:spcBef>
        <a:spcPct val="0"/>
      </a:spcBef>
      <a:spcAft>
        <a:spcPct val="0"/>
      </a:spcAft>
      <a:defRPr kumimoji="1" kern="1200">
        <a:solidFill>
          <a:schemeClr val="tx1"/>
        </a:solidFill>
        <a:latin typeface="Arial" charset="0"/>
        <a:ea typeface="HGP明朝E"/>
        <a:cs typeface="HGP明朝E"/>
      </a:defRPr>
    </a:lvl3pPr>
    <a:lvl4pPr marL="1371600" algn="l" rtl="0" fontAlgn="base">
      <a:spcBef>
        <a:spcPct val="0"/>
      </a:spcBef>
      <a:spcAft>
        <a:spcPct val="0"/>
      </a:spcAft>
      <a:defRPr kumimoji="1" kern="1200">
        <a:solidFill>
          <a:schemeClr val="tx1"/>
        </a:solidFill>
        <a:latin typeface="Arial" charset="0"/>
        <a:ea typeface="HGP明朝E"/>
        <a:cs typeface="HGP明朝E"/>
      </a:defRPr>
    </a:lvl4pPr>
    <a:lvl5pPr marL="1828800" algn="l" rtl="0" fontAlgn="base">
      <a:spcBef>
        <a:spcPct val="0"/>
      </a:spcBef>
      <a:spcAft>
        <a:spcPct val="0"/>
      </a:spcAft>
      <a:defRPr kumimoji="1" kern="1200">
        <a:solidFill>
          <a:schemeClr val="tx1"/>
        </a:solidFill>
        <a:latin typeface="Arial" charset="0"/>
        <a:ea typeface="HGP明朝E"/>
        <a:cs typeface="HGP明朝E"/>
      </a:defRPr>
    </a:lvl5pPr>
    <a:lvl6pPr marL="2286000" algn="l" defTabSz="914400" rtl="0" eaLnBrk="1" latinLnBrk="0" hangingPunct="1">
      <a:defRPr kumimoji="1" kern="1200">
        <a:solidFill>
          <a:schemeClr val="tx1"/>
        </a:solidFill>
        <a:latin typeface="Arial" charset="0"/>
        <a:ea typeface="HGP明朝E"/>
        <a:cs typeface="HGP明朝E"/>
      </a:defRPr>
    </a:lvl6pPr>
    <a:lvl7pPr marL="2743200" algn="l" defTabSz="914400" rtl="0" eaLnBrk="1" latinLnBrk="0" hangingPunct="1">
      <a:defRPr kumimoji="1" kern="1200">
        <a:solidFill>
          <a:schemeClr val="tx1"/>
        </a:solidFill>
        <a:latin typeface="Arial" charset="0"/>
        <a:ea typeface="HGP明朝E"/>
        <a:cs typeface="HGP明朝E"/>
      </a:defRPr>
    </a:lvl7pPr>
    <a:lvl8pPr marL="3200400" algn="l" defTabSz="914400" rtl="0" eaLnBrk="1" latinLnBrk="0" hangingPunct="1">
      <a:defRPr kumimoji="1" kern="1200">
        <a:solidFill>
          <a:schemeClr val="tx1"/>
        </a:solidFill>
        <a:latin typeface="Arial" charset="0"/>
        <a:ea typeface="HGP明朝E"/>
        <a:cs typeface="HGP明朝E"/>
      </a:defRPr>
    </a:lvl8pPr>
    <a:lvl9pPr marL="3657600" algn="l" defTabSz="914400" rtl="0" eaLnBrk="1" latinLnBrk="0" hangingPunct="1">
      <a:defRPr kumimoji="1" kern="1200">
        <a:solidFill>
          <a:schemeClr val="tx1"/>
        </a:solidFill>
        <a:latin typeface="Arial" charset="0"/>
        <a:ea typeface="HGP明朝E"/>
        <a:cs typeface="HGP明朝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CC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71" autoAdjust="0"/>
    <p:restoredTop sz="69244" autoAdjust="0"/>
  </p:normalViewPr>
  <p:slideViewPr>
    <p:cSldViewPr>
      <p:cViewPr>
        <p:scale>
          <a:sx n="75" d="100"/>
          <a:sy n="75" d="100"/>
        </p:scale>
        <p:origin x="-1200" y="89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9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880772" cy="488793"/>
          </a:xfrm>
          <a:prstGeom prst="rect">
            <a:avLst/>
          </a:prstGeom>
        </p:spPr>
        <p:txBody>
          <a:bodyPr vert="horz" lIns="89677" tIns="44838" rIns="89677" bIns="44838" rtlCol="0"/>
          <a:lstStyle>
            <a:lvl1pPr algn="l" fontAlgn="auto">
              <a:spcBef>
                <a:spcPts val="0"/>
              </a:spcBef>
              <a:spcAft>
                <a:spcPts val="0"/>
              </a:spcAft>
              <a:defRPr sz="1200">
                <a:latin typeface="+mn-lt"/>
                <a:ea typeface="+mn-ea"/>
                <a:cs typeface="+mn-cs"/>
              </a:defRPr>
            </a:lvl1pPr>
          </a:lstStyle>
          <a:p>
            <a:pPr>
              <a:defRPr/>
            </a:pPr>
            <a:endParaRPr lang="ja-JP" altLang="en-US"/>
          </a:p>
        </p:txBody>
      </p:sp>
      <p:sp>
        <p:nvSpPr>
          <p:cNvPr id="3" name="日付プレースホルダー 2"/>
          <p:cNvSpPr>
            <a:spLocks noGrp="1"/>
          </p:cNvSpPr>
          <p:nvPr>
            <p:ph type="dt" idx="1"/>
          </p:nvPr>
        </p:nvSpPr>
        <p:spPr>
          <a:xfrm>
            <a:off x="3764540" y="0"/>
            <a:ext cx="2880772" cy="488793"/>
          </a:xfrm>
          <a:prstGeom prst="rect">
            <a:avLst/>
          </a:prstGeom>
        </p:spPr>
        <p:txBody>
          <a:bodyPr vert="horz" lIns="89677" tIns="44838" rIns="89677" bIns="44838" rtlCol="0"/>
          <a:lstStyle>
            <a:lvl1pPr algn="r" fontAlgn="auto">
              <a:spcBef>
                <a:spcPts val="0"/>
              </a:spcBef>
              <a:spcAft>
                <a:spcPts val="0"/>
              </a:spcAft>
              <a:defRPr sz="1200">
                <a:latin typeface="+mn-lt"/>
                <a:ea typeface="+mn-ea"/>
                <a:cs typeface="+mn-cs"/>
              </a:defRPr>
            </a:lvl1pPr>
          </a:lstStyle>
          <a:p>
            <a:pPr>
              <a:defRPr/>
            </a:pPr>
            <a:fld id="{6E664B2F-7FD6-4463-AF8A-2835EA666B08}" type="datetimeFigureOut">
              <a:rPr lang="ja-JP" altLang="en-US"/>
              <a:pPr>
                <a:defRPr/>
              </a:pPr>
              <a:t>2014/4/14</a:t>
            </a:fld>
            <a:endParaRPr lang="ja-JP" altLang="en-US"/>
          </a:p>
        </p:txBody>
      </p:sp>
      <p:sp>
        <p:nvSpPr>
          <p:cNvPr id="4" name="スライド イメージ プレースホルダー 3"/>
          <p:cNvSpPr>
            <a:spLocks noGrp="1" noRot="1" noChangeAspect="1"/>
          </p:cNvSpPr>
          <p:nvPr>
            <p:ph type="sldImg" idx="2"/>
          </p:nvPr>
        </p:nvSpPr>
        <p:spPr>
          <a:xfrm>
            <a:off x="881063" y="733425"/>
            <a:ext cx="4884737" cy="3665538"/>
          </a:xfrm>
          <a:prstGeom prst="rect">
            <a:avLst/>
          </a:prstGeom>
          <a:noFill/>
          <a:ln w="12700">
            <a:solidFill>
              <a:prstClr val="black"/>
            </a:solidFill>
          </a:ln>
        </p:spPr>
        <p:txBody>
          <a:bodyPr vert="horz" lIns="89677" tIns="44838" rIns="89677" bIns="44838" rtlCol="0" anchor="ctr"/>
          <a:lstStyle/>
          <a:p>
            <a:pPr lvl="0"/>
            <a:endParaRPr lang="ja-JP" altLang="en-US" noProof="0"/>
          </a:p>
        </p:txBody>
      </p:sp>
      <p:sp>
        <p:nvSpPr>
          <p:cNvPr id="5" name="ノート プレースホルダー 4"/>
          <p:cNvSpPr>
            <a:spLocks noGrp="1"/>
          </p:cNvSpPr>
          <p:nvPr>
            <p:ph type="body" sz="quarter" idx="3"/>
          </p:nvPr>
        </p:nvSpPr>
        <p:spPr>
          <a:xfrm>
            <a:off x="665152" y="4644310"/>
            <a:ext cx="5316559" cy="4399133"/>
          </a:xfrm>
          <a:prstGeom prst="rect">
            <a:avLst/>
          </a:prstGeom>
        </p:spPr>
        <p:txBody>
          <a:bodyPr vert="horz" lIns="89677" tIns="44838" rIns="89677" bIns="44838"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1" y="9287059"/>
            <a:ext cx="2880772" cy="488792"/>
          </a:xfrm>
          <a:prstGeom prst="rect">
            <a:avLst/>
          </a:prstGeom>
        </p:spPr>
        <p:txBody>
          <a:bodyPr vert="horz" lIns="89677" tIns="44838" rIns="89677" bIns="44838" rtlCol="0" anchor="b"/>
          <a:lstStyle>
            <a:lvl1pPr algn="l" fontAlgn="auto">
              <a:spcBef>
                <a:spcPts val="0"/>
              </a:spcBef>
              <a:spcAft>
                <a:spcPts val="0"/>
              </a:spcAft>
              <a:defRPr sz="1200">
                <a:latin typeface="+mn-lt"/>
                <a:ea typeface="+mn-ea"/>
                <a:cs typeface="+mn-cs"/>
              </a:defRPr>
            </a:lvl1pPr>
          </a:lstStyle>
          <a:p>
            <a:pPr>
              <a:defRPr/>
            </a:pPr>
            <a:endParaRPr lang="ja-JP" altLang="en-US"/>
          </a:p>
        </p:txBody>
      </p:sp>
      <p:sp>
        <p:nvSpPr>
          <p:cNvPr id="7" name="スライド番号プレースホルダー 6"/>
          <p:cNvSpPr>
            <a:spLocks noGrp="1"/>
          </p:cNvSpPr>
          <p:nvPr>
            <p:ph type="sldNum" sz="quarter" idx="5"/>
          </p:nvPr>
        </p:nvSpPr>
        <p:spPr>
          <a:xfrm>
            <a:off x="3764540" y="9287059"/>
            <a:ext cx="2880772" cy="488792"/>
          </a:xfrm>
          <a:prstGeom prst="rect">
            <a:avLst/>
          </a:prstGeom>
        </p:spPr>
        <p:txBody>
          <a:bodyPr vert="horz" lIns="89677" tIns="44838" rIns="89677" bIns="44838" rtlCol="0" anchor="b"/>
          <a:lstStyle>
            <a:lvl1pPr algn="r" fontAlgn="auto">
              <a:spcBef>
                <a:spcPts val="0"/>
              </a:spcBef>
              <a:spcAft>
                <a:spcPts val="0"/>
              </a:spcAft>
              <a:defRPr sz="1200">
                <a:latin typeface="+mn-lt"/>
                <a:ea typeface="+mn-ea"/>
                <a:cs typeface="+mn-cs"/>
              </a:defRPr>
            </a:lvl1pPr>
          </a:lstStyle>
          <a:p>
            <a:pPr>
              <a:defRPr/>
            </a:pPr>
            <a:fld id="{3BC43732-7646-4A04-81B8-D80FFDCF412F}" type="slidenum">
              <a:rPr lang="ja-JP" altLang="en-US"/>
              <a:pPr>
                <a:defRPr/>
              </a:pPr>
              <a:t>‹#›</a:t>
            </a:fld>
            <a:endParaRPr lang="ja-JP" altLang="en-US"/>
          </a:p>
        </p:txBody>
      </p:sp>
    </p:spTree>
    <p:extLst>
      <p:ext uri="{BB962C8B-B14F-4D97-AF65-F5344CB8AC3E}">
        <p14:creationId xmlns:p14="http://schemas.microsoft.com/office/powerpoint/2010/main" val="41372958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5362"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z="1600" dirty="0"/>
              <a:t>大阪府石油コンビナート等防災計画の修正について、その概要をご説明いたします。</a:t>
            </a:r>
          </a:p>
        </p:txBody>
      </p:sp>
      <p:sp>
        <p:nvSpPr>
          <p:cNvPr id="15363"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E2036C-343F-4251-8310-E42934723777}" type="slidenum">
              <a:rPr lang="ja-JP" altLang="en-US">
                <a:cs typeface="HGP明朝E"/>
              </a:rPr>
              <a:pPr fontAlgn="base">
                <a:spcBef>
                  <a:spcPct val="0"/>
                </a:spcBef>
                <a:spcAft>
                  <a:spcPct val="0"/>
                </a:spcAft>
                <a:defRPr/>
              </a:pPr>
              <a:t>1</a:t>
            </a:fld>
            <a:endParaRPr lang="en-US" altLang="ja-JP">
              <a:cs typeface="HGP明朝E"/>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8327C5-628D-432C-BA31-175F1629D08F}" type="slidenum">
              <a:rPr lang="en-US" altLang="ja-JP">
                <a:cs typeface="HGP明朝E"/>
              </a:rPr>
              <a:pPr fontAlgn="base">
                <a:spcBef>
                  <a:spcPct val="0"/>
                </a:spcBef>
                <a:spcAft>
                  <a:spcPct val="0"/>
                </a:spcAft>
                <a:defRPr/>
              </a:pPr>
              <a:t>10</a:t>
            </a:fld>
            <a:endParaRPr lang="en-US" altLang="ja-JP">
              <a:cs typeface="HGP明朝E"/>
            </a:endParaRPr>
          </a:p>
        </p:txBody>
      </p:sp>
      <p:sp>
        <p:nvSpPr>
          <p:cNvPr id="48130" name="Rectangle 2"/>
          <p:cNvSpPr>
            <a:spLocks noGrp="1" noRot="1" noChangeAspect="1" noChangeArrowheads="1" noTextEdit="1"/>
          </p:cNvSpPr>
          <p:nvPr>
            <p:ph type="sldImg"/>
          </p:nvPr>
        </p:nvSpPr>
        <p:spPr bwMode="auto">
          <a:xfrm>
            <a:off x="879475" y="730250"/>
            <a:ext cx="4889500" cy="3668713"/>
          </a:xfrm>
          <a:noFill/>
          <a:ln>
            <a:solidFill>
              <a:srgbClr val="000000"/>
            </a:solidFill>
            <a:miter lim="800000"/>
            <a:headEnd/>
            <a:tailEnd/>
          </a:ln>
        </p:spPr>
      </p:sp>
      <p:sp>
        <p:nvSpPr>
          <p:cNvPr id="48131" name="Rectangle 3"/>
          <p:cNvSpPr>
            <a:spLocks noGrp="1" noChangeArrowheads="1"/>
          </p:cNvSpPr>
          <p:nvPr>
            <p:ph type="body" idx="1"/>
          </p:nvPr>
        </p:nvSpPr>
        <p:spPr bwMode="auto">
          <a:xfrm>
            <a:off x="885319" y="4644310"/>
            <a:ext cx="4876226" cy="4402257"/>
          </a:xfrm>
          <a:noFill/>
        </p:spPr>
        <p:txBody>
          <a:bodyPr wrap="square" numCol="1" anchor="t" anchorCtr="0" compatLnSpc="1">
            <a:prstTxWarp prst="textNoShape">
              <a:avLst/>
            </a:prstTxWarp>
          </a:bodyPr>
          <a:lstStyle/>
          <a:p>
            <a:pPr eaLnBrk="1" hangingPunct="1">
              <a:spcBef>
                <a:spcPct val="50000"/>
              </a:spcBef>
            </a:pPr>
            <a:r>
              <a:rPr lang="ja-JP" altLang="en-US" sz="1600" dirty="0"/>
              <a:t>　対象区域の特徴です。各地区の石油類、高圧ガスの処理量等をお示ししています。</a:t>
            </a:r>
            <a:endParaRPr lang="en-US" altLang="ja-JP" sz="1600" dirty="0"/>
          </a:p>
          <a:p>
            <a:pPr eaLnBrk="1" hangingPunct="1">
              <a:spcBef>
                <a:spcPct val="50000"/>
              </a:spcBef>
            </a:pPr>
            <a:r>
              <a:rPr lang="ja-JP" altLang="en-US" sz="1600" dirty="0"/>
              <a:t>　堺泉北臨海地区の石油類取扱量及び高圧ガスの処理量等がずば抜けて大きく、次に大阪北港地区が続きます。</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1B3EC0-8D10-4A9C-997D-6A9D7DF32BB6}" type="slidenum">
              <a:rPr lang="en-US" altLang="ja-JP">
                <a:cs typeface="HGP明朝E"/>
              </a:rPr>
              <a:pPr fontAlgn="base">
                <a:spcBef>
                  <a:spcPct val="0"/>
                </a:spcBef>
                <a:spcAft>
                  <a:spcPct val="0"/>
                </a:spcAft>
                <a:defRPr/>
              </a:pPr>
              <a:t>11</a:t>
            </a:fld>
            <a:endParaRPr lang="en-US" altLang="ja-JP">
              <a:cs typeface="HGP明朝E"/>
            </a:endParaRPr>
          </a:p>
        </p:txBody>
      </p:sp>
      <p:sp>
        <p:nvSpPr>
          <p:cNvPr id="99330" name="Rectangle 2"/>
          <p:cNvSpPr>
            <a:spLocks noGrp="1" noRot="1" noChangeAspect="1" noChangeArrowheads="1" noTextEdit="1"/>
          </p:cNvSpPr>
          <p:nvPr>
            <p:ph type="sldImg"/>
          </p:nvPr>
        </p:nvSpPr>
        <p:spPr bwMode="auto">
          <a:xfrm>
            <a:off x="879475" y="730250"/>
            <a:ext cx="4889500" cy="3668713"/>
          </a:xfrm>
          <a:noFill/>
          <a:ln>
            <a:solidFill>
              <a:srgbClr val="000000"/>
            </a:solidFill>
            <a:miter lim="800000"/>
            <a:headEnd/>
            <a:tailEnd/>
          </a:ln>
        </p:spPr>
      </p:sp>
      <p:sp>
        <p:nvSpPr>
          <p:cNvPr id="97283" name="Rectangle 3"/>
          <p:cNvSpPr>
            <a:spLocks noGrp="1" noChangeArrowheads="1"/>
          </p:cNvSpPr>
          <p:nvPr>
            <p:ph type="body" idx="1"/>
          </p:nvPr>
        </p:nvSpPr>
        <p:spPr bwMode="auto">
          <a:xfrm>
            <a:off x="885319" y="4644310"/>
            <a:ext cx="4876226" cy="4402257"/>
          </a:xfrm>
        </p:spPr>
        <p:txBody>
          <a:bodyPr wrap="square" numCol="1" anchor="t" anchorCtr="0" compatLnSpc="1">
            <a:prstTxWarp prst="textNoShape">
              <a:avLst/>
            </a:prstTxWarp>
          </a:bodyPr>
          <a:lstStyle/>
          <a:p>
            <a:pPr eaLnBrk="1" hangingPunct="1">
              <a:spcBef>
                <a:spcPct val="50000"/>
              </a:spcBef>
              <a:defRPr/>
            </a:pPr>
            <a:r>
              <a:rPr lang="ja-JP" altLang="en-US" sz="1600" dirty="0"/>
              <a:t>　</a:t>
            </a:r>
            <a:r>
              <a:rPr lang="ja-JP" altLang="ja-JP" sz="1600" dirty="0"/>
              <a:t>計画の修正ポイントとしまして、</a:t>
            </a:r>
            <a:r>
              <a:rPr lang="ja-JP" altLang="en-US" sz="1600" dirty="0"/>
              <a:t>まず</a:t>
            </a:r>
            <a:r>
              <a:rPr lang="ja-JP" altLang="en-US" sz="1600" dirty="0">
                <a:solidFill>
                  <a:schemeClr val="tx2"/>
                </a:solidFill>
                <a:effectLst>
                  <a:outerShdw blurRad="38100" dist="38100" dir="2700000" algn="tl">
                    <a:srgbClr val="C0C0C0"/>
                  </a:outerShdw>
                </a:effectLst>
              </a:rPr>
              <a:t>最大クラスの地震・津波を考慮して対策等を検討するため、東日本大震災や、南海トラフ巨大地震に関する最新の科学的知見によって、新たに災害想定を実施しました。</a:t>
            </a:r>
            <a:endParaRPr lang="en-US" altLang="ja-JP" sz="1600" dirty="0">
              <a:solidFill>
                <a:schemeClr val="tx2"/>
              </a:solidFill>
              <a:effectLst>
                <a:outerShdw blurRad="38100" dist="38100" dir="2700000" algn="tl">
                  <a:srgbClr val="C0C0C0"/>
                </a:outerShdw>
              </a:effectLst>
            </a:endParaRPr>
          </a:p>
          <a:p>
            <a:pPr>
              <a:defRPr/>
            </a:pPr>
            <a:r>
              <a:rPr lang="ja-JP" altLang="en-US" sz="1600" dirty="0">
                <a:solidFill>
                  <a:schemeClr val="tx2"/>
                </a:solidFill>
                <a:effectLst>
                  <a:outerShdw blurRad="38100" dist="38100" dir="2700000" algn="tl">
                    <a:srgbClr val="C0C0C0"/>
                  </a:outerShdw>
                </a:effectLst>
              </a:rPr>
              <a:t>　２つ目に、これらの定量的評価結果をもとに、地区ごとの災害想定を実施しました。</a:t>
            </a:r>
            <a:endParaRPr lang="en-US" altLang="ja-JP" sz="1600" dirty="0">
              <a:solidFill>
                <a:schemeClr val="tx2"/>
              </a:solidFill>
              <a:effectLst>
                <a:outerShdw blurRad="38100" dist="38100" dir="2700000" algn="tl">
                  <a:srgbClr val="C0C0C0"/>
                </a:outerShdw>
              </a:effectLst>
            </a:endParaRPr>
          </a:p>
          <a:p>
            <a:pPr defTabSz="896844">
              <a:defRPr/>
            </a:pPr>
            <a:r>
              <a:rPr lang="ja-JP" altLang="en-US" sz="1600" dirty="0">
                <a:solidFill>
                  <a:schemeClr val="tx2"/>
                </a:solidFill>
                <a:effectLst>
                  <a:outerShdw blurRad="38100" dist="38100" dir="2700000" algn="tl">
                    <a:srgbClr val="C0C0C0"/>
                  </a:outerShdw>
                </a:effectLst>
              </a:rPr>
              <a:t>　３つ目に、検討部会独自の試みとして、災害が連鎖し複合化して拡大する様相を、時系列に整理し、一般地域への影響も考慮した「連鎖と複合の考え方に基づいた被害想定シナリオ案」を作成しました。</a:t>
            </a:r>
            <a:endParaRPr lang="ja-JP" altLang="ja-JP" sz="16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TextEdit="1"/>
          </p:cNvSpPr>
          <p:nvPr>
            <p:ph type="sldImg"/>
          </p:nvPr>
        </p:nvSpPr>
        <p:spPr bwMode="auto">
          <a:noFill/>
          <a:ln>
            <a:solidFill>
              <a:srgbClr val="000000"/>
            </a:solidFill>
            <a:miter lim="800000"/>
            <a:headEnd/>
            <a:tailEnd/>
          </a:ln>
        </p:spPr>
      </p:sp>
      <p:sp>
        <p:nvSpPr>
          <p:cNvPr id="116739" name="Rectangle 3"/>
          <p:cNvSpPr>
            <a:spLocks noGrp="1"/>
          </p:cNvSpPr>
          <p:nvPr>
            <p:ph type="body" idx="1"/>
          </p:nvPr>
        </p:nvSpPr>
        <p:spPr bwMode="auto">
          <a:noFill/>
        </p:spPr>
        <p:txBody>
          <a:bodyPr wrap="square" numCol="1" anchor="t" anchorCtr="0" compatLnSpc="1">
            <a:prstTxWarp prst="textNoShape">
              <a:avLst/>
            </a:prstTxWarp>
          </a:bodyPr>
          <a:lstStyle/>
          <a:p>
            <a:r>
              <a:rPr lang="ja-JP" altLang="en-US" sz="1600" dirty="0"/>
              <a:t>　被害想定は、昨年８月に大阪府が公表した津波浸水想定や地震動など、最新のデータで行いました。</a:t>
            </a:r>
            <a:endParaRPr lang="en-US" altLang="ja-JP" sz="1600" dirty="0"/>
          </a:p>
          <a:p>
            <a:r>
              <a:rPr lang="ja-JP" altLang="en-US" sz="1600" dirty="0"/>
              <a:t>　津波浸水想定について、大阪北港地区では、地区の東側で最大５ｍの津波浸水深、堺泉北では最大２ｍの浸水深が想定されています。</a:t>
            </a:r>
            <a:endParaRPr lang="en-US" altLang="ja-JP" sz="1600" dirty="0"/>
          </a:p>
          <a:p>
            <a:r>
              <a:rPr lang="ja-JP" altLang="en-US" sz="1600" dirty="0"/>
              <a:t>　関西国際空港及び岬地区の浸水深は比較的浅く、危険物タンクは浸水しません。</a:t>
            </a:r>
            <a:endParaRPr lang="en-US" altLang="ja-JP" sz="16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B8561C-51DB-4CEE-93BD-254A230C7B20}" type="slidenum">
              <a:rPr lang="en-US" altLang="ja-JP">
                <a:cs typeface="HGP明朝E"/>
              </a:rPr>
              <a:pPr fontAlgn="base">
                <a:spcBef>
                  <a:spcPct val="0"/>
                </a:spcBef>
                <a:spcAft>
                  <a:spcPct val="0"/>
                </a:spcAft>
                <a:defRPr/>
              </a:pPr>
              <a:t>13</a:t>
            </a:fld>
            <a:endParaRPr lang="en-US" altLang="ja-JP">
              <a:cs typeface="HGP明朝E"/>
            </a:endParaRPr>
          </a:p>
        </p:txBody>
      </p:sp>
      <p:sp>
        <p:nvSpPr>
          <p:cNvPr id="84994" name="Rectangle 2"/>
          <p:cNvSpPr>
            <a:spLocks noGrp="1" noRot="1" noChangeAspect="1" noChangeArrowheads="1" noTextEdit="1"/>
          </p:cNvSpPr>
          <p:nvPr>
            <p:ph type="sldImg"/>
          </p:nvPr>
        </p:nvSpPr>
        <p:spPr bwMode="auto">
          <a:xfrm>
            <a:off x="879475" y="730250"/>
            <a:ext cx="4889500" cy="3668713"/>
          </a:xfrm>
          <a:noFill/>
          <a:ln>
            <a:solidFill>
              <a:srgbClr val="000000"/>
            </a:solidFill>
            <a:miter lim="800000"/>
            <a:headEnd/>
            <a:tailEnd/>
          </a:ln>
        </p:spPr>
      </p:sp>
      <p:sp>
        <p:nvSpPr>
          <p:cNvPr id="84995" name="Rectangle 3"/>
          <p:cNvSpPr>
            <a:spLocks noGrp="1" noChangeArrowheads="1"/>
          </p:cNvSpPr>
          <p:nvPr>
            <p:ph type="body" idx="1"/>
          </p:nvPr>
        </p:nvSpPr>
        <p:spPr bwMode="auto">
          <a:xfrm>
            <a:off x="885319" y="4644310"/>
            <a:ext cx="4876226" cy="4402257"/>
          </a:xfrm>
          <a:noFill/>
        </p:spPr>
        <p:txBody>
          <a:bodyPr wrap="square" numCol="1" anchor="t" anchorCtr="0" compatLnSpc="1">
            <a:prstTxWarp prst="textNoShape">
              <a:avLst/>
            </a:prstTxWarp>
          </a:bodyPr>
          <a:lstStyle/>
          <a:p>
            <a:r>
              <a:rPr lang="ja-JP" altLang="en-US" sz="1600" dirty="0"/>
              <a:t>　地震・津波による被害想定結果を地区ごとにまとめました。</a:t>
            </a:r>
            <a:endParaRPr lang="en-US" altLang="ja-JP" sz="1600" dirty="0"/>
          </a:p>
          <a:p>
            <a:r>
              <a:rPr lang="ja-JP" altLang="en-US" sz="1600" dirty="0"/>
              <a:t>　大阪北港地区では、</a:t>
            </a:r>
            <a:r>
              <a:rPr lang="ja-JP" altLang="ja-JP" sz="1600" dirty="0"/>
              <a:t>津波浸水深は最大約５ｍ</a:t>
            </a:r>
            <a:r>
              <a:rPr lang="ja-JP" altLang="en-US" sz="1600" dirty="0"/>
              <a:t>と</a:t>
            </a:r>
            <a:r>
              <a:rPr lang="ja-JP" altLang="ja-JP" sz="1600" dirty="0"/>
              <a:t>大規模な津波浸水が発生し、浸水が継続するおそれがあ</a:t>
            </a:r>
            <a:r>
              <a:rPr lang="ja-JP" altLang="en-US" sz="1600" dirty="0"/>
              <a:t>ります。</a:t>
            </a:r>
            <a:r>
              <a:rPr lang="ja-JP" altLang="ja-JP" sz="1600" dirty="0"/>
              <a:t>危険物タンク</a:t>
            </a:r>
            <a:r>
              <a:rPr lang="ja-JP" altLang="en-US" sz="1600" dirty="0"/>
              <a:t>が</a:t>
            </a:r>
            <a:r>
              <a:rPr lang="ja-JP" altLang="ja-JP" sz="1600" dirty="0"/>
              <a:t>津波により移動し、油類が最大２．７万ｋL 流出するおそれがあ</a:t>
            </a:r>
            <a:r>
              <a:rPr lang="ja-JP" altLang="en-US" sz="1600" dirty="0"/>
              <a:t>ります</a:t>
            </a:r>
            <a:r>
              <a:rPr lang="ja-JP" altLang="ja-JP" sz="1600" dirty="0"/>
              <a:t>。</a:t>
            </a:r>
            <a:endParaRPr lang="en-US" altLang="ja-JP" sz="1600" dirty="0"/>
          </a:p>
          <a:p>
            <a:r>
              <a:rPr lang="ja-JP" altLang="en-US" sz="1600" dirty="0"/>
              <a:t>　</a:t>
            </a:r>
            <a:r>
              <a:rPr lang="ja-JP" altLang="ja-JP" sz="1600" dirty="0"/>
              <a:t>油類が海水とともに拡大していくような事態も懸念され、着火した場合は一般地域</a:t>
            </a:r>
            <a:r>
              <a:rPr lang="ja-JP" altLang="en-US" sz="1600" dirty="0"/>
              <a:t>や</a:t>
            </a:r>
            <a:r>
              <a:rPr lang="ja-JP" altLang="ja-JP" sz="1600" dirty="0"/>
              <a:t>陸上・海上火災等の災害が発生する可能性があ</a:t>
            </a:r>
            <a:r>
              <a:rPr lang="ja-JP" altLang="en-US" sz="1600" dirty="0"/>
              <a:t>ります</a:t>
            </a:r>
            <a:r>
              <a:rPr lang="ja-JP" altLang="ja-JP" sz="1600" dirty="0"/>
              <a:t>。</a:t>
            </a:r>
          </a:p>
          <a:p>
            <a:r>
              <a:rPr lang="ja-JP" altLang="en-US" sz="1600" dirty="0"/>
              <a:t>　</a:t>
            </a:r>
            <a:r>
              <a:rPr lang="ja-JP" altLang="ja-JP" sz="1600" dirty="0"/>
              <a:t>短周期地震動により危険物タンク、石油タンカー桟橋、危険物配管設備で流出火災が発生</a:t>
            </a:r>
            <a:r>
              <a:rPr lang="ja-JP" altLang="en-US" sz="1600" dirty="0"/>
              <a:t>し、</a:t>
            </a:r>
            <a:r>
              <a:rPr lang="ja-JP" altLang="ja-JP" sz="1600" dirty="0"/>
              <a:t>毒劇物液体タンク</a:t>
            </a:r>
            <a:r>
              <a:rPr lang="ja-JP" altLang="en-US" sz="1600" dirty="0"/>
              <a:t>から</a:t>
            </a:r>
            <a:r>
              <a:rPr lang="ja-JP" altLang="ja-JP" sz="1600" dirty="0"/>
              <a:t>毒性ガスが拡散するおそれがあ</a:t>
            </a:r>
            <a:r>
              <a:rPr lang="ja-JP" altLang="en-US" sz="1600" dirty="0"/>
              <a:t>ります</a:t>
            </a:r>
            <a:r>
              <a:rPr lang="ja-JP" altLang="ja-JP" sz="1600" dirty="0"/>
              <a:t>。</a:t>
            </a:r>
          </a:p>
          <a:p>
            <a:endParaRPr lang="ja-JP" altLang="ja-JP"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268093-C287-4B4A-A5D9-34FF76133FD9}" type="slidenum">
              <a:rPr lang="en-US" altLang="ja-JP">
                <a:cs typeface="HGP明朝E"/>
              </a:rPr>
              <a:pPr fontAlgn="base">
                <a:spcBef>
                  <a:spcPct val="0"/>
                </a:spcBef>
                <a:spcAft>
                  <a:spcPct val="0"/>
                </a:spcAft>
                <a:defRPr/>
              </a:pPr>
              <a:t>14</a:t>
            </a:fld>
            <a:endParaRPr lang="en-US" altLang="ja-JP">
              <a:cs typeface="HGP明朝E"/>
            </a:endParaRPr>
          </a:p>
        </p:txBody>
      </p:sp>
      <p:sp>
        <p:nvSpPr>
          <p:cNvPr id="87042" name="Rectangle 2"/>
          <p:cNvSpPr>
            <a:spLocks noGrp="1" noRot="1" noChangeAspect="1" noChangeArrowheads="1" noTextEdit="1"/>
          </p:cNvSpPr>
          <p:nvPr>
            <p:ph type="sldImg"/>
          </p:nvPr>
        </p:nvSpPr>
        <p:spPr bwMode="auto">
          <a:xfrm>
            <a:off x="879475" y="730250"/>
            <a:ext cx="4889500" cy="3668713"/>
          </a:xfrm>
          <a:noFill/>
          <a:ln>
            <a:solidFill>
              <a:srgbClr val="000000"/>
            </a:solidFill>
            <a:miter lim="800000"/>
            <a:headEnd/>
            <a:tailEnd/>
          </a:ln>
        </p:spPr>
      </p:sp>
      <p:sp>
        <p:nvSpPr>
          <p:cNvPr id="87043" name="Rectangle 3"/>
          <p:cNvSpPr>
            <a:spLocks noGrp="1" noChangeArrowheads="1"/>
          </p:cNvSpPr>
          <p:nvPr>
            <p:ph type="body" idx="1"/>
          </p:nvPr>
        </p:nvSpPr>
        <p:spPr bwMode="auto">
          <a:xfrm>
            <a:off x="885319" y="4644310"/>
            <a:ext cx="4876226" cy="4402257"/>
          </a:xfrm>
          <a:noFill/>
        </p:spPr>
        <p:txBody>
          <a:bodyPr wrap="square" numCol="1" anchor="t" anchorCtr="0" compatLnSpc="1">
            <a:prstTxWarp prst="textNoShape">
              <a:avLst/>
            </a:prstTxWarp>
          </a:bodyPr>
          <a:lstStyle/>
          <a:p>
            <a:r>
              <a:rPr lang="ja-JP" altLang="en-US" sz="1600" dirty="0"/>
              <a:t>　</a:t>
            </a:r>
            <a:r>
              <a:rPr lang="ja-JP" altLang="ja-JP" sz="1600" dirty="0"/>
              <a:t>堺泉北臨海地区</a:t>
            </a:r>
            <a:r>
              <a:rPr lang="ja-JP" altLang="en-US" sz="1600" dirty="0"/>
              <a:t>では、</a:t>
            </a:r>
            <a:r>
              <a:rPr lang="ja-JP" altLang="ja-JP" sz="1600" dirty="0"/>
              <a:t>長周期地震動により大型の危険物タンク</a:t>
            </a:r>
            <a:r>
              <a:rPr lang="ja-JP" altLang="en-US" sz="1600" dirty="0"/>
              <a:t>で</a:t>
            </a:r>
            <a:r>
              <a:rPr lang="ja-JP" altLang="ja-JP" sz="1600" dirty="0"/>
              <a:t>スロッシングによる溢流が発生し、油類が最大１．２</a:t>
            </a:r>
            <a:r>
              <a:rPr lang="ja-JP" altLang="en-US" sz="1600" dirty="0"/>
              <a:t>万</a:t>
            </a:r>
            <a:r>
              <a:rPr lang="ja-JP" altLang="ja-JP" sz="1600" dirty="0"/>
              <a:t>ｋL 流出するおそれがあ</a:t>
            </a:r>
            <a:r>
              <a:rPr lang="ja-JP" altLang="en-US" sz="1600" dirty="0"/>
              <a:t>ります</a:t>
            </a:r>
            <a:r>
              <a:rPr lang="ja-JP" altLang="ja-JP" sz="1600" dirty="0"/>
              <a:t>。</a:t>
            </a:r>
            <a:r>
              <a:rPr lang="ja-JP" altLang="en-US" sz="1600" dirty="0"/>
              <a:t>１．２万</a:t>
            </a:r>
            <a:r>
              <a:rPr lang="en-US" altLang="ja-JP" sz="1600" dirty="0" err="1"/>
              <a:t>kL</a:t>
            </a:r>
            <a:r>
              <a:rPr lang="ja-JP" altLang="en-US" sz="1600" dirty="0"/>
              <a:t>は、５０ｍプールで換算すると、約</a:t>
            </a:r>
            <a:r>
              <a:rPr lang="en-US" altLang="ja-JP" sz="1600" dirty="0"/>
              <a:t>3.8</a:t>
            </a:r>
            <a:r>
              <a:rPr lang="ja-JP" altLang="en-US" sz="1600" dirty="0"/>
              <a:t>杯に相当する量です。</a:t>
            </a:r>
            <a:endParaRPr lang="en-US" altLang="ja-JP" sz="1600" dirty="0"/>
          </a:p>
          <a:p>
            <a:r>
              <a:rPr lang="ja-JP" altLang="en-US" sz="1600" dirty="0"/>
              <a:t>　</a:t>
            </a:r>
            <a:r>
              <a:rPr lang="ja-JP" altLang="ja-JP" sz="1600" dirty="0"/>
              <a:t>津波浸水深は最大約２ｍで、津波により小型の危険物タンクが移動</a:t>
            </a:r>
            <a:r>
              <a:rPr lang="ja-JP" altLang="en-US" sz="1600" dirty="0"/>
              <a:t>し、油類が最大約５千ｋＬ流出するおそれがあります。</a:t>
            </a:r>
          </a:p>
          <a:p>
            <a:r>
              <a:rPr lang="ja-JP" altLang="en-US" sz="1600" dirty="0"/>
              <a:t>　</a:t>
            </a:r>
            <a:r>
              <a:rPr lang="ja-JP" altLang="ja-JP" sz="1600" dirty="0"/>
              <a:t>流出した油類が着火した場合</a:t>
            </a:r>
            <a:r>
              <a:rPr lang="ja-JP" altLang="en-US" sz="1600" dirty="0"/>
              <a:t>は</a:t>
            </a:r>
            <a:r>
              <a:rPr lang="ja-JP" altLang="ja-JP" sz="1600" dirty="0"/>
              <a:t>、陸上・海上火災等の災害が発生する可能性があ</a:t>
            </a:r>
            <a:r>
              <a:rPr lang="ja-JP" altLang="en-US" sz="1600" dirty="0"/>
              <a:t>ります</a:t>
            </a:r>
            <a:r>
              <a:rPr lang="ja-JP" altLang="ja-JP" sz="1600" dirty="0"/>
              <a:t>。</a:t>
            </a:r>
          </a:p>
          <a:p>
            <a:r>
              <a:rPr lang="ja-JP" altLang="en-US" sz="1600" dirty="0"/>
              <a:t>　</a:t>
            </a:r>
            <a:r>
              <a:rPr lang="ja-JP" altLang="ja-JP" sz="1600" dirty="0"/>
              <a:t>短周期地震動により危険物タンク、危険物製造所、石油タンカー桟橋、危険物配管設備</a:t>
            </a:r>
            <a:r>
              <a:rPr lang="ja-JP" altLang="en-US" sz="1600" dirty="0"/>
              <a:t>など</a:t>
            </a:r>
            <a:r>
              <a:rPr lang="ja-JP" altLang="ja-JP" sz="1600" dirty="0"/>
              <a:t>で流出火災</a:t>
            </a:r>
            <a:r>
              <a:rPr lang="ja-JP" altLang="en-US" sz="1600" dirty="0"/>
              <a:t>や</a:t>
            </a:r>
            <a:r>
              <a:rPr lang="ja-JP" altLang="ja-JP" sz="1600" dirty="0"/>
              <a:t>爆発が発生するおそれがあ</a:t>
            </a:r>
            <a:r>
              <a:rPr lang="ja-JP" altLang="en-US" sz="1600" dirty="0"/>
              <a:t>ります</a:t>
            </a:r>
            <a:r>
              <a:rPr lang="ja-JP" altLang="ja-JP" sz="1600" dirty="0"/>
              <a:t>。</a:t>
            </a:r>
            <a:endParaRPr lang="en-US" altLang="ja-JP" sz="16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5C8114-D93C-4D2B-9092-3D06C8D1695A}" type="slidenum">
              <a:rPr lang="en-US" altLang="ja-JP">
                <a:cs typeface="HGP明朝E"/>
              </a:rPr>
              <a:pPr fontAlgn="base">
                <a:spcBef>
                  <a:spcPct val="0"/>
                </a:spcBef>
                <a:spcAft>
                  <a:spcPct val="0"/>
                </a:spcAft>
                <a:defRPr/>
              </a:pPr>
              <a:t>15</a:t>
            </a:fld>
            <a:endParaRPr lang="en-US" altLang="ja-JP">
              <a:cs typeface="HGP明朝E"/>
            </a:endParaRPr>
          </a:p>
        </p:txBody>
      </p:sp>
      <p:sp>
        <p:nvSpPr>
          <p:cNvPr id="89090" name="Rectangle 2"/>
          <p:cNvSpPr>
            <a:spLocks noGrp="1" noRot="1" noChangeAspect="1" noChangeArrowheads="1" noTextEdit="1"/>
          </p:cNvSpPr>
          <p:nvPr>
            <p:ph type="sldImg"/>
          </p:nvPr>
        </p:nvSpPr>
        <p:spPr bwMode="auto">
          <a:xfrm>
            <a:off x="879475" y="730250"/>
            <a:ext cx="4889500" cy="3668713"/>
          </a:xfrm>
          <a:noFill/>
          <a:ln>
            <a:solidFill>
              <a:srgbClr val="000000"/>
            </a:solidFill>
            <a:miter lim="800000"/>
            <a:headEnd/>
            <a:tailEnd/>
          </a:ln>
        </p:spPr>
      </p:sp>
      <p:sp>
        <p:nvSpPr>
          <p:cNvPr id="89091" name="Rectangle 3"/>
          <p:cNvSpPr>
            <a:spLocks noGrp="1" noChangeArrowheads="1"/>
          </p:cNvSpPr>
          <p:nvPr>
            <p:ph type="body" idx="1"/>
          </p:nvPr>
        </p:nvSpPr>
        <p:spPr bwMode="auto">
          <a:xfrm>
            <a:off x="885319" y="4644310"/>
            <a:ext cx="4876226" cy="4402257"/>
          </a:xfrm>
          <a:noFill/>
        </p:spPr>
        <p:txBody>
          <a:bodyPr wrap="square" numCol="1" anchor="t" anchorCtr="0" compatLnSpc="1">
            <a:prstTxWarp prst="textNoShape">
              <a:avLst/>
            </a:prstTxWarp>
          </a:bodyPr>
          <a:lstStyle/>
          <a:p>
            <a:r>
              <a:rPr lang="ja-JP" altLang="en-US" sz="1600" dirty="0"/>
              <a:t>　</a:t>
            </a:r>
            <a:r>
              <a:rPr lang="ja-JP" altLang="ja-JP" sz="1600" dirty="0"/>
              <a:t>関西国際空港地区では、短周期地震動により危険物タンク、石油タンカー桟橋、危険物配管設備で流出火災が発生するおそれがあ</a:t>
            </a:r>
            <a:r>
              <a:rPr lang="ja-JP" altLang="en-US" sz="1600" dirty="0"/>
              <a:t>ります</a:t>
            </a:r>
            <a:r>
              <a:rPr lang="ja-JP" altLang="ja-JP" sz="1600" dirty="0"/>
              <a:t>。</a:t>
            </a:r>
            <a:endParaRPr lang="ja-JP" altLang="en-US" sz="1600" dirty="0"/>
          </a:p>
          <a:p>
            <a:r>
              <a:rPr lang="ja-JP" altLang="en-US" sz="1600" dirty="0"/>
              <a:t>　</a:t>
            </a:r>
            <a:r>
              <a:rPr lang="ja-JP" altLang="ja-JP" sz="1600" dirty="0"/>
              <a:t>岬地区では、短周期地震動により危険物タンク、石油タンカー桟橋で流出火災が発生するおそれが</a:t>
            </a:r>
            <a:r>
              <a:rPr lang="ja-JP" altLang="en-US" sz="1600" dirty="0"/>
              <a:t>あります。</a:t>
            </a:r>
            <a:endParaRPr lang="en-US" altLang="ja-JP" sz="1600" dirty="0"/>
          </a:p>
          <a:p>
            <a:r>
              <a:rPr lang="ja-JP" altLang="en-US" sz="1600" dirty="0"/>
              <a:t>　関西国際空港地区、岬地区のタンクは浸水しないことから、どちらの地区も津波によるタンクの移動は発生しません。</a:t>
            </a:r>
            <a:endParaRPr lang="en-US" altLang="ja-JP" sz="1600" dirty="0"/>
          </a:p>
          <a:p>
            <a:r>
              <a:rPr lang="ja-JP" altLang="en-US" sz="1600" dirty="0"/>
              <a:t>　なお、関西国際空港地区では今年度、津波浸水を防ぐための護岸等の整備工事を終えられております。</a:t>
            </a:r>
            <a:endParaRPr lang="en-US" altLang="ja-JP" sz="1600" dirty="0"/>
          </a:p>
          <a:p>
            <a:r>
              <a:rPr lang="ja-JP" altLang="en-US" sz="1600" dirty="0"/>
              <a:t>　</a:t>
            </a:r>
            <a:endParaRPr lang="en-US" altLang="ja-JP" sz="1600" dirty="0"/>
          </a:p>
          <a:p>
            <a:r>
              <a:rPr lang="ja-JP" altLang="en-US" sz="1600" dirty="0"/>
              <a:t>　これらの被害想定をもとに、防災計画の修正案を作成しました。</a:t>
            </a:r>
          </a:p>
          <a:p>
            <a:endParaRPr lang="ja-JP" altLang="ja-JP" sz="16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DC8E2F-F733-47C5-A853-DD5A6E646E38}" type="slidenum">
              <a:rPr lang="en-US" altLang="ja-JP">
                <a:cs typeface="HGP明朝E"/>
              </a:rPr>
              <a:pPr fontAlgn="base">
                <a:spcBef>
                  <a:spcPct val="0"/>
                </a:spcBef>
                <a:spcAft>
                  <a:spcPct val="0"/>
                </a:spcAft>
                <a:defRPr/>
              </a:pPr>
              <a:t>16</a:t>
            </a:fld>
            <a:endParaRPr lang="en-US" altLang="ja-JP">
              <a:cs typeface="HGP明朝E"/>
            </a:endParaRPr>
          </a:p>
        </p:txBody>
      </p:sp>
      <p:sp>
        <p:nvSpPr>
          <p:cNvPr id="101378" name="Rectangle 2"/>
          <p:cNvSpPr>
            <a:spLocks noGrp="1" noRot="1" noChangeAspect="1" noChangeArrowheads="1" noTextEdit="1"/>
          </p:cNvSpPr>
          <p:nvPr>
            <p:ph type="sldImg"/>
          </p:nvPr>
        </p:nvSpPr>
        <p:spPr bwMode="auto">
          <a:xfrm>
            <a:off x="879475" y="730250"/>
            <a:ext cx="4889500" cy="3668713"/>
          </a:xfrm>
          <a:noFill/>
          <a:ln>
            <a:solidFill>
              <a:srgbClr val="000000"/>
            </a:solidFill>
            <a:miter lim="800000"/>
            <a:headEnd/>
            <a:tailEnd/>
          </a:ln>
        </p:spPr>
      </p:sp>
      <p:sp>
        <p:nvSpPr>
          <p:cNvPr id="101379" name="Rectangle 3"/>
          <p:cNvSpPr>
            <a:spLocks noGrp="1" noChangeArrowheads="1"/>
          </p:cNvSpPr>
          <p:nvPr>
            <p:ph type="body" idx="1"/>
          </p:nvPr>
        </p:nvSpPr>
        <p:spPr bwMode="auto">
          <a:xfrm>
            <a:off x="885319" y="4644310"/>
            <a:ext cx="4876226" cy="4402257"/>
          </a:xfrm>
          <a:noFill/>
        </p:spPr>
        <p:txBody>
          <a:bodyPr wrap="square" numCol="1" anchor="t" anchorCtr="0" compatLnSpc="1">
            <a:prstTxWarp prst="textNoShape">
              <a:avLst/>
            </a:prstTxWarp>
          </a:bodyPr>
          <a:lstStyle/>
          <a:p>
            <a:pPr eaLnBrk="1" hangingPunct="1">
              <a:spcBef>
                <a:spcPct val="50000"/>
              </a:spcBef>
            </a:pPr>
            <a:r>
              <a:rPr lang="ja-JP" altLang="en-US" sz="1600" dirty="0"/>
              <a:t>　府域の特別防災区域において、今後目指すべき防災対策のあり方、さらに、それらを踏まえた施策の重点化や優先順位付けを行っていく上での指標としての基本目標を新たに定めました。</a:t>
            </a:r>
            <a:endParaRPr lang="en-US" altLang="ja-JP" sz="1600" dirty="0"/>
          </a:p>
          <a:p>
            <a:pPr eaLnBrk="1" hangingPunct="1">
              <a:spcBef>
                <a:spcPct val="50000"/>
              </a:spcBef>
            </a:pPr>
            <a:r>
              <a:rPr lang="ja-JP" altLang="en-US" sz="1600" dirty="0"/>
              <a:t>　まず、従業員を含めて人命の安全確保を原則として、一般地域への影響を抑え、さらに、コンビナート地区のエネルギー供給や産業拠点としての機能を確保する、社会全体の</a:t>
            </a:r>
            <a:r>
              <a:rPr lang="en-US" altLang="ja-JP" sz="1600" dirty="0"/>
              <a:t>BCP</a:t>
            </a:r>
            <a:r>
              <a:rPr lang="ja-JP" altLang="en-US" sz="1600" dirty="0"/>
              <a:t>といった３項目を掲げるものです。</a:t>
            </a:r>
            <a:endParaRPr lang="en-US" altLang="ja-JP" sz="16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DC8E2F-F733-47C5-A853-DD5A6E646E38}" type="slidenum">
              <a:rPr lang="en-US" altLang="ja-JP">
                <a:cs typeface="HGP明朝E"/>
              </a:rPr>
              <a:pPr fontAlgn="base">
                <a:spcBef>
                  <a:spcPct val="0"/>
                </a:spcBef>
                <a:spcAft>
                  <a:spcPct val="0"/>
                </a:spcAft>
                <a:defRPr/>
              </a:pPr>
              <a:t>17</a:t>
            </a:fld>
            <a:endParaRPr lang="en-US" altLang="ja-JP">
              <a:cs typeface="HGP明朝E"/>
            </a:endParaRPr>
          </a:p>
        </p:txBody>
      </p:sp>
      <p:sp>
        <p:nvSpPr>
          <p:cNvPr id="101378" name="Rectangle 2"/>
          <p:cNvSpPr>
            <a:spLocks noGrp="1" noRot="1" noChangeAspect="1" noChangeArrowheads="1" noTextEdit="1"/>
          </p:cNvSpPr>
          <p:nvPr>
            <p:ph type="sldImg"/>
          </p:nvPr>
        </p:nvSpPr>
        <p:spPr bwMode="auto">
          <a:xfrm>
            <a:off x="879475" y="730250"/>
            <a:ext cx="4889500" cy="3668713"/>
          </a:xfrm>
          <a:noFill/>
          <a:ln>
            <a:solidFill>
              <a:srgbClr val="000000"/>
            </a:solidFill>
            <a:miter lim="800000"/>
            <a:headEnd/>
            <a:tailEnd/>
          </a:ln>
        </p:spPr>
      </p:sp>
      <p:sp>
        <p:nvSpPr>
          <p:cNvPr id="101379" name="Rectangle 3"/>
          <p:cNvSpPr>
            <a:spLocks noGrp="1" noChangeArrowheads="1"/>
          </p:cNvSpPr>
          <p:nvPr>
            <p:ph type="body" idx="1"/>
          </p:nvPr>
        </p:nvSpPr>
        <p:spPr bwMode="auto">
          <a:xfrm>
            <a:off x="885319" y="4644310"/>
            <a:ext cx="4876226" cy="4402257"/>
          </a:xfrm>
          <a:noFill/>
        </p:spPr>
        <p:txBody>
          <a:bodyPr wrap="square" numCol="1" anchor="t" anchorCtr="0" compatLnSpc="1">
            <a:prstTxWarp prst="textNoShape">
              <a:avLst/>
            </a:prstTxWarp>
          </a:bodyPr>
          <a:lstStyle/>
          <a:p>
            <a:pPr eaLnBrk="1" hangingPunct="1">
              <a:spcBef>
                <a:spcPct val="50000"/>
              </a:spcBef>
            </a:pPr>
            <a:r>
              <a:rPr lang="ja-JP" altLang="en-US" sz="1600" dirty="0"/>
              <a:t>　災害想定の結果や、基本目標を踏まえて、各施設の防災対策を新たに掲げています。</a:t>
            </a:r>
          </a:p>
          <a:p>
            <a:pPr eaLnBrk="1" hangingPunct="1">
              <a:spcBef>
                <a:spcPct val="50000"/>
              </a:spcBef>
            </a:pPr>
            <a:r>
              <a:rPr lang="ja-JP" altLang="en-US" sz="1600" dirty="0"/>
              <a:t>　</a:t>
            </a:r>
            <a:r>
              <a:rPr lang="ja-JP" altLang="ja-JP" sz="1600" dirty="0"/>
              <a:t>大規模災害を想定した場合、これまでの各事業所単独の防災対策だけではなく、コンビナート地区全体として防災力を向上させる必要があります。</a:t>
            </a:r>
            <a:endParaRPr lang="en-US" altLang="ja-JP" sz="1600" dirty="0"/>
          </a:p>
          <a:p>
            <a:pPr eaLnBrk="1" hangingPunct="1">
              <a:spcBef>
                <a:spcPct val="50000"/>
              </a:spcBef>
            </a:pPr>
            <a:r>
              <a:rPr lang="ja-JP" altLang="en-US" sz="1600" dirty="0"/>
              <a:t>　また、拡大する災害の連鎖を断ち切り、複合化させない対策が必要となります。</a:t>
            </a:r>
            <a:endParaRPr lang="en-US" altLang="ja-JP" sz="1600" dirty="0"/>
          </a:p>
          <a:p>
            <a:pPr eaLnBrk="1" hangingPunct="1">
              <a:spcBef>
                <a:spcPct val="50000"/>
              </a:spcBef>
            </a:pPr>
            <a:r>
              <a:rPr lang="ja-JP" altLang="en-US" sz="1600" dirty="0"/>
              <a:t>　なお、防災計画には、対策のメニューを挙げておりますが、事業所ごとに施設は異なりますし、同じ地区内でも場所によって津波浸水想定が違いますので、各施設に応じた効果的な対策が必要になります。</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5BF0B3-3A9B-4AC2-B450-4289B88BCC0E}" type="slidenum">
              <a:rPr lang="en-US" altLang="ja-JP">
                <a:cs typeface="HGP明朝E"/>
              </a:rPr>
              <a:pPr fontAlgn="base">
                <a:spcBef>
                  <a:spcPct val="0"/>
                </a:spcBef>
                <a:spcAft>
                  <a:spcPct val="0"/>
                </a:spcAft>
                <a:defRPr/>
              </a:pPr>
              <a:t>18</a:t>
            </a:fld>
            <a:endParaRPr lang="en-US" altLang="ja-JP">
              <a:cs typeface="HGP明朝E"/>
            </a:endParaRPr>
          </a:p>
        </p:txBody>
      </p:sp>
      <p:sp>
        <p:nvSpPr>
          <p:cNvPr id="95234" name="Rectangle 2"/>
          <p:cNvSpPr>
            <a:spLocks noGrp="1" noRot="1" noChangeAspect="1" noChangeArrowheads="1" noTextEdit="1"/>
          </p:cNvSpPr>
          <p:nvPr>
            <p:ph type="sldImg"/>
          </p:nvPr>
        </p:nvSpPr>
        <p:spPr bwMode="auto">
          <a:xfrm>
            <a:off x="879475" y="730250"/>
            <a:ext cx="4889500" cy="3668713"/>
          </a:xfrm>
          <a:noFill/>
          <a:ln>
            <a:solidFill>
              <a:srgbClr val="000000"/>
            </a:solidFill>
            <a:miter lim="800000"/>
            <a:headEnd/>
            <a:tailEnd/>
          </a:ln>
        </p:spPr>
      </p:sp>
      <p:sp>
        <p:nvSpPr>
          <p:cNvPr id="95235" name="Rectangle 3"/>
          <p:cNvSpPr>
            <a:spLocks noGrp="1" noChangeArrowheads="1"/>
          </p:cNvSpPr>
          <p:nvPr>
            <p:ph type="body" idx="1"/>
          </p:nvPr>
        </p:nvSpPr>
        <p:spPr bwMode="auto">
          <a:xfrm>
            <a:off x="885319" y="4644310"/>
            <a:ext cx="4876226" cy="4402257"/>
          </a:xfrm>
          <a:noFill/>
        </p:spPr>
        <p:txBody>
          <a:bodyPr wrap="square" numCol="1" anchor="t" anchorCtr="0" compatLnSpc="1">
            <a:prstTxWarp prst="textNoShape">
              <a:avLst/>
            </a:prstTxWarp>
          </a:bodyPr>
          <a:lstStyle/>
          <a:p>
            <a:pPr eaLnBrk="1" hangingPunct="1">
              <a:spcBef>
                <a:spcPct val="50000"/>
              </a:spcBef>
            </a:pPr>
            <a:r>
              <a:rPr lang="ja-JP" altLang="en-US" sz="1600" dirty="0"/>
              <a:t>　</a:t>
            </a:r>
            <a:r>
              <a:rPr lang="ja-JP" altLang="ja-JP" sz="1600" dirty="0"/>
              <a:t>短周期地震動対策では、</a:t>
            </a:r>
            <a:r>
              <a:rPr lang="ja-JP" altLang="en-US" sz="1600" dirty="0"/>
              <a:t>施設の</a:t>
            </a:r>
            <a:r>
              <a:rPr lang="ja-JP" altLang="ja-JP" sz="1600" dirty="0"/>
              <a:t>緊急停止システム</a:t>
            </a:r>
            <a:r>
              <a:rPr lang="ja-JP" altLang="en-US" sz="1600" dirty="0"/>
              <a:t>の導入</a:t>
            </a:r>
            <a:r>
              <a:rPr lang="ja-JP" altLang="ja-JP" sz="1600" dirty="0"/>
              <a:t>や、パイプライン</a:t>
            </a:r>
            <a:r>
              <a:rPr lang="ja-JP" altLang="en-US" sz="1600" dirty="0"/>
              <a:t>のブロック化など</a:t>
            </a:r>
            <a:r>
              <a:rPr lang="ja-JP" altLang="ja-JP" sz="1600" dirty="0"/>
              <a:t>。</a:t>
            </a:r>
            <a:endParaRPr lang="ja-JP" altLang="en-US" sz="1600" dirty="0"/>
          </a:p>
          <a:p>
            <a:pPr eaLnBrk="1" hangingPunct="1">
              <a:spcBef>
                <a:spcPct val="50000"/>
              </a:spcBef>
            </a:pPr>
            <a:r>
              <a:rPr lang="ja-JP" altLang="en-US" sz="1600" dirty="0"/>
              <a:t>　</a:t>
            </a:r>
            <a:r>
              <a:rPr lang="ja-JP" altLang="ja-JP" sz="1600" dirty="0"/>
              <a:t>長周期地震動対策では、浮き屋根式タンクのスロッシング対策として、例えば浮き室が沈まない構造への早期改修や、</a:t>
            </a:r>
            <a:r>
              <a:rPr lang="ja-JP" altLang="en-US" sz="1600" dirty="0"/>
              <a:t>各事業所が定める</a:t>
            </a:r>
            <a:r>
              <a:rPr lang="ja-JP" altLang="ja-JP" sz="1600" dirty="0"/>
              <a:t>管理油高</a:t>
            </a:r>
            <a:r>
              <a:rPr lang="ja-JP" altLang="en-US" sz="1600" dirty="0"/>
              <a:t>の見直し</a:t>
            </a:r>
            <a:r>
              <a:rPr lang="ja-JP" altLang="ja-JP" sz="1600" dirty="0"/>
              <a:t>などの対策</a:t>
            </a:r>
            <a:r>
              <a:rPr lang="ja-JP" altLang="en-US" sz="1600" dirty="0"/>
              <a:t>や、大容量泡放射システムを浸水しない位置に設置するなど。</a:t>
            </a:r>
          </a:p>
          <a:p>
            <a:pPr eaLnBrk="1" hangingPunct="1">
              <a:spcBef>
                <a:spcPct val="50000"/>
              </a:spcBef>
            </a:pPr>
            <a:r>
              <a:rPr lang="ja-JP" altLang="en-US" sz="1600" dirty="0"/>
              <a:t>　</a:t>
            </a:r>
            <a:r>
              <a:rPr lang="ja-JP" altLang="ja-JP" sz="1600" dirty="0"/>
              <a:t>津波による災害対策では、危険物タンクの移動により生じる油類の流出抑制のため、緊急遮断弁の設置や、</a:t>
            </a:r>
            <a:r>
              <a:rPr lang="ja-JP" altLang="en-US" sz="1600" dirty="0"/>
              <a:t>各事業所が定める</a:t>
            </a:r>
            <a:r>
              <a:rPr lang="ja-JP" altLang="ja-JP" sz="1600" dirty="0"/>
              <a:t>管理油高の</a:t>
            </a:r>
            <a:r>
              <a:rPr lang="ja-JP" altLang="en-US" sz="1600" dirty="0"/>
              <a:t>見直し</a:t>
            </a:r>
            <a:r>
              <a:rPr lang="ja-JP" altLang="ja-JP" sz="1600" dirty="0"/>
              <a:t>などの対策</a:t>
            </a:r>
            <a:r>
              <a:rPr lang="ja-JP" altLang="en-US" sz="1600" dirty="0"/>
              <a:t>を追加・充実させています。</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5BF0B3-3A9B-4AC2-B450-4289B88BCC0E}" type="slidenum">
              <a:rPr lang="en-US" altLang="ja-JP">
                <a:cs typeface="HGP明朝E"/>
              </a:rPr>
              <a:pPr fontAlgn="base">
                <a:spcBef>
                  <a:spcPct val="0"/>
                </a:spcBef>
                <a:spcAft>
                  <a:spcPct val="0"/>
                </a:spcAft>
                <a:defRPr/>
              </a:pPr>
              <a:t>19</a:t>
            </a:fld>
            <a:endParaRPr lang="en-US" altLang="ja-JP">
              <a:cs typeface="HGP明朝E"/>
            </a:endParaRPr>
          </a:p>
        </p:txBody>
      </p:sp>
      <p:sp>
        <p:nvSpPr>
          <p:cNvPr id="95234" name="Rectangle 2"/>
          <p:cNvSpPr>
            <a:spLocks noGrp="1" noRot="1" noChangeAspect="1" noChangeArrowheads="1" noTextEdit="1"/>
          </p:cNvSpPr>
          <p:nvPr>
            <p:ph type="sldImg"/>
          </p:nvPr>
        </p:nvSpPr>
        <p:spPr bwMode="auto">
          <a:xfrm>
            <a:off x="879475" y="730250"/>
            <a:ext cx="4889500" cy="3668713"/>
          </a:xfrm>
          <a:noFill/>
          <a:ln>
            <a:solidFill>
              <a:srgbClr val="000000"/>
            </a:solidFill>
            <a:miter lim="800000"/>
            <a:headEnd/>
            <a:tailEnd/>
          </a:ln>
        </p:spPr>
      </p:sp>
      <p:sp>
        <p:nvSpPr>
          <p:cNvPr id="95235" name="Rectangle 3"/>
          <p:cNvSpPr>
            <a:spLocks noGrp="1" noChangeArrowheads="1"/>
          </p:cNvSpPr>
          <p:nvPr>
            <p:ph type="body" idx="1"/>
          </p:nvPr>
        </p:nvSpPr>
        <p:spPr bwMode="auto">
          <a:xfrm>
            <a:off x="885319" y="4644310"/>
            <a:ext cx="4876226" cy="4402257"/>
          </a:xfrm>
          <a:noFill/>
        </p:spPr>
        <p:txBody>
          <a:bodyPr wrap="square" numCol="1" anchor="t" anchorCtr="0" compatLnSpc="1">
            <a:prstTxWarp prst="textNoShape">
              <a:avLst/>
            </a:prstTxWarp>
          </a:bodyPr>
          <a:lstStyle/>
          <a:p>
            <a:pPr eaLnBrk="1" hangingPunct="1">
              <a:spcBef>
                <a:spcPct val="50000"/>
              </a:spcBef>
            </a:pPr>
            <a:r>
              <a:rPr lang="ja-JP" altLang="en-US" sz="1600" dirty="0"/>
              <a:t>　液状化対策では、護岸と背後地盤の側方流動調査により危険物施設への影響等を検討し、対策を実施　</a:t>
            </a:r>
            <a:endParaRPr lang="en-US" altLang="ja-JP" sz="1600" dirty="0"/>
          </a:p>
          <a:p>
            <a:pPr eaLnBrk="1" hangingPunct="1">
              <a:spcBef>
                <a:spcPct val="50000"/>
              </a:spcBef>
            </a:pPr>
            <a:r>
              <a:rPr lang="ja-JP" altLang="en-US" sz="1600" dirty="0"/>
              <a:t>　その他、コンビナート地区全体の防災体制を有効に機能させるため、情報ネットワークの多様化・多重化や、現場での危険性を低減させるため、無人放水車や無人監視カメラなど高度な資機材の開発・導入に努めること。</a:t>
            </a:r>
            <a:endParaRPr lang="en-US" altLang="ja-JP" sz="1600" dirty="0"/>
          </a:p>
          <a:p>
            <a:pPr eaLnBrk="1" hangingPunct="1">
              <a:spcBef>
                <a:spcPct val="50000"/>
              </a:spcBef>
            </a:pPr>
            <a:r>
              <a:rPr lang="ja-JP" altLang="en-US" sz="1600" dirty="0"/>
              <a:t>　また、連鎖を早期に断ち切る対策の検討を挙げています。</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7410"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z="1600" dirty="0"/>
              <a:t>本日の内容としまして、ご覧の５項目を説明します。</a:t>
            </a:r>
            <a:endParaRPr lang="en-US" altLang="ja-JP" sz="1600" dirty="0"/>
          </a:p>
        </p:txBody>
      </p:sp>
      <p:sp>
        <p:nvSpPr>
          <p:cNvPr id="17411"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AB89DA-F6D1-4D88-BD59-AF7C9789DC79}" type="slidenum">
              <a:rPr lang="ja-JP" altLang="en-US">
                <a:cs typeface="HGP明朝E"/>
              </a:rPr>
              <a:pPr fontAlgn="base">
                <a:spcBef>
                  <a:spcPct val="0"/>
                </a:spcBef>
                <a:spcAft>
                  <a:spcPct val="0"/>
                </a:spcAft>
                <a:defRPr/>
              </a:pPr>
              <a:t>2</a:t>
            </a:fld>
            <a:endParaRPr lang="en-US" altLang="ja-JP">
              <a:cs typeface="HGP明朝E"/>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DA8BE2-8BD3-4829-A66D-695F783FB8E7}" type="slidenum">
              <a:rPr lang="en-US" altLang="ja-JP">
                <a:cs typeface="HGP明朝E"/>
              </a:rPr>
              <a:pPr fontAlgn="base">
                <a:spcBef>
                  <a:spcPct val="0"/>
                </a:spcBef>
                <a:spcAft>
                  <a:spcPct val="0"/>
                </a:spcAft>
                <a:defRPr/>
              </a:pPr>
              <a:t>20</a:t>
            </a:fld>
            <a:endParaRPr lang="en-US" altLang="ja-JP">
              <a:cs typeface="HGP明朝E"/>
            </a:endParaRPr>
          </a:p>
        </p:txBody>
      </p:sp>
      <p:sp>
        <p:nvSpPr>
          <p:cNvPr id="97282" name="Rectangle 2"/>
          <p:cNvSpPr>
            <a:spLocks noGrp="1" noRot="1" noChangeAspect="1" noChangeArrowheads="1" noTextEdit="1"/>
          </p:cNvSpPr>
          <p:nvPr>
            <p:ph type="sldImg"/>
          </p:nvPr>
        </p:nvSpPr>
        <p:spPr bwMode="auto">
          <a:xfrm>
            <a:off x="879475" y="730250"/>
            <a:ext cx="4889500" cy="3668713"/>
          </a:xfrm>
          <a:noFill/>
          <a:ln>
            <a:solidFill>
              <a:srgbClr val="000000"/>
            </a:solidFill>
            <a:miter lim="800000"/>
            <a:headEnd/>
            <a:tailEnd/>
          </a:ln>
        </p:spPr>
      </p:sp>
      <p:sp>
        <p:nvSpPr>
          <p:cNvPr id="97283" name="Rectangle 3"/>
          <p:cNvSpPr>
            <a:spLocks noGrp="1" noChangeArrowheads="1"/>
          </p:cNvSpPr>
          <p:nvPr>
            <p:ph type="body" idx="1"/>
          </p:nvPr>
        </p:nvSpPr>
        <p:spPr bwMode="auto">
          <a:xfrm>
            <a:off x="885319" y="4644310"/>
            <a:ext cx="4876226" cy="4402257"/>
          </a:xfrm>
          <a:noFill/>
        </p:spPr>
        <p:txBody>
          <a:bodyPr wrap="square" numCol="1" anchor="t" anchorCtr="0" compatLnSpc="1">
            <a:prstTxWarp prst="textNoShape">
              <a:avLst/>
            </a:prstTxWarp>
          </a:bodyPr>
          <a:lstStyle/>
          <a:p>
            <a:r>
              <a:rPr lang="ja-JP" altLang="en-US" sz="1600" dirty="0"/>
              <a:t>　</a:t>
            </a:r>
            <a:r>
              <a:rPr lang="ja-JP" altLang="ja-JP" sz="1600" dirty="0"/>
              <a:t>今後、各地区における被害想定を踏まえた必要な防災・減災対策</a:t>
            </a:r>
            <a:r>
              <a:rPr lang="ja-JP" altLang="en-US" sz="1600" dirty="0"/>
              <a:t>を</a:t>
            </a:r>
            <a:r>
              <a:rPr lang="ja-JP" altLang="ja-JP" sz="1600" dirty="0"/>
              <a:t>着実に推進し</a:t>
            </a:r>
            <a:r>
              <a:rPr lang="ja-JP" altLang="en-US" sz="1600" dirty="0"/>
              <a:t>、</a:t>
            </a:r>
            <a:r>
              <a:rPr lang="ja-JP" altLang="ja-JP" sz="1600" dirty="0"/>
              <a:t>実効性を高めるため、</a:t>
            </a:r>
            <a:r>
              <a:rPr lang="ja-JP" altLang="en-US" sz="1600" dirty="0"/>
              <a:t>防災本部が</a:t>
            </a:r>
            <a:r>
              <a:rPr lang="ja-JP" altLang="ja-JP" sz="1600" dirty="0"/>
              <a:t>定期的に進行管理を行い、個別施策ごとのスケジュール設定を行うなど、計画の進捗管理に努めてい</a:t>
            </a:r>
            <a:r>
              <a:rPr lang="ja-JP" altLang="en-US" sz="1600" dirty="0"/>
              <a:t>きます</a:t>
            </a:r>
            <a:r>
              <a:rPr lang="ja-JP" altLang="ja-JP" sz="1600" dirty="0"/>
              <a:t>。</a:t>
            </a:r>
            <a:endParaRPr lang="ja-JP" altLang="en-US" sz="16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660DAC-30BF-48DE-B010-A70E0C0BBD4D}" type="slidenum">
              <a:rPr lang="en-US" altLang="ja-JP">
                <a:cs typeface="HGP明朝E"/>
              </a:rPr>
              <a:pPr fontAlgn="base">
                <a:spcBef>
                  <a:spcPct val="0"/>
                </a:spcBef>
                <a:spcAft>
                  <a:spcPct val="0"/>
                </a:spcAft>
                <a:defRPr/>
              </a:pPr>
              <a:t>21</a:t>
            </a:fld>
            <a:endParaRPr lang="en-US" altLang="ja-JP">
              <a:cs typeface="HGP明朝E"/>
            </a:endParaRPr>
          </a:p>
        </p:txBody>
      </p:sp>
      <p:sp>
        <p:nvSpPr>
          <p:cNvPr id="109570" name="Rectangle 2"/>
          <p:cNvSpPr>
            <a:spLocks noGrp="1" noRot="1" noChangeAspect="1" noChangeArrowheads="1" noTextEdit="1"/>
          </p:cNvSpPr>
          <p:nvPr>
            <p:ph type="sldImg"/>
          </p:nvPr>
        </p:nvSpPr>
        <p:spPr bwMode="auto">
          <a:xfrm>
            <a:off x="879475" y="730250"/>
            <a:ext cx="4889500" cy="3668713"/>
          </a:xfrm>
          <a:noFill/>
          <a:ln>
            <a:solidFill>
              <a:srgbClr val="000000"/>
            </a:solidFill>
            <a:miter lim="800000"/>
            <a:headEnd/>
            <a:tailEnd/>
          </a:ln>
        </p:spPr>
      </p:sp>
      <p:sp>
        <p:nvSpPr>
          <p:cNvPr id="109571" name="Rectangle 3"/>
          <p:cNvSpPr>
            <a:spLocks noGrp="1" noChangeArrowheads="1"/>
          </p:cNvSpPr>
          <p:nvPr>
            <p:ph type="body" idx="1"/>
          </p:nvPr>
        </p:nvSpPr>
        <p:spPr bwMode="auto">
          <a:xfrm>
            <a:off x="885319" y="4644310"/>
            <a:ext cx="4876226" cy="4402257"/>
          </a:xfrm>
          <a:noFill/>
        </p:spPr>
        <p:txBody>
          <a:bodyPr wrap="square" numCol="1" anchor="t" anchorCtr="0" compatLnSpc="1">
            <a:prstTxWarp prst="textNoShape">
              <a:avLst/>
            </a:prstTxWarp>
          </a:bodyPr>
          <a:lstStyle/>
          <a:p>
            <a:pPr eaLnBrk="1" hangingPunct="1">
              <a:spcBef>
                <a:spcPct val="50000"/>
              </a:spcBef>
            </a:pPr>
            <a:r>
              <a:rPr lang="ja-JP" altLang="en-US" sz="1600" dirty="0"/>
              <a:t>　南海トラフ巨大地震対策については、来年度も引き続き防災・減災対策の充実強化に向けた検討を進めてまいります。</a:t>
            </a:r>
            <a:endParaRPr lang="en-US" altLang="ja-JP" sz="1600" dirty="0"/>
          </a:p>
          <a:p>
            <a:pPr eaLnBrk="1" hangingPunct="1">
              <a:spcBef>
                <a:spcPct val="50000"/>
              </a:spcBef>
            </a:pPr>
            <a:r>
              <a:rPr lang="ja-JP" altLang="en-US" sz="1600" dirty="0"/>
              <a:t>　引き続きご協力をお願い申し上げます。</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D3FDBD-FD50-4956-8474-18B63A910A98}" type="slidenum">
              <a:rPr lang="en-US" altLang="ja-JP">
                <a:cs typeface="HGP明朝E"/>
              </a:rPr>
              <a:pPr fontAlgn="base">
                <a:spcBef>
                  <a:spcPct val="0"/>
                </a:spcBef>
                <a:spcAft>
                  <a:spcPct val="0"/>
                </a:spcAft>
                <a:defRPr/>
              </a:pPr>
              <a:t>3</a:t>
            </a:fld>
            <a:endParaRPr lang="en-US" altLang="ja-JP">
              <a:cs typeface="HGP明朝E"/>
            </a:endParaRPr>
          </a:p>
        </p:txBody>
      </p:sp>
      <p:sp>
        <p:nvSpPr>
          <p:cNvPr id="19458" name="Rectangle 2"/>
          <p:cNvSpPr>
            <a:spLocks noGrp="1" noRot="1" noChangeAspect="1" noChangeArrowheads="1" noTextEdit="1"/>
          </p:cNvSpPr>
          <p:nvPr>
            <p:ph type="sldImg"/>
          </p:nvPr>
        </p:nvSpPr>
        <p:spPr bwMode="auto">
          <a:xfrm>
            <a:off x="879475" y="730250"/>
            <a:ext cx="4889500" cy="3668713"/>
          </a:xfrm>
          <a:noFill/>
          <a:ln>
            <a:solidFill>
              <a:srgbClr val="000000"/>
            </a:solidFill>
            <a:miter lim="800000"/>
            <a:headEnd/>
            <a:tailEnd/>
          </a:ln>
        </p:spPr>
      </p:sp>
      <p:sp>
        <p:nvSpPr>
          <p:cNvPr id="19459" name="Rectangle 3"/>
          <p:cNvSpPr>
            <a:spLocks noGrp="1" noChangeArrowheads="1"/>
          </p:cNvSpPr>
          <p:nvPr>
            <p:ph type="body" idx="1"/>
          </p:nvPr>
        </p:nvSpPr>
        <p:spPr bwMode="auto">
          <a:xfrm>
            <a:off x="885319" y="4644310"/>
            <a:ext cx="4876226" cy="4402257"/>
          </a:xfrm>
          <a:noFill/>
        </p:spPr>
        <p:txBody>
          <a:bodyPr wrap="square" numCol="1" anchor="t" anchorCtr="0" compatLnSpc="1">
            <a:prstTxWarp prst="textNoShape">
              <a:avLst/>
            </a:prstTxWarp>
          </a:bodyPr>
          <a:lstStyle/>
          <a:p>
            <a:pPr eaLnBrk="1" hangingPunct="1">
              <a:spcBef>
                <a:spcPct val="0"/>
              </a:spcBef>
            </a:pPr>
            <a:r>
              <a:rPr lang="ja-JP" altLang="en-US" sz="1600" dirty="0"/>
              <a:t>　平成２３年３月に発生した東日本大震災の地震・津波によるコンビナート災害の教訓から、これまでの石油コンビナート等防災計画を見直す必要が出てまいりました。</a:t>
            </a:r>
            <a:endParaRPr lang="en-US" altLang="ja-JP" sz="1600" dirty="0"/>
          </a:p>
          <a:p>
            <a:pPr eaLnBrk="1" hangingPunct="1">
              <a:spcBef>
                <a:spcPct val="50000"/>
              </a:spcBef>
            </a:pPr>
            <a:r>
              <a:rPr lang="ja-JP" altLang="en-US" sz="1600" dirty="0"/>
              <a:t>　写真は、宮城県の製油所における危険物タンクの被害状況です。長周期地震動によりスロッシング（液面揺動）が起こり、タンクの浮き屋根の上に油が漏洩しました。</a:t>
            </a:r>
            <a:endParaRPr lang="en-US" altLang="ja-JP" sz="1600" dirty="0"/>
          </a:p>
          <a:p>
            <a:pPr eaLnBrk="1" hangingPunct="1">
              <a:spcBef>
                <a:spcPct val="50000"/>
              </a:spcBef>
            </a:pPr>
            <a:r>
              <a:rPr lang="ja-JP" altLang="en-US" sz="1600" dirty="0"/>
              <a:t>　また、津波により、多数の配管が折れ曲がり、危険物が防油堤内に大量に漏洩し、構内道路まで広がりました。</a:t>
            </a:r>
            <a:endParaRPr lang="ja-JP" altLang="ja-JP" sz="16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1C0AC4-0B23-486E-BF9E-3B9DBD582609}" type="slidenum">
              <a:rPr lang="en-US" altLang="ja-JP">
                <a:cs typeface="HGP明朝E"/>
              </a:rPr>
              <a:pPr fontAlgn="base">
                <a:spcBef>
                  <a:spcPct val="0"/>
                </a:spcBef>
                <a:spcAft>
                  <a:spcPct val="0"/>
                </a:spcAft>
                <a:defRPr/>
              </a:pPr>
              <a:t>4</a:t>
            </a:fld>
            <a:endParaRPr lang="en-US" altLang="ja-JP">
              <a:cs typeface="HGP明朝E"/>
            </a:endParaRPr>
          </a:p>
        </p:txBody>
      </p:sp>
      <p:sp>
        <p:nvSpPr>
          <p:cNvPr id="21506" name="Rectangle 2"/>
          <p:cNvSpPr>
            <a:spLocks noGrp="1" noRot="1" noChangeAspect="1" noChangeArrowheads="1" noTextEdit="1"/>
          </p:cNvSpPr>
          <p:nvPr>
            <p:ph type="sldImg"/>
          </p:nvPr>
        </p:nvSpPr>
        <p:spPr bwMode="auto">
          <a:xfrm>
            <a:off x="879475" y="730250"/>
            <a:ext cx="4889500" cy="3668713"/>
          </a:xfrm>
          <a:noFill/>
          <a:ln>
            <a:solidFill>
              <a:srgbClr val="000000"/>
            </a:solidFill>
            <a:miter lim="800000"/>
            <a:headEnd/>
            <a:tailEnd/>
          </a:ln>
        </p:spPr>
      </p:sp>
      <p:sp>
        <p:nvSpPr>
          <p:cNvPr id="21507" name="Rectangle 3"/>
          <p:cNvSpPr>
            <a:spLocks noGrp="1" noChangeArrowheads="1"/>
          </p:cNvSpPr>
          <p:nvPr>
            <p:ph type="body" idx="1"/>
          </p:nvPr>
        </p:nvSpPr>
        <p:spPr bwMode="auto">
          <a:xfrm>
            <a:off x="885319" y="4644310"/>
            <a:ext cx="4876226" cy="4402257"/>
          </a:xfrm>
          <a:noFill/>
        </p:spPr>
        <p:txBody>
          <a:bodyPr wrap="square" numCol="1" anchor="t" anchorCtr="0" compatLnSpc="1">
            <a:prstTxWarp prst="textNoShape">
              <a:avLst/>
            </a:prstTxWarp>
          </a:bodyPr>
          <a:lstStyle/>
          <a:p>
            <a:pPr eaLnBrk="1" hangingPunct="1">
              <a:spcBef>
                <a:spcPct val="50000"/>
              </a:spcBef>
            </a:pPr>
            <a:r>
              <a:rPr lang="ja-JP" altLang="en-US" sz="1600" dirty="0"/>
              <a:t>　同じく宮城県の製油所では、津波によりタンクが移動、倒壊しました。</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126B66-17E1-481E-8A4E-100A201E8753}" type="slidenum">
              <a:rPr lang="en-US" altLang="ja-JP">
                <a:cs typeface="HGP明朝E"/>
              </a:rPr>
              <a:pPr fontAlgn="base">
                <a:spcBef>
                  <a:spcPct val="0"/>
                </a:spcBef>
                <a:spcAft>
                  <a:spcPct val="0"/>
                </a:spcAft>
                <a:defRPr/>
              </a:pPr>
              <a:t>5</a:t>
            </a:fld>
            <a:endParaRPr lang="en-US" altLang="ja-JP">
              <a:cs typeface="HGP明朝E"/>
            </a:endParaRPr>
          </a:p>
        </p:txBody>
      </p:sp>
      <p:sp>
        <p:nvSpPr>
          <p:cNvPr id="25602" name="Rectangle 2"/>
          <p:cNvSpPr>
            <a:spLocks noGrp="1" noRot="1" noChangeAspect="1" noChangeArrowheads="1" noTextEdit="1"/>
          </p:cNvSpPr>
          <p:nvPr>
            <p:ph type="sldImg"/>
          </p:nvPr>
        </p:nvSpPr>
        <p:spPr bwMode="auto">
          <a:xfrm>
            <a:off x="879475" y="730250"/>
            <a:ext cx="4889500" cy="3668713"/>
          </a:xfrm>
          <a:noFill/>
          <a:ln>
            <a:solidFill>
              <a:srgbClr val="000000"/>
            </a:solidFill>
            <a:miter lim="800000"/>
            <a:headEnd/>
            <a:tailEnd/>
          </a:ln>
        </p:spPr>
      </p:sp>
      <p:sp>
        <p:nvSpPr>
          <p:cNvPr id="25603" name="Rectangle 3"/>
          <p:cNvSpPr>
            <a:spLocks noGrp="1" noChangeArrowheads="1"/>
          </p:cNvSpPr>
          <p:nvPr>
            <p:ph type="body" idx="1"/>
          </p:nvPr>
        </p:nvSpPr>
        <p:spPr bwMode="auto">
          <a:xfrm>
            <a:off x="885319" y="4644310"/>
            <a:ext cx="4876226" cy="4402257"/>
          </a:xfrm>
          <a:noFill/>
        </p:spPr>
        <p:txBody>
          <a:bodyPr wrap="square" numCol="1" anchor="t" anchorCtr="0" compatLnSpc="1">
            <a:prstTxWarp prst="textNoShape">
              <a:avLst/>
            </a:prstTxWarp>
          </a:bodyPr>
          <a:lstStyle/>
          <a:p>
            <a:pPr defTabSz="895287" eaLnBrk="1" hangingPunct="1">
              <a:spcBef>
                <a:spcPct val="50000"/>
              </a:spcBef>
            </a:pPr>
            <a:r>
              <a:rPr lang="ja-JP" altLang="en-US" sz="1600" dirty="0"/>
              <a:t>　千葉県の製油所では、ＬＰＧタンクが爆発炎上し、災害発生から長時間、燃え続けました。</a:t>
            </a:r>
            <a:endParaRPr lang="en-US" altLang="ja-JP" sz="16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82DEFB-3811-418B-BBD9-8C258FE6FC0D}" type="slidenum">
              <a:rPr lang="en-US" altLang="ja-JP">
                <a:cs typeface="HGP明朝E"/>
              </a:rPr>
              <a:pPr fontAlgn="base">
                <a:spcBef>
                  <a:spcPct val="0"/>
                </a:spcBef>
                <a:spcAft>
                  <a:spcPct val="0"/>
                </a:spcAft>
                <a:defRPr/>
              </a:pPr>
              <a:t>6</a:t>
            </a:fld>
            <a:endParaRPr lang="en-US" altLang="ja-JP">
              <a:cs typeface="HGP明朝E"/>
            </a:endParaRPr>
          </a:p>
        </p:txBody>
      </p:sp>
      <p:sp>
        <p:nvSpPr>
          <p:cNvPr id="27650" name="Rectangle 2"/>
          <p:cNvSpPr>
            <a:spLocks noGrp="1" noRot="1" noChangeAspect="1" noChangeArrowheads="1" noTextEdit="1"/>
          </p:cNvSpPr>
          <p:nvPr>
            <p:ph type="sldImg"/>
          </p:nvPr>
        </p:nvSpPr>
        <p:spPr bwMode="auto">
          <a:xfrm>
            <a:off x="879475" y="730250"/>
            <a:ext cx="4889500" cy="3668713"/>
          </a:xfrm>
          <a:noFill/>
          <a:ln>
            <a:solidFill>
              <a:srgbClr val="000000"/>
            </a:solidFill>
            <a:miter lim="800000"/>
            <a:headEnd/>
            <a:tailEnd/>
          </a:ln>
        </p:spPr>
      </p:sp>
      <p:sp>
        <p:nvSpPr>
          <p:cNvPr id="27651" name="Rectangle 3"/>
          <p:cNvSpPr>
            <a:spLocks noGrp="1" noChangeArrowheads="1"/>
          </p:cNvSpPr>
          <p:nvPr>
            <p:ph type="body" idx="1"/>
          </p:nvPr>
        </p:nvSpPr>
        <p:spPr bwMode="auto">
          <a:xfrm>
            <a:off x="885319" y="4644310"/>
            <a:ext cx="4876226" cy="4402257"/>
          </a:xfrm>
          <a:noFill/>
        </p:spPr>
        <p:txBody>
          <a:bodyPr wrap="square" numCol="1" anchor="t" anchorCtr="0" compatLnSpc="1">
            <a:prstTxWarp prst="textNoShape">
              <a:avLst/>
            </a:prstTxWarp>
          </a:bodyPr>
          <a:lstStyle/>
          <a:p>
            <a:pPr eaLnBrk="1" hangingPunct="1">
              <a:spcBef>
                <a:spcPct val="50000"/>
              </a:spcBef>
            </a:pPr>
            <a:r>
              <a:rPr lang="ja-JP" altLang="en-US" sz="1600" dirty="0"/>
              <a:t>茨城県では、液状化により防油堤が沈下・傾斜しました。</a:t>
            </a:r>
            <a:endParaRPr lang="ja-JP" altLang="ja-JP" sz="16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969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z="1600" dirty="0"/>
              <a:t>　同じく茨城県では、津波によりバースや護岸が大きく損傷しました。</a:t>
            </a:r>
            <a:endParaRPr lang="en-US" altLang="ja-JP" sz="1600" dirty="0"/>
          </a:p>
        </p:txBody>
      </p:sp>
      <p:sp>
        <p:nvSpPr>
          <p:cNvPr id="29699"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E71FA9-89D8-4CFD-979D-13532A9E18E5}" type="slidenum">
              <a:rPr lang="ja-JP" altLang="en-US">
                <a:cs typeface="HGP明朝E"/>
              </a:rPr>
              <a:pPr fontAlgn="base">
                <a:spcBef>
                  <a:spcPct val="0"/>
                </a:spcBef>
                <a:spcAft>
                  <a:spcPct val="0"/>
                </a:spcAft>
                <a:defRPr/>
              </a:pPr>
              <a:t>7</a:t>
            </a:fld>
            <a:endParaRPr lang="ja-JP" altLang="en-US">
              <a:cs typeface="HGP明朝E"/>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TextEdit="1"/>
          </p:cNvSpPr>
          <p:nvPr>
            <p:ph type="sldImg"/>
          </p:nvPr>
        </p:nvSpPr>
        <p:spPr bwMode="auto">
          <a:noFill/>
          <a:ln>
            <a:solidFill>
              <a:srgbClr val="000000"/>
            </a:solidFill>
            <a:miter lim="800000"/>
            <a:headEnd/>
            <a:tailEnd/>
          </a:ln>
        </p:spPr>
      </p:sp>
      <p:sp>
        <p:nvSpPr>
          <p:cNvPr id="58370" name="Rectangle 3"/>
          <p:cNvSpPr>
            <a:spLocks noGrp="1"/>
          </p:cNvSpPr>
          <p:nvPr>
            <p:ph type="body" idx="1"/>
          </p:nvPr>
        </p:nvSpPr>
        <p:spPr bwMode="auto">
          <a:noFill/>
        </p:spPr>
        <p:txBody>
          <a:bodyPr wrap="square" numCol="1" anchor="t" anchorCtr="0" compatLnSpc="1">
            <a:prstTxWarp prst="textNoShape">
              <a:avLst/>
            </a:prstTxWarp>
          </a:bodyPr>
          <a:lstStyle/>
          <a:p>
            <a:r>
              <a:rPr lang="ja-JP" altLang="en-US" sz="1600" dirty="0"/>
              <a:t>　これら東日本大震災をはじめとする過去の大規模な地震・津波災害を教訓として、コンビナートの防災体制を充実させるため、防災本部のもと学識経験者で構成する検討部会を設置し、科学的・客観的観点から検討が進められました。</a:t>
            </a:r>
            <a:endParaRPr lang="en-US" altLang="ja-JP" sz="1600" dirty="0"/>
          </a:p>
          <a:p>
            <a:r>
              <a:rPr lang="ja-JP" altLang="en-US" sz="1600" dirty="0"/>
              <a:t>　これまで５回の部会を開催し、南海トラフ巨大地震等による府内の石油コンビナート等特別防災区域の地域特性を考慮した地震・津波時の被害想定と防災対策の方向性を検討した結果を、第一次部会報告として取りまとめられたところです。</a:t>
            </a:r>
          </a:p>
          <a:p>
            <a:endParaRPr lang="en-US" altLang="ja-JP" sz="16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993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z="1600" dirty="0"/>
              <a:t>　被害想定の対象地域は、府内の４つの石油コンビナート等特別防災区域です。</a:t>
            </a:r>
            <a:endParaRPr lang="en-US" altLang="ja-JP" sz="1600" dirty="0"/>
          </a:p>
        </p:txBody>
      </p:sp>
      <p:sp>
        <p:nvSpPr>
          <p:cNvPr id="39939"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0C7DAA-ABF3-4219-B97E-3E4AB9E9FB8E}" type="slidenum">
              <a:rPr lang="ja-JP" altLang="en-US">
                <a:cs typeface="HGP明朝E"/>
              </a:rPr>
              <a:pPr fontAlgn="base">
                <a:spcBef>
                  <a:spcPct val="0"/>
                </a:spcBef>
                <a:spcAft>
                  <a:spcPct val="0"/>
                </a:spcAft>
                <a:defRPr/>
              </a:pPr>
              <a:t>9</a:t>
            </a:fld>
            <a:endParaRPr lang="ja-JP" altLang="en-US">
              <a:cs typeface="HGP明朝E"/>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a typeface="+mn-ea"/>
                <a:cs typeface="+mn-cs"/>
              </a:endParaRPr>
            </a:p>
          </p:txBody>
        </p:sp>
        <p:sp>
          <p:nvSpPr>
            <p:cNvPr id="7"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a typeface="+mn-ea"/>
                <a:cs typeface="+mn-cs"/>
              </a:endParaRPr>
            </a:p>
          </p:txBody>
        </p:sp>
        <p:sp>
          <p:nvSpPr>
            <p:cNvPr id="8"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9"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useBgFill="1">
          <p:nvSpPr>
            <p:cNvPr id="10"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a typeface="+mn-ea"/>
                <a:cs typeface="+mn-cs"/>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11" name="Date Placeholder 3"/>
          <p:cNvSpPr>
            <a:spLocks noGrp="1"/>
          </p:cNvSpPr>
          <p:nvPr>
            <p:ph type="dt" sz="half" idx="10"/>
          </p:nvPr>
        </p:nvSpPr>
        <p:spPr/>
        <p:txBody>
          <a:bodyPr/>
          <a:lstStyle>
            <a:lvl1pPr>
              <a:defRPr/>
            </a:lvl1pPr>
          </a:lstStyle>
          <a:p>
            <a:pPr>
              <a:defRPr/>
            </a:pPr>
            <a:fld id="{A94BE1E6-7F67-4EE9-BE50-0392A75E322F}" type="datetimeFigureOut">
              <a:rPr lang="ja-JP" altLang="en-US"/>
              <a:pPr>
                <a:defRPr/>
              </a:pPr>
              <a:t>2014/4/14</a:t>
            </a:fld>
            <a:endParaRPr lang="ja-JP" altLang="en-US"/>
          </a:p>
        </p:txBody>
      </p:sp>
      <p:sp>
        <p:nvSpPr>
          <p:cNvPr id="12" name="Footer Placeholder 4"/>
          <p:cNvSpPr>
            <a:spLocks noGrp="1"/>
          </p:cNvSpPr>
          <p:nvPr>
            <p:ph type="ftr" sz="quarter" idx="11"/>
          </p:nvPr>
        </p:nvSpPr>
        <p:spPr/>
        <p:txBody>
          <a:bodyPr/>
          <a:lstStyle>
            <a:lvl1pPr>
              <a:defRPr/>
            </a:lvl1pPr>
          </a:lstStyle>
          <a:p>
            <a:pPr>
              <a:defRPr/>
            </a:pPr>
            <a:endParaRPr lang="ja-JP" altLang="en-US"/>
          </a:p>
        </p:txBody>
      </p:sp>
      <p:sp>
        <p:nvSpPr>
          <p:cNvPr id="13" name="Slide Number Placeholder 5"/>
          <p:cNvSpPr>
            <a:spLocks noGrp="1"/>
          </p:cNvSpPr>
          <p:nvPr>
            <p:ph type="sldNum" sz="quarter" idx="12"/>
          </p:nvPr>
        </p:nvSpPr>
        <p:spPr/>
        <p:txBody>
          <a:bodyPr/>
          <a:lstStyle>
            <a:lvl1pPr>
              <a:defRPr/>
            </a:lvl1pPr>
          </a:lstStyle>
          <a:p>
            <a:pPr>
              <a:defRPr/>
            </a:pPr>
            <a:fld id="{58323AE8-724C-4DE7-93EF-03825F0CD4E7}"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lvl1pPr>
              <a:defRPr/>
            </a:lvl1pPr>
          </a:lstStyle>
          <a:p>
            <a:pPr>
              <a:defRPr/>
            </a:pPr>
            <a:fld id="{B3C79784-39C4-4B96-B7B6-FC09B60ABBCE}" type="datetimeFigureOut">
              <a:rPr lang="ja-JP" altLang="en-US"/>
              <a:pPr>
                <a:defRPr/>
              </a:pPr>
              <a:t>2014/4/14</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353219CA-93DE-49C3-A2A1-D120B2F567DD}"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a typeface="+mn-ea"/>
                <a:cs typeface="+mn-cs"/>
              </a:endParaRPr>
            </a:p>
          </p:txBody>
        </p:sp>
        <p:sp>
          <p:nvSpPr>
            <p:cNvPr id="7"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a typeface="+mn-ea"/>
                <a:cs typeface="+mn-cs"/>
              </a:endParaRPr>
            </a:p>
          </p:txBody>
        </p:sp>
        <p:sp>
          <p:nvSpPr>
            <p:cNvPr id="8"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9"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useBgFill="1">
          <p:nvSpPr>
            <p:cNvPr id="1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a typeface="+mn-ea"/>
                <a:cs typeface="+mn-cs"/>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 name="Date Placeholder 3"/>
          <p:cNvSpPr>
            <a:spLocks noGrp="1"/>
          </p:cNvSpPr>
          <p:nvPr>
            <p:ph type="dt" sz="half" idx="10"/>
          </p:nvPr>
        </p:nvSpPr>
        <p:spPr/>
        <p:txBody>
          <a:bodyPr/>
          <a:lstStyle>
            <a:lvl1pPr>
              <a:defRPr/>
            </a:lvl1pPr>
          </a:lstStyle>
          <a:p>
            <a:pPr>
              <a:defRPr/>
            </a:pPr>
            <a:fld id="{6A214F15-0113-475E-A0CA-01B333DBC4C3}" type="datetimeFigureOut">
              <a:rPr lang="ja-JP" altLang="en-US"/>
              <a:pPr>
                <a:defRPr/>
              </a:pPr>
              <a:t>2014/4/14</a:t>
            </a:fld>
            <a:endParaRPr lang="ja-JP" altLang="en-US"/>
          </a:p>
        </p:txBody>
      </p:sp>
      <p:sp>
        <p:nvSpPr>
          <p:cNvPr id="12" name="Footer Placeholder 4"/>
          <p:cNvSpPr>
            <a:spLocks noGrp="1"/>
          </p:cNvSpPr>
          <p:nvPr>
            <p:ph type="ftr" sz="quarter" idx="11"/>
          </p:nvPr>
        </p:nvSpPr>
        <p:spPr/>
        <p:txBody>
          <a:bodyPr/>
          <a:lstStyle>
            <a:lvl1pPr>
              <a:defRPr/>
            </a:lvl1pPr>
          </a:lstStyle>
          <a:p>
            <a:pPr>
              <a:defRPr/>
            </a:pPr>
            <a:endParaRPr lang="ja-JP" altLang="en-US"/>
          </a:p>
        </p:txBody>
      </p:sp>
      <p:sp>
        <p:nvSpPr>
          <p:cNvPr id="13" name="Slide Number Placeholder 5"/>
          <p:cNvSpPr>
            <a:spLocks noGrp="1"/>
          </p:cNvSpPr>
          <p:nvPr>
            <p:ph type="sldNum" sz="quarter" idx="12"/>
          </p:nvPr>
        </p:nvSpPr>
        <p:spPr/>
        <p:txBody>
          <a:bodyPr/>
          <a:lstStyle>
            <a:lvl1pPr>
              <a:defRPr/>
            </a:lvl1pPr>
          </a:lstStyle>
          <a:p>
            <a:pPr>
              <a:defRPr/>
            </a:pPr>
            <a:fld id="{1DD1806C-E0EE-41FE-9B0F-8932E9413507}"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Title 6"/>
          <p:cNvSpPr>
            <a:spLocks noGrp="1"/>
          </p:cNvSpPr>
          <p:nvPr>
            <p:ph type="title"/>
          </p:nvPr>
        </p:nvSpPr>
        <p:spPr/>
        <p:txBody>
          <a:bodyPr/>
          <a:lstStyle/>
          <a:p>
            <a:r>
              <a:rPr lang="ja-JP" altLang="en-US" smtClean="0"/>
              <a:t>マスター タイトルの書式設定</a:t>
            </a:r>
            <a:endParaRPr lang="en-US"/>
          </a:p>
        </p:txBody>
      </p:sp>
      <p:sp>
        <p:nvSpPr>
          <p:cNvPr id="4" name="Date Placeholder 3"/>
          <p:cNvSpPr>
            <a:spLocks noGrp="1"/>
          </p:cNvSpPr>
          <p:nvPr>
            <p:ph type="dt" sz="half" idx="10"/>
          </p:nvPr>
        </p:nvSpPr>
        <p:spPr/>
        <p:txBody>
          <a:bodyPr/>
          <a:lstStyle>
            <a:lvl1pPr>
              <a:defRPr/>
            </a:lvl1pPr>
          </a:lstStyle>
          <a:p>
            <a:pPr>
              <a:defRPr/>
            </a:pPr>
            <a:fld id="{0037BDF6-1BDC-42AE-B6F4-1A6D576FD18E}" type="datetimeFigureOut">
              <a:rPr lang="ja-JP" altLang="en-US"/>
              <a:pPr>
                <a:defRPr/>
              </a:pPr>
              <a:t>2014/4/14</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7277149C-956A-4978-90D1-E795B7FD58BF}"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14"/>
          <p:cNvSpPr>
            <a:spLocks/>
          </p:cNvSpPr>
          <p:nvPr/>
        </p:nvSpPr>
        <p:spPr bwMode="hidden">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a typeface="+mn-ea"/>
              <a:cs typeface="+mn-cs"/>
            </a:endParaRPr>
          </a:p>
        </p:txBody>
      </p:sp>
      <p:sp>
        <p:nvSpPr>
          <p:cNvPr id="6" name="Freeform 18"/>
          <p:cNvSpPr>
            <a:spLocks/>
          </p:cNvSpPr>
          <p:nvPr/>
        </p:nvSpPr>
        <p:spPr bwMode="hidden">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a typeface="+mn-ea"/>
              <a:cs typeface="+mn-cs"/>
            </a:endParaRPr>
          </a:p>
        </p:txBody>
      </p:sp>
      <p:sp>
        <p:nvSpPr>
          <p:cNvPr id="7" name="Freeform 22"/>
          <p:cNvSpPr>
            <a:spLocks/>
          </p:cNvSpPr>
          <p:nvPr/>
        </p:nvSpPr>
        <p:spPr bwMode="hidden">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8" name="Freeform 26"/>
          <p:cNvSpPr>
            <a:spLocks/>
          </p:cNvSpPr>
          <p:nvPr/>
        </p:nvSpPr>
        <p:spPr bwMode="hidden">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useBgFill="1">
        <p:nvSpPr>
          <p:cNvPr id="9" name="Freeform 10"/>
          <p:cNvSpPr>
            <a:spLocks/>
          </p:cNvSpPr>
          <p:nvPr/>
        </p:nvSpPr>
        <p:spPr bwMode="hidden">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a typeface="+mn-ea"/>
              <a:cs typeface="+mn-cs"/>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10" name="Date Placeholder 3"/>
          <p:cNvSpPr>
            <a:spLocks noGrp="1"/>
          </p:cNvSpPr>
          <p:nvPr>
            <p:ph type="dt" sz="half" idx="10"/>
          </p:nvPr>
        </p:nvSpPr>
        <p:spPr/>
        <p:txBody>
          <a:bodyPr/>
          <a:lstStyle>
            <a:lvl1pPr>
              <a:defRPr/>
            </a:lvl1pPr>
          </a:lstStyle>
          <a:p>
            <a:pPr>
              <a:defRPr/>
            </a:pPr>
            <a:fld id="{02DF2661-3F1A-47DC-AA66-CA117537314A}" type="datetimeFigureOut">
              <a:rPr lang="ja-JP" altLang="en-US"/>
              <a:pPr>
                <a:defRPr/>
              </a:pPr>
              <a:t>2014/4/14</a:t>
            </a:fld>
            <a:endParaRPr lang="ja-JP" altLang="en-US"/>
          </a:p>
        </p:txBody>
      </p:sp>
      <p:sp>
        <p:nvSpPr>
          <p:cNvPr id="11" name="Footer Placeholder 4"/>
          <p:cNvSpPr>
            <a:spLocks noGrp="1"/>
          </p:cNvSpPr>
          <p:nvPr>
            <p:ph type="ftr" sz="quarter" idx="11"/>
          </p:nvPr>
        </p:nvSpPr>
        <p:spPr/>
        <p:txBody>
          <a:bodyPr/>
          <a:lstStyle>
            <a:lvl1pPr>
              <a:defRPr/>
            </a:lvl1pPr>
          </a:lstStyle>
          <a:p>
            <a:pPr>
              <a:defRPr/>
            </a:pPr>
            <a:endParaRPr lang="ja-JP" altLang="en-US"/>
          </a:p>
        </p:txBody>
      </p:sp>
      <p:sp>
        <p:nvSpPr>
          <p:cNvPr id="12" name="Slide Number Placeholder 5"/>
          <p:cNvSpPr>
            <a:spLocks noGrp="1"/>
          </p:cNvSpPr>
          <p:nvPr>
            <p:ph type="sldNum" sz="quarter" idx="12"/>
          </p:nvPr>
        </p:nvSpPr>
        <p:spPr/>
        <p:txBody>
          <a:bodyPr/>
          <a:lstStyle>
            <a:lvl1pPr>
              <a:defRPr/>
            </a:lvl1pPr>
          </a:lstStyle>
          <a:p>
            <a:pPr>
              <a:defRPr/>
            </a:pPr>
            <a:fld id="{29AD5278-3148-4FDD-9991-12FEBB2F845B}"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Date Placeholder 3"/>
          <p:cNvSpPr>
            <a:spLocks noGrp="1"/>
          </p:cNvSpPr>
          <p:nvPr>
            <p:ph type="dt" sz="half" idx="15"/>
          </p:nvPr>
        </p:nvSpPr>
        <p:spPr/>
        <p:txBody>
          <a:bodyPr/>
          <a:lstStyle>
            <a:lvl1pPr>
              <a:defRPr/>
            </a:lvl1pPr>
          </a:lstStyle>
          <a:p>
            <a:pPr>
              <a:defRPr/>
            </a:pPr>
            <a:fld id="{F55EA832-C573-43B1-BA52-A27E4DCD3267}" type="datetimeFigureOut">
              <a:rPr lang="ja-JP" altLang="en-US"/>
              <a:pPr>
                <a:defRPr/>
              </a:pPr>
              <a:t>2014/4/14</a:t>
            </a:fld>
            <a:endParaRPr lang="ja-JP" altLang="en-US"/>
          </a:p>
        </p:txBody>
      </p:sp>
      <p:sp>
        <p:nvSpPr>
          <p:cNvPr id="6" name="Footer Placeholder 4"/>
          <p:cNvSpPr>
            <a:spLocks noGrp="1"/>
          </p:cNvSpPr>
          <p:nvPr>
            <p:ph type="ftr" sz="quarter" idx="16"/>
          </p:nvPr>
        </p:nvSpPr>
        <p:spPr/>
        <p:txBody>
          <a:bodyPr/>
          <a:lstStyle>
            <a:lvl1pPr>
              <a:defRPr/>
            </a:lvl1pPr>
          </a:lstStyle>
          <a:p>
            <a:pPr>
              <a:defRPr/>
            </a:pPr>
            <a:endParaRPr lang="ja-JP" altLang="en-US"/>
          </a:p>
        </p:txBody>
      </p:sp>
      <p:sp>
        <p:nvSpPr>
          <p:cNvPr id="7" name="Slide Number Placeholder 5"/>
          <p:cNvSpPr>
            <a:spLocks noGrp="1"/>
          </p:cNvSpPr>
          <p:nvPr>
            <p:ph type="sldNum" sz="quarter" idx="17"/>
          </p:nvPr>
        </p:nvSpPr>
        <p:spPr/>
        <p:txBody>
          <a:bodyPr/>
          <a:lstStyle>
            <a:lvl1pPr>
              <a:defRPr/>
            </a:lvl1pPr>
          </a:lstStyle>
          <a:p>
            <a:pPr>
              <a:defRPr/>
            </a:pPr>
            <a:fld id="{14C8EFFC-E367-4A21-9CDB-847DDC933839}"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p:txBody>
          <a:bodyPr/>
          <a:lstStyle>
            <a:lvl1pPr>
              <a:defRPr/>
            </a:lvl1pPr>
          </a:lstStyle>
          <a:p>
            <a:pPr>
              <a:defRPr/>
            </a:pPr>
            <a:fld id="{B9CA8CCB-C497-4A35-B4C1-B462B5F15C9B}" type="datetimeFigureOut">
              <a:rPr lang="ja-JP" altLang="en-US"/>
              <a:pPr>
                <a:defRPr/>
              </a:pPr>
              <a:t>2014/4/14</a:t>
            </a:fld>
            <a:endParaRPr lang="ja-JP" altLang="en-US"/>
          </a:p>
        </p:txBody>
      </p:sp>
      <p:sp>
        <p:nvSpPr>
          <p:cNvPr id="8" name="Footer Placeholder 4"/>
          <p:cNvSpPr>
            <a:spLocks noGrp="1"/>
          </p:cNvSpPr>
          <p:nvPr>
            <p:ph type="ftr" sz="quarter" idx="11"/>
          </p:nvPr>
        </p:nvSpPr>
        <p:spPr/>
        <p:txBody>
          <a:bodyPr/>
          <a:lstStyle>
            <a:lvl1pPr>
              <a:defRPr/>
            </a:lvl1pPr>
          </a:lstStyle>
          <a:p>
            <a:pPr>
              <a:defRPr/>
            </a:pPr>
            <a:endParaRPr lang="ja-JP" altLang="en-US"/>
          </a:p>
        </p:txBody>
      </p:sp>
      <p:sp>
        <p:nvSpPr>
          <p:cNvPr id="9" name="Slide Number Placeholder 5"/>
          <p:cNvSpPr>
            <a:spLocks noGrp="1"/>
          </p:cNvSpPr>
          <p:nvPr>
            <p:ph type="sldNum" sz="quarter" idx="12"/>
          </p:nvPr>
        </p:nvSpPr>
        <p:spPr/>
        <p:txBody>
          <a:bodyPr/>
          <a:lstStyle>
            <a:lvl1pPr>
              <a:defRPr/>
            </a:lvl1pPr>
          </a:lstStyle>
          <a:p>
            <a:pPr>
              <a:defRPr/>
            </a:pPr>
            <a:fld id="{B3655C8C-2CD6-4F60-AE05-18B6921C2F3E}"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3"/>
          <p:cNvSpPr>
            <a:spLocks noGrp="1"/>
          </p:cNvSpPr>
          <p:nvPr>
            <p:ph type="dt" sz="half" idx="10"/>
          </p:nvPr>
        </p:nvSpPr>
        <p:spPr/>
        <p:txBody>
          <a:bodyPr/>
          <a:lstStyle>
            <a:lvl1pPr>
              <a:defRPr/>
            </a:lvl1pPr>
          </a:lstStyle>
          <a:p>
            <a:pPr>
              <a:defRPr/>
            </a:pPr>
            <a:fld id="{7824A43D-AF95-49C1-8225-6D1DC566BB9B}" type="datetimeFigureOut">
              <a:rPr lang="ja-JP" altLang="en-US"/>
              <a:pPr>
                <a:defRPr/>
              </a:pPr>
              <a:t>2014/4/14</a:t>
            </a:fld>
            <a:endParaRPr lang="ja-JP" altLang="en-US"/>
          </a:p>
        </p:txBody>
      </p:sp>
      <p:sp>
        <p:nvSpPr>
          <p:cNvPr id="4" name="Footer Placeholder 4"/>
          <p:cNvSpPr>
            <a:spLocks noGrp="1"/>
          </p:cNvSpPr>
          <p:nvPr>
            <p:ph type="ftr" sz="quarter" idx="11"/>
          </p:nvPr>
        </p:nvSpPr>
        <p:spPr/>
        <p:txBody>
          <a:bodyPr/>
          <a:lstStyle>
            <a:lvl1pPr>
              <a:defRPr/>
            </a:lvl1pPr>
          </a:lstStyle>
          <a:p>
            <a:pPr>
              <a:defRPr/>
            </a:pPr>
            <a:endParaRPr lang="ja-JP" altLang="en-US"/>
          </a:p>
        </p:txBody>
      </p:sp>
      <p:sp>
        <p:nvSpPr>
          <p:cNvPr id="5" name="Slide Number Placeholder 5"/>
          <p:cNvSpPr>
            <a:spLocks noGrp="1"/>
          </p:cNvSpPr>
          <p:nvPr>
            <p:ph type="sldNum" sz="quarter" idx="12"/>
          </p:nvPr>
        </p:nvSpPr>
        <p:spPr/>
        <p:txBody>
          <a:bodyPr/>
          <a:lstStyle>
            <a:lvl1pPr>
              <a:defRPr/>
            </a:lvl1pPr>
          </a:lstStyle>
          <a:p>
            <a:pPr>
              <a:defRPr/>
            </a:pPr>
            <a:fld id="{E6D9403C-919F-466F-8890-38B218255D8E}"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a typeface="+mn-ea"/>
                <a:cs typeface="+mn-cs"/>
              </a:endParaRPr>
            </a:p>
          </p:txBody>
        </p:sp>
        <p:sp>
          <p:nvSpPr>
            <p:cNvPr id="5"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a typeface="+mn-ea"/>
                <a:cs typeface="+mn-cs"/>
              </a:endParaRPr>
            </a:p>
          </p:txBody>
        </p:sp>
        <p:sp>
          <p:nvSpPr>
            <p:cNvPr id="6"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7"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useBgFill="1">
          <p:nvSpPr>
            <p:cNvPr id="8"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a typeface="+mn-ea"/>
                <a:cs typeface="+mn-cs"/>
              </a:endParaRPr>
            </a:p>
          </p:txBody>
        </p:sp>
      </p:grpSp>
      <p:sp>
        <p:nvSpPr>
          <p:cNvPr id="9" name="Date Placeholder 1"/>
          <p:cNvSpPr>
            <a:spLocks noGrp="1"/>
          </p:cNvSpPr>
          <p:nvPr>
            <p:ph type="dt" sz="half" idx="10"/>
          </p:nvPr>
        </p:nvSpPr>
        <p:spPr/>
        <p:txBody>
          <a:bodyPr/>
          <a:lstStyle>
            <a:lvl1pPr>
              <a:defRPr/>
            </a:lvl1pPr>
          </a:lstStyle>
          <a:p>
            <a:pPr>
              <a:defRPr/>
            </a:pPr>
            <a:fld id="{B14CB7A2-BA6A-41F8-A3AC-F3433D1F5EE2}" type="datetimeFigureOut">
              <a:rPr lang="ja-JP" altLang="en-US"/>
              <a:pPr>
                <a:defRPr/>
              </a:pPr>
              <a:t>2014/4/14</a:t>
            </a:fld>
            <a:endParaRPr lang="ja-JP" altLang="en-US"/>
          </a:p>
        </p:txBody>
      </p:sp>
      <p:sp>
        <p:nvSpPr>
          <p:cNvPr id="10" name="Footer Placeholder 2"/>
          <p:cNvSpPr>
            <a:spLocks noGrp="1"/>
          </p:cNvSpPr>
          <p:nvPr>
            <p:ph type="ftr" sz="quarter" idx="11"/>
          </p:nvPr>
        </p:nvSpPr>
        <p:spPr/>
        <p:txBody>
          <a:bodyPr/>
          <a:lstStyle>
            <a:lvl1pPr>
              <a:defRPr/>
            </a:lvl1pPr>
          </a:lstStyle>
          <a:p>
            <a:pPr>
              <a:defRPr/>
            </a:pPr>
            <a:endParaRPr lang="ja-JP" altLang="en-US"/>
          </a:p>
        </p:txBody>
      </p:sp>
      <p:sp>
        <p:nvSpPr>
          <p:cNvPr id="11" name="Slide Number Placeholder 3"/>
          <p:cNvSpPr>
            <a:spLocks noGrp="1"/>
          </p:cNvSpPr>
          <p:nvPr>
            <p:ph type="sldNum" sz="quarter" idx="12"/>
          </p:nvPr>
        </p:nvSpPr>
        <p:spPr/>
        <p:txBody>
          <a:bodyPr/>
          <a:lstStyle>
            <a:lvl1pPr>
              <a:defRPr/>
            </a:lvl1pPr>
          </a:lstStyle>
          <a:p>
            <a:pPr>
              <a:defRPr/>
            </a:pPr>
            <a:fld id="{A88A17E7-B6C1-44FE-B664-4173AE54859D}"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a typeface="+mn-ea"/>
                <a:cs typeface="+mn-cs"/>
              </a:endParaRPr>
            </a:p>
          </p:txBody>
        </p:sp>
        <p:sp>
          <p:nvSpPr>
            <p:cNvPr id="8"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a typeface="+mn-ea"/>
                <a:cs typeface="+mn-cs"/>
              </a:endParaRPr>
            </a:p>
          </p:txBody>
        </p:sp>
        <p:sp>
          <p:nvSpPr>
            <p:cNvPr id="9"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0"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useBgFill="1">
          <p:nvSpPr>
            <p:cNvPr id="11"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a typeface="+mn-ea"/>
                <a:cs typeface="+mn-cs"/>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2" name="Date Placeholder 4"/>
          <p:cNvSpPr>
            <a:spLocks noGrp="1"/>
          </p:cNvSpPr>
          <p:nvPr>
            <p:ph type="dt" sz="half" idx="10"/>
          </p:nvPr>
        </p:nvSpPr>
        <p:spPr/>
        <p:txBody>
          <a:bodyPr/>
          <a:lstStyle>
            <a:lvl1pPr>
              <a:defRPr/>
            </a:lvl1pPr>
          </a:lstStyle>
          <a:p>
            <a:pPr>
              <a:defRPr/>
            </a:pPr>
            <a:fld id="{6D5BDAFE-7A84-44EC-BD5E-5041ACA2984C}" type="datetimeFigureOut">
              <a:rPr lang="ja-JP" altLang="en-US"/>
              <a:pPr>
                <a:defRPr/>
              </a:pPr>
              <a:t>2014/4/14</a:t>
            </a:fld>
            <a:endParaRPr lang="ja-JP" altLang="en-US"/>
          </a:p>
        </p:txBody>
      </p:sp>
      <p:sp>
        <p:nvSpPr>
          <p:cNvPr id="13" name="Footer Placeholder 5"/>
          <p:cNvSpPr>
            <a:spLocks noGrp="1"/>
          </p:cNvSpPr>
          <p:nvPr>
            <p:ph type="ftr" sz="quarter" idx="11"/>
          </p:nvPr>
        </p:nvSpPr>
        <p:spPr/>
        <p:txBody>
          <a:bodyPr/>
          <a:lstStyle>
            <a:lvl1pPr>
              <a:defRPr/>
            </a:lvl1pPr>
          </a:lstStyle>
          <a:p>
            <a:pPr>
              <a:defRPr/>
            </a:pPr>
            <a:endParaRPr lang="ja-JP" altLang="en-US"/>
          </a:p>
        </p:txBody>
      </p:sp>
      <p:sp>
        <p:nvSpPr>
          <p:cNvPr id="14" name="Slide Number Placeholder 6"/>
          <p:cNvSpPr>
            <a:spLocks noGrp="1"/>
          </p:cNvSpPr>
          <p:nvPr>
            <p:ph type="sldNum" sz="quarter" idx="12"/>
          </p:nvPr>
        </p:nvSpPr>
        <p:spPr/>
        <p:txBody>
          <a:bodyPr/>
          <a:lstStyle>
            <a:lvl1pPr>
              <a:defRPr/>
            </a:lvl1pPr>
          </a:lstStyle>
          <a:p>
            <a:pPr>
              <a:defRPr/>
            </a:pPr>
            <a:fld id="{111286A0-EFA8-477B-AC67-B3F9E4F8F6EF}"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a typeface="+mn-ea"/>
                <a:cs typeface="+mn-cs"/>
              </a:endParaRPr>
            </a:p>
          </p:txBody>
        </p:sp>
        <p:sp>
          <p:nvSpPr>
            <p:cNvPr id="8"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a typeface="+mn-ea"/>
                <a:cs typeface="+mn-cs"/>
              </a:endParaRPr>
            </a:p>
          </p:txBody>
        </p:sp>
        <p:sp>
          <p:nvSpPr>
            <p:cNvPr id="9"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0"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useBgFill="1">
          <p:nvSpPr>
            <p:cNvPr id="11"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a typeface="+mn-ea"/>
                <a:cs typeface="+mn-cs"/>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en-US" noProof="0" dirty="0"/>
          </a:p>
        </p:txBody>
      </p:sp>
      <p:sp>
        <p:nvSpPr>
          <p:cNvPr id="12" name="Date Placeholder 4"/>
          <p:cNvSpPr>
            <a:spLocks noGrp="1"/>
          </p:cNvSpPr>
          <p:nvPr>
            <p:ph type="dt" sz="half" idx="10"/>
          </p:nvPr>
        </p:nvSpPr>
        <p:spPr/>
        <p:txBody>
          <a:bodyPr/>
          <a:lstStyle>
            <a:lvl1pPr>
              <a:defRPr/>
            </a:lvl1pPr>
          </a:lstStyle>
          <a:p>
            <a:pPr>
              <a:defRPr/>
            </a:pPr>
            <a:fld id="{8C30DDE0-545A-4698-BA49-C5F5421F1EA8}" type="datetimeFigureOut">
              <a:rPr lang="ja-JP" altLang="en-US"/>
              <a:pPr>
                <a:defRPr/>
              </a:pPr>
              <a:t>2014/4/14</a:t>
            </a:fld>
            <a:endParaRPr lang="ja-JP" altLang="en-US"/>
          </a:p>
        </p:txBody>
      </p:sp>
      <p:sp>
        <p:nvSpPr>
          <p:cNvPr id="13" name="Footer Placeholder 5"/>
          <p:cNvSpPr>
            <a:spLocks noGrp="1"/>
          </p:cNvSpPr>
          <p:nvPr>
            <p:ph type="ftr" sz="quarter" idx="11"/>
          </p:nvPr>
        </p:nvSpPr>
        <p:spPr/>
        <p:txBody>
          <a:bodyPr/>
          <a:lstStyle>
            <a:lvl1pPr>
              <a:defRPr/>
            </a:lvl1pPr>
          </a:lstStyle>
          <a:p>
            <a:pPr>
              <a:defRPr/>
            </a:pPr>
            <a:endParaRPr lang="ja-JP" altLang="en-US"/>
          </a:p>
        </p:txBody>
      </p:sp>
      <p:sp>
        <p:nvSpPr>
          <p:cNvPr id="14" name="Slide Number Placeholder 6"/>
          <p:cNvSpPr>
            <a:spLocks noGrp="1"/>
          </p:cNvSpPr>
          <p:nvPr>
            <p:ph type="sldNum" sz="quarter" idx="12"/>
          </p:nvPr>
        </p:nvSpPr>
        <p:spPr/>
        <p:txBody>
          <a:bodyPr/>
          <a:lstStyle>
            <a:lvl1pPr>
              <a:defRPr/>
            </a:lvl1pPr>
          </a:lstStyle>
          <a:p>
            <a:pPr>
              <a:defRPr/>
            </a:pPr>
            <a:fld id="{366BA6FC-AF41-4755-93D5-F1F1E1DFA194}"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a typeface="+mn-ea"/>
                <a:cs typeface="+mn-cs"/>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a typeface="+mn-ea"/>
                <a:cs typeface="+mn-cs"/>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a typeface="+mn-ea"/>
                <a:cs typeface="+mn-cs"/>
              </a:endParaRPr>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a:solidFill>
                  <a:schemeClr val="tx2"/>
                </a:solidFill>
                <a:latin typeface="+mn-lt"/>
                <a:ea typeface="+mn-ea"/>
                <a:cs typeface="+mn-cs"/>
              </a:defRPr>
            </a:lvl1pPr>
          </a:lstStyle>
          <a:p>
            <a:pPr>
              <a:defRPr/>
            </a:pPr>
            <a:fld id="{4C11C99D-95B0-45D1-B6AA-6F0DA733014F}" type="datetimeFigureOut">
              <a:rPr lang="ja-JP" altLang="en-US"/>
              <a:pPr>
                <a:defRPr/>
              </a:pPr>
              <a:t>2014/4/14</a:t>
            </a:fld>
            <a:endParaRPr lang="ja-JP" altLang="en-US"/>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a:solidFill>
                  <a:schemeClr val="tx2"/>
                </a:solidFill>
                <a:latin typeface="+mn-lt"/>
                <a:ea typeface="+mn-ea"/>
                <a:cs typeface="+mn-cs"/>
              </a:defRPr>
            </a:lvl1pPr>
          </a:lstStyle>
          <a:p>
            <a:pPr>
              <a:defRPr/>
            </a:pPr>
            <a:endParaRPr lang="ja-JP" altLang="en-US"/>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fontAlgn="auto">
              <a:spcBef>
                <a:spcPts val="0"/>
              </a:spcBef>
              <a:spcAft>
                <a:spcPts val="0"/>
              </a:spcAft>
              <a:defRPr sz="1000">
                <a:solidFill>
                  <a:schemeClr val="tx2"/>
                </a:solidFill>
                <a:latin typeface="+mn-lt"/>
                <a:ea typeface="+mn-ea"/>
                <a:cs typeface="+mn-cs"/>
              </a:defRPr>
            </a:lvl1pPr>
          </a:lstStyle>
          <a:p>
            <a:pPr>
              <a:defRPr/>
            </a:pPr>
            <a:fld id="{2C7E665F-27A0-4C66-8577-08C9E5BB305D}" type="slidenum">
              <a:rPr lang="ja-JP" altLang="en-US"/>
              <a:pPr>
                <a:defRPr/>
              </a:pPr>
              <a:t>‹#›</a:t>
            </a:fld>
            <a:endParaRPr lang="ja-JP" altLang="en-US"/>
          </a:p>
        </p:txBody>
      </p:sp>
      <p:sp>
        <p:nvSpPr>
          <p:cNvPr id="1032"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smtClean="0"/>
          </a:p>
        </p:txBody>
      </p:sp>
    </p:spTree>
  </p:cSld>
  <p:clrMap bg1="lt1" tx1="dk1" bg2="lt2" tx2="dk2" accent1="accent1" accent2="accent2" accent3="accent3" accent4="accent4" accent5="accent5" accent6="accent6" hlink="hlink" folHlink="folHlink"/>
  <p:sldLayoutIdLst>
    <p:sldLayoutId id="2147483672" r:id="rId1"/>
    <p:sldLayoutId id="2147483667" r:id="rId2"/>
    <p:sldLayoutId id="2147483673" r:id="rId3"/>
    <p:sldLayoutId id="2147483668" r:id="rId4"/>
    <p:sldLayoutId id="2147483669" r:id="rId5"/>
    <p:sldLayoutId id="2147483670" r:id="rId6"/>
    <p:sldLayoutId id="2147483674" r:id="rId7"/>
    <p:sldLayoutId id="2147483675" r:id="rId8"/>
    <p:sldLayoutId id="2147483676" r:id="rId9"/>
    <p:sldLayoutId id="2147483671" r:id="rId10"/>
    <p:sldLayoutId id="2147483677" r:id="rId11"/>
  </p:sldLayoutIdLst>
  <p:txStyles>
    <p:titleStyle>
      <a:lvl1pPr algn="ctr" rtl="0" eaLnBrk="0" fontAlgn="base" hangingPunct="0">
        <a:spcBef>
          <a:spcPct val="0"/>
        </a:spcBef>
        <a:spcAft>
          <a:spcPct val="0"/>
        </a:spcAft>
        <a:defRPr kumimoji="1" sz="4400" kern="1200">
          <a:solidFill>
            <a:srgbClr val="FFFFFF"/>
          </a:solidFill>
          <a:latin typeface="+mj-lt"/>
          <a:ea typeface="+mj-ea"/>
          <a:cs typeface="HGP明朝E"/>
        </a:defRPr>
      </a:lvl1pPr>
      <a:lvl2pPr algn="ctr" rtl="0" eaLnBrk="0" fontAlgn="base" hangingPunct="0">
        <a:spcBef>
          <a:spcPct val="0"/>
        </a:spcBef>
        <a:spcAft>
          <a:spcPct val="0"/>
        </a:spcAft>
        <a:defRPr kumimoji="1" sz="4400">
          <a:solidFill>
            <a:srgbClr val="FFFFFF"/>
          </a:solidFill>
          <a:latin typeface="Candara" pitchFamily="34" charset="0"/>
          <a:ea typeface="HGP明朝E"/>
          <a:cs typeface="HGP明朝E"/>
        </a:defRPr>
      </a:lvl2pPr>
      <a:lvl3pPr algn="ctr" rtl="0" eaLnBrk="0" fontAlgn="base" hangingPunct="0">
        <a:spcBef>
          <a:spcPct val="0"/>
        </a:spcBef>
        <a:spcAft>
          <a:spcPct val="0"/>
        </a:spcAft>
        <a:defRPr kumimoji="1" sz="4400">
          <a:solidFill>
            <a:srgbClr val="FFFFFF"/>
          </a:solidFill>
          <a:latin typeface="Candara" pitchFamily="34" charset="0"/>
          <a:ea typeface="HGP明朝E"/>
          <a:cs typeface="HGP明朝E"/>
        </a:defRPr>
      </a:lvl3pPr>
      <a:lvl4pPr algn="ctr" rtl="0" eaLnBrk="0" fontAlgn="base" hangingPunct="0">
        <a:spcBef>
          <a:spcPct val="0"/>
        </a:spcBef>
        <a:spcAft>
          <a:spcPct val="0"/>
        </a:spcAft>
        <a:defRPr kumimoji="1" sz="4400">
          <a:solidFill>
            <a:srgbClr val="FFFFFF"/>
          </a:solidFill>
          <a:latin typeface="Candara" pitchFamily="34" charset="0"/>
          <a:ea typeface="HGP明朝E"/>
          <a:cs typeface="HGP明朝E"/>
        </a:defRPr>
      </a:lvl4pPr>
      <a:lvl5pPr algn="ctr" rtl="0" eaLnBrk="0" fontAlgn="base" hangingPunct="0">
        <a:spcBef>
          <a:spcPct val="0"/>
        </a:spcBef>
        <a:spcAft>
          <a:spcPct val="0"/>
        </a:spcAft>
        <a:defRPr kumimoji="1" sz="4400">
          <a:solidFill>
            <a:srgbClr val="FFFFFF"/>
          </a:solidFill>
          <a:latin typeface="Candara" pitchFamily="34" charset="0"/>
          <a:ea typeface="HGP明朝E"/>
          <a:cs typeface="HGP明朝E"/>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kumimoji="1" sz="2400" kern="1200">
          <a:solidFill>
            <a:schemeClr val="tx2"/>
          </a:solidFill>
          <a:latin typeface="+mn-lt"/>
          <a:ea typeface="+mn-ea"/>
          <a:cs typeface="HGP明朝E"/>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kumimoji="1" sz="2200" kern="1200">
          <a:solidFill>
            <a:schemeClr val="tx2"/>
          </a:solidFill>
          <a:latin typeface="+mn-lt"/>
          <a:ea typeface="+mn-ea"/>
          <a:cs typeface="HGP明朝E"/>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kumimoji="1" sz="2000" kern="1200">
          <a:solidFill>
            <a:schemeClr val="tx2"/>
          </a:solidFill>
          <a:latin typeface="+mn-lt"/>
          <a:ea typeface="+mn-ea"/>
          <a:cs typeface="HGP明朝E"/>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umimoji="1" sz="2000" kern="1200">
          <a:solidFill>
            <a:schemeClr val="tx2"/>
          </a:solidFill>
          <a:latin typeface="+mn-lt"/>
          <a:ea typeface="+mn-ea"/>
          <a:cs typeface="HGP明朝E"/>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kumimoji="1" sz="1600" kern="1200">
          <a:solidFill>
            <a:schemeClr val="tx2"/>
          </a:solidFill>
          <a:latin typeface="+mn-lt"/>
          <a:ea typeface="+mn-ea"/>
          <a:cs typeface="HGP明朝E"/>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259632" y="1729836"/>
            <a:ext cx="6624736" cy="1556841"/>
          </a:xfrm>
          <a:effectLst>
            <a:outerShdw blurRad="38100" dist="25400" dir="5400000" algn="ctr" rotWithShape="0">
              <a:srgbClr val="000000">
                <a:alpha val="37000"/>
              </a:srgbClr>
            </a:outerShdw>
          </a:effectLst>
        </p:spPr>
        <p:txBody>
          <a:bodyPr rtlCol="0">
            <a:normAutofit/>
          </a:bodyPr>
          <a:lstStyle/>
          <a:p>
            <a:pPr algn="dist" eaLnBrk="1" fontAlgn="auto" hangingPunct="1">
              <a:spcBef>
                <a:spcPts val="1200"/>
              </a:spcBef>
              <a:spcAft>
                <a:spcPts val="0"/>
              </a:spcAft>
              <a:defRPr/>
            </a:pPr>
            <a:r>
              <a:rPr lang="ja-JP" altLang="en-US" sz="3200" b="1" dirty="0" smtClean="0">
                <a:solidFill>
                  <a:srgbClr val="FFFFCC"/>
                </a:solidFill>
                <a:effectLst>
                  <a:outerShdw blurRad="38100" dist="38100" dir="2700000" algn="tl">
                    <a:srgbClr val="000000">
                      <a:alpha val="43137"/>
                    </a:srgbClr>
                  </a:outerShdw>
                </a:effectLst>
                <a:latin typeface="HGSｺﾞｼｯｸM" panose="020B0600000000000000" pitchFamily="50" charset="-128"/>
                <a:ea typeface="HGSｺﾞｼｯｸM" panose="020B0600000000000000" pitchFamily="50" charset="-128"/>
                <a:cs typeface="+mn-cs"/>
              </a:rPr>
              <a:t>大阪府石油コンビナート等</a:t>
            </a:r>
            <a:endParaRPr lang="en-US" altLang="ja-JP" sz="3200" b="1" dirty="0" smtClean="0">
              <a:solidFill>
                <a:srgbClr val="FFFFCC"/>
              </a:solidFill>
              <a:effectLst>
                <a:outerShdw blurRad="38100" dist="38100" dir="2700000" algn="tl">
                  <a:srgbClr val="000000">
                    <a:alpha val="43137"/>
                  </a:srgbClr>
                </a:outerShdw>
              </a:effectLst>
              <a:latin typeface="HGSｺﾞｼｯｸM" panose="020B0600000000000000" pitchFamily="50" charset="-128"/>
              <a:ea typeface="HGSｺﾞｼｯｸM" panose="020B0600000000000000" pitchFamily="50" charset="-128"/>
              <a:cs typeface="+mn-cs"/>
            </a:endParaRPr>
          </a:p>
          <a:p>
            <a:pPr algn="dist" eaLnBrk="1" fontAlgn="auto" hangingPunct="1">
              <a:spcBef>
                <a:spcPts val="1200"/>
              </a:spcBef>
              <a:spcAft>
                <a:spcPts val="0"/>
              </a:spcAft>
              <a:defRPr/>
            </a:pPr>
            <a:r>
              <a:rPr lang="ja-JP" altLang="en-US" sz="4000" b="1" dirty="0" smtClean="0">
                <a:solidFill>
                  <a:srgbClr val="FFFFCC"/>
                </a:solidFill>
                <a:effectLst>
                  <a:outerShdw blurRad="38100" dist="38100" dir="2700000" algn="tl">
                    <a:srgbClr val="000000">
                      <a:alpha val="43137"/>
                    </a:srgbClr>
                  </a:outerShdw>
                </a:effectLst>
                <a:latin typeface="HGSｺﾞｼｯｸM" panose="020B0600000000000000" pitchFamily="50" charset="-128"/>
                <a:ea typeface="HGSｺﾞｼｯｸM" panose="020B0600000000000000" pitchFamily="50" charset="-128"/>
                <a:cs typeface="+mn-cs"/>
              </a:rPr>
              <a:t>防災計画</a:t>
            </a:r>
            <a:r>
              <a:rPr lang="en-US" altLang="ja-JP" sz="4000" b="1" dirty="0" smtClean="0">
                <a:solidFill>
                  <a:srgbClr val="FFFFCC"/>
                </a:solidFill>
                <a:effectLst>
                  <a:outerShdw blurRad="38100" dist="38100" dir="2700000" algn="tl">
                    <a:srgbClr val="000000">
                      <a:alpha val="43137"/>
                    </a:srgbClr>
                  </a:outerShdw>
                </a:effectLst>
                <a:latin typeface="HGSｺﾞｼｯｸM" panose="020B0600000000000000" pitchFamily="50" charset="-128"/>
                <a:ea typeface="HGSｺﾞｼｯｸM" panose="020B0600000000000000" pitchFamily="50" charset="-128"/>
                <a:cs typeface="+mn-cs"/>
              </a:rPr>
              <a:t>(</a:t>
            </a:r>
            <a:r>
              <a:rPr lang="ja-JP" altLang="en-US" sz="4000" b="1" dirty="0" smtClean="0">
                <a:solidFill>
                  <a:srgbClr val="FFFFCC"/>
                </a:solidFill>
                <a:effectLst>
                  <a:outerShdw blurRad="38100" dist="38100" dir="2700000" algn="tl">
                    <a:srgbClr val="000000">
                      <a:alpha val="43137"/>
                    </a:srgbClr>
                  </a:outerShdw>
                </a:effectLst>
                <a:latin typeface="HGSｺﾞｼｯｸM" panose="020B0600000000000000" pitchFamily="50" charset="-128"/>
                <a:ea typeface="HGSｺﾞｼｯｸM" panose="020B0600000000000000" pitchFamily="50" charset="-128"/>
                <a:cs typeface="+mn-cs"/>
              </a:rPr>
              <a:t>修正</a:t>
            </a:r>
            <a:r>
              <a:rPr lang="en-US" altLang="ja-JP" sz="4000" b="1" dirty="0" smtClean="0">
                <a:solidFill>
                  <a:srgbClr val="FFFFCC"/>
                </a:solidFill>
                <a:effectLst>
                  <a:outerShdw blurRad="38100" dist="38100" dir="2700000" algn="tl">
                    <a:srgbClr val="000000">
                      <a:alpha val="43137"/>
                    </a:srgbClr>
                  </a:outerShdw>
                </a:effectLst>
                <a:latin typeface="HGSｺﾞｼｯｸM" panose="020B0600000000000000" pitchFamily="50" charset="-128"/>
                <a:ea typeface="HGSｺﾞｼｯｸM" panose="020B0600000000000000" pitchFamily="50" charset="-128"/>
                <a:cs typeface="+mn-cs"/>
              </a:rPr>
              <a:t>)</a:t>
            </a:r>
            <a:r>
              <a:rPr lang="ja-JP" altLang="en-US" sz="4000" b="1" dirty="0" smtClean="0">
                <a:solidFill>
                  <a:srgbClr val="FFFFCC"/>
                </a:solidFill>
                <a:effectLst>
                  <a:outerShdw blurRad="38100" dist="38100" dir="2700000" algn="tl">
                    <a:srgbClr val="000000">
                      <a:alpha val="43137"/>
                    </a:srgbClr>
                  </a:outerShdw>
                </a:effectLst>
                <a:latin typeface="HGSｺﾞｼｯｸM" panose="020B0600000000000000" pitchFamily="50" charset="-128"/>
                <a:ea typeface="HGSｺﾞｼｯｸM" panose="020B0600000000000000" pitchFamily="50" charset="-128"/>
                <a:cs typeface="+mn-cs"/>
              </a:rPr>
              <a:t>の概要</a:t>
            </a:r>
            <a:endParaRPr lang="ja-JP" altLang="en-US" sz="3200" b="1" dirty="0">
              <a:solidFill>
                <a:srgbClr val="FFFFCC"/>
              </a:solidFill>
              <a:effectLst>
                <a:outerShdw blurRad="38100" dist="38100" dir="2700000" algn="tl">
                  <a:srgbClr val="000000">
                    <a:alpha val="43137"/>
                  </a:srgbClr>
                </a:outerShdw>
              </a:effectLst>
              <a:latin typeface="HGSｺﾞｼｯｸM" panose="020B0600000000000000" pitchFamily="50" charset="-128"/>
              <a:ea typeface="HGSｺﾞｼｯｸM" panose="020B0600000000000000" pitchFamily="50" charset="-128"/>
              <a:cs typeface="+mn-cs"/>
            </a:endParaRPr>
          </a:p>
        </p:txBody>
      </p:sp>
      <p:sp>
        <p:nvSpPr>
          <p:cNvPr id="5" name="タイトル 1"/>
          <p:cNvSpPr txBox="1">
            <a:spLocks/>
          </p:cNvSpPr>
          <p:nvPr/>
        </p:nvSpPr>
        <p:spPr>
          <a:xfrm>
            <a:off x="2012380" y="4077072"/>
            <a:ext cx="5184775" cy="1512168"/>
          </a:xfrm>
          <a:prstGeom prst="rect">
            <a:avLst/>
          </a:prstGeom>
          <a:ln>
            <a:noFill/>
          </a:ln>
          <a:effectLst>
            <a:outerShdw blurRad="38100" dist="25400" dir="5400000" algn="ctr" rotWithShape="0">
              <a:srgbClr val="000000">
                <a:alpha val="37000"/>
              </a:srgbClr>
            </a:outerShdw>
          </a:effectLst>
        </p:spPr>
        <p:txBody>
          <a:bodyPr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defRPr/>
            </a:pPr>
            <a:r>
              <a:rPr lang="ja-JP" altLang="en-US" sz="2800" b="1" dirty="0">
                <a:solidFill>
                  <a:srgbClr val="FFFFCC"/>
                </a:solidFill>
                <a:effectLst>
                  <a:outerShdw blurRad="38100" dist="63500" dir="2700000" algn="tl">
                    <a:srgbClr val="000000">
                      <a:alpha val="43137"/>
                    </a:srgbClr>
                  </a:outerShdw>
                </a:effectLst>
                <a:latin typeface="HGSｺﾞｼｯｸM" panose="020B0600000000000000" pitchFamily="50" charset="-128"/>
                <a:ea typeface="HGSｺﾞｼｯｸM" panose="020B0600000000000000" pitchFamily="50" charset="-128"/>
              </a:rPr>
              <a:t>平成</a:t>
            </a:r>
            <a:r>
              <a:rPr lang="ja-JP" altLang="en-US" sz="2800" b="1" dirty="0" smtClean="0">
                <a:solidFill>
                  <a:srgbClr val="FFFFCC"/>
                </a:solidFill>
                <a:effectLst>
                  <a:outerShdw blurRad="38100" dist="63500" dir="2700000" algn="tl">
                    <a:srgbClr val="000000">
                      <a:alpha val="43137"/>
                    </a:srgbClr>
                  </a:outerShdw>
                </a:effectLst>
                <a:latin typeface="HGSｺﾞｼｯｸM" panose="020B0600000000000000" pitchFamily="50" charset="-128"/>
                <a:ea typeface="HGSｺﾞｼｯｸM" panose="020B0600000000000000" pitchFamily="50" charset="-128"/>
              </a:rPr>
              <a:t>２６年</a:t>
            </a:r>
            <a:r>
              <a:rPr lang="ja-JP" altLang="en-US" sz="2800" b="1" dirty="0" smtClean="0">
                <a:solidFill>
                  <a:srgbClr val="FFFFCC"/>
                </a:solidFill>
                <a:effectLst>
                  <a:outerShdw blurRad="38100" dist="63500" dir="2700000" algn="tl">
                    <a:srgbClr val="000000">
                      <a:alpha val="43137"/>
                    </a:srgbClr>
                  </a:outerShdw>
                </a:effectLst>
                <a:latin typeface="HGSｺﾞｼｯｸM" panose="020B0600000000000000" pitchFamily="50" charset="-128"/>
                <a:ea typeface="HGSｺﾞｼｯｸM" panose="020B0600000000000000" pitchFamily="50" charset="-128"/>
              </a:rPr>
              <a:t>３月</a:t>
            </a:r>
            <a:endParaRPr lang="en-US" altLang="ja-JP" sz="2800" b="1" dirty="0" smtClean="0">
              <a:solidFill>
                <a:srgbClr val="FFFFCC"/>
              </a:solidFill>
              <a:effectLst>
                <a:outerShdw blurRad="38100" dist="63500" dir="2700000" algn="tl">
                  <a:srgbClr val="000000">
                    <a:alpha val="43137"/>
                  </a:srgbClr>
                </a:outerShdw>
              </a:effectLst>
              <a:latin typeface="HGSｺﾞｼｯｸM" panose="020B0600000000000000" pitchFamily="50" charset="-128"/>
              <a:ea typeface="HGSｺﾞｼｯｸM" panose="020B0600000000000000" pitchFamily="50" charset="-128"/>
            </a:endParaRPr>
          </a:p>
          <a:p>
            <a:pPr fontAlgn="auto">
              <a:spcAft>
                <a:spcPts val="0"/>
              </a:spcAft>
              <a:defRPr/>
            </a:pPr>
            <a:endParaRPr lang="en-US" altLang="ja-JP" sz="2800" b="1" dirty="0">
              <a:effectLst>
                <a:outerShdw blurRad="38100" dist="63500" dir="2700000" algn="tl">
                  <a:srgbClr val="000000">
                    <a:alpha val="43137"/>
                  </a:srgbClr>
                </a:outerShdw>
              </a:effectLst>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3470917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スライド番号プレースホルダー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7CA252-301D-4ED4-BDF6-441AE570CFA2}" type="slidenum">
              <a:rPr lang="en-US" altLang="ja-JP">
                <a:cs typeface="HGP明朝E"/>
              </a:rPr>
              <a:pPr fontAlgn="base">
                <a:spcBef>
                  <a:spcPct val="0"/>
                </a:spcBef>
                <a:spcAft>
                  <a:spcPct val="0"/>
                </a:spcAft>
                <a:defRPr/>
              </a:pPr>
              <a:t>10</a:t>
            </a:fld>
            <a:endParaRPr lang="en-US" altLang="ja-JP">
              <a:cs typeface="HGP明朝E"/>
            </a:endParaRPr>
          </a:p>
        </p:txBody>
      </p:sp>
      <p:sp>
        <p:nvSpPr>
          <p:cNvPr id="47106" name="Rectangle 2"/>
          <p:cNvSpPr>
            <a:spLocks noChangeArrowheads="1"/>
          </p:cNvSpPr>
          <p:nvPr/>
        </p:nvSpPr>
        <p:spPr bwMode="auto">
          <a:xfrm>
            <a:off x="6629400" y="381000"/>
            <a:ext cx="2286000" cy="533400"/>
          </a:xfrm>
          <a:prstGeom prst="rect">
            <a:avLst/>
          </a:prstGeom>
          <a:noFill/>
          <a:ln w="9525">
            <a:noFill/>
            <a:miter lim="800000"/>
            <a:headEnd/>
            <a:tailEnd/>
          </a:ln>
        </p:spPr>
        <p:txBody>
          <a:bodyPr wrap="none" anchor="ctr"/>
          <a:lstStyle/>
          <a:p>
            <a:pPr algn="ctr"/>
            <a:endParaRPr lang="ja-JP" altLang="ja-JP" sz="1600" b="1">
              <a:latin typeface="Tahoma" pitchFamily="34" charset="0"/>
            </a:endParaRPr>
          </a:p>
        </p:txBody>
      </p:sp>
      <p:sp>
        <p:nvSpPr>
          <p:cNvPr id="7" name="テキスト ボックス 5"/>
          <p:cNvSpPr txBox="1"/>
          <p:nvPr/>
        </p:nvSpPr>
        <p:spPr>
          <a:xfrm>
            <a:off x="869950" y="1572533"/>
            <a:ext cx="7446466" cy="400110"/>
          </a:xfrm>
          <a:prstGeom prst="rect">
            <a:avLst/>
          </a:prstGeom>
          <a:noFill/>
        </p:spPr>
        <p:txBody>
          <a:bodyPr wrap="square">
            <a:spAutoFit/>
          </a:bodyPr>
          <a:lstStyle/>
          <a:p>
            <a:pPr fontAlgn="auto">
              <a:spcBef>
                <a:spcPts val="0"/>
              </a:spcBef>
              <a:spcAft>
                <a:spcPts val="0"/>
              </a:spcAft>
              <a:defRPr/>
            </a:pPr>
            <a:r>
              <a:rPr lang="ja-JP" altLang="en-US" sz="2000" b="1" dirty="0" smtClean="0">
                <a:solidFill>
                  <a:srgbClr val="000000"/>
                </a:solidFill>
                <a:effectLst>
                  <a:outerShdw blurRad="38100" dist="38100" dir="2700000" algn="tl">
                    <a:srgbClr val="000000">
                      <a:alpha val="43137"/>
                    </a:srgbClr>
                  </a:outerShdw>
                </a:effectLst>
                <a:latin typeface="HGSｺﾞｼｯｸM" panose="020B0600000000000000" pitchFamily="50" charset="-128"/>
                <a:ea typeface="HGSｺﾞｼｯｸM" panose="020B0600000000000000" pitchFamily="50" charset="-128"/>
                <a:cs typeface="ＭＳ Ｐゴシック"/>
              </a:rPr>
              <a:t>■石油類</a:t>
            </a:r>
            <a:r>
              <a:rPr lang="ja-JP" altLang="en-US" sz="2000" b="1" dirty="0">
                <a:solidFill>
                  <a:srgbClr val="000000"/>
                </a:solidFill>
                <a:effectLst>
                  <a:outerShdw blurRad="38100" dist="38100" dir="2700000" algn="tl">
                    <a:srgbClr val="000000">
                      <a:alpha val="43137"/>
                    </a:srgbClr>
                  </a:outerShdw>
                </a:effectLst>
                <a:latin typeface="HGSｺﾞｼｯｸM" panose="020B0600000000000000" pitchFamily="50" charset="-128"/>
                <a:ea typeface="HGSｺﾞｼｯｸM" panose="020B0600000000000000" pitchFamily="50" charset="-128"/>
                <a:cs typeface="ＭＳ Ｐゴシック"/>
              </a:rPr>
              <a:t>の貯蔵・取扱量と高圧ガス</a:t>
            </a:r>
            <a:r>
              <a:rPr lang="ja-JP" altLang="en-US" sz="2000" b="1" dirty="0" smtClean="0">
                <a:solidFill>
                  <a:srgbClr val="000000"/>
                </a:solidFill>
                <a:effectLst>
                  <a:outerShdw blurRad="38100" dist="38100" dir="2700000" algn="tl">
                    <a:srgbClr val="000000">
                      <a:alpha val="43137"/>
                    </a:srgbClr>
                  </a:outerShdw>
                </a:effectLst>
                <a:latin typeface="HGSｺﾞｼｯｸM" panose="020B0600000000000000" pitchFamily="50" charset="-128"/>
                <a:ea typeface="HGSｺﾞｼｯｸM" panose="020B0600000000000000" pitchFamily="50" charset="-128"/>
                <a:cs typeface="ＭＳ Ｐゴシック"/>
              </a:rPr>
              <a:t>処理量</a:t>
            </a:r>
            <a:r>
              <a:rPr lang="ja-JP" altLang="en-US" sz="1600" b="1" dirty="0" smtClean="0">
                <a:solidFill>
                  <a:srgbClr val="000000"/>
                </a:solidFill>
                <a:effectLst>
                  <a:outerShdw blurRad="38100" dist="38100" dir="2700000" algn="tl">
                    <a:srgbClr val="000000">
                      <a:alpha val="43137"/>
                    </a:srgbClr>
                  </a:outerShdw>
                </a:effectLst>
                <a:latin typeface="HGSｺﾞｼｯｸM" panose="020B0600000000000000" pitchFamily="50" charset="-128"/>
                <a:ea typeface="HGSｺﾞｼｯｸM" panose="020B0600000000000000" pitchFamily="50" charset="-128"/>
                <a:cs typeface="ＭＳ Ｐゴシック"/>
              </a:rPr>
              <a:t>（</a:t>
            </a:r>
            <a:r>
              <a:rPr lang="en-US" altLang="ja-JP" sz="1600" b="1" dirty="0">
                <a:solidFill>
                  <a:srgbClr val="000000"/>
                </a:solidFill>
                <a:effectLst>
                  <a:outerShdw blurRad="38100" dist="38100" dir="2700000" algn="tl">
                    <a:srgbClr val="000000">
                      <a:alpha val="43137"/>
                    </a:srgbClr>
                  </a:outerShdw>
                </a:effectLst>
                <a:latin typeface="HGSｺﾞｼｯｸM" panose="020B0600000000000000" pitchFamily="50" charset="-128"/>
                <a:ea typeface="HGSｺﾞｼｯｸM" panose="020B0600000000000000" pitchFamily="50" charset="-128"/>
                <a:cs typeface="ＭＳ Ｐゴシック"/>
              </a:rPr>
              <a:t>H25</a:t>
            </a:r>
            <a:r>
              <a:rPr lang="ja-JP" altLang="en-US" sz="1600" b="1" dirty="0">
                <a:solidFill>
                  <a:srgbClr val="000000"/>
                </a:solidFill>
                <a:effectLst>
                  <a:outerShdw blurRad="38100" dist="38100" dir="2700000" algn="tl">
                    <a:srgbClr val="000000">
                      <a:alpha val="43137"/>
                    </a:srgbClr>
                  </a:outerShdw>
                </a:effectLst>
                <a:latin typeface="HGSｺﾞｼｯｸM" panose="020B0600000000000000" pitchFamily="50" charset="-128"/>
                <a:ea typeface="HGSｺﾞｼｯｸM" panose="020B0600000000000000" pitchFamily="50" charset="-128"/>
                <a:cs typeface="ＭＳ Ｐゴシック"/>
              </a:rPr>
              <a:t>年</a:t>
            </a:r>
            <a:r>
              <a:rPr lang="en-US" altLang="ja-JP" sz="1600" b="1" dirty="0">
                <a:solidFill>
                  <a:srgbClr val="000000"/>
                </a:solidFill>
                <a:effectLst>
                  <a:outerShdw blurRad="38100" dist="38100" dir="2700000" algn="tl">
                    <a:srgbClr val="000000">
                      <a:alpha val="43137"/>
                    </a:srgbClr>
                  </a:outerShdw>
                </a:effectLst>
                <a:latin typeface="HGSｺﾞｼｯｸM" panose="020B0600000000000000" pitchFamily="50" charset="-128"/>
                <a:ea typeface="HGSｺﾞｼｯｸM" panose="020B0600000000000000" pitchFamily="50" charset="-128"/>
                <a:cs typeface="ＭＳ Ｐゴシック"/>
              </a:rPr>
              <a:t>4</a:t>
            </a:r>
            <a:r>
              <a:rPr lang="ja-JP" altLang="en-US" sz="1600" b="1" dirty="0">
                <a:solidFill>
                  <a:srgbClr val="000000"/>
                </a:solidFill>
                <a:effectLst>
                  <a:outerShdw blurRad="38100" dist="38100" dir="2700000" algn="tl">
                    <a:srgbClr val="000000">
                      <a:alpha val="43137"/>
                    </a:srgbClr>
                  </a:outerShdw>
                </a:effectLst>
                <a:latin typeface="HGSｺﾞｼｯｸM" panose="020B0600000000000000" pitchFamily="50" charset="-128"/>
                <a:ea typeface="HGSｺﾞｼｯｸM" panose="020B0600000000000000" pitchFamily="50" charset="-128"/>
                <a:cs typeface="ＭＳ Ｐゴシック"/>
              </a:rPr>
              <a:t>月現在）</a:t>
            </a:r>
            <a:endParaRPr lang="ja-JP" sz="2000" b="1" dirty="0">
              <a:effectLst>
                <a:outerShdw blurRad="38100" dist="38100" dir="2700000" algn="tl">
                  <a:srgbClr val="000000">
                    <a:alpha val="43137"/>
                  </a:srgbClr>
                </a:outerShdw>
              </a:effectLst>
              <a:latin typeface="HGSｺﾞｼｯｸM" panose="020B0600000000000000" pitchFamily="50" charset="-128"/>
              <a:ea typeface="HGSｺﾞｼｯｸM" panose="020B0600000000000000" pitchFamily="50" charset="-128"/>
              <a:cs typeface="ＭＳ Ｐゴシック"/>
            </a:endParaRPr>
          </a:p>
        </p:txBody>
      </p:sp>
      <p:graphicFrame>
        <p:nvGraphicFramePr>
          <p:cNvPr id="3" name="表 2"/>
          <p:cNvGraphicFramePr>
            <a:graphicFrameLocks noGrp="1"/>
          </p:cNvGraphicFramePr>
          <p:nvPr>
            <p:extLst>
              <p:ext uri="{D42A27DB-BD31-4B8C-83A1-F6EECF244321}">
                <p14:modId xmlns:p14="http://schemas.microsoft.com/office/powerpoint/2010/main" val="73597590"/>
              </p:ext>
            </p:extLst>
          </p:nvPr>
        </p:nvGraphicFramePr>
        <p:xfrm>
          <a:off x="971550" y="2014538"/>
          <a:ext cx="7129463" cy="2278063"/>
        </p:xfrm>
        <a:graphic>
          <a:graphicData uri="http://schemas.openxmlformats.org/drawingml/2006/table">
            <a:tbl>
              <a:tblPr/>
              <a:tblGrid>
                <a:gridCol w="1322388"/>
                <a:gridCol w="1370012"/>
                <a:gridCol w="1533525"/>
                <a:gridCol w="1533525"/>
                <a:gridCol w="1370013"/>
              </a:tblGrid>
              <a:tr h="949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1" i="0" u="none" strike="noStrike" cap="none" normalizeH="0" baseline="0" dirty="0" smtClean="0">
                          <a:ln>
                            <a:noFill/>
                          </a:ln>
                          <a:solidFill>
                            <a:srgbClr val="FFFFFF"/>
                          </a:solidFill>
                          <a:effectLst/>
                          <a:latin typeface="HGSｺﾞｼｯｸM"/>
                          <a:ea typeface="HGSｺﾞｼｯｸM"/>
                          <a:cs typeface="HGSｺﾞｼｯｸM"/>
                        </a:rPr>
                        <a:t> </a:t>
                      </a:r>
                      <a:endParaRPr kumimoji="0" lang="ja-JP" altLang="ja-JP" sz="1800" b="1" i="0" u="none" strike="noStrike" cap="none" normalizeH="0" baseline="0" dirty="0" smtClean="0">
                        <a:ln>
                          <a:noFill/>
                        </a:ln>
                        <a:solidFill>
                          <a:srgbClr val="FFFFFF"/>
                        </a:solidFill>
                        <a:effectLst/>
                        <a:latin typeface="HGSｺﾞｼｯｸM"/>
                        <a:ea typeface="HGSｺﾞｼｯｸM"/>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ja-JP" altLang="en-US" sz="1600" b="1" i="0" u="none" strike="noStrike" cap="none" normalizeH="0" baseline="0" smtClean="0">
                          <a:ln>
                            <a:noFill/>
                          </a:ln>
                          <a:solidFill>
                            <a:schemeClr val="tx1"/>
                          </a:solidFill>
                          <a:effectLst>
                            <a:outerShdw blurRad="38100" dist="38100" dir="2700000" algn="tl">
                              <a:srgbClr val="FFFFFF"/>
                            </a:outerShdw>
                          </a:effectLst>
                          <a:latin typeface="HGSｺﾞｼｯｸM"/>
                          <a:ea typeface="HGSｺﾞｼｯｸM"/>
                          <a:cs typeface="HGSｺﾞｼｯｸM"/>
                        </a:rPr>
                        <a:t>大阪北港</a:t>
                      </a:r>
                      <a:endParaRPr kumimoji="0" lang="ja-JP" altLang="en-US" sz="2000" b="1" i="0" u="none" strike="noStrike" cap="none" normalizeH="0" baseline="0" smtClean="0">
                        <a:ln>
                          <a:noFill/>
                        </a:ln>
                        <a:solidFill>
                          <a:schemeClr val="tx1"/>
                        </a:solidFill>
                        <a:effectLst>
                          <a:outerShdw blurRad="38100" dist="38100" dir="2700000" algn="tl">
                            <a:srgbClr val="FFFFFF"/>
                          </a:outerShdw>
                        </a:effectLst>
                        <a:latin typeface="HGSｺﾞｼｯｸM"/>
                        <a:ea typeface="HGSｺﾞｼｯｸM"/>
                        <a:cs typeface="HGSｺﾞｼｯｸM"/>
                      </a:endParaRPr>
                    </a:p>
                    <a:p>
                      <a:pPr marL="0" marR="0" lvl="0" indent="0" algn="ctr" defTabSz="914400" rtl="0" eaLnBrk="1" fontAlgn="base" latinLnBrk="0" hangingPunct="1">
                        <a:lnSpc>
                          <a:spcPts val="1400"/>
                        </a:lnSpc>
                        <a:spcBef>
                          <a:spcPct val="0"/>
                        </a:spcBef>
                        <a:spcAft>
                          <a:spcPct val="0"/>
                        </a:spcAft>
                        <a:buClrTx/>
                        <a:buSzTx/>
                        <a:buFontTx/>
                        <a:buNone/>
                        <a:tabLst/>
                      </a:pPr>
                      <a:r>
                        <a:rPr kumimoji="0" lang="ja-JP" altLang="en-US" sz="1600" b="1" i="0" u="none" strike="noStrike" cap="none" normalizeH="0" baseline="0" smtClean="0">
                          <a:ln>
                            <a:noFill/>
                          </a:ln>
                          <a:solidFill>
                            <a:schemeClr val="tx1"/>
                          </a:solidFill>
                          <a:effectLst>
                            <a:outerShdw blurRad="38100" dist="38100" dir="2700000" algn="tl">
                              <a:srgbClr val="FFFFFF"/>
                            </a:outerShdw>
                          </a:effectLst>
                          <a:latin typeface="HGSｺﾞｼｯｸM"/>
                          <a:ea typeface="HGSｺﾞｼｯｸM"/>
                          <a:cs typeface="HGSｺﾞｼｯｸM"/>
                        </a:rPr>
                        <a:t>地区</a:t>
                      </a:r>
                      <a:endParaRPr kumimoji="0" lang="ja-JP" altLang="en-US" sz="2000" b="1" i="0" u="none" strike="noStrike" cap="none" normalizeH="0" baseline="0" smtClean="0">
                        <a:ln>
                          <a:noFill/>
                        </a:ln>
                        <a:solidFill>
                          <a:schemeClr val="tx1"/>
                        </a:solidFill>
                        <a:effectLst>
                          <a:outerShdw blurRad="38100" dist="38100" dir="2700000" algn="tl">
                            <a:srgbClr val="FFFFFF"/>
                          </a:outerShdw>
                        </a:effectLst>
                        <a:latin typeface="HGSｺﾞｼｯｸM"/>
                        <a:ea typeface="HGSｺﾞｼｯｸM"/>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ja-JP" altLang="en-US" sz="1600" b="1" i="0" u="none" strike="noStrike" cap="none" normalizeH="0" baseline="0" smtClean="0">
                          <a:ln>
                            <a:noFill/>
                          </a:ln>
                          <a:solidFill>
                            <a:schemeClr val="tx1"/>
                          </a:solidFill>
                          <a:effectLst>
                            <a:outerShdw blurRad="38100" dist="38100" dir="2700000" algn="tl">
                              <a:srgbClr val="FFFFFF"/>
                            </a:outerShdw>
                          </a:effectLst>
                          <a:latin typeface="HGSｺﾞｼｯｸM"/>
                          <a:ea typeface="HGSｺﾞｼｯｸM"/>
                          <a:cs typeface="HGSｺﾞｼｯｸM"/>
                        </a:rPr>
                        <a:t>堺泉北</a:t>
                      </a:r>
                      <a:endParaRPr kumimoji="0" lang="ja-JP" altLang="en-US" sz="2000" b="1" i="0" u="none" strike="noStrike" cap="none" normalizeH="0" baseline="0" smtClean="0">
                        <a:ln>
                          <a:noFill/>
                        </a:ln>
                        <a:solidFill>
                          <a:schemeClr val="tx1"/>
                        </a:solidFill>
                        <a:effectLst>
                          <a:outerShdw blurRad="38100" dist="38100" dir="2700000" algn="tl">
                            <a:srgbClr val="FFFFFF"/>
                          </a:outerShdw>
                        </a:effectLst>
                        <a:latin typeface="HGSｺﾞｼｯｸM"/>
                        <a:ea typeface="HGSｺﾞｼｯｸM"/>
                        <a:cs typeface="HGSｺﾞｼｯｸM"/>
                      </a:endParaRPr>
                    </a:p>
                    <a:p>
                      <a:pPr marL="0" marR="0" lvl="0" indent="0" algn="ctr" defTabSz="914400" rtl="0" eaLnBrk="1" fontAlgn="base" latinLnBrk="0" hangingPunct="1">
                        <a:lnSpc>
                          <a:spcPts val="1400"/>
                        </a:lnSpc>
                        <a:spcBef>
                          <a:spcPct val="0"/>
                        </a:spcBef>
                        <a:spcAft>
                          <a:spcPct val="0"/>
                        </a:spcAft>
                        <a:buClrTx/>
                        <a:buSzTx/>
                        <a:buFontTx/>
                        <a:buNone/>
                        <a:tabLst/>
                      </a:pPr>
                      <a:r>
                        <a:rPr kumimoji="0" lang="ja-JP" altLang="en-US" sz="1600" b="1" i="0" u="none" strike="noStrike" cap="none" normalizeH="0" baseline="0" smtClean="0">
                          <a:ln>
                            <a:noFill/>
                          </a:ln>
                          <a:solidFill>
                            <a:schemeClr val="tx1"/>
                          </a:solidFill>
                          <a:effectLst>
                            <a:outerShdw blurRad="38100" dist="38100" dir="2700000" algn="tl">
                              <a:srgbClr val="FFFFFF"/>
                            </a:outerShdw>
                          </a:effectLst>
                          <a:latin typeface="HGSｺﾞｼｯｸM"/>
                          <a:ea typeface="HGSｺﾞｼｯｸM"/>
                          <a:cs typeface="HGSｺﾞｼｯｸM"/>
                        </a:rPr>
                        <a:t>臨海地区</a:t>
                      </a:r>
                      <a:endParaRPr kumimoji="0" lang="ja-JP" altLang="en-US" sz="2000" b="1" i="0" u="none" strike="noStrike" cap="none" normalizeH="0" baseline="0" smtClean="0">
                        <a:ln>
                          <a:noFill/>
                        </a:ln>
                        <a:solidFill>
                          <a:schemeClr val="tx1"/>
                        </a:solidFill>
                        <a:effectLst>
                          <a:outerShdw blurRad="38100" dist="38100" dir="2700000" algn="tl">
                            <a:srgbClr val="FFFFFF"/>
                          </a:outerShdw>
                        </a:effectLst>
                        <a:latin typeface="HGSｺﾞｼｯｸM"/>
                        <a:ea typeface="HGSｺﾞｼｯｸM"/>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ja-JP" altLang="en-US" sz="1600" b="1" i="0" u="none" strike="noStrike" cap="none" normalizeH="0" baseline="0" smtClean="0">
                          <a:ln>
                            <a:noFill/>
                          </a:ln>
                          <a:solidFill>
                            <a:schemeClr val="tx1"/>
                          </a:solidFill>
                          <a:effectLst>
                            <a:outerShdw blurRad="38100" dist="38100" dir="2700000" algn="tl">
                              <a:srgbClr val="FFFFFF"/>
                            </a:outerShdw>
                          </a:effectLst>
                          <a:latin typeface="HGSｺﾞｼｯｸM"/>
                          <a:ea typeface="HGSｺﾞｼｯｸM"/>
                          <a:cs typeface="HGSｺﾞｼｯｸM"/>
                        </a:rPr>
                        <a:t>関西国際</a:t>
                      </a:r>
                      <a:endParaRPr kumimoji="0" lang="ja-JP" altLang="en-US" sz="2000" b="1" i="0" u="none" strike="noStrike" cap="none" normalizeH="0" baseline="0" smtClean="0">
                        <a:ln>
                          <a:noFill/>
                        </a:ln>
                        <a:solidFill>
                          <a:schemeClr val="tx1"/>
                        </a:solidFill>
                        <a:effectLst>
                          <a:outerShdw blurRad="38100" dist="38100" dir="2700000" algn="tl">
                            <a:srgbClr val="FFFFFF"/>
                          </a:outerShdw>
                        </a:effectLst>
                        <a:latin typeface="HGSｺﾞｼｯｸM"/>
                        <a:ea typeface="HGSｺﾞｼｯｸM"/>
                        <a:cs typeface="HGSｺﾞｼｯｸM"/>
                      </a:endParaRPr>
                    </a:p>
                    <a:p>
                      <a:pPr marL="0" marR="0" lvl="0" indent="0" algn="ctr" defTabSz="914400" rtl="0" eaLnBrk="1" fontAlgn="base" latinLnBrk="0" hangingPunct="1">
                        <a:lnSpc>
                          <a:spcPts val="1400"/>
                        </a:lnSpc>
                        <a:spcBef>
                          <a:spcPct val="0"/>
                        </a:spcBef>
                        <a:spcAft>
                          <a:spcPct val="0"/>
                        </a:spcAft>
                        <a:buClrTx/>
                        <a:buSzTx/>
                        <a:buFontTx/>
                        <a:buNone/>
                        <a:tabLst/>
                      </a:pPr>
                      <a:r>
                        <a:rPr kumimoji="0" lang="ja-JP" altLang="en-US" sz="1600" b="1" i="0" u="none" strike="noStrike" cap="none" normalizeH="0" baseline="0" smtClean="0">
                          <a:ln>
                            <a:noFill/>
                          </a:ln>
                          <a:solidFill>
                            <a:schemeClr val="tx1"/>
                          </a:solidFill>
                          <a:effectLst>
                            <a:outerShdw blurRad="38100" dist="38100" dir="2700000" algn="tl">
                              <a:srgbClr val="FFFFFF"/>
                            </a:outerShdw>
                          </a:effectLst>
                          <a:latin typeface="HGSｺﾞｼｯｸM"/>
                          <a:ea typeface="HGSｺﾞｼｯｸM"/>
                          <a:cs typeface="HGSｺﾞｼｯｸM"/>
                        </a:rPr>
                        <a:t>空港地区</a:t>
                      </a:r>
                      <a:endParaRPr kumimoji="0" lang="ja-JP" altLang="en-US" sz="2000" b="1" i="0" u="none" strike="noStrike" cap="none" normalizeH="0" baseline="0" smtClean="0">
                        <a:ln>
                          <a:noFill/>
                        </a:ln>
                        <a:solidFill>
                          <a:schemeClr val="tx1"/>
                        </a:solidFill>
                        <a:effectLst>
                          <a:outerShdw blurRad="38100" dist="38100" dir="2700000" algn="tl">
                            <a:srgbClr val="FFFFFF"/>
                          </a:outerShdw>
                        </a:effectLst>
                        <a:latin typeface="HGSｺﾞｼｯｸM"/>
                        <a:ea typeface="HGSｺﾞｼｯｸM"/>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chemeClr val="tx1"/>
                          </a:solidFill>
                          <a:effectLst>
                            <a:outerShdw blurRad="38100" dist="38100" dir="2700000" algn="tl">
                              <a:srgbClr val="FFFFFF"/>
                            </a:outerShdw>
                          </a:effectLst>
                          <a:latin typeface="HGSｺﾞｼｯｸM"/>
                          <a:ea typeface="HGSｺﾞｼｯｸM"/>
                          <a:cs typeface="HGSｺﾞｼｯｸM"/>
                        </a:rPr>
                        <a:t>岬地区</a:t>
                      </a:r>
                      <a:endParaRPr kumimoji="0" lang="ja-JP" altLang="en-US" sz="2000" b="1" i="0" u="none" strike="noStrike" cap="none" normalizeH="0" baseline="0" smtClean="0">
                        <a:ln>
                          <a:noFill/>
                        </a:ln>
                        <a:solidFill>
                          <a:schemeClr val="tx1"/>
                        </a:solidFill>
                        <a:effectLst>
                          <a:outerShdw blurRad="38100" dist="38100" dir="2700000" algn="tl">
                            <a:srgbClr val="FFFFFF"/>
                          </a:outerShdw>
                        </a:effectLst>
                        <a:latin typeface="HGSｺﾞｼｯｸM"/>
                        <a:ea typeface="HGSｺﾞｼｯｸM"/>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81038">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ja-JP" altLang="en-US" sz="1600" b="1" i="0" u="none" strike="noStrike" cap="none" normalizeH="0" baseline="0" smtClean="0">
                          <a:ln>
                            <a:noFill/>
                          </a:ln>
                          <a:solidFill>
                            <a:schemeClr val="tx1"/>
                          </a:solidFill>
                          <a:effectLst>
                            <a:outerShdw blurRad="38100" dist="38100" dir="2700000" algn="tl">
                              <a:srgbClr val="FFFFFF"/>
                            </a:outerShdw>
                          </a:effectLst>
                          <a:latin typeface="HGSｺﾞｼｯｸM"/>
                          <a:ea typeface="HGSｺﾞｼｯｸM"/>
                          <a:cs typeface="HGSｺﾞｼｯｸM"/>
                        </a:rPr>
                        <a:t>石油類</a:t>
                      </a:r>
                      <a:endParaRPr kumimoji="0" lang="ja-JP" altLang="en-US" sz="2000" b="1" i="0" u="none" strike="noStrike" cap="none" normalizeH="0" baseline="0" smtClean="0">
                        <a:ln>
                          <a:noFill/>
                        </a:ln>
                        <a:solidFill>
                          <a:schemeClr val="tx1"/>
                        </a:solidFill>
                        <a:effectLst>
                          <a:outerShdw blurRad="38100" dist="38100" dir="2700000" algn="tl">
                            <a:srgbClr val="FFFFFF"/>
                          </a:outerShdw>
                        </a:effectLst>
                        <a:latin typeface="HGSｺﾞｼｯｸM"/>
                        <a:ea typeface="HGSｺﾞｼｯｸM"/>
                        <a:cs typeface="HGSｺﾞｼｯｸM"/>
                      </a:endParaRPr>
                    </a:p>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ja-JP" sz="1600" b="1" i="0" u="none" strike="noStrike" cap="none" normalizeH="0" baseline="0" smtClean="0">
                          <a:ln>
                            <a:noFill/>
                          </a:ln>
                          <a:solidFill>
                            <a:schemeClr val="tx1"/>
                          </a:solidFill>
                          <a:effectLst>
                            <a:outerShdw blurRad="38100" dist="38100" dir="2700000" algn="tl">
                              <a:srgbClr val="FFFFFF"/>
                            </a:outerShdw>
                          </a:effectLst>
                          <a:latin typeface="HGSｺﾞｼｯｸM"/>
                          <a:ea typeface="HGSｺﾞｼｯｸM"/>
                          <a:cs typeface="HGSｺﾞｼｯｸM"/>
                        </a:rPr>
                        <a:t>(</a:t>
                      </a:r>
                      <a:r>
                        <a:rPr kumimoji="0" lang="ja-JP" altLang="en-US" sz="1600" b="1" i="0" u="none" strike="noStrike" cap="none" normalizeH="0" baseline="0" smtClean="0">
                          <a:ln>
                            <a:noFill/>
                          </a:ln>
                          <a:solidFill>
                            <a:schemeClr val="tx1"/>
                          </a:solidFill>
                          <a:effectLst>
                            <a:outerShdw blurRad="38100" dist="38100" dir="2700000" algn="tl">
                              <a:srgbClr val="FFFFFF"/>
                            </a:outerShdw>
                          </a:effectLst>
                          <a:latin typeface="HGSｺﾞｼｯｸM"/>
                          <a:ea typeface="HGSｺﾞｼｯｸM"/>
                          <a:cs typeface="HGSｺﾞｼｯｸM"/>
                        </a:rPr>
                        <a:t>ｋ</a:t>
                      </a:r>
                      <a:r>
                        <a:rPr kumimoji="0" lang="en-US" altLang="ja-JP" sz="1600" b="1" i="0" u="none" strike="noStrike" cap="none" normalizeH="0" baseline="0" smtClean="0">
                          <a:ln>
                            <a:noFill/>
                          </a:ln>
                          <a:solidFill>
                            <a:schemeClr val="tx1"/>
                          </a:solidFill>
                          <a:effectLst>
                            <a:outerShdw blurRad="38100" dist="38100" dir="2700000" algn="tl">
                              <a:srgbClr val="FFFFFF"/>
                            </a:outerShdw>
                          </a:effectLst>
                          <a:latin typeface="HGSｺﾞｼｯｸM"/>
                          <a:ea typeface="HGSｺﾞｼｯｸM"/>
                          <a:cs typeface="HGSｺﾞｼｯｸM"/>
                        </a:rPr>
                        <a:t>L)</a:t>
                      </a:r>
                      <a:endParaRPr kumimoji="0" lang="ja-JP" altLang="ja-JP" sz="2000" b="1" i="0" u="none" strike="noStrike" cap="none" normalizeH="0" baseline="0" smtClean="0">
                        <a:ln>
                          <a:noFill/>
                        </a:ln>
                        <a:solidFill>
                          <a:schemeClr val="tx1"/>
                        </a:solidFill>
                        <a:effectLst>
                          <a:outerShdw blurRad="38100" dist="38100" dir="2700000" algn="tl">
                            <a:srgbClr val="FFFFFF"/>
                          </a:outerShdw>
                        </a:effectLst>
                        <a:latin typeface="HGSｺﾞｼｯｸM"/>
                        <a:ea typeface="HGSｺﾞｼｯｸM"/>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SｺﾞｼｯｸM"/>
                          <a:ea typeface="HGSｺﾞｼｯｸM"/>
                          <a:cs typeface="HGSｺﾞｼｯｸM"/>
                        </a:rPr>
                        <a:t>279,204</a:t>
                      </a:r>
                      <a:endParaRPr kumimoji="0" lang="ja-JP" altLang="ja-JP" sz="2000" b="1" i="0" u="none" strike="noStrike" cap="none" normalizeH="0" baseline="0" dirty="0" smtClean="0">
                        <a:ln>
                          <a:noFill/>
                        </a:ln>
                        <a:solidFill>
                          <a:srgbClr val="000000"/>
                        </a:solidFill>
                        <a:effectLst/>
                        <a:latin typeface="HGSｺﾞｼｯｸM"/>
                        <a:ea typeface="HGSｺﾞｼｯｸM"/>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5F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SｺﾞｼｯｸM"/>
                          <a:ea typeface="HGSｺﾞｼｯｸM"/>
                          <a:cs typeface="HGSｺﾞｼｯｸM"/>
                        </a:rPr>
                        <a:t>6,444,252</a:t>
                      </a:r>
                      <a:endParaRPr kumimoji="0" lang="ja-JP" altLang="ja-JP" sz="2000" b="1" i="0" u="none" strike="noStrike" cap="none" normalizeH="0" baseline="0" dirty="0" smtClean="0">
                        <a:ln>
                          <a:noFill/>
                        </a:ln>
                        <a:solidFill>
                          <a:srgbClr val="000000"/>
                        </a:solidFill>
                        <a:effectLst/>
                        <a:latin typeface="HGSｺﾞｼｯｸM"/>
                        <a:ea typeface="HGSｺﾞｼｯｸM"/>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5F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SｺﾞｼｯｸM"/>
                          <a:ea typeface="HGSｺﾞｼｯｸM"/>
                          <a:cs typeface="HGSｺﾞｼｯｸM"/>
                        </a:rPr>
                        <a:t>198,426</a:t>
                      </a:r>
                      <a:endParaRPr kumimoji="0" lang="ja-JP" altLang="ja-JP" sz="2000" b="1" i="0" u="none" strike="noStrike" cap="none" normalizeH="0" baseline="0" dirty="0" smtClean="0">
                        <a:ln>
                          <a:noFill/>
                        </a:ln>
                        <a:solidFill>
                          <a:srgbClr val="000000"/>
                        </a:solidFill>
                        <a:effectLst/>
                        <a:latin typeface="HGSｺﾞｼｯｸM"/>
                        <a:ea typeface="HGSｺﾞｼｯｸM"/>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5F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HGSｺﾞｼｯｸM"/>
                          <a:ea typeface="HGSｺﾞｼｯｸM"/>
                          <a:cs typeface="HGSｺﾞｼｯｸM"/>
                        </a:rPr>
                        <a:t>221,046</a:t>
                      </a:r>
                      <a:endParaRPr kumimoji="0" lang="ja-JP" altLang="ja-JP" sz="2000" b="1" i="0" u="none" strike="noStrike" cap="none" normalizeH="0" baseline="0" smtClean="0">
                        <a:ln>
                          <a:noFill/>
                        </a:ln>
                        <a:solidFill>
                          <a:srgbClr val="000000"/>
                        </a:solidFill>
                        <a:effectLst/>
                        <a:latin typeface="HGSｺﾞｼｯｸM"/>
                        <a:ea typeface="HGSｺﾞｼｯｸM"/>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5FE"/>
                    </a:solidFill>
                  </a:tcPr>
                </a:tc>
              </a:tr>
              <a:tr h="647700">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ja-JP" altLang="en-US" sz="1600" b="1" i="0" u="none" strike="noStrike" cap="none" normalizeH="0" baseline="0" smtClean="0">
                          <a:ln>
                            <a:noFill/>
                          </a:ln>
                          <a:solidFill>
                            <a:schemeClr val="tx1"/>
                          </a:solidFill>
                          <a:effectLst>
                            <a:outerShdw blurRad="38100" dist="38100" dir="2700000" algn="tl">
                              <a:srgbClr val="FFFFFF"/>
                            </a:outerShdw>
                          </a:effectLst>
                          <a:latin typeface="HGSｺﾞｼｯｸM"/>
                          <a:ea typeface="HGSｺﾞｼｯｸM"/>
                          <a:cs typeface="HGSｺﾞｼｯｸM"/>
                        </a:rPr>
                        <a:t>高圧ガス</a:t>
                      </a:r>
                      <a:endParaRPr kumimoji="0" lang="ja-JP" altLang="en-US" sz="2000" b="1" i="0" u="none" strike="noStrike" cap="none" normalizeH="0" baseline="0" smtClean="0">
                        <a:ln>
                          <a:noFill/>
                        </a:ln>
                        <a:solidFill>
                          <a:schemeClr val="tx1"/>
                        </a:solidFill>
                        <a:effectLst>
                          <a:outerShdw blurRad="38100" dist="38100" dir="2700000" algn="tl">
                            <a:srgbClr val="FFFFFF"/>
                          </a:outerShdw>
                        </a:effectLst>
                        <a:latin typeface="HGSｺﾞｼｯｸM"/>
                        <a:ea typeface="HGSｺﾞｼｯｸM"/>
                        <a:cs typeface="HGSｺﾞｼｯｸM"/>
                      </a:endParaRPr>
                    </a:p>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ja-JP" sz="1400" b="1" i="0" u="none" strike="noStrike" cap="none" normalizeH="0" baseline="0" smtClean="0">
                          <a:ln>
                            <a:noFill/>
                          </a:ln>
                          <a:solidFill>
                            <a:schemeClr val="tx1"/>
                          </a:solidFill>
                          <a:effectLst>
                            <a:outerShdw blurRad="38100" dist="38100" dir="2700000" algn="tl">
                              <a:srgbClr val="FFFFFF"/>
                            </a:outerShdw>
                          </a:effectLst>
                          <a:latin typeface="HGSｺﾞｼｯｸM"/>
                          <a:ea typeface="HGSｺﾞｼｯｸM"/>
                          <a:cs typeface="HGSｺﾞｼｯｸM"/>
                        </a:rPr>
                        <a:t>(</a:t>
                      </a:r>
                      <a:r>
                        <a:rPr kumimoji="0" lang="ja-JP" altLang="en-US" sz="1400" b="1" i="0" u="none" strike="noStrike" cap="none" normalizeH="0" baseline="0" smtClean="0">
                          <a:ln>
                            <a:noFill/>
                          </a:ln>
                          <a:solidFill>
                            <a:schemeClr val="tx1"/>
                          </a:solidFill>
                          <a:effectLst>
                            <a:outerShdw blurRad="38100" dist="38100" dir="2700000" algn="tl">
                              <a:srgbClr val="FFFFFF"/>
                            </a:outerShdw>
                          </a:effectLst>
                          <a:latin typeface="HGSｺﾞｼｯｸM"/>
                          <a:ea typeface="HGSｺﾞｼｯｸM"/>
                          <a:cs typeface="HGSｺﾞｼｯｸM"/>
                        </a:rPr>
                        <a:t>千</a:t>
                      </a:r>
                      <a:r>
                        <a:rPr kumimoji="0" lang="en-US" altLang="ja-JP" sz="1400" b="1" i="0" u="none" strike="noStrike" cap="none" normalizeH="0" baseline="0" smtClean="0">
                          <a:ln>
                            <a:noFill/>
                          </a:ln>
                          <a:solidFill>
                            <a:schemeClr val="tx1"/>
                          </a:solidFill>
                          <a:effectLst>
                            <a:outerShdw blurRad="38100" dist="38100" dir="2700000" algn="tl">
                              <a:srgbClr val="FFFFFF"/>
                            </a:outerShdw>
                          </a:effectLst>
                          <a:latin typeface="HGSｺﾞｼｯｸM"/>
                          <a:ea typeface="HGSｺﾞｼｯｸM"/>
                          <a:cs typeface="HGSｺﾞｼｯｸM"/>
                        </a:rPr>
                        <a:t>N</a:t>
                      </a:r>
                      <a:r>
                        <a:rPr kumimoji="0" lang="ja-JP" altLang="en-US" sz="1400" b="1" i="0" u="none" strike="noStrike" cap="none" normalizeH="0" baseline="0" smtClean="0">
                          <a:ln>
                            <a:noFill/>
                          </a:ln>
                          <a:solidFill>
                            <a:schemeClr val="tx1"/>
                          </a:solidFill>
                          <a:effectLst>
                            <a:outerShdw blurRad="38100" dist="38100" dir="2700000" algn="tl">
                              <a:srgbClr val="FFFFFF"/>
                            </a:outerShdw>
                          </a:effectLst>
                          <a:latin typeface="HGSｺﾞｼｯｸM"/>
                          <a:ea typeface="HGSｺﾞｼｯｸM"/>
                          <a:cs typeface="HGSｺﾞｼｯｸM"/>
                        </a:rPr>
                        <a:t>ｍ</a:t>
                      </a:r>
                      <a:r>
                        <a:rPr kumimoji="0" lang="ja-JP" altLang="en-US" sz="1400" b="1" i="0" u="none" strike="noStrike" cap="none" normalizeH="0" baseline="30000" smtClean="0">
                          <a:ln>
                            <a:noFill/>
                          </a:ln>
                          <a:solidFill>
                            <a:schemeClr val="tx1"/>
                          </a:solidFill>
                          <a:effectLst>
                            <a:outerShdw blurRad="38100" dist="38100" dir="2700000" algn="tl">
                              <a:srgbClr val="FFFFFF"/>
                            </a:outerShdw>
                          </a:effectLst>
                          <a:latin typeface="HGSｺﾞｼｯｸM"/>
                          <a:ea typeface="HGSｺﾞｼｯｸM"/>
                          <a:cs typeface="HGSｺﾞｼｯｸM"/>
                        </a:rPr>
                        <a:t>３</a:t>
                      </a:r>
                      <a:r>
                        <a:rPr kumimoji="0" lang="en-US" altLang="ja-JP" sz="1400" b="1" i="0" u="none" strike="noStrike" cap="none" normalizeH="0" baseline="0" smtClean="0">
                          <a:ln>
                            <a:noFill/>
                          </a:ln>
                          <a:solidFill>
                            <a:schemeClr val="tx1"/>
                          </a:solidFill>
                          <a:effectLst>
                            <a:outerShdw blurRad="38100" dist="38100" dir="2700000" algn="tl">
                              <a:srgbClr val="FFFFFF"/>
                            </a:outerShdw>
                          </a:effectLst>
                          <a:latin typeface="HGSｺﾞｼｯｸM"/>
                          <a:ea typeface="HGSｺﾞｼｯｸM"/>
                          <a:cs typeface="HGSｺﾞｼｯｸM"/>
                        </a:rPr>
                        <a:t>)</a:t>
                      </a:r>
                      <a:endParaRPr kumimoji="0" lang="ja-JP" altLang="ja-JP" sz="1800" b="1" i="0" u="none" strike="noStrike" cap="none" normalizeH="0" baseline="0" smtClean="0">
                        <a:ln>
                          <a:noFill/>
                        </a:ln>
                        <a:solidFill>
                          <a:schemeClr val="tx1"/>
                        </a:solidFill>
                        <a:effectLst>
                          <a:outerShdw blurRad="38100" dist="38100" dir="2700000" algn="tl">
                            <a:srgbClr val="FFFFFF"/>
                          </a:outerShdw>
                        </a:effectLst>
                        <a:latin typeface="HGSｺﾞｼｯｸM"/>
                        <a:ea typeface="HGSｺﾞｼｯｸM"/>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HGSｺﾞｼｯｸM"/>
                          <a:ea typeface="HGSｺﾞｼｯｸM"/>
                          <a:cs typeface="HGSｺﾞｼｯｸM"/>
                        </a:rPr>
                        <a:t>461</a:t>
                      </a:r>
                      <a:endParaRPr kumimoji="0" lang="ja-JP" altLang="ja-JP" sz="2000" b="1" i="0" u="none" strike="noStrike" cap="none" normalizeH="0" baseline="0" smtClean="0">
                        <a:ln>
                          <a:noFill/>
                        </a:ln>
                        <a:solidFill>
                          <a:srgbClr val="000000"/>
                        </a:solidFill>
                        <a:effectLst/>
                        <a:latin typeface="HGSｺﾞｼｯｸM"/>
                        <a:ea typeface="HGSｺﾞｼｯｸM"/>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HGSｺﾞｼｯｸM"/>
                          <a:ea typeface="HGSｺﾞｼｯｸM"/>
                          <a:cs typeface="HGSｺﾞｼｯｸM"/>
                        </a:rPr>
                        <a:t>1,300,555</a:t>
                      </a:r>
                      <a:endParaRPr kumimoji="0" lang="ja-JP" altLang="ja-JP" sz="2000" b="1" i="0" u="none" strike="noStrike" cap="none" normalizeH="0" baseline="0" smtClean="0">
                        <a:ln>
                          <a:noFill/>
                        </a:ln>
                        <a:solidFill>
                          <a:srgbClr val="000000"/>
                        </a:solidFill>
                        <a:effectLst/>
                        <a:latin typeface="HGSｺﾞｼｯｸM"/>
                        <a:ea typeface="HGSｺﾞｼｯｸM"/>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SｺﾞｼｯｸM"/>
                          <a:ea typeface="HGSｺﾞｼｯｸM"/>
                          <a:cs typeface="HGSｺﾞｼｯｸM"/>
                        </a:rPr>
                        <a:t>0</a:t>
                      </a:r>
                      <a:endParaRPr kumimoji="0" lang="ja-JP" altLang="ja-JP" sz="2000" b="1" i="0" u="none" strike="noStrike" cap="none" normalizeH="0" baseline="0" dirty="0" smtClean="0">
                        <a:ln>
                          <a:noFill/>
                        </a:ln>
                        <a:solidFill>
                          <a:srgbClr val="000000"/>
                        </a:solidFill>
                        <a:effectLst/>
                        <a:latin typeface="HGSｺﾞｼｯｸM"/>
                        <a:ea typeface="HGSｺﾞｼｯｸM"/>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SｺﾞｼｯｸM"/>
                          <a:ea typeface="HGSｺﾞｼｯｸM"/>
                          <a:cs typeface="HGSｺﾞｼｯｸM"/>
                        </a:rPr>
                        <a:t>0</a:t>
                      </a:r>
                      <a:endParaRPr kumimoji="0" lang="ja-JP" altLang="ja-JP" sz="2000" b="1" i="0" u="none" strike="noStrike" cap="none" normalizeH="0" baseline="0" dirty="0" smtClean="0">
                        <a:ln>
                          <a:noFill/>
                        </a:ln>
                        <a:solidFill>
                          <a:srgbClr val="000000"/>
                        </a:solidFill>
                        <a:effectLst/>
                        <a:latin typeface="HGSｺﾞｼｯｸM"/>
                        <a:ea typeface="HGSｺﾞｼｯｸM"/>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F"/>
                    </a:solidFill>
                  </a:tcPr>
                </a:tc>
              </a:tr>
            </a:tbl>
          </a:graphicData>
        </a:graphic>
      </p:graphicFrame>
      <p:grpSp>
        <p:nvGrpSpPr>
          <p:cNvPr id="47134" name="グループ化 4"/>
          <p:cNvGrpSpPr>
            <a:grpSpLocks/>
          </p:cNvGrpSpPr>
          <p:nvPr/>
        </p:nvGrpSpPr>
        <p:grpSpPr bwMode="auto">
          <a:xfrm>
            <a:off x="1355725" y="4659313"/>
            <a:ext cx="4537075" cy="2932112"/>
            <a:chOff x="-1012601" y="4365104"/>
            <a:chExt cx="4790214" cy="3096344"/>
          </a:xfrm>
        </p:grpSpPr>
        <p:pic>
          <p:nvPicPr>
            <p:cNvPr id="47139" name="Picture 1"/>
            <p:cNvPicPr>
              <a:picLocks noChangeAspect="1" noChangeArrowheads="1"/>
            </p:cNvPicPr>
            <p:nvPr/>
          </p:nvPicPr>
          <p:blipFill>
            <a:blip r:embed="rId3"/>
            <a:srcRect l="-22668" t="12617" r="22668" b="-12617"/>
            <a:stretch>
              <a:fillRect/>
            </a:stretch>
          </p:blipFill>
          <p:spPr bwMode="auto">
            <a:xfrm>
              <a:off x="-1012601" y="4365104"/>
              <a:ext cx="4790214" cy="3096344"/>
            </a:xfrm>
            <a:prstGeom prst="rect">
              <a:avLst/>
            </a:prstGeom>
            <a:noFill/>
            <a:ln w="9525">
              <a:noFill/>
              <a:miter lim="800000"/>
              <a:headEnd/>
              <a:tailEnd/>
            </a:ln>
          </p:spPr>
        </p:pic>
        <p:sp>
          <p:nvSpPr>
            <p:cNvPr id="4" name="テキスト ボックス 3"/>
            <p:cNvSpPr txBox="1"/>
            <p:nvPr/>
          </p:nvSpPr>
          <p:spPr>
            <a:xfrm>
              <a:off x="1144504" y="4427131"/>
              <a:ext cx="863177" cy="576688"/>
            </a:xfrm>
            <a:prstGeom prst="rect">
              <a:avLst/>
            </a:prstGeom>
            <a:solidFill>
              <a:schemeClr val="bg1"/>
            </a:solidFill>
          </p:spPr>
          <p:txBody>
            <a:bodyPr>
              <a:spAutoFit/>
            </a:bodyPr>
            <a:lstStyle/>
            <a:p>
              <a:pPr algn="ctr" fontAlgn="auto">
                <a:spcBef>
                  <a:spcPts val="0"/>
                </a:spcBef>
                <a:spcAft>
                  <a:spcPts val="0"/>
                </a:spcAft>
                <a:defRPr/>
              </a:pPr>
              <a:r>
                <a:rPr lang="ja-JP" altLang="en-US" sz="1050" b="1" dirty="0">
                  <a:latin typeface="HGSｺﾞｼｯｸM" panose="020B0600000000000000" pitchFamily="50" charset="-128"/>
                  <a:ea typeface="HGSｺﾞｼｯｸM" panose="020B0600000000000000" pitchFamily="50" charset="-128"/>
                  <a:cs typeface="+mn-cs"/>
                </a:rPr>
                <a:t>関西国際</a:t>
              </a:r>
              <a:endParaRPr lang="en-US" altLang="ja-JP" sz="1050" b="1" dirty="0">
                <a:latin typeface="HGSｺﾞｼｯｸM" panose="020B0600000000000000" pitchFamily="50" charset="-128"/>
                <a:ea typeface="HGSｺﾞｼｯｸM" panose="020B0600000000000000" pitchFamily="50" charset="-128"/>
                <a:cs typeface="+mn-cs"/>
              </a:endParaRPr>
            </a:p>
            <a:p>
              <a:pPr algn="ctr" fontAlgn="auto">
                <a:spcBef>
                  <a:spcPts val="0"/>
                </a:spcBef>
                <a:spcAft>
                  <a:spcPts val="0"/>
                </a:spcAft>
                <a:defRPr/>
              </a:pPr>
              <a:r>
                <a:rPr lang="ja-JP" altLang="en-US" sz="1050" b="1" dirty="0">
                  <a:latin typeface="HGSｺﾞｼｯｸM" panose="020B0600000000000000" pitchFamily="50" charset="-128"/>
                  <a:ea typeface="HGSｺﾞｼｯｸM" panose="020B0600000000000000" pitchFamily="50" charset="-128"/>
                  <a:cs typeface="+mn-cs"/>
                </a:rPr>
                <a:t>空港地区</a:t>
              </a:r>
              <a:endParaRPr lang="en-US" altLang="ja-JP" sz="1050" b="1" dirty="0">
                <a:latin typeface="HGSｺﾞｼｯｸM" panose="020B0600000000000000" pitchFamily="50" charset="-128"/>
                <a:ea typeface="HGSｺﾞｼｯｸM" panose="020B0600000000000000" pitchFamily="50" charset="-128"/>
                <a:cs typeface="+mn-cs"/>
              </a:endParaRPr>
            </a:p>
            <a:p>
              <a:pPr algn="ctr" fontAlgn="auto">
                <a:spcBef>
                  <a:spcPts val="0"/>
                </a:spcBef>
                <a:spcAft>
                  <a:spcPts val="0"/>
                </a:spcAft>
                <a:defRPr/>
              </a:pPr>
              <a:r>
                <a:rPr lang="ja-JP" altLang="en-US" sz="1050" b="1" dirty="0">
                  <a:latin typeface="HGSｺﾞｼｯｸM" panose="020B0600000000000000" pitchFamily="50" charset="-128"/>
                  <a:ea typeface="HGSｺﾞｼｯｸM" panose="020B0600000000000000" pitchFamily="50" charset="-128"/>
                  <a:cs typeface="+mn-cs"/>
                </a:rPr>
                <a:t>３％</a:t>
              </a:r>
            </a:p>
          </p:txBody>
        </p:sp>
        <p:sp>
          <p:nvSpPr>
            <p:cNvPr id="11" name="テキスト ボックス 10"/>
            <p:cNvSpPr txBox="1"/>
            <p:nvPr/>
          </p:nvSpPr>
          <p:spPr>
            <a:xfrm>
              <a:off x="1907117" y="4579686"/>
              <a:ext cx="643612" cy="415752"/>
            </a:xfrm>
            <a:prstGeom prst="rect">
              <a:avLst/>
            </a:prstGeom>
            <a:solidFill>
              <a:schemeClr val="bg1"/>
            </a:solidFill>
          </p:spPr>
          <p:txBody>
            <a:bodyPr>
              <a:spAutoFit/>
            </a:bodyPr>
            <a:lstStyle/>
            <a:p>
              <a:pPr algn="ctr" fontAlgn="auto">
                <a:spcBef>
                  <a:spcPts val="0"/>
                </a:spcBef>
                <a:spcAft>
                  <a:spcPts val="0"/>
                </a:spcAft>
                <a:defRPr/>
              </a:pPr>
              <a:r>
                <a:rPr lang="ja-JP" altLang="en-US" sz="1050" b="1" dirty="0">
                  <a:latin typeface="HGSｺﾞｼｯｸM" panose="020B0600000000000000" pitchFamily="50" charset="-128"/>
                  <a:ea typeface="HGSｺﾞｼｯｸM" panose="020B0600000000000000" pitchFamily="50" charset="-128"/>
                  <a:cs typeface="+mn-cs"/>
                </a:rPr>
                <a:t>岬地区</a:t>
              </a:r>
              <a:endParaRPr lang="en-US" altLang="ja-JP" sz="1050" b="1" dirty="0">
                <a:latin typeface="HGSｺﾞｼｯｸM" panose="020B0600000000000000" pitchFamily="50" charset="-128"/>
                <a:ea typeface="HGSｺﾞｼｯｸM" panose="020B0600000000000000" pitchFamily="50" charset="-128"/>
                <a:cs typeface="+mn-cs"/>
              </a:endParaRPr>
            </a:p>
            <a:p>
              <a:pPr algn="ctr" fontAlgn="auto">
                <a:spcBef>
                  <a:spcPts val="0"/>
                </a:spcBef>
                <a:spcAft>
                  <a:spcPts val="0"/>
                </a:spcAft>
                <a:defRPr/>
              </a:pPr>
              <a:r>
                <a:rPr lang="ja-JP" altLang="en-US" sz="1050" b="1" dirty="0">
                  <a:latin typeface="HGSｺﾞｼｯｸM" panose="020B0600000000000000" pitchFamily="50" charset="-128"/>
                  <a:ea typeface="HGSｺﾞｼｯｸM" panose="020B0600000000000000" pitchFamily="50" charset="-128"/>
                  <a:cs typeface="+mn-cs"/>
                </a:rPr>
                <a:t>３％</a:t>
              </a:r>
            </a:p>
          </p:txBody>
        </p:sp>
        <p:sp>
          <p:nvSpPr>
            <p:cNvPr id="13" name="テキスト ボックス 12"/>
            <p:cNvSpPr txBox="1"/>
            <p:nvPr/>
          </p:nvSpPr>
          <p:spPr>
            <a:xfrm>
              <a:off x="2475306" y="4408691"/>
              <a:ext cx="760937" cy="576688"/>
            </a:xfrm>
            <a:prstGeom prst="rect">
              <a:avLst/>
            </a:prstGeom>
            <a:solidFill>
              <a:schemeClr val="bg1"/>
            </a:solidFill>
          </p:spPr>
          <p:txBody>
            <a:bodyPr>
              <a:spAutoFit/>
            </a:bodyPr>
            <a:lstStyle/>
            <a:p>
              <a:pPr algn="ctr" fontAlgn="auto">
                <a:spcBef>
                  <a:spcPts val="0"/>
                </a:spcBef>
                <a:spcAft>
                  <a:spcPts val="0"/>
                </a:spcAft>
                <a:defRPr/>
              </a:pPr>
              <a:r>
                <a:rPr lang="ja-JP" altLang="en-US" sz="1050" b="1" dirty="0">
                  <a:latin typeface="HGSｺﾞｼｯｸM" panose="020B0600000000000000" pitchFamily="50" charset="-128"/>
                  <a:ea typeface="HGSｺﾞｼｯｸM" panose="020B0600000000000000" pitchFamily="50" charset="-128"/>
                  <a:cs typeface="+mn-cs"/>
                </a:rPr>
                <a:t>大阪北港</a:t>
              </a:r>
              <a:endParaRPr lang="en-US" altLang="ja-JP" sz="1050" b="1" dirty="0">
                <a:latin typeface="HGSｺﾞｼｯｸM" panose="020B0600000000000000" pitchFamily="50" charset="-128"/>
                <a:ea typeface="HGSｺﾞｼｯｸM" panose="020B0600000000000000" pitchFamily="50" charset="-128"/>
                <a:cs typeface="+mn-cs"/>
              </a:endParaRPr>
            </a:p>
            <a:p>
              <a:pPr algn="ctr" fontAlgn="auto">
                <a:spcBef>
                  <a:spcPts val="0"/>
                </a:spcBef>
                <a:spcAft>
                  <a:spcPts val="0"/>
                </a:spcAft>
                <a:defRPr/>
              </a:pPr>
              <a:r>
                <a:rPr lang="ja-JP" altLang="en-US" sz="1050" b="1" dirty="0">
                  <a:latin typeface="HGSｺﾞｼｯｸM" panose="020B0600000000000000" pitchFamily="50" charset="-128"/>
                  <a:ea typeface="HGSｺﾞｼｯｸM" panose="020B0600000000000000" pitchFamily="50" charset="-128"/>
                  <a:cs typeface="+mn-cs"/>
                </a:rPr>
                <a:t>地区</a:t>
              </a:r>
              <a:endParaRPr lang="en-US" altLang="ja-JP" sz="1050" b="1" dirty="0">
                <a:latin typeface="HGSｺﾞｼｯｸM" panose="020B0600000000000000" pitchFamily="50" charset="-128"/>
                <a:ea typeface="HGSｺﾞｼｯｸM" panose="020B0600000000000000" pitchFamily="50" charset="-128"/>
                <a:cs typeface="+mn-cs"/>
              </a:endParaRPr>
            </a:p>
            <a:p>
              <a:pPr algn="ctr" fontAlgn="auto">
                <a:spcBef>
                  <a:spcPts val="0"/>
                </a:spcBef>
                <a:spcAft>
                  <a:spcPts val="0"/>
                </a:spcAft>
                <a:defRPr/>
              </a:pPr>
              <a:r>
                <a:rPr lang="ja-JP" altLang="en-US" sz="1050" b="1" dirty="0">
                  <a:latin typeface="HGSｺﾞｼｯｸM" panose="020B0600000000000000" pitchFamily="50" charset="-128"/>
                  <a:ea typeface="HGSｺﾞｼｯｸM" panose="020B0600000000000000" pitchFamily="50" charset="-128"/>
                  <a:cs typeface="+mn-cs"/>
                </a:rPr>
                <a:t>４％</a:t>
              </a:r>
            </a:p>
          </p:txBody>
        </p:sp>
        <p:sp>
          <p:nvSpPr>
            <p:cNvPr id="14" name="テキスト ボックス 13"/>
            <p:cNvSpPr txBox="1"/>
            <p:nvPr/>
          </p:nvSpPr>
          <p:spPr>
            <a:xfrm>
              <a:off x="2047907" y="6021405"/>
              <a:ext cx="863178" cy="576688"/>
            </a:xfrm>
            <a:prstGeom prst="rect">
              <a:avLst/>
            </a:prstGeom>
            <a:solidFill>
              <a:schemeClr val="bg1"/>
            </a:solidFill>
          </p:spPr>
          <p:txBody>
            <a:bodyPr>
              <a:spAutoFit/>
            </a:bodyPr>
            <a:lstStyle/>
            <a:p>
              <a:pPr algn="ctr" fontAlgn="auto">
                <a:spcBef>
                  <a:spcPts val="0"/>
                </a:spcBef>
                <a:spcAft>
                  <a:spcPts val="0"/>
                </a:spcAft>
                <a:defRPr/>
              </a:pPr>
              <a:r>
                <a:rPr lang="ja-JP" altLang="en-US" sz="1050" b="1" dirty="0">
                  <a:latin typeface="HGSｺﾞｼｯｸM" panose="020B0600000000000000" pitchFamily="50" charset="-128"/>
                  <a:ea typeface="HGSｺﾞｼｯｸM" panose="020B0600000000000000" pitchFamily="50" charset="-128"/>
                  <a:cs typeface="+mn-cs"/>
                </a:rPr>
                <a:t>堺泉北</a:t>
              </a:r>
              <a:endParaRPr lang="en-US" altLang="ja-JP" sz="1050" b="1" dirty="0">
                <a:latin typeface="HGSｺﾞｼｯｸM" panose="020B0600000000000000" pitchFamily="50" charset="-128"/>
                <a:ea typeface="HGSｺﾞｼｯｸM" panose="020B0600000000000000" pitchFamily="50" charset="-128"/>
                <a:cs typeface="+mn-cs"/>
              </a:endParaRPr>
            </a:p>
            <a:p>
              <a:pPr algn="ctr" fontAlgn="auto">
                <a:spcBef>
                  <a:spcPts val="0"/>
                </a:spcBef>
                <a:spcAft>
                  <a:spcPts val="0"/>
                </a:spcAft>
                <a:defRPr/>
              </a:pPr>
              <a:r>
                <a:rPr lang="ja-JP" altLang="en-US" sz="1050" b="1" dirty="0">
                  <a:latin typeface="HGSｺﾞｼｯｸM" panose="020B0600000000000000" pitchFamily="50" charset="-128"/>
                  <a:ea typeface="HGSｺﾞｼｯｸM" panose="020B0600000000000000" pitchFamily="50" charset="-128"/>
                  <a:cs typeface="+mn-cs"/>
                </a:rPr>
                <a:t>臨海地区</a:t>
              </a:r>
              <a:endParaRPr lang="en-US" altLang="ja-JP" sz="1050" b="1" dirty="0">
                <a:latin typeface="HGSｺﾞｼｯｸM" panose="020B0600000000000000" pitchFamily="50" charset="-128"/>
                <a:ea typeface="HGSｺﾞｼｯｸM" panose="020B0600000000000000" pitchFamily="50" charset="-128"/>
                <a:cs typeface="+mn-cs"/>
              </a:endParaRPr>
            </a:p>
            <a:p>
              <a:pPr algn="ctr" fontAlgn="auto">
                <a:spcBef>
                  <a:spcPts val="0"/>
                </a:spcBef>
                <a:spcAft>
                  <a:spcPts val="0"/>
                </a:spcAft>
                <a:defRPr/>
              </a:pPr>
              <a:r>
                <a:rPr lang="ja-JP" altLang="en-US" sz="1050" b="1" dirty="0">
                  <a:latin typeface="HGSｺﾞｼｯｸM" panose="020B0600000000000000" pitchFamily="50" charset="-128"/>
                  <a:ea typeface="HGSｺﾞｼｯｸM" panose="020B0600000000000000" pitchFamily="50" charset="-128"/>
                  <a:cs typeface="+mn-cs"/>
                </a:rPr>
                <a:t>９０％</a:t>
              </a:r>
            </a:p>
          </p:txBody>
        </p:sp>
      </p:grpSp>
      <p:sp>
        <p:nvSpPr>
          <p:cNvPr id="10" name="テキスト ボックス 9"/>
          <p:cNvSpPr txBox="1"/>
          <p:nvPr/>
        </p:nvSpPr>
        <p:spPr>
          <a:xfrm>
            <a:off x="2984500" y="4408488"/>
            <a:ext cx="3168650" cy="276225"/>
          </a:xfrm>
          <a:prstGeom prst="rect">
            <a:avLst/>
          </a:prstGeom>
          <a:gradFill>
            <a:gsLst>
              <a:gs pos="54000">
                <a:schemeClr val="accent1">
                  <a:tint val="66000"/>
                  <a:satMod val="160000"/>
                </a:schemeClr>
              </a:gs>
              <a:gs pos="79000">
                <a:schemeClr val="accent1">
                  <a:tint val="44500"/>
                  <a:satMod val="160000"/>
                </a:schemeClr>
              </a:gs>
              <a:gs pos="100000">
                <a:schemeClr val="accent1">
                  <a:tint val="23500"/>
                  <a:satMod val="160000"/>
                </a:schemeClr>
              </a:gs>
            </a:gsLst>
            <a:lin ang="5400000" scaled="0"/>
          </a:gradFill>
        </p:spPr>
        <p:txBody>
          <a:bodyPr>
            <a:spAutoFit/>
          </a:bodyPr>
          <a:lstStyle/>
          <a:p>
            <a:pPr algn="ctr" fontAlgn="auto">
              <a:spcBef>
                <a:spcPts val="0"/>
              </a:spcBef>
              <a:spcAft>
                <a:spcPts val="0"/>
              </a:spcAft>
              <a:defRPr/>
            </a:pPr>
            <a:r>
              <a:rPr lang="ja-JP" altLang="en-US" sz="1200" b="1" dirty="0">
                <a:effectLst>
                  <a:outerShdw blurRad="38100" dist="38100" dir="2700000" algn="tl">
                    <a:srgbClr val="FFFFFF"/>
                  </a:outerShdw>
                </a:effectLst>
                <a:latin typeface="HGSｺﾞｼｯｸM" panose="020B0600000000000000" pitchFamily="50" charset="-128"/>
                <a:ea typeface="HGSｺﾞｼｯｸM" panose="020B0600000000000000" pitchFamily="50" charset="-128"/>
                <a:cs typeface="+mn-cs"/>
              </a:rPr>
              <a:t>石油類の貯蔵・取扱量</a:t>
            </a:r>
          </a:p>
        </p:txBody>
      </p:sp>
      <p:sp>
        <p:nvSpPr>
          <p:cNvPr id="15" name="タイトル 2"/>
          <p:cNvSpPr txBox="1">
            <a:spLocks/>
          </p:cNvSpPr>
          <p:nvPr/>
        </p:nvSpPr>
        <p:spPr>
          <a:xfrm>
            <a:off x="417513" y="188913"/>
            <a:ext cx="8308975" cy="569912"/>
          </a:xfrm>
          <a:prstGeom prst="rect">
            <a:avLst/>
          </a:prstGeom>
        </p:spPr>
        <p:txBody>
          <a:bodyP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defRPr/>
            </a:pPr>
            <a:r>
              <a:rPr lang="ja-JP" altLang="en-US" sz="28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３　対象地域</a:t>
            </a:r>
            <a:endParaRPr lang="ja-JP" altLang="en-US" sz="28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
        <p:nvSpPr>
          <p:cNvPr id="47137" name="スライド番号プレースホルダー 3"/>
          <p:cNvSpPr txBox="1">
            <a:spLocks/>
          </p:cNvSpPr>
          <p:nvPr/>
        </p:nvSpPr>
        <p:spPr bwMode="auto">
          <a:xfrm>
            <a:off x="4143375" y="6402388"/>
            <a:ext cx="1162050" cy="365125"/>
          </a:xfrm>
          <a:prstGeom prst="rect">
            <a:avLst/>
          </a:prstGeom>
          <a:noFill/>
          <a:ln w="9525">
            <a:noFill/>
            <a:miter lim="800000"/>
            <a:headEnd/>
            <a:tailEnd/>
          </a:ln>
        </p:spPr>
        <p:txBody>
          <a:bodyPr anchor="ctr"/>
          <a:lstStyle/>
          <a:p>
            <a:pPr algn="ctr"/>
            <a:fld id="{D25C52C8-5766-4610-9B44-88A4DC831659}" type="slidenum">
              <a:rPr lang="en-US" altLang="ja-JP" sz="1000">
                <a:solidFill>
                  <a:schemeClr val="tx2"/>
                </a:solidFill>
                <a:latin typeface="Candara" pitchFamily="34" charset="0"/>
              </a:rPr>
              <a:pPr algn="ctr"/>
              <a:t>10</a:t>
            </a:fld>
            <a:endParaRPr lang="en-US" altLang="ja-JP" sz="1000">
              <a:solidFill>
                <a:schemeClr val="tx2"/>
              </a:solidFill>
              <a:latin typeface="Candara" pitchFamily="34" charset="0"/>
            </a:endParaRPr>
          </a:p>
        </p:txBody>
      </p:sp>
      <p:sp>
        <p:nvSpPr>
          <p:cNvPr id="47138" name="スライド番号プレースホルダー 3"/>
          <p:cNvSpPr txBox="1">
            <a:spLocks/>
          </p:cNvSpPr>
          <p:nvPr/>
        </p:nvSpPr>
        <p:spPr bwMode="auto">
          <a:xfrm>
            <a:off x="7981950" y="6477681"/>
            <a:ext cx="1162050" cy="365125"/>
          </a:xfrm>
          <a:prstGeom prst="rect">
            <a:avLst/>
          </a:prstGeom>
          <a:noFill/>
          <a:ln w="9525">
            <a:noFill/>
            <a:miter lim="800000"/>
            <a:headEnd/>
            <a:tailEnd/>
          </a:ln>
        </p:spPr>
        <p:txBody>
          <a:bodyPr anchor="ctr"/>
          <a:lstStyle/>
          <a:p>
            <a:pPr algn="r"/>
            <a:fld id="{51B86EDB-2ED3-4F49-ACD8-ECAEBDA39BC9}" type="slidenum">
              <a:rPr lang="en-US" altLang="ja-JP" sz="2400">
                <a:solidFill>
                  <a:schemeClr val="tx2"/>
                </a:solidFill>
                <a:latin typeface="Candara" pitchFamily="34" charset="0"/>
              </a:rPr>
              <a:pPr algn="r"/>
              <a:t>10</a:t>
            </a:fld>
            <a:endParaRPr lang="en-US" altLang="ja-JP" sz="2400" dirty="0">
              <a:solidFill>
                <a:schemeClr val="tx2"/>
              </a:solidFill>
              <a:latin typeface="Candara" pitchFamily="34" charset="0"/>
            </a:endParaRPr>
          </a:p>
        </p:txBody>
      </p:sp>
    </p:spTree>
    <p:extLst>
      <p:ext uri="{BB962C8B-B14F-4D97-AF65-F5344CB8AC3E}">
        <p14:creationId xmlns:p14="http://schemas.microsoft.com/office/powerpoint/2010/main" val="604971765"/>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スライド番号プレースホルダー 3"/>
          <p:cNvSpPr>
            <a:spLocks noGrp="1"/>
          </p:cNvSpPr>
          <p:nvPr>
            <p:ph type="sldNum" sz="quarter" idx="12"/>
          </p:nvPr>
        </p:nvSpPr>
        <p:spPr bwMode="auto">
          <a:xfrm>
            <a:off x="7979696" y="6492875"/>
            <a:ext cx="1162050" cy="365125"/>
          </a:xfrm>
          <a:ln>
            <a:miter lim="800000"/>
            <a:headEnd/>
            <a:tailEnd/>
          </a:ln>
        </p:spPr>
        <p:txBody>
          <a:bodyPr wrap="square" numCol="1" anchorCtr="0" compatLnSpc="1">
            <a:prstTxWarp prst="textNoShape">
              <a:avLst/>
            </a:prstTxWarp>
          </a:bodyPr>
          <a:lstStyle/>
          <a:p>
            <a:pPr algn="r" fontAlgn="base">
              <a:spcBef>
                <a:spcPct val="0"/>
              </a:spcBef>
              <a:spcAft>
                <a:spcPct val="0"/>
              </a:spcAft>
              <a:defRPr/>
            </a:pPr>
            <a:fld id="{F2732A2B-62A4-43A9-9875-BEB87AE3FB88}" type="slidenum">
              <a:rPr lang="en-US" altLang="ja-JP" sz="2400">
                <a:cs typeface="HGP明朝E"/>
              </a:rPr>
              <a:pPr algn="r" fontAlgn="base">
                <a:spcBef>
                  <a:spcPct val="0"/>
                </a:spcBef>
                <a:spcAft>
                  <a:spcPct val="0"/>
                </a:spcAft>
                <a:defRPr/>
              </a:pPr>
              <a:t>11</a:t>
            </a:fld>
            <a:endParaRPr lang="en-US" altLang="ja-JP" sz="2400" dirty="0">
              <a:cs typeface="HGP明朝E"/>
            </a:endParaRPr>
          </a:p>
        </p:txBody>
      </p:sp>
      <p:sp>
        <p:nvSpPr>
          <p:cNvPr id="98306" name="Rectangle 2"/>
          <p:cNvSpPr>
            <a:spLocks noChangeArrowheads="1"/>
          </p:cNvSpPr>
          <p:nvPr/>
        </p:nvSpPr>
        <p:spPr bwMode="auto">
          <a:xfrm>
            <a:off x="6629400" y="381000"/>
            <a:ext cx="2286000" cy="533400"/>
          </a:xfrm>
          <a:prstGeom prst="rect">
            <a:avLst/>
          </a:prstGeom>
          <a:noFill/>
          <a:ln w="9525">
            <a:noFill/>
            <a:miter lim="800000"/>
            <a:headEnd/>
            <a:tailEnd/>
          </a:ln>
        </p:spPr>
        <p:txBody>
          <a:bodyPr wrap="none" anchor="ctr"/>
          <a:lstStyle/>
          <a:p>
            <a:pPr algn="ctr"/>
            <a:endParaRPr lang="ja-JP" altLang="ja-JP" sz="1600" b="1">
              <a:latin typeface="Tahoma" pitchFamily="34" charset="0"/>
            </a:endParaRPr>
          </a:p>
        </p:txBody>
      </p:sp>
      <p:sp>
        <p:nvSpPr>
          <p:cNvPr id="9" name="タイトル 2"/>
          <p:cNvSpPr txBox="1">
            <a:spLocks/>
          </p:cNvSpPr>
          <p:nvPr/>
        </p:nvSpPr>
        <p:spPr>
          <a:xfrm>
            <a:off x="268288" y="239713"/>
            <a:ext cx="8664575" cy="642937"/>
          </a:xfrm>
          <a:prstGeom prst="rect">
            <a:avLst/>
          </a:prstGeom>
        </p:spPr>
        <p:txBody>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defRPr/>
            </a:pPr>
            <a:r>
              <a:rPr lang="ja-JP" altLang="en-US" sz="28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４　計画の修正ポイント</a:t>
            </a:r>
            <a:endParaRPr lang="ja-JP" altLang="en-US" sz="28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
        <p:nvSpPr>
          <p:cNvPr id="11" name="コンテンツ プレースホルダー 1"/>
          <p:cNvSpPr txBox="1">
            <a:spLocks/>
          </p:cNvSpPr>
          <p:nvPr/>
        </p:nvSpPr>
        <p:spPr>
          <a:xfrm>
            <a:off x="335117" y="1424470"/>
            <a:ext cx="8532440" cy="5028866"/>
          </a:xfrm>
          <a:prstGeom prst="rect">
            <a:avLst/>
          </a:prstGeom>
          <a:gradFill flip="none" rotWithShape="1">
            <a:gsLst>
              <a:gs pos="0">
                <a:schemeClr val="bg2">
                  <a:lumMod val="75000"/>
                </a:schemeClr>
              </a:gs>
              <a:gs pos="100000">
                <a:schemeClr val="accent1">
                  <a:lumMod val="40000"/>
                  <a:lumOff val="60000"/>
                </a:schemeClr>
              </a:gs>
            </a:gsLst>
            <a:path path="circle">
              <a:fillToRect l="50000" t="50000" r="50000" b="50000"/>
            </a:path>
            <a:tileRect/>
          </a:gradFill>
          <a:scene3d>
            <a:camera prst="orthographicFront"/>
            <a:lightRig rig="threePt" dir="t"/>
          </a:scene3d>
          <a:sp3d prstMaterial="matte">
            <a:bevelT/>
          </a:sp3d>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fontAlgn="auto">
              <a:spcAft>
                <a:spcPts val="0"/>
              </a:spcAft>
              <a:buFont typeface="Symbol" pitchFamily="18" charset="2"/>
              <a:buNone/>
              <a:defRPr/>
            </a:pPr>
            <a:r>
              <a:rPr lang="ja-JP" altLang="en-US"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endParaRPr lang="en-US" altLang="ja-JP" sz="18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endParaRPr lang="en-US" altLang="ja-JP" sz="18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r>
              <a:rPr lang="ja-JP" altLang="en-US"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endParaRPr lang="ja-JP" altLang="en-US"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
        <p:nvSpPr>
          <p:cNvPr id="10" name="コンテンツ プレースホルダー 1"/>
          <p:cNvSpPr txBox="1">
            <a:spLocks/>
          </p:cNvSpPr>
          <p:nvPr/>
        </p:nvSpPr>
        <p:spPr>
          <a:xfrm>
            <a:off x="613919" y="1556793"/>
            <a:ext cx="7973311" cy="1800199"/>
          </a:xfrm>
          <a:prstGeom prst="rect">
            <a:avLst/>
          </a:prstGeom>
          <a:solidFill>
            <a:schemeClr val="bg1">
              <a:lumMod val="95000"/>
            </a:schemeClr>
          </a:solidFill>
          <a:scene3d>
            <a:camera prst="orthographicFront"/>
            <a:lightRig rig="threePt" dir="t"/>
          </a:scene3d>
          <a:sp3d prstMaterial="matte">
            <a:bevelT/>
          </a:sp3d>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fontAlgn="auto">
              <a:spcAft>
                <a:spcPts val="0"/>
              </a:spcAft>
              <a:buFont typeface="Symbol" pitchFamily="18" charset="2"/>
              <a:buNone/>
              <a:defRPr/>
            </a:pPr>
            <a:r>
              <a:rPr lang="ja-JP" altLang="en-US" sz="2000" b="1" dirty="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r>
              <a:rPr lang="ja-JP" altLang="en-US" sz="2000" b="1"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① 最新の科学的知見による災害想定</a:t>
            </a:r>
            <a:endParaRPr lang="en-US" altLang="ja-JP" sz="2000" b="1"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r>
              <a:rPr lang="ja-JP" altLang="en-US" sz="2000" b="1"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⇒津波や長周期地震動による定量的な災害想定の実施</a:t>
            </a:r>
            <a:endParaRPr lang="en-US" altLang="ja-JP" sz="18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r>
              <a:rPr lang="ja-JP" altLang="en-US" sz="18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□短周期地震動によるリスク評価</a:t>
            </a:r>
            <a:r>
              <a:rPr lang="ja-JP" altLang="en-US" sz="1400" b="1"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r>
              <a:rPr lang="en-US" altLang="ja-JP" sz="1400" b="1" u="sng"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(P.34)</a:t>
            </a:r>
          </a:p>
          <a:p>
            <a:pPr marL="0" indent="0" fontAlgn="auto">
              <a:spcAft>
                <a:spcPts val="0"/>
              </a:spcAft>
              <a:buFont typeface="Symbol" pitchFamily="18" charset="2"/>
              <a:buNone/>
              <a:defRPr/>
            </a:pPr>
            <a:r>
              <a:rPr lang="ja-JP" altLang="en-US" sz="18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□危険物タンクの津波被害シミュレーション及びスロッシングよる</a:t>
            </a:r>
            <a:endParaRPr lang="en-US" altLang="ja-JP" sz="18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Bef>
                <a:spcPts val="0"/>
              </a:spcBef>
              <a:spcAft>
                <a:spcPts val="0"/>
              </a:spcAft>
              <a:buFont typeface="Symbol" pitchFamily="18" charset="2"/>
              <a:buNone/>
              <a:defRPr/>
            </a:pPr>
            <a:r>
              <a:rPr lang="ja-JP" altLang="en-US" sz="18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r>
              <a:rPr lang="ja-JP" altLang="en-US" sz="18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溢流計算により、石油類の最大流出量を算定  </a:t>
            </a:r>
            <a:r>
              <a:rPr lang="en-US" altLang="ja-JP" sz="1400" b="1" u="sng"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(P.36</a:t>
            </a:r>
            <a:r>
              <a:rPr lang="ja-JP" altLang="en-US" sz="1400" b="1" u="sng"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a:t>
            </a:r>
            <a:r>
              <a:rPr lang="en-US" altLang="ja-JP" sz="1400" b="1" u="sng"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a:t>
            </a:r>
            <a:r>
              <a:rPr lang="ja-JP" altLang="en-US" sz="18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など</a:t>
            </a:r>
            <a:endParaRPr lang="en-US" altLang="ja-JP" sz="18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r>
              <a:rPr lang="ja-JP" altLang="en-US"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endParaRPr lang="en-US" altLang="ja-JP" sz="16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endParaRPr lang="en-US" altLang="ja-JP" sz="16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r>
              <a:rPr lang="ja-JP" altLang="en-US"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endParaRPr lang="ja-JP" altLang="en-US" sz="20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
        <p:nvSpPr>
          <p:cNvPr id="15" name="コンテンツ プレースホルダー 1"/>
          <p:cNvSpPr txBox="1">
            <a:spLocks/>
          </p:cNvSpPr>
          <p:nvPr/>
        </p:nvSpPr>
        <p:spPr>
          <a:xfrm>
            <a:off x="335117" y="923478"/>
            <a:ext cx="5100979" cy="1001985"/>
          </a:xfrm>
          <a:prstGeom prst="rect">
            <a:avLst/>
          </a:prstGeom>
          <a:noFill/>
          <a:scene3d>
            <a:camera prst="orthographicFront"/>
            <a:lightRig rig="threePt" dir="t"/>
          </a:scene3d>
          <a:sp3d prstMaterial="matte">
            <a:bevelT/>
          </a:sp3d>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fontAlgn="auto">
              <a:spcAft>
                <a:spcPts val="0"/>
              </a:spcAft>
              <a:buFont typeface="Symbol" pitchFamily="18" charset="2"/>
              <a:buNone/>
              <a:defRPr/>
            </a:pPr>
            <a:r>
              <a:rPr lang="ja-JP" altLang="en-US" b="1"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r>
              <a:rPr lang="ja-JP" altLang="en-US" b="1" dirty="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災害</a:t>
            </a:r>
            <a:r>
              <a:rPr lang="ja-JP" altLang="en-US" b="1"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想定</a:t>
            </a:r>
            <a:r>
              <a:rPr lang="ja-JP" altLang="en-US" sz="1400" b="1"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r>
              <a:rPr lang="ja-JP" altLang="en-US" sz="1400" b="1" u="sng"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（「第３章 災害想定」　</a:t>
            </a:r>
            <a:r>
              <a:rPr lang="en-US" altLang="ja-JP" sz="1400" b="1" u="sng"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P.32</a:t>
            </a:r>
            <a:r>
              <a:rPr lang="ja-JP" altLang="en-US" sz="1400" b="1" u="sng"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a:t>
            </a:r>
            <a:endParaRPr lang="en-US" altLang="ja-JP" sz="1800" b="1" u="sng"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r>
              <a:rPr lang="ja-JP" altLang="en-US"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endParaRPr lang="ja-JP" altLang="en-US"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
        <p:nvSpPr>
          <p:cNvPr id="12" name="コンテンツ プレースホルダー 1"/>
          <p:cNvSpPr txBox="1">
            <a:spLocks/>
          </p:cNvSpPr>
          <p:nvPr/>
        </p:nvSpPr>
        <p:spPr>
          <a:xfrm>
            <a:off x="614681" y="3516213"/>
            <a:ext cx="7973311" cy="1080120"/>
          </a:xfrm>
          <a:prstGeom prst="rect">
            <a:avLst/>
          </a:prstGeom>
          <a:solidFill>
            <a:schemeClr val="bg1">
              <a:lumMod val="95000"/>
            </a:schemeClr>
          </a:solidFill>
          <a:scene3d>
            <a:camera prst="orthographicFront"/>
            <a:lightRig rig="threePt" dir="t"/>
          </a:scene3d>
          <a:sp3d prstMaterial="matte">
            <a:bevelT/>
          </a:sp3d>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lvl="0" indent="0" fontAlgn="auto">
              <a:spcBef>
                <a:spcPct val="0"/>
              </a:spcBef>
              <a:spcAft>
                <a:spcPts val="0"/>
              </a:spcAft>
              <a:buClrTx/>
              <a:buSzTx/>
              <a:buNone/>
              <a:defRPr/>
            </a:pPr>
            <a:r>
              <a:rPr lang="ja-JP" altLang="en-US" sz="2000" b="1" dirty="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②</a:t>
            </a:r>
            <a:r>
              <a:rPr lang="ja-JP" altLang="en-US" sz="2000" b="1"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各地区の特性を考慮した災害想定の実施 </a:t>
            </a:r>
            <a:r>
              <a:rPr lang="en-US" altLang="ja-JP" sz="1400" b="1"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(P.44</a:t>
            </a:r>
            <a:r>
              <a:rPr lang="ja-JP" altLang="en-US" sz="1400" b="1"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a:t>
            </a:r>
            <a:r>
              <a:rPr lang="en-US" altLang="ja-JP" sz="1400" b="1"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a:t>
            </a:r>
            <a:r>
              <a:rPr lang="ja-JP" altLang="en-US" sz="14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endParaRPr lang="en-US" altLang="ja-JP" sz="14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lvl="0" indent="0" fontAlgn="auto">
              <a:spcBef>
                <a:spcPct val="0"/>
              </a:spcBef>
              <a:spcAft>
                <a:spcPts val="0"/>
              </a:spcAft>
              <a:buClrTx/>
              <a:buSzTx/>
              <a:buNone/>
              <a:defRPr/>
            </a:pPr>
            <a:r>
              <a:rPr lang="ja-JP" altLang="en-US" sz="18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⇒定量的評価の結果をもとに、災害拡大の様相も考慮した地区毎の</a:t>
            </a:r>
            <a:endParaRPr lang="en-US" altLang="ja-JP" sz="18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lvl="0" indent="0" fontAlgn="auto">
              <a:spcBef>
                <a:spcPct val="0"/>
              </a:spcBef>
              <a:spcAft>
                <a:spcPts val="0"/>
              </a:spcAft>
              <a:buClrTx/>
              <a:buSzTx/>
              <a:buNone/>
              <a:defRPr/>
            </a:pPr>
            <a:r>
              <a:rPr lang="ja-JP" altLang="en-US" sz="18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r>
              <a:rPr lang="ja-JP" altLang="en-US" sz="18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災害想定の実施</a:t>
            </a:r>
            <a:r>
              <a:rPr lang="ja-JP" altLang="en-US"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endParaRPr lang="en-US" altLang="ja-JP" sz="16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endParaRPr lang="en-US" altLang="ja-JP" sz="16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r>
              <a:rPr lang="ja-JP" altLang="en-US"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endParaRPr lang="ja-JP" altLang="en-US" sz="20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
        <p:nvSpPr>
          <p:cNvPr id="13" name="コンテンツ プレースホルダー 1"/>
          <p:cNvSpPr txBox="1">
            <a:spLocks/>
          </p:cNvSpPr>
          <p:nvPr/>
        </p:nvSpPr>
        <p:spPr>
          <a:xfrm>
            <a:off x="627380" y="4756074"/>
            <a:ext cx="7960612" cy="1538170"/>
          </a:xfrm>
          <a:prstGeom prst="rect">
            <a:avLst/>
          </a:prstGeom>
          <a:solidFill>
            <a:schemeClr val="bg1">
              <a:lumMod val="95000"/>
            </a:schemeClr>
          </a:solidFill>
          <a:scene3d>
            <a:camera prst="orthographicFront"/>
            <a:lightRig rig="threePt" dir="t"/>
          </a:scene3d>
          <a:sp3d prstMaterial="matte">
            <a:bevelT/>
          </a:sp3d>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fontAlgn="auto">
              <a:spcAft>
                <a:spcPts val="0"/>
              </a:spcAft>
              <a:buNone/>
              <a:defRPr/>
            </a:pPr>
            <a:r>
              <a:rPr lang="ja-JP" altLang="en-US" sz="2000" b="1" dirty="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r>
              <a:rPr lang="ja-JP" altLang="en-US" sz="2000" b="1"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③ 定性的評価の独自の試みとして「連鎖と複合の考え方に基づいた</a:t>
            </a:r>
            <a:endParaRPr lang="en-US" altLang="ja-JP" sz="2000" b="1"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Bef>
                <a:spcPts val="0"/>
              </a:spcBef>
              <a:spcAft>
                <a:spcPts val="0"/>
              </a:spcAft>
              <a:buNone/>
              <a:defRPr/>
            </a:pPr>
            <a:r>
              <a:rPr lang="ja-JP" altLang="en-US" sz="2000" b="1" dirty="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r>
              <a:rPr lang="ja-JP" altLang="en-US" sz="2000" b="1"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被害想定シナリオ案」の作成</a:t>
            </a:r>
            <a:r>
              <a:rPr lang="en-US" altLang="zh-TW" sz="2000" b="1"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r>
              <a:rPr lang="zh-TW" altLang="en-US" sz="1600" b="1" u="sng"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a:t>
            </a:r>
            <a:r>
              <a:rPr lang="en-US" altLang="zh-TW" sz="1600" b="1" u="sng"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P.47</a:t>
            </a:r>
            <a:r>
              <a:rPr lang="zh-TW" altLang="en-US" sz="1600" b="1" u="sng"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a:t>
            </a:r>
            <a:endParaRPr lang="en-US" altLang="ja-JP" sz="2000" b="1" u="sng"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lnSpc>
                <a:spcPct val="150000"/>
              </a:lnSpc>
              <a:spcBef>
                <a:spcPts val="0"/>
              </a:spcBef>
              <a:spcAft>
                <a:spcPts val="0"/>
              </a:spcAft>
              <a:buNone/>
              <a:defRPr/>
            </a:pPr>
            <a:r>
              <a:rPr lang="ja-JP" altLang="en-US" sz="18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□単独</a:t>
            </a:r>
            <a:r>
              <a:rPr lang="ja-JP" altLang="en-US" sz="18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災害の列挙だけでなく、次に何が起こるかを考え時系列に整理</a:t>
            </a:r>
          </a:p>
          <a:p>
            <a:pPr marL="0" indent="0" fontAlgn="auto">
              <a:spcBef>
                <a:spcPts val="0"/>
              </a:spcBef>
              <a:spcAft>
                <a:spcPts val="0"/>
              </a:spcAft>
              <a:buNone/>
              <a:defRPr/>
            </a:pPr>
            <a:r>
              <a:rPr lang="ja-JP" altLang="en-US" sz="18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□さらに</a:t>
            </a:r>
            <a:r>
              <a:rPr lang="ja-JP" altLang="en-US" sz="18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一般地域への影響も考慮した災害拡大のシナリオ案の作成</a:t>
            </a:r>
          </a:p>
          <a:p>
            <a:pPr marL="0" indent="0" fontAlgn="auto">
              <a:spcAft>
                <a:spcPts val="0"/>
              </a:spcAft>
              <a:buFont typeface="Symbol" pitchFamily="18" charset="2"/>
              <a:buNone/>
              <a:defRPr/>
            </a:pPr>
            <a:r>
              <a:rPr lang="ja-JP" altLang="en-US"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endParaRPr lang="ja-JP" altLang="en-US" sz="20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3093575470"/>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p:cNvPicPr>
            <a:picLocks noChangeAspect="1" noChangeArrowheads="1"/>
          </p:cNvPicPr>
          <p:nvPr/>
        </p:nvPicPr>
        <p:blipFill>
          <a:blip r:embed="rId3"/>
          <a:srcRect/>
          <a:stretch>
            <a:fillRect/>
          </a:stretch>
        </p:blipFill>
        <p:spPr bwMode="auto">
          <a:xfrm>
            <a:off x="5064943" y="1810394"/>
            <a:ext cx="4079057" cy="4556895"/>
          </a:xfrm>
          <a:prstGeom prst="rect">
            <a:avLst/>
          </a:prstGeom>
          <a:noFill/>
          <a:ln w="9525">
            <a:noFill/>
            <a:miter lim="800000"/>
            <a:headEnd/>
            <a:tailEnd/>
          </a:ln>
        </p:spPr>
      </p:pic>
      <p:graphicFrame>
        <p:nvGraphicFramePr>
          <p:cNvPr id="2" name="表 1"/>
          <p:cNvGraphicFramePr>
            <a:graphicFrameLocks noGrp="1"/>
          </p:cNvGraphicFramePr>
          <p:nvPr>
            <p:extLst>
              <p:ext uri="{D42A27DB-BD31-4B8C-83A1-F6EECF244321}">
                <p14:modId xmlns:p14="http://schemas.microsoft.com/office/powerpoint/2010/main" val="402318680"/>
              </p:ext>
            </p:extLst>
          </p:nvPr>
        </p:nvGraphicFramePr>
        <p:xfrm>
          <a:off x="468313" y="2225675"/>
          <a:ext cx="4607743" cy="3024609"/>
        </p:xfrm>
        <a:graphic>
          <a:graphicData uri="http://schemas.openxmlformats.org/drawingml/2006/table">
            <a:tbl>
              <a:tblPr firstRow="1" firstCol="1" bandRow="1">
                <a:tableStyleId>{5C22544A-7EE6-4342-B048-85BDC9FD1C3A}</a:tableStyleId>
              </a:tblPr>
              <a:tblGrid>
                <a:gridCol w="1439391"/>
                <a:gridCol w="3168352"/>
              </a:tblGrid>
              <a:tr h="504329">
                <a:tc>
                  <a:txBody>
                    <a:bodyPr/>
                    <a:lstStyle/>
                    <a:p>
                      <a:pPr algn="ctr">
                        <a:spcAft>
                          <a:spcPts val="0"/>
                        </a:spcAft>
                      </a:pPr>
                      <a:r>
                        <a:rPr lang="ja-JP" sz="1400" b="1" u="sng" kern="0" dirty="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地区名</a:t>
                      </a:r>
                      <a:endParaRPr lang="ja-JP" sz="1400" b="1" kern="100" dirty="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tc>
                <a:tc>
                  <a:txBody>
                    <a:bodyPr/>
                    <a:lstStyle/>
                    <a:p>
                      <a:pPr algn="ctr">
                        <a:spcAft>
                          <a:spcPts val="0"/>
                        </a:spcAft>
                      </a:pPr>
                      <a:r>
                        <a:rPr lang="ja-JP" sz="1400" b="1" u="sng" kern="0" dirty="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津波浸水想定</a:t>
                      </a:r>
                      <a:endParaRPr lang="ja-JP" sz="1400" b="1" kern="100" dirty="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tc>
              </a:tr>
              <a:tr h="648072">
                <a:tc>
                  <a:txBody>
                    <a:bodyPr/>
                    <a:lstStyle/>
                    <a:p>
                      <a:pPr algn="ctr">
                        <a:spcAft>
                          <a:spcPts val="0"/>
                        </a:spcAft>
                      </a:pPr>
                      <a:r>
                        <a:rPr lang="ja-JP" sz="1400" b="1" u="sng" kern="0" dirty="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大阪北港</a:t>
                      </a:r>
                      <a:endParaRPr lang="ja-JP" sz="1400" b="1" kern="100" dirty="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solidFill>
                      <a:schemeClr val="tx2">
                        <a:lumMod val="20000"/>
                        <a:lumOff val="80000"/>
                      </a:schemeClr>
                    </a:solidFill>
                  </a:tcPr>
                </a:tc>
                <a:tc>
                  <a:txBody>
                    <a:bodyPr/>
                    <a:lstStyle/>
                    <a:p>
                      <a:pPr marL="88265" algn="just">
                        <a:spcAft>
                          <a:spcPts val="0"/>
                        </a:spcAft>
                      </a:pPr>
                      <a:r>
                        <a:rPr lang="ja-JP" sz="1400" b="1" u="sng" kern="0"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地区</a:t>
                      </a:r>
                      <a:r>
                        <a:rPr lang="ja-JP" sz="1400" b="1" u="sng" kern="0" dirty="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西側： </a:t>
                      </a:r>
                      <a:r>
                        <a:rPr lang="ja-JP" sz="1400" b="1" u="sng" kern="0" dirty="0">
                          <a:solidFill>
                            <a:srgbClr val="C000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１～３ｍ</a:t>
                      </a:r>
                      <a:r>
                        <a:rPr lang="ja-JP" sz="1400" b="1" u="sng" kern="0" dirty="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が</a:t>
                      </a:r>
                      <a:r>
                        <a:rPr lang="ja-JP" sz="1400" b="1" u="sng" kern="0"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過半</a:t>
                      </a:r>
                      <a:endParaRPr lang="en-US" altLang="ja-JP" sz="1400" b="1" u="sng" kern="0"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88265" algn="just">
                        <a:spcAft>
                          <a:spcPts val="0"/>
                        </a:spcAft>
                      </a:pPr>
                      <a:r>
                        <a:rPr lang="ja-JP" altLang="en-US" sz="1400" b="1" u="sng" kern="0"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Times New Roman"/>
                        </a:rPr>
                        <a:t>地区東側： </a:t>
                      </a:r>
                      <a:r>
                        <a:rPr lang="ja-JP" altLang="en-US" sz="1400" b="1" u="sng" kern="0" dirty="0" smtClean="0">
                          <a:solidFill>
                            <a:srgbClr val="C000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Times New Roman"/>
                        </a:rPr>
                        <a:t>３～５ｍ</a:t>
                      </a:r>
                      <a:r>
                        <a:rPr lang="ja-JP" altLang="en-US" sz="1400" b="1" u="sng" kern="0"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Times New Roman"/>
                        </a:rPr>
                        <a:t>が大半</a:t>
                      </a:r>
                      <a:endParaRPr lang="ja-JP" sz="1400" b="1" kern="100" dirty="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solidFill>
                      <a:schemeClr val="tx2">
                        <a:lumMod val="20000"/>
                        <a:lumOff val="80000"/>
                      </a:schemeClr>
                    </a:solidFill>
                  </a:tcPr>
                </a:tc>
              </a:tr>
              <a:tr h="648072">
                <a:tc>
                  <a:txBody>
                    <a:bodyPr/>
                    <a:lstStyle/>
                    <a:p>
                      <a:pPr algn="ctr">
                        <a:spcAft>
                          <a:spcPts val="0"/>
                        </a:spcAft>
                      </a:pPr>
                      <a:r>
                        <a:rPr lang="ja-JP" sz="1400" b="1" u="sng" kern="0" dirty="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堺泉北臨海</a:t>
                      </a:r>
                      <a:endParaRPr lang="ja-JP" sz="1400" b="1" kern="100" dirty="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solidFill>
                      <a:schemeClr val="accent6">
                        <a:lumMod val="20000"/>
                        <a:lumOff val="80000"/>
                      </a:schemeClr>
                    </a:solidFill>
                  </a:tcPr>
                </a:tc>
                <a:tc>
                  <a:txBody>
                    <a:bodyPr/>
                    <a:lstStyle/>
                    <a:p>
                      <a:pPr marL="88265" algn="just">
                        <a:spcAft>
                          <a:spcPts val="0"/>
                        </a:spcAft>
                      </a:pPr>
                      <a:r>
                        <a:rPr lang="ja-JP" altLang="en-US" sz="1400" b="1" kern="100"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Times New Roman"/>
                        </a:rPr>
                        <a:t>堺地区：</a:t>
                      </a:r>
                      <a:r>
                        <a:rPr lang="en-US" altLang="ja-JP" sz="1400" b="1" kern="100" dirty="0" smtClean="0">
                          <a:solidFill>
                            <a:srgbClr val="C000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Times New Roman"/>
                        </a:rPr>
                        <a:t>0.01</a:t>
                      </a:r>
                      <a:r>
                        <a:rPr lang="ja-JP" altLang="en-US" sz="1400" b="1" kern="100" dirty="0" smtClean="0">
                          <a:solidFill>
                            <a:srgbClr val="C000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Times New Roman"/>
                        </a:rPr>
                        <a:t>～２ｍ</a:t>
                      </a:r>
                      <a:r>
                        <a:rPr lang="ja-JP" altLang="en-US" sz="1400" b="1" kern="100"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Times New Roman"/>
                        </a:rPr>
                        <a:t>が過半</a:t>
                      </a:r>
                      <a:endParaRPr lang="en-US" altLang="ja-JP" sz="1400" b="1" u="sng" kern="0"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88265" algn="just">
                        <a:spcAft>
                          <a:spcPts val="0"/>
                        </a:spcAft>
                      </a:pPr>
                      <a:r>
                        <a:rPr lang="ja-JP" sz="1400" b="1" u="sng" kern="0"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泉北</a:t>
                      </a:r>
                      <a:r>
                        <a:rPr lang="ja-JP" sz="1400" b="1" u="sng" kern="0" dirty="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地区： </a:t>
                      </a:r>
                      <a:r>
                        <a:rPr lang="en-US" sz="1400" b="1" u="sng" kern="0" dirty="0">
                          <a:solidFill>
                            <a:srgbClr val="C000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0.3</a:t>
                      </a:r>
                      <a:r>
                        <a:rPr lang="ja-JP" sz="1400" b="1" u="sng" kern="0" dirty="0">
                          <a:solidFill>
                            <a:srgbClr val="C000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～２ｍ</a:t>
                      </a:r>
                      <a:r>
                        <a:rPr lang="ja-JP" sz="1400" b="1" u="sng" kern="0" dirty="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が</a:t>
                      </a:r>
                      <a:r>
                        <a:rPr lang="ja-JP" sz="1400" b="1" u="sng" kern="0"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大半</a:t>
                      </a:r>
                      <a:endParaRPr lang="en-US" altLang="ja-JP" sz="1400" b="1" u="sng" kern="0"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txBody>
                  <a:tcPr marL="62865" marR="62865" marT="0" marB="0" anchor="ctr">
                    <a:solidFill>
                      <a:schemeClr val="accent6">
                        <a:lumMod val="20000"/>
                        <a:lumOff val="80000"/>
                      </a:schemeClr>
                    </a:solidFill>
                  </a:tcPr>
                </a:tc>
              </a:tr>
              <a:tr h="648072">
                <a:tc>
                  <a:txBody>
                    <a:bodyPr/>
                    <a:lstStyle/>
                    <a:p>
                      <a:pPr algn="ctr">
                        <a:spcAft>
                          <a:spcPts val="0"/>
                        </a:spcAft>
                      </a:pPr>
                      <a:r>
                        <a:rPr lang="ja-JP" sz="1400" b="1" u="sng" kern="0" dirty="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関西国際空港</a:t>
                      </a:r>
                      <a:endParaRPr lang="ja-JP" sz="1400" b="1" kern="100" dirty="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solidFill>
                      <a:schemeClr val="tx2">
                        <a:lumMod val="20000"/>
                        <a:lumOff val="80000"/>
                      </a:schemeClr>
                    </a:solidFill>
                  </a:tcPr>
                </a:tc>
                <a:tc>
                  <a:txBody>
                    <a:bodyPr/>
                    <a:lstStyle/>
                    <a:p>
                      <a:pPr marL="88265" algn="just">
                        <a:spcAft>
                          <a:spcPts val="0"/>
                        </a:spcAft>
                      </a:pPr>
                      <a:r>
                        <a:rPr lang="ja-JP" sz="1400" b="1" u="sng" kern="0" dirty="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給油センター地区周辺等：</a:t>
                      </a:r>
                      <a:r>
                        <a:rPr lang="en-US" sz="1400" b="1" u="sng" kern="0" dirty="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r>
                        <a:rPr lang="en-US" sz="1400" b="1" u="sng" kern="0" dirty="0">
                          <a:solidFill>
                            <a:srgbClr val="C000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0.01</a:t>
                      </a:r>
                      <a:r>
                        <a:rPr lang="ja-JP" sz="1400" b="1" u="sng" kern="0" dirty="0">
                          <a:solidFill>
                            <a:srgbClr val="C000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～１ｍ</a:t>
                      </a:r>
                      <a:endParaRPr lang="ja-JP" sz="1400" b="1" kern="100" dirty="0">
                        <a:solidFill>
                          <a:srgbClr val="C000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solidFill>
                      <a:schemeClr val="tx2">
                        <a:lumMod val="20000"/>
                        <a:lumOff val="80000"/>
                      </a:schemeClr>
                    </a:solidFill>
                  </a:tcPr>
                </a:tc>
              </a:tr>
              <a:tr h="576064">
                <a:tc>
                  <a:txBody>
                    <a:bodyPr/>
                    <a:lstStyle/>
                    <a:p>
                      <a:pPr algn="ctr">
                        <a:spcAft>
                          <a:spcPts val="0"/>
                        </a:spcAft>
                      </a:pPr>
                      <a:r>
                        <a:rPr lang="ja-JP" sz="1400" b="1" u="sng" kern="0" dirty="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岬</a:t>
                      </a:r>
                      <a:endParaRPr lang="ja-JP" sz="1400" b="1" kern="100" dirty="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solidFill>
                      <a:schemeClr val="accent6">
                        <a:lumMod val="20000"/>
                        <a:lumOff val="80000"/>
                      </a:schemeClr>
                    </a:solidFill>
                  </a:tcPr>
                </a:tc>
                <a:tc>
                  <a:txBody>
                    <a:bodyPr/>
                    <a:lstStyle/>
                    <a:p>
                      <a:pPr marL="88265" algn="just">
                        <a:spcAft>
                          <a:spcPts val="0"/>
                        </a:spcAft>
                      </a:pPr>
                      <a:r>
                        <a:rPr lang="ja-JP" sz="1400" b="1" u="sng" kern="0" dirty="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護岸部周り： </a:t>
                      </a:r>
                      <a:r>
                        <a:rPr lang="en-US" sz="1400" b="1" u="sng" kern="0" dirty="0">
                          <a:solidFill>
                            <a:srgbClr val="C000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0.01</a:t>
                      </a:r>
                      <a:r>
                        <a:rPr lang="ja-JP" sz="1400" b="1" u="sng" kern="0" dirty="0">
                          <a:solidFill>
                            <a:srgbClr val="C000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a:t>
                      </a:r>
                      <a:r>
                        <a:rPr lang="en-US" sz="1400" b="1" u="sng" kern="0" dirty="0">
                          <a:solidFill>
                            <a:srgbClr val="C000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0.3</a:t>
                      </a:r>
                      <a:r>
                        <a:rPr lang="ja-JP" sz="1400" b="1" u="sng" kern="0" dirty="0">
                          <a:solidFill>
                            <a:srgbClr val="C000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ｍ</a:t>
                      </a:r>
                      <a:endParaRPr lang="ja-JP" sz="1400" b="1" kern="100" dirty="0">
                        <a:solidFill>
                          <a:srgbClr val="C000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solidFill>
                      <a:schemeClr val="accent6">
                        <a:lumMod val="20000"/>
                        <a:lumOff val="80000"/>
                      </a:schemeClr>
                    </a:solidFill>
                  </a:tcPr>
                </a:tc>
              </a:tr>
            </a:tbl>
          </a:graphicData>
        </a:graphic>
      </p:graphicFrame>
      <p:sp>
        <p:nvSpPr>
          <p:cNvPr id="3" name="テキスト ボックス 2"/>
          <p:cNvSpPr txBox="1"/>
          <p:nvPr/>
        </p:nvSpPr>
        <p:spPr>
          <a:xfrm>
            <a:off x="366715" y="1626510"/>
            <a:ext cx="7704087" cy="461665"/>
          </a:xfrm>
          <a:prstGeom prst="rect">
            <a:avLst/>
          </a:prstGeom>
          <a:noFill/>
        </p:spPr>
        <p:txBody>
          <a:bodyPr wrap="square">
            <a:spAutoFit/>
          </a:bodyPr>
          <a:lstStyle/>
          <a:p>
            <a:pPr fontAlgn="auto">
              <a:spcBef>
                <a:spcPts val="0"/>
              </a:spcBef>
              <a:spcAft>
                <a:spcPts val="0"/>
              </a:spcAft>
              <a:defRPr/>
            </a:pPr>
            <a:r>
              <a:rPr lang="ja-JP" altLang="en-US" sz="24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rPr>
              <a:t>■各地区</a:t>
            </a:r>
            <a:r>
              <a:rPr lang="ja-JP" altLang="en-US" sz="24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rPr>
              <a:t>の津波浸水想定の概要</a:t>
            </a:r>
            <a:r>
              <a:rPr lang="ja-JP" altLang="en-US"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rPr>
              <a:t>（</a:t>
            </a:r>
            <a:r>
              <a:rPr lang="ja-JP" altLang="en-US" sz="16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rPr>
              <a:t>平成</a:t>
            </a:r>
            <a:r>
              <a:rPr lang="en-US" altLang="ja-JP" sz="16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rPr>
              <a:t>25</a:t>
            </a:r>
            <a:r>
              <a:rPr lang="ja-JP" altLang="en-US" sz="16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rPr>
              <a:t>年</a:t>
            </a:r>
            <a:r>
              <a:rPr lang="en-US" altLang="ja-JP" sz="16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rPr>
              <a:t>8</a:t>
            </a:r>
            <a:r>
              <a:rPr lang="ja-JP" altLang="en-US" sz="16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rPr>
              <a:t>月）</a:t>
            </a:r>
          </a:p>
        </p:txBody>
      </p:sp>
      <p:sp>
        <p:nvSpPr>
          <p:cNvPr id="5" name="タイトル 2"/>
          <p:cNvSpPr txBox="1">
            <a:spLocks/>
          </p:cNvSpPr>
          <p:nvPr/>
        </p:nvSpPr>
        <p:spPr>
          <a:xfrm>
            <a:off x="417513" y="188913"/>
            <a:ext cx="8308975" cy="569912"/>
          </a:xfrm>
          <a:prstGeom prst="rect">
            <a:avLst/>
          </a:prstGeom>
        </p:spPr>
        <p:txBody>
          <a:bodyP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defRPr/>
            </a:pPr>
            <a:r>
              <a:rPr lang="ja-JP" altLang="en-US" sz="28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４　計画修正のポイント</a:t>
            </a:r>
            <a:endParaRPr lang="ja-JP" altLang="en-US" sz="28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
        <p:nvSpPr>
          <p:cNvPr id="53272" name="スライド番号プレースホルダー 3"/>
          <p:cNvSpPr>
            <a:spLocks noGrp="1"/>
          </p:cNvSpPr>
          <p:nvPr>
            <p:ph type="sldNum" sz="quarter" idx="12"/>
          </p:nvPr>
        </p:nvSpPr>
        <p:spPr bwMode="auto">
          <a:xfrm>
            <a:off x="7981950" y="6492875"/>
            <a:ext cx="1162050" cy="365125"/>
          </a:xfrm>
          <a:ln>
            <a:miter lim="800000"/>
            <a:headEnd/>
            <a:tailEnd/>
          </a:ln>
        </p:spPr>
        <p:txBody>
          <a:bodyPr wrap="square" numCol="1" anchorCtr="0" compatLnSpc="1">
            <a:prstTxWarp prst="textNoShape">
              <a:avLst/>
            </a:prstTxWarp>
          </a:bodyPr>
          <a:lstStyle/>
          <a:p>
            <a:pPr algn="r" fontAlgn="base">
              <a:spcBef>
                <a:spcPct val="0"/>
              </a:spcBef>
              <a:spcAft>
                <a:spcPct val="0"/>
              </a:spcAft>
              <a:defRPr/>
            </a:pPr>
            <a:fld id="{8B38ACB8-99ED-47D4-A119-D76022233127}" type="slidenum">
              <a:rPr lang="en-US" altLang="ja-JP" sz="2400">
                <a:cs typeface="HGP明朝E"/>
              </a:rPr>
              <a:pPr algn="r" fontAlgn="base">
                <a:spcBef>
                  <a:spcPct val="0"/>
                </a:spcBef>
                <a:spcAft>
                  <a:spcPct val="0"/>
                </a:spcAft>
                <a:defRPr/>
              </a:pPr>
              <a:t>12</a:t>
            </a:fld>
            <a:endParaRPr lang="en-US" altLang="ja-JP" sz="2400" dirty="0">
              <a:cs typeface="HGP明朝E"/>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コンテンツ プレースホルダー 1"/>
          <p:cNvSpPr txBox="1">
            <a:spLocks/>
          </p:cNvSpPr>
          <p:nvPr/>
        </p:nvSpPr>
        <p:spPr>
          <a:xfrm>
            <a:off x="324904" y="2150382"/>
            <a:ext cx="8532440" cy="3382488"/>
          </a:xfrm>
          <a:prstGeom prst="rect">
            <a:avLst/>
          </a:prstGeom>
          <a:gradFill flip="none" rotWithShape="1">
            <a:gsLst>
              <a:gs pos="0">
                <a:schemeClr val="bg2">
                  <a:lumMod val="75000"/>
                </a:schemeClr>
              </a:gs>
              <a:gs pos="100000">
                <a:schemeClr val="accent1">
                  <a:lumMod val="40000"/>
                  <a:lumOff val="60000"/>
                </a:schemeClr>
              </a:gs>
            </a:gsLst>
            <a:path path="circle">
              <a:fillToRect l="50000" t="50000" r="50000" b="50000"/>
            </a:path>
            <a:tileRect/>
          </a:gradFill>
          <a:scene3d>
            <a:camera prst="orthographicFront"/>
            <a:lightRig rig="threePt" dir="t"/>
          </a:scene3d>
          <a:sp3d prstMaterial="matte">
            <a:bevelT/>
          </a:sp3d>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fontAlgn="auto">
              <a:spcAft>
                <a:spcPts val="0"/>
              </a:spcAft>
              <a:buFont typeface="Symbol" pitchFamily="18" charset="2"/>
              <a:buNone/>
              <a:defRPr/>
            </a:pPr>
            <a:r>
              <a:rPr lang="ja-JP" altLang="en-US"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endParaRPr lang="en-US" altLang="ja-JP" sz="18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endParaRPr lang="en-US" altLang="ja-JP" sz="18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r>
              <a:rPr lang="ja-JP" altLang="en-US"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endParaRPr lang="ja-JP" altLang="en-US"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
        <p:nvSpPr>
          <p:cNvPr id="81924" name="スライド番号プレースホルダー 3"/>
          <p:cNvSpPr>
            <a:spLocks noGrp="1"/>
          </p:cNvSpPr>
          <p:nvPr>
            <p:ph type="sldNum" sz="quarter" idx="12"/>
          </p:nvPr>
        </p:nvSpPr>
        <p:spPr bwMode="auto">
          <a:xfrm>
            <a:off x="7994906" y="6492875"/>
            <a:ext cx="1162050" cy="365125"/>
          </a:xfrm>
          <a:ln>
            <a:miter lim="800000"/>
            <a:headEnd/>
            <a:tailEnd/>
          </a:ln>
        </p:spPr>
        <p:txBody>
          <a:bodyPr wrap="square" numCol="1" anchorCtr="0" compatLnSpc="1">
            <a:prstTxWarp prst="textNoShape">
              <a:avLst/>
            </a:prstTxWarp>
          </a:bodyPr>
          <a:lstStyle/>
          <a:p>
            <a:pPr algn="r" fontAlgn="base">
              <a:spcBef>
                <a:spcPct val="0"/>
              </a:spcBef>
              <a:spcAft>
                <a:spcPct val="0"/>
              </a:spcAft>
              <a:defRPr/>
            </a:pPr>
            <a:fld id="{4A50A91A-4DC7-4E6D-B09B-A21B97D3A490}" type="slidenum">
              <a:rPr lang="en-US" altLang="ja-JP" sz="2400">
                <a:cs typeface="HGP明朝E"/>
              </a:rPr>
              <a:pPr algn="r" fontAlgn="base">
                <a:spcBef>
                  <a:spcPct val="0"/>
                </a:spcBef>
                <a:spcAft>
                  <a:spcPct val="0"/>
                </a:spcAft>
                <a:defRPr/>
              </a:pPr>
              <a:t>13</a:t>
            </a:fld>
            <a:endParaRPr lang="en-US" altLang="ja-JP" sz="2400" dirty="0">
              <a:cs typeface="HGP明朝E"/>
            </a:endParaRPr>
          </a:p>
        </p:txBody>
      </p:sp>
      <p:sp>
        <p:nvSpPr>
          <p:cNvPr id="83973" name="Rectangle 2"/>
          <p:cNvSpPr>
            <a:spLocks noChangeArrowheads="1"/>
          </p:cNvSpPr>
          <p:nvPr/>
        </p:nvSpPr>
        <p:spPr bwMode="auto">
          <a:xfrm>
            <a:off x="6629400" y="381000"/>
            <a:ext cx="2286000" cy="533400"/>
          </a:xfrm>
          <a:prstGeom prst="rect">
            <a:avLst/>
          </a:prstGeom>
          <a:noFill/>
          <a:ln w="9525">
            <a:noFill/>
            <a:miter lim="800000"/>
            <a:headEnd/>
            <a:tailEnd/>
          </a:ln>
        </p:spPr>
        <p:txBody>
          <a:bodyPr wrap="none" anchor="ctr"/>
          <a:lstStyle/>
          <a:p>
            <a:pPr algn="ctr"/>
            <a:endParaRPr lang="ja-JP" altLang="ja-JP" sz="1600" b="1">
              <a:latin typeface="Tahoma" pitchFamily="34" charset="0"/>
            </a:endParaRPr>
          </a:p>
        </p:txBody>
      </p:sp>
      <p:sp>
        <p:nvSpPr>
          <p:cNvPr id="11" name="コンテンツ プレースホルダー 1"/>
          <p:cNvSpPr txBox="1">
            <a:spLocks/>
          </p:cNvSpPr>
          <p:nvPr/>
        </p:nvSpPr>
        <p:spPr>
          <a:xfrm>
            <a:off x="363538" y="2349500"/>
            <a:ext cx="8531225" cy="3455988"/>
          </a:xfrm>
          <a:prstGeom prst="rect">
            <a:avLst/>
          </a:prstGeom>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fontAlgn="auto">
              <a:spcAft>
                <a:spcPts val="0"/>
              </a:spcAft>
              <a:buFont typeface="Symbol" pitchFamily="18" charset="2"/>
              <a:buNone/>
              <a:defRPr/>
            </a:pPr>
            <a:endParaRPr lang="ja-JP" altLang="en-US" sz="20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
        <p:nvSpPr>
          <p:cNvPr id="2" name="テキスト ボックス 1"/>
          <p:cNvSpPr txBox="1"/>
          <p:nvPr/>
        </p:nvSpPr>
        <p:spPr>
          <a:xfrm>
            <a:off x="384151" y="1496364"/>
            <a:ext cx="5762625" cy="461665"/>
          </a:xfrm>
          <a:prstGeom prst="rect">
            <a:avLst/>
          </a:prstGeom>
          <a:noFill/>
        </p:spPr>
        <p:txBody>
          <a:bodyPr>
            <a:spAutoFit/>
          </a:bodyPr>
          <a:lstStyle/>
          <a:p>
            <a:pPr fontAlgn="auto">
              <a:spcBef>
                <a:spcPts val="0"/>
              </a:spcBef>
              <a:spcAft>
                <a:spcPts val="0"/>
              </a:spcAft>
              <a:defRPr/>
            </a:pPr>
            <a:r>
              <a:rPr lang="ja-JP" altLang="en-US" sz="24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rPr>
              <a:t>■ 大阪北港地区の</a:t>
            </a:r>
            <a:r>
              <a:rPr lang="ja-JP" altLang="en-US" sz="24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rPr>
              <a:t>想定災害</a:t>
            </a:r>
          </a:p>
        </p:txBody>
      </p:sp>
      <p:sp>
        <p:nvSpPr>
          <p:cNvPr id="8" name="コンテンツ プレースホルダー 1"/>
          <p:cNvSpPr txBox="1">
            <a:spLocks/>
          </p:cNvSpPr>
          <p:nvPr/>
        </p:nvSpPr>
        <p:spPr>
          <a:xfrm>
            <a:off x="602620" y="2329458"/>
            <a:ext cx="7973311" cy="3024336"/>
          </a:xfrm>
          <a:prstGeom prst="rect">
            <a:avLst/>
          </a:prstGeom>
          <a:solidFill>
            <a:schemeClr val="bg1">
              <a:lumMod val="95000"/>
            </a:schemeClr>
          </a:solidFill>
          <a:scene3d>
            <a:camera prst="orthographicFront"/>
            <a:lightRig rig="threePt" dir="t"/>
          </a:scene3d>
          <a:sp3d prstMaterial="matte">
            <a:bevelT/>
          </a:sp3d>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fontAlgn="auto">
              <a:spcBef>
                <a:spcPts val="1200"/>
              </a:spcBef>
              <a:spcAft>
                <a:spcPts val="0"/>
              </a:spcAft>
              <a:buFont typeface="Symbol" pitchFamily="18" charset="2"/>
              <a:buNone/>
              <a:defRPr/>
            </a:pPr>
            <a:r>
              <a:rPr lang="ja-JP" altLang="en-US"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 津波</a:t>
            </a:r>
            <a:r>
              <a:rPr lang="ja-JP" altLang="en-US" sz="20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浸水深が</a:t>
            </a:r>
            <a:r>
              <a:rPr lang="ja-JP" altLang="en-US" sz="2000" b="1" dirty="0">
                <a:solidFill>
                  <a:srgbClr val="FF00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最大約</a:t>
            </a:r>
            <a:r>
              <a:rPr lang="en-US" altLang="ja-JP" sz="2000" b="1" dirty="0">
                <a:solidFill>
                  <a:srgbClr val="FF00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5m</a:t>
            </a:r>
          </a:p>
          <a:p>
            <a:pPr marL="0" indent="0" fontAlgn="auto">
              <a:spcBef>
                <a:spcPts val="1200"/>
              </a:spcBef>
              <a:spcAft>
                <a:spcPts val="0"/>
              </a:spcAft>
              <a:buFont typeface="Symbol" pitchFamily="18" charset="2"/>
              <a:buNone/>
              <a:defRPr/>
            </a:pPr>
            <a:r>
              <a:rPr lang="ja-JP" altLang="en-US"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 危険物</a:t>
            </a:r>
            <a:r>
              <a:rPr lang="ja-JP" altLang="en-US" sz="20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タンクの大半が津波により移動し、油類が</a:t>
            </a:r>
            <a:r>
              <a:rPr lang="ja-JP" altLang="en-US" sz="2000" b="1" dirty="0">
                <a:solidFill>
                  <a:srgbClr val="FF00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最大</a:t>
            </a:r>
            <a:r>
              <a:rPr lang="en-US" altLang="ja-JP" sz="2000" b="1" dirty="0">
                <a:solidFill>
                  <a:srgbClr val="FF00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2.7</a:t>
            </a:r>
            <a:r>
              <a:rPr lang="ja-JP" altLang="en-US" sz="2000" b="1" dirty="0" smtClean="0">
                <a:solidFill>
                  <a:srgbClr val="FF00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万</a:t>
            </a:r>
            <a:r>
              <a:rPr lang="ja-JP" altLang="en-US" sz="2000" b="1" dirty="0">
                <a:solidFill>
                  <a:srgbClr val="FF00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ｋＬ</a:t>
            </a:r>
            <a:endParaRPr lang="en-US" altLang="ja-JP" sz="2000" b="1" dirty="0" smtClean="0">
              <a:solidFill>
                <a:srgbClr val="FF00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Bef>
                <a:spcPts val="0"/>
              </a:spcBef>
              <a:spcAft>
                <a:spcPts val="0"/>
              </a:spcAft>
              <a:buFont typeface="Symbol" pitchFamily="18" charset="2"/>
              <a:buNone/>
              <a:defRPr/>
            </a:pPr>
            <a:r>
              <a:rPr lang="ja-JP" altLang="en-US" sz="20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r>
              <a:rPr lang="ja-JP" altLang="en-US"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流出</a:t>
            </a:r>
            <a:r>
              <a:rPr lang="ja-JP" altLang="en-US" sz="20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するおそれ</a:t>
            </a:r>
          </a:p>
          <a:p>
            <a:pPr marL="0" indent="0" fontAlgn="auto">
              <a:spcBef>
                <a:spcPts val="1200"/>
              </a:spcBef>
              <a:spcAft>
                <a:spcPts val="0"/>
              </a:spcAft>
              <a:buFont typeface="Symbol" pitchFamily="18" charset="2"/>
              <a:buNone/>
              <a:defRPr/>
            </a:pPr>
            <a:r>
              <a:rPr lang="ja-JP" altLang="en-US"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 油類</a:t>
            </a:r>
            <a:r>
              <a:rPr lang="ja-JP" altLang="en-US" sz="20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が拡大・着火した場合</a:t>
            </a:r>
            <a:r>
              <a:rPr lang="ja-JP" altLang="en-US"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、陸上・海上</a:t>
            </a:r>
            <a:r>
              <a:rPr lang="ja-JP" altLang="en-US" sz="20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火災等</a:t>
            </a:r>
            <a:r>
              <a:rPr lang="ja-JP" altLang="en-US"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の災害</a:t>
            </a:r>
            <a:r>
              <a:rPr lang="ja-JP" altLang="en-US" sz="20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発生</a:t>
            </a:r>
            <a:r>
              <a:rPr lang="ja-JP" altLang="en-US"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の</a:t>
            </a:r>
            <a:endParaRPr lang="en-US" altLang="ja-JP"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Bef>
                <a:spcPts val="0"/>
              </a:spcBef>
              <a:spcAft>
                <a:spcPts val="0"/>
              </a:spcAft>
              <a:buFont typeface="Symbol" pitchFamily="18" charset="2"/>
              <a:buNone/>
              <a:defRPr/>
            </a:pPr>
            <a:r>
              <a:rPr lang="ja-JP" altLang="en-US" sz="20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r>
              <a:rPr lang="ja-JP" altLang="en-US"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可能性</a:t>
            </a:r>
            <a:endParaRPr lang="ja-JP" altLang="en-US" sz="20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Bef>
                <a:spcPts val="1200"/>
              </a:spcBef>
              <a:spcAft>
                <a:spcPts val="0"/>
              </a:spcAft>
              <a:buFont typeface="Symbol" pitchFamily="18" charset="2"/>
              <a:buNone/>
              <a:defRPr/>
            </a:pPr>
            <a:r>
              <a:rPr lang="ja-JP" altLang="en-US"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 短周期地</a:t>
            </a:r>
            <a:r>
              <a:rPr lang="ja-JP" altLang="en-US" sz="20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震動により危険物タンクの流出火災、毒劇物</a:t>
            </a:r>
            <a:r>
              <a:rPr lang="ja-JP" altLang="en-US"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タンク</a:t>
            </a:r>
            <a:endParaRPr lang="en-US" altLang="ja-JP"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Bef>
                <a:spcPts val="0"/>
              </a:spcBef>
              <a:spcAft>
                <a:spcPts val="0"/>
              </a:spcAft>
              <a:buFont typeface="Symbol" pitchFamily="18" charset="2"/>
              <a:buNone/>
              <a:defRPr/>
            </a:pPr>
            <a:r>
              <a:rPr lang="ja-JP" altLang="en-US" sz="20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r>
              <a:rPr lang="ja-JP" altLang="en-US"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から</a:t>
            </a:r>
            <a:r>
              <a:rPr lang="ja-JP" altLang="en-US" sz="20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の毒性ガス拡散の可能性</a:t>
            </a:r>
          </a:p>
          <a:p>
            <a:pPr marL="0" indent="0" fontAlgn="auto">
              <a:spcAft>
                <a:spcPts val="0"/>
              </a:spcAft>
              <a:buFont typeface="Symbol" pitchFamily="18" charset="2"/>
              <a:buNone/>
              <a:defRPr/>
            </a:pPr>
            <a:r>
              <a:rPr lang="ja-JP" altLang="en-US"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endParaRPr lang="en-US" altLang="ja-JP" sz="16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endParaRPr lang="en-US" altLang="ja-JP" sz="16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r>
              <a:rPr lang="ja-JP" altLang="en-US"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endParaRPr lang="ja-JP" altLang="en-US" sz="20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
        <p:nvSpPr>
          <p:cNvPr id="10" name="タイトル 2"/>
          <p:cNvSpPr txBox="1">
            <a:spLocks/>
          </p:cNvSpPr>
          <p:nvPr/>
        </p:nvSpPr>
        <p:spPr>
          <a:xfrm>
            <a:off x="417513" y="188913"/>
            <a:ext cx="8308975" cy="569912"/>
          </a:xfrm>
          <a:prstGeom prst="rect">
            <a:avLst/>
          </a:prstGeom>
        </p:spPr>
        <p:txBody>
          <a:bodyP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defRPr/>
            </a:pPr>
            <a:r>
              <a:rPr lang="ja-JP" altLang="en-US" sz="28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４　計画修正のポイント</a:t>
            </a:r>
            <a:endParaRPr lang="ja-JP" altLang="en-US" sz="28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1"/>
          <p:cNvSpPr txBox="1">
            <a:spLocks/>
          </p:cNvSpPr>
          <p:nvPr/>
        </p:nvSpPr>
        <p:spPr>
          <a:xfrm>
            <a:off x="354038" y="1771075"/>
            <a:ext cx="8532440" cy="4610253"/>
          </a:xfrm>
          <a:prstGeom prst="rect">
            <a:avLst/>
          </a:prstGeom>
          <a:gradFill flip="none" rotWithShape="1">
            <a:gsLst>
              <a:gs pos="0">
                <a:schemeClr val="bg2">
                  <a:lumMod val="75000"/>
                </a:schemeClr>
              </a:gs>
              <a:gs pos="100000">
                <a:schemeClr val="accent1">
                  <a:lumMod val="40000"/>
                  <a:lumOff val="60000"/>
                </a:schemeClr>
              </a:gs>
            </a:gsLst>
            <a:path path="circle">
              <a:fillToRect l="50000" t="50000" r="50000" b="50000"/>
            </a:path>
            <a:tileRect/>
          </a:gradFill>
          <a:scene3d>
            <a:camera prst="orthographicFront"/>
            <a:lightRig rig="threePt" dir="t"/>
          </a:scene3d>
          <a:sp3d prstMaterial="matte">
            <a:bevelT/>
          </a:sp3d>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fontAlgn="auto">
              <a:spcAft>
                <a:spcPts val="0"/>
              </a:spcAft>
              <a:buFont typeface="Symbol" pitchFamily="18" charset="2"/>
              <a:buNone/>
              <a:defRPr/>
            </a:pPr>
            <a:r>
              <a:rPr lang="ja-JP" altLang="en-US"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endParaRPr lang="en-US" altLang="ja-JP" sz="18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endParaRPr lang="en-US" altLang="ja-JP" sz="18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r>
              <a:rPr lang="ja-JP" altLang="en-US"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endParaRPr lang="ja-JP" altLang="en-US"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
        <p:nvSpPr>
          <p:cNvPr id="83972" name="スライド番号プレースホルダー 3"/>
          <p:cNvSpPr>
            <a:spLocks noGrp="1"/>
          </p:cNvSpPr>
          <p:nvPr>
            <p:ph type="sldNum" sz="quarter" idx="12"/>
          </p:nvPr>
        </p:nvSpPr>
        <p:spPr bwMode="auto">
          <a:xfrm>
            <a:off x="7981950" y="6492875"/>
            <a:ext cx="1162050" cy="365125"/>
          </a:xfrm>
          <a:ln>
            <a:miter lim="800000"/>
            <a:headEnd/>
            <a:tailEnd/>
          </a:ln>
        </p:spPr>
        <p:txBody>
          <a:bodyPr wrap="square" numCol="1" anchorCtr="0" compatLnSpc="1">
            <a:prstTxWarp prst="textNoShape">
              <a:avLst/>
            </a:prstTxWarp>
          </a:bodyPr>
          <a:lstStyle/>
          <a:p>
            <a:pPr algn="r" fontAlgn="base">
              <a:spcBef>
                <a:spcPct val="0"/>
              </a:spcBef>
              <a:spcAft>
                <a:spcPct val="0"/>
              </a:spcAft>
              <a:defRPr/>
            </a:pPr>
            <a:fld id="{15D1727D-0856-4B53-8253-F53395B149A3}" type="slidenum">
              <a:rPr lang="en-US" altLang="ja-JP" sz="2400">
                <a:cs typeface="HGP明朝E"/>
              </a:rPr>
              <a:pPr algn="r" fontAlgn="base">
                <a:spcBef>
                  <a:spcPct val="0"/>
                </a:spcBef>
                <a:spcAft>
                  <a:spcPct val="0"/>
                </a:spcAft>
                <a:defRPr/>
              </a:pPr>
              <a:t>14</a:t>
            </a:fld>
            <a:endParaRPr lang="en-US" altLang="ja-JP" sz="2400" dirty="0">
              <a:cs typeface="HGP明朝E"/>
            </a:endParaRPr>
          </a:p>
        </p:txBody>
      </p:sp>
      <p:sp>
        <p:nvSpPr>
          <p:cNvPr id="86021" name="Rectangle 2"/>
          <p:cNvSpPr>
            <a:spLocks noChangeArrowheads="1"/>
          </p:cNvSpPr>
          <p:nvPr/>
        </p:nvSpPr>
        <p:spPr bwMode="auto">
          <a:xfrm>
            <a:off x="6629400" y="381000"/>
            <a:ext cx="2286000" cy="533400"/>
          </a:xfrm>
          <a:prstGeom prst="rect">
            <a:avLst/>
          </a:prstGeom>
          <a:noFill/>
          <a:ln w="9525">
            <a:noFill/>
            <a:miter lim="800000"/>
            <a:headEnd/>
            <a:tailEnd/>
          </a:ln>
        </p:spPr>
        <p:txBody>
          <a:bodyPr wrap="none" anchor="ctr"/>
          <a:lstStyle/>
          <a:p>
            <a:pPr algn="ctr"/>
            <a:endParaRPr lang="ja-JP" altLang="ja-JP" sz="1600" b="1">
              <a:latin typeface="Tahoma" pitchFamily="34" charset="0"/>
            </a:endParaRPr>
          </a:p>
        </p:txBody>
      </p:sp>
      <p:sp>
        <p:nvSpPr>
          <p:cNvPr id="11" name="コンテンツ プレースホルダー 1"/>
          <p:cNvSpPr txBox="1">
            <a:spLocks/>
          </p:cNvSpPr>
          <p:nvPr/>
        </p:nvSpPr>
        <p:spPr>
          <a:xfrm>
            <a:off x="471452" y="1987969"/>
            <a:ext cx="8322418" cy="4176464"/>
          </a:xfrm>
          <a:prstGeom prst="rect">
            <a:avLst/>
          </a:prstGeom>
          <a:solidFill>
            <a:schemeClr val="bg1"/>
          </a:solidFill>
          <a:scene3d>
            <a:camera prst="orthographicFront"/>
            <a:lightRig rig="threePt" dir="t"/>
          </a:scene3d>
          <a:sp3d prstMaterial="matte">
            <a:bevelT/>
          </a:sp3d>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fontAlgn="auto">
              <a:spcBef>
                <a:spcPts val="1200"/>
              </a:spcBef>
              <a:spcAft>
                <a:spcPts val="0"/>
              </a:spcAft>
              <a:buFont typeface="Symbol" pitchFamily="18" charset="2"/>
              <a:buNone/>
              <a:defRPr/>
            </a:pPr>
            <a:r>
              <a:rPr lang="ja-JP" altLang="en-US" sz="20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r>
              <a:rPr lang="ja-JP" altLang="en-US"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長周期地</a:t>
            </a:r>
            <a:r>
              <a:rPr lang="ja-JP" altLang="en-US" sz="20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震動により大型の危険物タンクで、</a:t>
            </a:r>
            <a:r>
              <a:rPr lang="ja-JP" altLang="en-US"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スロッシング（液面揺動）</a:t>
            </a:r>
            <a:endParaRPr lang="en-US" altLang="ja-JP"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Bef>
                <a:spcPts val="0"/>
              </a:spcBef>
              <a:spcAft>
                <a:spcPts val="0"/>
              </a:spcAft>
              <a:buFont typeface="Symbol" pitchFamily="18" charset="2"/>
              <a:buNone/>
              <a:defRPr/>
            </a:pPr>
            <a:r>
              <a:rPr lang="ja-JP" altLang="en-US" sz="20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r>
              <a:rPr lang="ja-JP" altLang="en-US"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r>
              <a:rPr lang="ja-JP" altLang="en-US" sz="20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により油類</a:t>
            </a:r>
            <a:r>
              <a:rPr lang="ja-JP" altLang="en-US"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が</a:t>
            </a:r>
            <a:r>
              <a:rPr lang="ja-JP" altLang="en-US" sz="2000" b="1" dirty="0" smtClean="0">
                <a:solidFill>
                  <a:srgbClr val="FF00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最大</a:t>
            </a:r>
            <a:r>
              <a:rPr lang="en-US" altLang="ja-JP" sz="2000" b="1" dirty="0">
                <a:solidFill>
                  <a:srgbClr val="FF00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1.2</a:t>
            </a:r>
            <a:r>
              <a:rPr lang="ja-JP" altLang="en-US" sz="2000" b="1" dirty="0">
                <a:solidFill>
                  <a:srgbClr val="FF00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万</a:t>
            </a:r>
            <a:r>
              <a:rPr lang="ja-JP" altLang="en-US" sz="2000" b="1" dirty="0" err="1">
                <a:solidFill>
                  <a:srgbClr val="FF00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ｋ</a:t>
            </a:r>
            <a:r>
              <a:rPr lang="en-US" altLang="ja-JP" sz="2000" b="1" dirty="0">
                <a:solidFill>
                  <a:srgbClr val="FF00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L</a:t>
            </a:r>
            <a:r>
              <a:rPr lang="ja-JP" altLang="en-US" sz="20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流出するおそれ</a:t>
            </a:r>
          </a:p>
          <a:p>
            <a:pPr marL="0" indent="0" fontAlgn="auto">
              <a:spcBef>
                <a:spcPts val="1200"/>
              </a:spcBef>
              <a:spcAft>
                <a:spcPts val="0"/>
              </a:spcAft>
              <a:buFont typeface="Symbol" pitchFamily="18" charset="2"/>
              <a:buNone/>
              <a:defRPr/>
            </a:pPr>
            <a:r>
              <a:rPr lang="ja-JP" altLang="en-US" sz="20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r>
              <a:rPr lang="ja-JP" altLang="en-US"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津波</a:t>
            </a:r>
            <a:r>
              <a:rPr lang="ja-JP" altLang="en-US" sz="20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浸水深が</a:t>
            </a:r>
            <a:r>
              <a:rPr lang="ja-JP" altLang="en-US" sz="2000" b="1" dirty="0">
                <a:solidFill>
                  <a:srgbClr val="FF00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最大約</a:t>
            </a:r>
            <a:r>
              <a:rPr lang="en-US" altLang="ja-JP" sz="2000" b="1" dirty="0">
                <a:solidFill>
                  <a:srgbClr val="FF00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2m</a:t>
            </a:r>
          </a:p>
          <a:p>
            <a:pPr marL="0" indent="0" fontAlgn="auto">
              <a:spcBef>
                <a:spcPts val="1200"/>
              </a:spcBef>
              <a:spcAft>
                <a:spcPts val="0"/>
              </a:spcAft>
              <a:buFont typeface="Symbol" pitchFamily="18" charset="2"/>
              <a:buNone/>
              <a:defRPr/>
            </a:pPr>
            <a:r>
              <a:rPr lang="ja-JP" altLang="en-US" sz="20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r>
              <a:rPr lang="ja-JP" altLang="en-US"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津波</a:t>
            </a:r>
            <a:r>
              <a:rPr lang="ja-JP" altLang="en-US" sz="20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により小型の危険物タンクが移動し、油類が</a:t>
            </a:r>
            <a:r>
              <a:rPr lang="ja-JP" altLang="en-US" sz="2000" b="1" dirty="0">
                <a:solidFill>
                  <a:srgbClr val="FF00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最大</a:t>
            </a:r>
            <a:r>
              <a:rPr lang="en-US" altLang="ja-JP" sz="2000" b="1" dirty="0">
                <a:solidFill>
                  <a:srgbClr val="FF00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0.5</a:t>
            </a:r>
            <a:r>
              <a:rPr lang="ja-JP" altLang="en-US" sz="2000" b="1" dirty="0">
                <a:solidFill>
                  <a:srgbClr val="FF00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万</a:t>
            </a:r>
            <a:r>
              <a:rPr lang="ja-JP" altLang="en-US" sz="2000" b="1" dirty="0" err="1">
                <a:solidFill>
                  <a:srgbClr val="FF00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ｋ</a:t>
            </a:r>
            <a:r>
              <a:rPr lang="en-US" altLang="ja-JP" sz="2000" b="1" dirty="0">
                <a:solidFill>
                  <a:srgbClr val="FF00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L</a:t>
            </a:r>
            <a:r>
              <a:rPr lang="ja-JP" altLang="en-US"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流出</a:t>
            </a:r>
            <a:endParaRPr lang="en-US" altLang="ja-JP"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Bef>
                <a:spcPts val="0"/>
              </a:spcBef>
              <a:spcAft>
                <a:spcPts val="0"/>
              </a:spcAft>
              <a:buFont typeface="Symbol" pitchFamily="18" charset="2"/>
              <a:buNone/>
              <a:defRPr/>
            </a:pPr>
            <a:r>
              <a:rPr lang="ja-JP" altLang="en-US" sz="20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r>
              <a:rPr lang="ja-JP" altLang="en-US"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する</a:t>
            </a:r>
            <a:r>
              <a:rPr lang="ja-JP" altLang="en-US" sz="20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おそれ</a:t>
            </a:r>
          </a:p>
          <a:p>
            <a:pPr marL="0" indent="0" fontAlgn="auto">
              <a:spcBef>
                <a:spcPts val="1200"/>
              </a:spcBef>
              <a:spcAft>
                <a:spcPts val="0"/>
              </a:spcAft>
              <a:buFont typeface="Symbol" pitchFamily="18" charset="2"/>
              <a:buNone/>
              <a:defRPr/>
            </a:pPr>
            <a:r>
              <a:rPr lang="ja-JP" altLang="en-US"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 流出</a:t>
            </a:r>
            <a:r>
              <a:rPr lang="ja-JP" altLang="en-US" sz="20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した</a:t>
            </a:r>
            <a:r>
              <a:rPr lang="ja-JP" altLang="en-US"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油類</a:t>
            </a:r>
            <a:r>
              <a:rPr lang="ja-JP" altLang="en-US" sz="20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が着火した場合、陸上・海上火災等の災害発生の可能性</a:t>
            </a:r>
          </a:p>
          <a:p>
            <a:pPr marL="0" indent="0" fontAlgn="auto">
              <a:spcBef>
                <a:spcPts val="1200"/>
              </a:spcBef>
              <a:spcAft>
                <a:spcPts val="0"/>
              </a:spcAft>
              <a:buFont typeface="Symbol" pitchFamily="18" charset="2"/>
              <a:buNone/>
              <a:defRPr/>
            </a:pPr>
            <a:r>
              <a:rPr lang="ja-JP" altLang="en-US" sz="20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r>
              <a:rPr lang="ja-JP" altLang="en-US"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短周期地</a:t>
            </a:r>
            <a:r>
              <a:rPr lang="ja-JP" altLang="en-US" sz="20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震動により高圧ガスタンクや桟橋等で火災・爆発・毒性拡散</a:t>
            </a:r>
            <a:r>
              <a:rPr lang="ja-JP" altLang="en-US"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a:t>
            </a:r>
            <a:endParaRPr lang="en-US" altLang="ja-JP"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Bef>
                <a:spcPts val="0"/>
              </a:spcBef>
              <a:spcAft>
                <a:spcPts val="0"/>
              </a:spcAft>
              <a:buFont typeface="Symbol" pitchFamily="18" charset="2"/>
              <a:buNone/>
              <a:defRPr/>
            </a:pPr>
            <a:r>
              <a:rPr lang="ja-JP" altLang="en-US" sz="20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r>
              <a:rPr lang="ja-JP" altLang="en-US"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毒</a:t>
            </a:r>
            <a:r>
              <a:rPr lang="ja-JP" altLang="en-US" sz="20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劇物液体タンクで毒性ガス拡散のおそれがあり、爆発等の影響</a:t>
            </a:r>
            <a:r>
              <a:rPr lang="ja-JP" altLang="en-US"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が</a:t>
            </a:r>
            <a:endParaRPr lang="en-US" altLang="ja-JP"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Bef>
                <a:spcPts val="0"/>
              </a:spcBef>
              <a:spcAft>
                <a:spcPts val="0"/>
              </a:spcAft>
              <a:buFont typeface="Symbol" pitchFamily="18" charset="2"/>
              <a:buNone/>
              <a:defRPr/>
            </a:pPr>
            <a:r>
              <a:rPr lang="ja-JP" altLang="en-US" sz="20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r>
              <a:rPr lang="ja-JP" altLang="en-US"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一般地域</a:t>
            </a:r>
            <a:r>
              <a:rPr lang="ja-JP" altLang="en-US" sz="20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に及ぶ可能性</a:t>
            </a:r>
          </a:p>
          <a:p>
            <a:pPr marL="0" indent="0" fontAlgn="auto">
              <a:spcBef>
                <a:spcPts val="1200"/>
              </a:spcBef>
              <a:spcAft>
                <a:spcPts val="0"/>
              </a:spcAft>
              <a:buFont typeface="Symbol" pitchFamily="18" charset="2"/>
              <a:buNone/>
              <a:defRPr/>
            </a:pPr>
            <a:r>
              <a:rPr lang="ja-JP" altLang="en-US" sz="20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r>
              <a:rPr lang="ja-JP" altLang="en-US"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短周期地</a:t>
            </a:r>
            <a:r>
              <a:rPr lang="ja-JP" altLang="en-US" sz="20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震動により危険物タンク等で流出火災の</a:t>
            </a:r>
            <a:r>
              <a:rPr lang="ja-JP" altLang="en-US"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可能性</a:t>
            </a:r>
            <a:endParaRPr lang="ja-JP" altLang="en-US" sz="20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
        <p:nvSpPr>
          <p:cNvPr id="6" name="テキスト ボックス 5"/>
          <p:cNvSpPr txBox="1"/>
          <p:nvPr/>
        </p:nvSpPr>
        <p:spPr>
          <a:xfrm>
            <a:off x="453593" y="1180783"/>
            <a:ext cx="6624637" cy="461665"/>
          </a:xfrm>
          <a:prstGeom prst="rect">
            <a:avLst/>
          </a:prstGeom>
          <a:noFill/>
        </p:spPr>
        <p:txBody>
          <a:bodyPr>
            <a:spAutoFit/>
          </a:bodyPr>
          <a:lstStyle/>
          <a:p>
            <a:pPr fontAlgn="auto">
              <a:spcBef>
                <a:spcPts val="0"/>
              </a:spcBef>
              <a:spcAft>
                <a:spcPts val="0"/>
              </a:spcAft>
              <a:defRPr/>
            </a:pPr>
            <a:r>
              <a:rPr lang="ja-JP" altLang="en-US" sz="24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rPr>
              <a:t>■ 堺泉北臨海地区の想定</a:t>
            </a:r>
            <a:r>
              <a:rPr lang="ja-JP" altLang="en-US" sz="24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rPr>
              <a:t>災害</a:t>
            </a:r>
            <a:endParaRPr lang="en-US" altLang="ja-JP" sz="24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endParaRPr>
          </a:p>
        </p:txBody>
      </p:sp>
      <p:sp>
        <p:nvSpPr>
          <p:cNvPr id="9" name="タイトル 2"/>
          <p:cNvSpPr txBox="1">
            <a:spLocks/>
          </p:cNvSpPr>
          <p:nvPr/>
        </p:nvSpPr>
        <p:spPr>
          <a:xfrm>
            <a:off x="417513" y="188913"/>
            <a:ext cx="8308975" cy="569912"/>
          </a:xfrm>
          <a:prstGeom prst="rect">
            <a:avLst/>
          </a:prstGeom>
        </p:spPr>
        <p:txBody>
          <a:bodyP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defRPr/>
            </a:pPr>
            <a:r>
              <a:rPr lang="ja-JP" altLang="en-US" sz="28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４　計画修正のポイント</a:t>
            </a:r>
            <a:endParaRPr lang="ja-JP" altLang="en-US" sz="28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コンテンツ プレースホルダー 1"/>
          <p:cNvSpPr txBox="1">
            <a:spLocks/>
          </p:cNvSpPr>
          <p:nvPr/>
        </p:nvSpPr>
        <p:spPr>
          <a:xfrm>
            <a:off x="393173" y="4723114"/>
            <a:ext cx="8532440" cy="1298174"/>
          </a:xfrm>
          <a:prstGeom prst="rect">
            <a:avLst/>
          </a:prstGeom>
          <a:gradFill flip="none" rotWithShape="1">
            <a:gsLst>
              <a:gs pos="0">
                <a:schemeClr val="bg2">
                  <a:lumMod val="75000"/>
                </a:schemeClr>
              </a:gs>
              <a:gs pos="100000">
                <a:schemeClr val="accent1">
                  <a:lumMod val="40000"/>
                  <a:lumOff val="60000"/>
                </a:schemeClr>
              </a:gs>
            </a:gsLst>
            <a:path path="circle">
              <a:fillToRect l="50000" t="50000" r="50000" b="50000"/>
            </a:path>
            <a:tileRect/>
          </a:gradFill>
          <a:scene3d>
            <a:camera prst="orthographicFront"/>
            <a:lightRig rig="threePt" dir="t"/>
          </a:scene3d>
          <a:sp3d prstMaterial="matte">
            <a:bevelT/>
          </a:sp3d>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fontAlgn="auto">
              <a:spcAft>
                <a:spcPts val="0"/>
              </a:spcAft>
              <a:buFont typeface="Symbol" pitchFamily="18" charset="2"/>
              <a:buNone/>
              <a:defRPr/>
            </a:pPr>
            <a:r>
              <a:rPr lang="ja-JP" altLang="en-US"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endParaRPr lang="en-US" altLang="ja-JP" sz="18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endParaRPr lang="en-US" altLang="ja-JP" sz="18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r>
              <a:rPr lang="ja-JP" altLang="en-US"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endParaRPr lang="ja-JP" altLang="en-US"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
        <p:nvSpPr>
          <p:cNvPr id="9" name="コンテンツ プレースホルダー 1"/>
          <p:cNvSpPr txBox="1">
            <a:spLocks/>
          </p:cNvSpPr>
          <p:nvPr/>
        </p:nvSpPr>
        <p:spPr>
          <a:xfrm>
            <a:off x="374996" y="2556622"/>
            <a:ext cx="8532440" cy="1232418"/>
          </a:xfrm>
          <a:prstGeom prst="rect">
            <a:avLst/>
          </a:prstGeom>
          <a:gradFill flip="none" rotWithShape="1">
            <a:gsLst>
              <a:gs pos="0">
                <a:schemeClr val="bg2">
                  <a:lumMod val="75000"/>
                </a:schemeClr>
              </a:gs>
              <a:gs pos="100000">
                <a:schemeClr val="accent1">
                  <a:lumMod val="40000"/>
                  <a:lumOff val="60000"/>
                </a:schemeClr>
              </a:gs>
            </a:gsLst>
            <a:path path="circle">
              <a:fillToRect l="50000" t="50000" r="50000" b="50000"/>
            </a:path>
            <a:tileRect/>
          </a:gradFill>
          <a:scene3d>
            <a:camera prst="orthographicFront"/>
            <a:lightRig rig="threePt" dir="t"/>
          </a:scene3d>
          <a:sp3d prstMaterial="matte">
            <a:bevelT/>
          </a:sp3d>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fontAlgn="auto">
              <a:spcAft>
                <a:spcPts val="0"/>
              </a:spcAft>
              <a:buFont typeface="Symbol" pitchFamily="18" charset="2"/>
              <a:buNone/>
              <a:defRPr/>
            </a:pPr>
            <a:r>
              <a:rPr lang="ja-JP" altLang="en-US"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endParaRPr lang="en-US" altLang="ja-JP" sz="18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endParaRPr lang="en-US" altLang="ja-JP" sz="18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r>
              <a:rPr lang="ja-JP" altLang="en-US"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endParaRPr lang="ja-JP" altLang="en-US"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
        <p:nvSpPr>
          <p:cNvPr id="86023" name="スライド番号プレースホルダー 3"/>
          <p:cNvSpPr>
            <a:spLocks noGrp="1"/>
          </p:cNvSpPr>
          <p:nvPr>
            <p:ph type="sldNum" sz="quarter" idx="12"/>
          </p:nvPr>
        </p:nvSpPr>
        <p:spPr bwMode="auto">
          <a:xfrm>
            <a:off x="7981950" y="6471713"/>
            <a:ext cx="1162050" cy="365125"/>
          </a:xfrm>
          <a:ln>
            <a:miter lim="800000"/>
            <a:headEnd/>
            <a:tailEnd/>
          </a:ln>
        </p:spPr>
        <p:txBody>
          <a:bodyPr wrap="square" numCol="1" anchorCtr="0" compatLnSpc="1">
            <a:prstTxWarp prst="textNoShape">
              <a:avLst/>
            </a:prstTxWarp>
          </a:bodyPr>
          <a:lstStyle/>
          <a:p>
            <a:pPr algn="r" fontAlgn="base">
              <a:spcBef>
                <a:spcPct val="0"/>
              </a:spcBef>
              <a:spcAft>
                <a:spcPct val="0"/>
              </a:spcAft>
              <a:defRPr/>
            </a:pPr>
            <a:fld id="{35F6C660-8C0D-495C-98DC-5F5019B3C63A}" type="slidenum">
              <a:rPr lang="en-US" altLang="ja-JP" sz="2400">
                <a:cs typeface="HGP明朝E"/>
              </a:rPr>
              <a:pPr algn="r" fontAlgn="base">
                <a:spcBef>
                  <a:spcPct val="0"/>
                </a:spcBef>
                <a:spcAft>
                  <a:spcPct val="0"/>
                </a:spcAft>
                <a:defRPr/>
              </a:pPr>
              <a:t>15</a:t>
            </a:fld>
            <a:endParaRPr lang="en-US" altLang="ja-JP" sz="2400" dirty="0">
              <a:cs typeface="HGP明朝E"/>
            </a:endParaRPr>
          </a:p>
        </p:txBody>
      </p:sp>
      <p:sp>
        <p:nvSpPr>
          <p:cNvPr id="88072" name="Rectangle 2"/>
          <p:cNvSpPr>
            <a:spLocks noChangeArrowheads="1"/>
          </p:cNvSpPr>
          <p:nvPr/>
        </p:nvSpPr>
        <p:spPr bwMode="auto">
          <a:xfrm>
            <a:off x="6629400" y="381000"/>
            <a:ext cx="2286000" cy="533400"/>
          </a:xfrm>
          <a:prstGeom prst="rect">
            <a:avLst/>
          </a:prstGeom>
          <a:noFill/>
          <a:ln w="9525">
            <a:noFill/>
            <a:miter lim="800000"/>
            <a:headEnd/>
            <a:tailEnd/>
          </a:ln>
        </p:spPr>
        <p:txBody>
          <a:bodyPr wrap="none" anchor="ctr"/>
          <a:lstStyle/>
          <a:p>
            <a:pPr algn="ctr"/>
            <a:endParaRPr lang="ja-JP" altLang="ja-JP" sz="1600" b="1">
              <a:latin typeface="Tahoma" pitchFamily="34" charset="0"/>
            </a:endParaRPr>
          </a:p>
        </p:txBody>
      </p:sp>
      <p:sp>
        <p:nvSpPr>
          <p:cNvPr id="11" name="コンテンツ プレースホルダー 1"/>
          <p:cNvSpPr txBox="1">
            <a:spLocks/>
          </p:cNvSpPr>
          <p:nvPr/>
        </p:nvSpPr>
        <p:spPr>
          <a:xfrm>
            <a:off x="553641" y="2751809"/>
            <a:ext cx="8136904" cy="847734"/>
          </a:xfrm>
          <a:prstGeom prst="rect">
            <a:avLst/>
          </a:prstGeom>
          <a:solidFill>
            <a:schemeClr val="bg1"/>
          </a:solidFill>
          <a:scene3d>
            <a:camera prst="orthographicFront"/>
            <a:lightRig rig="threePt" dir="t"/>
          </a:scene3d>
          <a:sp3d prstMaterial="matte">
            <a:bevelT/>
            <a:bevelB/>
          </a:sp3d>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fontAlgn="auto">
              <a:spcAft>
                <a:spcPts val="0"/>
              </a:spcAft>
              <a:buFont typeface="Symbol" pitchFamily="18" charset="2"/>
              <a:buNone/>
              <a:defRPr/>
            </a:pPr>
            <a:r>
              <a:rPr lang="ja-JP" altLang="en-US"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 短周期地</a:t>
            </a:r>
            <a:r>
              <a:rPr lang="ja-JP" altLang="en-US" sz="20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震動により危険物</a:t>
            </a:r>
            <a:r>
              <a:rPr lang="ja-JP" altLang="en-US"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タンク、石油タンカー桟橋、危険物</a:t>
            </a:r>
            <a:endParaRPr lang="en-US" altLang="ja-JP"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r>
              <a:rPr lang="ja-JP" altLang="en-US" sz="20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r>
              <a:rPr lang="ja-JP" altLang="en-US"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配管設備で</a:t>
            </a:r>
            <a:r>
              <a:rPr lang="ja-JP" altLang="en-US" sz="20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流出火災の可能性</a:t>
            </a:r>
          </a:p>
        </p:txBody>
      </p:sp>
      <p:sp>
        <p:nvSpPr>
          <p:cNvPr id="6" name="テキスト ボックス 5"/>
          <p:cNvSpPr txBox="1"/>
          <p:nvPr/>
        </p:nvSpPr>
        <p:spPr>
          <a:xfrm>
            <a:off x="381000" y="2095500"/>
            <a:ext cx="5256213" cy="461665"/>
          </a:xfrm>
          <a:prstGeom prst="rect">
            <a:avLst/>
          </a:prstGeom>
          <a:noFill/>
        </p:spPr>
        <p:txBody>
          <a:bodyPr>
            <a:spAutoFit/>
          </a:bodyPr>
          <a:lstStyle/>
          <a:p>
            <a:pPr fontAlgn="auto">
              <a:spcBef>
                <a:spcPts val="0"/>
              </a:spcBef>
              <a:spcAft>
                <a:spcPts val="0"/>
              </a:spcAft>
              <a:defRPr/>
            </a:pPr>
            <a:r>
              <a:rPr lang="ja-JP" altLang="en-US" sz="24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rPr>
              <a:t>■ 関西国際空港地区の想定災害 </a:t>
            </a:r>
            <a:endParaRPr lang="en-US" altLang="ja-JP" sz="24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endParaRPr>
          </a:p>
        </p:txBody>
      </p:sp>
      <p:sp>
        <p:nvSpPr>
          <p:cNvPr id="7" name="テキスト ボックス 6"/>
          <p:cNvSpPr txBox="1"/>
          <p:nvPr/>
        </p:nvSpPr>
        <p:spPr>
          <a:xfrm>
            <a:off x="368571" y="4251325"/>
            <a:ext cx="5256213" cy="461665"/>
          </a:xfrm>
          <a:prstGeom prst="rect">
            <a:avLst/>
          </a:prstGeom>
          <a:noFill/>
        </p:spPr>
        <p:txBody>
          <a:bodyPr>
            <a:spAutoFit/>
          </a:bodyPr>
          <a:lstStyle/>
          <a:p>
            <a:pPr fontAlgn="auto">
              <a:spcBef>
                <a:spcPts val="0"/>
              </a:spcBef>
              <a:spcAft>
                <a:spcPts val="0"/>
              </a:spcAft>
              <a:defRPr/>
            </a:pPr>
            <a:r>
              <a:rPr lang="ja-JP" altLang="en-US" sz="24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rPr>
              <a:t>■ 岬地区の想定災害 </a:t>
            </a:r>
            <a:endParaRPr lang="en-US" altLang="ja-JP" sz="24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endParaRPr>
          </a:p>
        </p:txBody>
      </p:sp>
      <p:sp>
        <p:nvSpPr>
          <p:cNvPr id="8" name="コンテンツ プレースホルダー 1"/>
          <p:cNvSpPr txBox="1">
            <a:spLocks/>
          </p:cNvSpPr>
          <p:nvPr/>
        </p:nvSpPr>
        <p:spPr>
          <a:xfrm>
            <a:off x="572764" y="4932900"/>
            <a:ext cx="8136904" cy="887328"/>
          </a:xfrm>
          <a:prstGeom prst="rect">
            <a:avLst/>
          </a:prstGeom>
          <a:solidFill>
            <a:schemeClr val="bg1"/>
          </a:solidFill>
          <a:scene3d>
            <a:camera prst="orthographicFront"/>
            <a:lightRig rig="threePt" dir="t"/>
          </a:scene3d>
          <a:sp3d prstMaterial="matte">
            <a:bevelT/>
            <a:bevelB/>
          </a:sp3d>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fontAlgn="auto">
              <a:spcAft>
                <a:spcPts val="0"/>
              </a:spcAft>
              <a:buFont typeface="Symbol" pitchFamily="18" charset="2"/>
              <a:buNone/>
              <a:defRPr/>
            </a:pPr>
            <a:r>
              <a:rPr lang="ja-JP" altLang="en-US"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 短周期地</a:t>
            </a:r>
            <a:r>
              <a:rPr lang="ja-JP" altLang="en-US" sz="20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震動により危険物</a:t>
            </a:r>
            <a:r>
              <a:rPr lang="ja-JP" altLang="en-US"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タンク、石油タンカー桟橋で</a:t>
            </a:r>
            <a:r>
              <a:rPr lang="ja-JP" altLang="en-US" sz="20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流出</a:t>
            </a:r>
            <a:r>
              <a:rPr lang="ja-JP" altLang="en-US"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火災</a:t>
            </a:r>
            <a:endParaRPr lang="en-US" altLang="ja-JP"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r>
              <a:rPr lang="ja-JP" altLang="en-US" sz="20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r>
              <a:rPr lang="ja-JP" altLang="en-US"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の</a:t>
            </a:r>
            <a:r>
              <a:rPr lang="ja-JP" altLang="en-US" sz="20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可能性</a:t>
            </a:r>
          </a:p>
        </p:txBody>
      </p:sp>
      <p:sp>
        <p:nvSpPr>
          <p:cNvPr id="12" name="タイトル 2"/>
          <p:cNvSpPr txBox="1">
            <a:spLocks/>
          </p:cNvSpPr>
          <p:nvPr/>
        </p:nvSpPr>
        <p:spPr>
          <a:xfrm>
            <a:off x="417513" y="188913"/>
            <a:ext cx="8308975" cy="569912"/>
          </a:xfrm>
          <a:prstGeom prst="rect">
            <a:avLst/>
          </a:prstGeom>
        </p:spPr>
        <p:txBody>
          <a:bodyP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defRPr/>
            </a:pPr>
            <a:r>
              <a:rPr lang="ja-JP" altLang="en-US" sz="28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４　計画修正のポイント</a:t>
            </a:r>
            <a:endParaRPr lang="ja-JP" altLang="en-US" sz="28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スライド番号プレースホルダー 3"/>
          <p:cNvSpPr>
            <a:spLocks noGrp="1"/>
          </p:cNvSpPr>
          <p:nvPr>
            <p:ph type="sldNum" sz="quarter" idx="12"/>
          </p:nvPr>
        </p:nvSpPr>
        <p:spPr bwMode="auto">
          <a:xfrm>
            <a:off x="8006204" y="6492875"/>
            <a:ext cx="1162050" cy="365125"/>
          </a:xfrm>
          <a:ln>
            <a:miter lim="800000"/>
            <a:headEnd/>
            <a:tailEnd/>
          </a:ln>
        </p:spPr>
        <p:txBody>
          <a:bodyPr wrap="square" numCol="1" anchorCtr="0" compatLnSpc="1">
            <a:prstTxWarp prst="textNoShape">
              <a:avLst/>
            </a:prstTxWarp>
          </a:bodyPr>
          <a:lstStyle/>
          <a:p>
            <a:pPr algn="r" fontAlgn="base">
              <a:spcBef>
                <a:spcPct val="0"/>
              </a:spcBef>
              <a:spcAft>
                <a:spcPct val="0"/>
              </a:spcAft>
              <a:defRPr/>
            </a:pPr>
            <a:fld id="{58747A91-F6BD-4F5C-962F-735D58860F7A}" type="slidenum">
              <a:rPr lang="en-US" altLang="ja-JP" sz="2400">
                <a:cs typeface="HGP明朝E"/>
              </a:rPr>
              <a:pPr algn="r" fontAlgn="base">
                <a:spcBef>
                  <a:spcPct val="0"/>
                </a:spcBef>
                <a:spcAft>
                  <a:spcPct val="0"/>
                </a:spcAft>
                <a:defRPr/>
              </a:pPr>
              <a:t>16</a:t>
            </a:fld>
            <a:endParaRPr lang="en-US" altLang="ja-JP" sz="2400" dirty="0">
              <a:cs typeface="HGP明朝E"/>
            </a:endParaRPr>
          </a:p>
        </p:txBody>
      </p:sp>
      <p:sp>
        <p:nvSpPr>
          <p:cNvPr id="100354" name="Rectangle 2"/>
          <p:cNvSpPr>
            <a:spLocks noChangeArrowheads="1"/>
          </p:cNvSpPr>
          <p:nvPr/>
        </p:nvSpPr>
        <p:spPr bwMode="auto">
          <a:xfrm>
            <a:off x="6629400" y="381000"/>
            <a:ext cx="2286000" cy="533400"/>
          </a:xfrm>
          <a:prstGeom prst="rect">
            <a:avLst/>
          </a:prstGeom>
          <a:noFill/>
          <a:ln w="9525">
            <a:noFill/>
            <a:miter lim="800000"/>
            <a:headEnd/>
            <a:tailEnd/>
          </a:ln>
        </p:spPr>
        <p:txBody>
          <a:bodyPr wrap="none" anchor="ctr"/>
          <a:lstStyle/>
          <a:p>
            <a:pPr algn="ctr"/>
            <a:endParaRPr lang="ja-JP" altLang="ja-JP" sz="1600" b="1">
              <a:latin typeface="Tahoma" pitchFamily="34" charset="0"/>
            </a:endParaRPr>
          </a:p>
        </p:txBody>
      </p:sp>
      <p:sp>
        <p:nvSpPr>
          <p:cNvPr id="11" name="コンテンツ プレースホルダー 1"/>
          <p:cNvSpPr txBox="1">
            <a:spLocks/>
          </p:cNvSpPr>
          <p:nvPr/>
        </p:nvSpPr>
        <p:spPr>
          <a:xfrm>
            <a:off x="339973" y="1956544"/>
            <a:ext cx="8532441" cy="4208760"/>
          </a:xfrm>
          <a:prstGeom prst="rect">
            <a:avLst/>
          </a:prstGeom>
          <a:gradFill flip="none" rotWithShape="1">
            <a:gsLst>
              <a:gs pos="0">
                <a:schemeClr val="bg2">
                  <a:lumMod val="75000"/>
                </a:schemeClr>
              </a:gs>
              <a:gs pos="100000">
                <a:schemeClr val="accent1">
                  <a:lumMod val="40000"/>
                  <a:lumOff val="60000"/>
                </a:schemeClr>
              </a:gs>
            </a:gsLst>
            <a:path path="circle">
              <a:fillToRect l="50000" t="50000" r="50000" b="50000"/>
            </a:path>
            <a:tileRect/>
          </a:gradFill>
          <a:scene3d>
            <a:camera prst="orthographicFront"/>
            <a:lightRig rig="threePt" dir="t"/>
          </a:scene3d>
          <a:sp3d prstMaterial="matte">
            <a:bevelT/>
          </a:sp3d>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fontAlgn="auto">
              <a:spcAft>
                <a:spcPts val="0"/>
              </a:spcAft>
              <a:buFont typeface="Symbol" pitchFamily="18" charset="2"/>
              <a:buNone/>
              <a:defRPr/>
            </a:pPr>
            <a:r>
              <a:rPr lang="ja-JP" altLang="en-US"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endParaRPr lang="en-US" altLang="ja-JP" sz="18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endParaRPr lang="en-US" altLang="ja-JP" sz="18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r>
              <a:rPr lang="ja-JP" altLang="en-US"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endParaRPr lang="ja-JP" altLang="en-US"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
        <p:nvSpPr>
          <p:cNvPr id="10" name="コンテンツ プレースホルダー 1"/>
          <p:cNvSpPr txBox="1">
            <a:spLocks/>
          </p:cNvSpPr>
          <p:nvPr/>
        </p:nvSpPr>
        <p:spPr>
          <a:xfrm>
            <a:off x="613918" y="2204864"/>
            <a:ext cx="7973311" cy="3672408"/>
          </a:xfrm>
          <a:prstGeom prst="rect">
            <a:avLst/>
          </a:prstGeom>
          <a:solidFill>
            <a:schemeClr val="bg1">
              <a:lumMod val="95000"/>
            </a:schemeClr>
          </a:solidFill>
          <a:scene3d>
            <a:camera prst="orthographicFront"/>
            <a:lightRig rig="threePt" dir="t"/>
          </a:scene3d>
          <a:sp3d prstMaterial="matte">
            <a:bevelT/>
          </a:sp3d>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fontAlgn="auto">
              <a:spcAft>
                <a:spcPts val="0"/>
              </a:spcAft>
              <a:buFont typeface="Symbol" pitchFamily="18" charset="2"/>
              <a:buNone/>
              <a:defRPr/>
            </a:pPr>
            <a:r>
              <a:rPr lang="ja-JP" altLang="en-US" sz="20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r>
              <a:rPr lang="ja-JP" altLang="en-US"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３つの基本目標（方針）を設定し、施策を重点化、優先順位付け</a:t>
            </a:r>
            <a:endParaRPr lang="en-US" altLang="ja-JP"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r>
              <a:rPr lang="ja-JP" altLang="en-US" sz="20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r>
              <a:rPr lang="ja-JP" altLang="en-US" sz="16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r>
              <a:rPr lang="ja-JP" altLang="en-US" sz="1600" b="1" u="sng"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（「第１章　総則」 </a:t>
            </a:r>
            <a:r>
              <a:rPr lang="en-US" altLang="ja-JP" sz="1600" b="1" u="sng"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P.2)</a:t>
            </a:r>
          </a:p>
          <a:p>
            <a:pPr marL="0" indent="0" fontAlgn="auto">
              <a:spcAft>
                <a:spcPts val="0"/>
              </a:spcAft>
              <a:buFont typeface="Symbol" pitchFamily="18" charset="2"/>
              <a:buNone/>
              <a:defRPr/>
            </a:pPr>
            <a:endParaRPr lang="en-US" altLang="ja-JP"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Bef>
                <a:spcPts val="1200"/>
              </a:spcBef>
              <a:spcAft>
                <a:spcPts val="0"/>
              </a:spcAft>
              <a:buFont typeface="Symbol" pitchFamily="18" charset="2"/>
              <a:buNone/>
              <a:defRPr/>
            </a:pPr>
            <a:r>
              <a:rPr lang="ja-JP" altLang="en-US"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① 従業員を含めて人命は損なわない、安全を確保することが原則</a:t>
            </a:r>
            <a:endParaRPr lang="en-US" altLang="ja-JP"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Bef>
                <a:spcPts val="1200"/>
              </a:spcBef>
              <a:spcAft>
                <a:spcPts val="0"/>
              </a:spcAft>
              <a:buFont typeface="Symbol" pitchFamily="18" charset="2"/>
              <a:buNone/>
              <a:defRPr/>
            </a:pPr>
            <a:r>
              <a:rPr lang="ja-JP" altLang="en-US"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② 一般地域への影響の最小化を図る</a:t>
            </a:r>
            <a:endParaRPr lang="en-US" altLang="ja-JP"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Bef>
                <a:spcPts val="1200"/>
              </a:spcBef>
              <a:spcAft>
                <a:spcPts val="0"/>
              </a:spcAft>
              <a:buFont typeface="Symbol" pitchFamily="18" charset="2"/>
              <a:buNone/>
              <a:defRPr/>
            </a:pPr>
            <a:r>
              <a:rPr lang="ja-JP" altLang="en-US"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③ 「我が国の社会経済活動を機能不全に陥らせないよう、燃料や</a:t>
            </a:r>
            <a:endParaRPr lang="en-US" altLang="ja-JP"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r>
              <a:rPr lang="ja-JP" altLang="en-US" sz="20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r>
              <a:rPr lang="ja-JP" altLang="en-US"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エネルギー等の供給能力を最低限確保するとともに早期の復旧・</a:t>
            </a:r>
            <a:endParaRPr lang="en-US" altLang="ja-JP"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r>
              <a:rPr lang="ja-JP" altLang="en-US" sz="20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r>
              <a:rPr lang="ja-JP" altLang="en-US"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復興に貢献する</a:t>
            </a:r>
            <a:endParaRPr lang="en-US" altLang="ja-JP"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r>
              <a:rPr lang="ja-JP" altLang="en-US"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endParaRPr lang="ja-JP" altLang="en-US" sz="20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
        <p:nvSpPr>
          <p:cNvPr id="8" name="コンテンツ プレースホルダー 1"/>
          <p:cNvSpPr txBox="1">
            <a:spLocks/>
          </p:cNvSpPr>
          <p:nvPr/>
        </p:nvSpPr>
        <p:spPr>
          <a:xfrm>
            <a:off x="339973" y="1334964"/>
            <a:ext cx="3868855" cy="495672"/>
          </a:xfrm>
          <a:prstGeom prst="rect">
            <a:avLst/>
          </a:prstGeom>
          <a:noFill/>
          <a:scene3d>
            <a:camera prst="orthographicFront"/>
            <a:lightRig rig="threePt" dir="t"/>
          </a:scene3d>
          <a:sp3d prstMaterial="matte">
            <a:bevelT/>
          </a:sp3d>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fontAlgn="auto">
              <a:spcAft>
                <a:spcPts val="0"/>
              </a:spcAft>
              <a:buFont typeface="Symbol" pitchFamily="18" charset="2"/>
              <a:buNone/>
              <a:defRPr/>
            </a:pPr>
            <a:r>
              <a:rPr lang="ja-JP" altLang="en-US" b="1"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基本目標の設定</a:t>
            </a:r>
            <a:endParaRPr lang="en-US" altLang="ja-JP" b="1"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r>
              <a:rPr lang="ja-JP" altLang="en-US" sz="28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endParaRPr lang="en-US" altLang="ja-JP"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endParaRPr lang="en-US" altLang="ja-JP"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r>
              <a:rPr lang="ja-JP" altLang="en-US" sz="28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endParaRPr lang="ja-JP" altLang="en-US" sz="28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
        <p:nvSpPr>
          <p:cNvPr id="12" name="タイトル 2"/>
          <p:cNvSpPr txBox="1">
            <a:spLocks/>
          </p:cNvSpPr>
          <p:nvPr/>
        </p:nvSpPr>
        <p:spPr>
          <a:xfrm>
            <a:off x="417513" y="188913"/>
            <a:ext cx="8308975" cy="569912"/>
          </a:xfrm>
          <a:prstGeom prst="rect">
            <a:avLst/>
          </a:prstGeom>
        </p:spPr>
        <p:txBody>
          <a:bodyP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defRPr/>
            </a:pPr>
            <a:r>
              <a:rPr lang="ja-JP" altLang="en-US" sz="28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４　計画修正のポイント</a:t>
            </a:r>
            <a:endParaRPr lang="ja-JP" altLang="en-US" sz="28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550291519"/>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スライド番号プレースホルダー 3"/>
          <p:cNvSpPr>
            <a:spLocks noGrp="1"/>
          </p:cNvSpPr>
          <p:nvPr>
            <p:ph type="sldNum" sz="quarter" idx="12"/>
          </p:nvPr>
        </p:nvSpPr>
        <p:spPr bwMode="auto">
          <a:xfrm>
            <a:off x="7981950" y="6492875"/>
            <a:ext cx="1162050" cy="365125"/>
          </a:xfrm>
          <a:ln>
            <a:miter lim="800000"/>
            <a:headEnd/>
            <a:tailEnd/>
          </a:ln>
        </p:spPr>
        <p:txBody>
          <a:bodyPr wrap="square" numCol="1" anchorCtr="0" compatLnSpc="1">
            <a:prstTxWarp prst="textNoShape">
              <a:avLst/>
            </a:prstTxWarp>
          </a:bodyPr>
          <a:lstStyle/>
          <a:p>
            <a:pPr algn="r" fontAlgn="base">
              <a:spcBef>
                <a:spcPct val="0"/>
              </a:spcBef>
              <a:spcAft>
                <a:spcPct val="0"/>
              </a:spcAft>
              <a:defRPr/>
            </a:pPr>
            <a:fld id="{58747A91-F6BD-4F5C-962F-735D58860F7A}" type="slidenum">
              <a:rPr lang="en-US" altLang="ja-JP" sz="2400">
                <a:cs typeface="HGP明朝E"/>
              </a:rPr>
              <a:pPr algn="r" fontAlgn="base">
                <a:spcBef>
                  <a:spcPct val="0"/>
                </a:spcBef>
                <a:spcAft>
                  <a:spcPct val="0"/>
                </a:spcAft>
                <a:defRPr/>
              </a:pPr>
              <a:t>17</a:t>
            </a:fld>
            <a:endParaRPr lang="en-US" altLang="ja-JP" sz="2400" dirty="0">
              <a:cs typeface="HGP明朝E"/>
            </a:endParaRPr>
          </a:p>
        </p:txBody>
      </p:sp>
      <p:sp>
        <p:nvSpPr>
          <p:cNvPr id="100354" name="Rectangle 2"/>
          <p:cNvSpPr>
            <a:spLocks noChangeArrowheads="1"/>
          </p:cNvSpPr>
          <p:nvPr/>
        </p:nvSpPr>
        <p:spPr bwMode="auto">
          <a:xfrm>
            <a:off x="6629400" y="381000"/>
            <a:ext cx="2286000" cy="533400"/>
          </a:xfrm>
          <a:prstGeom prst="rect">
            <a:avLst/>
          </a:prstGeom>
          <a:noFill/>
          <a:ln w="9525">
            <a:noFill/>
            <a:miter lim="800000"/>
            <a:headEnd/>
            <a:tailEnd/>
          </a:ln>
        </p:spPr>
        <p:txBody>
          <a:bodyPr wrap="none" anchor="ctr"/>
          <a:lstStyle/>
          <a:p>
            <a:pPr algn="ctr"/>
            <a:endParaRPr lang="ja-JP" altLang="ja-JP" sz="1600" b="1">
              <a:latin typeface="Tahoma" pitchFamily="34" charset="0"/>
            </a:endParaRPr>
          </a:p>
        </p:txBody>
      </p:sp>
      <p:sp>
        <p:nvSpPr>
          <p:cNvPr id="11" name="コンテンツ プレースホルダー 1"/>
          <p:cNvSpPr txBox="1">
            <a:spLocks/>
          </p:cNvSpPr>
          <p:nvPr/>
        </p:nvSpPr>
        <p:spPr>
          <a:xfrm>
            <a:off x="339973" y="2115840"/>
            <a:ext cx="8532441" cy="3744416"/>
          </a:xfrm>
          <a:prstGeom prst="rect">
            <a:avLst/>
          </a:prstGeom>
          <a:gradFill flip="none" rotWithShape="1">
            <a:gsLst>
              <a:gs pos="0">
                <a:schemeClr val="bg2">
                  <a:lumMod val="75000"/>
                </a:schemeClr>
              </a:gs>
              <a:gs pos="100000">
                <a:schemeClr val="accent1">
                  <a:lumMod val="40000"/>
                  <a:lumOff val="60000"/>
                </a:schemeClr>
              </a:gs>
            </a:gsLst>
            <a:path path="circle">
              <a:fillToRect l="50000" t="50000" r="50000" b="50000"/>
            </a:path>
            <a:tileRect/>
          </a:gradFill>
          <a:scene3d>
            <a:camera prst="orthographicFront"/>
            <a:lightRig rig="threePt" dir="t"/>
          </a:scene3d>
          <a:sp3d prstMaterial="matte">
            <a:bevelT/>
          </a:sp3d>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fontAlgn="auto">
              <a:spcAft>
                <a:spcPts val="0"/>
              </a:spcAft>
              <a:buFont typeface="Symbol" pitchFamily="18" charset="2"/>
              <a:buNone/>
              <a:defRPr/>
            </a:pPr>
            <a:r>
              <a:rPr lang="ja-JP" altLang="en-US"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endParaRPr lang="en-US" altLang="ja-JP" sz="18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endParaRPr lang="en-US" altLang="ja-JP" sz="18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r>
              <a:rPr lang="ja-JP" altLang="en-US"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endParaRPr lang="ja-JP" altLang="en-US"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
        <p:nvSpPr>
          <p:cNvPr id="8" name="コンテンツ プレースホルダー 1"/>
          <p:cNvSpPr txBox="1">
            <a:spLocks/>
          </p:cNvSpPr>
          <p:nvPr/>
        </p:nvSpPr>
        <p:spPr>
          <a:xfrm>
            <a:off x="368201" y="1340768"/>
            <a:ext cx="4851871" cy="495672"/>
          </a:xfrm>
          <a:prstGeom prst="rect">
            <a:avLst/>
          </a:prstGeom>
          <a:noFill/>
          <a:scene3d>
            <a:camera prst="orthographicFront"/>
            <a:lightRig rig="threePt" dir="t"/>
          </a:scene3d>
          <a:sp3d prstMaterial="matte">
            <a:bevelT/>
          </a:sp3d>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fontAlgn="auto">
              <a:spcAft>
                <a:spcPts val="0"/>
              </a:spcAft>
              <a:buFont typeface="Symbol" pitchFamily="18" charset="2"/>
              <a:buNone/>
              <a:defRPr/>
            </a:pPr>
            <a:r>
              <a:rPr lang="ja-JP" altLang="en-US" b="1"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防災・減災対策の考え方</a:t>
            </a:r>
            <a:endParaRPr lang="en-US" altLang="ja-JP" b="1"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r>
              <a:rPr lang="ja-JP" altLang="en-US" sz="28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endParaRPr lang="en-US" altLang="ja-JP"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endParaRPr lang="en-US" altLang="ja-JP"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r>
              <a:rPr lang="ja-JP" altLang="en-US" sz="28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endParaRPr lang="ja-JP" altLang="en-US" sz="28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
        <p:nvSpPr>
          <p:cNvPr id="13" name="コンテンツ プレースホルダー 1"/>
          <p:cNvSpPr txBox="1">
            <a:spLocks/>
          </p:cNvSpPr>
          <p:nvPr/>
        </p:nvSpPr>
        <p:spPr>
          <a:xfrm>
            <a:off x="506289" y="2475880"/>
            <a:ext cx="8188572" cy="3024336"/>
          </a:xfrm>
          <a:prstGeom prst="rect">
            <a:avLst/>
          </a:prstGeom>
          <a:solidFill>
            <a:schemeClr val="bg1">
              <a:lumMod val="95000"/>
            </a:schemeClr>
          </a:solidFill>
          <a:scene3d>
            <a:camera prst="orthographicFront"/>
            <a:lightRig rig="threePt" dir="t"/>
          </a:scene3d>
          <a:sp3d prstMaterial="matte">
            <a:bevelT/>
          </a:sp3d>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lvl="0" indent="0" fontAlgn="auto">
              <a:lnSpc>
                <a:spcPct val="150000"/>
              </a:lnSpc>
              <a:spcBef>
                <a:spcPct val="0"/>
              </a:spcBef>
              <a:spcAft>
                <a:spcPts val="0"/>
              </a:spcAft>
              <a:buClrTx/>
              <a:buSzTx/>
              <a:buNone/>
              <a:defRPr/>
            </a:pPr>
            <a:r>
              <a:rPr lang="ja-JP" altLang="en-US" sz="20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r>
              <a:rPr lang="ja-JP" altLang="en-US"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対策推進の考え方を整理 </a:t>
            </a:r>
            <a:r>
              <a:rPr lang="ja-JP" altLang="en-US" sz="1600" b="1" u="sng" dirty="0" smtClean="0">
                <a:solidFill>
                  <a:prstClr val="black"/>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a:t>
            </a:r>
            <a:r>
              <a:rPr lang="ja-JP" altLang="en-US" sz="1600" b="1" u="sng" dirty="0">
                <a:solidFill>
                  <a:prstClr val="black"/>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a:t>
            </a:r>
            <a:r>
              <a:rPr lang="ja-JP" altLang="en-US" sz="1600" b="1" u="sng" dirty="0" smtClean="0">
                <a:solidFill>
                  <a:prstClr val="black"/>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第４章　災害予防対策」 </a:t>
            </a:r>
            <a:r>
              <a:rPr lang="en-US" altLang="ja-JP" sz="1600" b="1" u="sng" dirty="0" smtClean="0">
                <a:solidFill>
                  <a:prstClr val="black"/>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P.54)</a:t>
            </a:r>
            <a:endParaRPr lang="en-US" altLang="ja-JP"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lnSpc>
                <a:spcPct val="200000"/>
              </a:lnSpc>
              <a:spcAft>
                <a:spcPts val="0"/>
              </a:spcAft>
              <a:buNone/>
              <a:defRPr/>
            </a:pPr>
            <a:r>
              <a:rPr lang="ja-JP" altLang="en-US" sz="2200" b="1" dirty="0" smtClean="0">
                <a:solidFill>
                  <a:prstClr val="black"/>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r>
              <a:rPr lang="ja-JP" altLang="en-US" sz="22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⇒コンビナート地区全体として防災力を向上</a:t>
            </a:r>
            <a:endParaRPr lang="en-US" altLang="ja-JP" sz="2200" b="1" u="sng"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lvl="0" indent="0" fontAlgn="auto">
              <a:lnSpc>
                <a:spcPct val="150000"/>
              </a:lnSpc>
              <a:spcBef>
                <a:spcPct val="0"/>
              </a:spcBef>
              <a:spcAft>
                <a:spcPts val="0"/>
              </a:spcAft>
              <a:buClrTx/>
              <a:buSzTx/>
              <a:buNone/>
              <a:defRPr/>
            </a:pPr>
            <a:r>
              <a:rPr lang="ja-JP" altLang="en-US" sz="22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⇒連鎖を断ち切り複合化させない対策の推進</a:t>
            </a:r>
            <a:endParaRPr lang="en-US" altLang="ja-JP" sz="22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lvl="0" indent="0" fontAlgn="auto">
              <a:lnSpc>
                <a:spcPct val="150000"/>
              </a:lnSpc>
              <a:spcBef>
                <a:spcPct val="0"/>
              </a:spcBef>
              <a:spcAft>
                <a:spcPts val="0"/>
              </a:spcAft>
              <a:buClrTx/>
              <a:buSzTx/>
              <a:buNone/>
              <a:defRPr/>
            </a:pPr>
            <a:r>
              <a:rPr lang="ja-JP" altLang="en-US" sz="22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⇒各事業所の状況や対策効果に配慮した取組みの推進 　等</a:t>
            </a:r>
            <a:endParaRPr lang="en-US" altLang="ja-JP" sz="22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r>
              <a:rPr lang="ja-JP" altLang="en-US"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endParaRPr lang="en-US" altLang="ja-JP" sz="16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endParaRPr lang="en-US" altLang="ja-JP" sz="16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r>
              <a:rPr lang="ja-JP" altLang="en-US"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endParaRPr lang="ja-JP" altLang="en-US" sz="20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
        <p:nvSpPr>
          <p:cNvPr id="10" name="タイトル 2"/>
          <p:cNvSpPr txBox="1">
            <a:spLocks/>
          </p:cNvSpPr>
          <p:nvPr/>
        </p:nvSpPr>
        <p:spPr>
          <a:xfrm>
            <a:off x="417513" y="188913"/>
            <a:ext cx="8308975" cy="569912"/>
          </a:xfrm>
          <a:prstGeom prst="rect">
            <a:avLst/>
          </a:prstGeom>
        </p:spPr>
        <p:txBody>
          <a:bodyP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defRPr/>
            </a:pPr>
            <a:r>
              <a:rPr lang="ja-JP" altLang="en-US" sz="28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４　計画修正のポイント</a:t>
            </a:r>
            <a:endParaRPr lang="ja-JP" altLang="en-US" sz="28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789191798"/>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6629400" y="381000"/>
            <a:ext cx="2286000" cy="533400"/>
          </a:xfrm>
          <a:prstGeom prst="rect">
            <a:avLst/>
          </a:prstGeom>
          <a:noFill/>
          <a:ln w="9525">
            <a:noFill/>
            <a:miter lim="800000"/>
            <a:headEnd/>
            <a:tailEnd/>
          </a:ln>
        </p:spPr>
        <p:txBody>
          <a:bodyPr wrap="none" anchor="ctr"/>
          <a:lstStyle/>
          <a:p>
            <a:pPr algn="ctr"/>
            <a:endParaRPr lang="ja-JP" altLang="ja-JP" sz="1600" b="1">
              <a:latin typeface="Tahoma" pitchFamily="34" charset="0"/>
            </a:endParaRPr>
          </a:p>
        </p:txBody>
      </p:sp>
      <p:sp>
        <p:nvSpPr>
          <p:cNvPr id="6" name="コンテンツ プレースホルダー 1"/>
          <p:cNvSpPr txBox="1">
            <a:spLocks/>
          </p:cNvSpPr>
          <p:nvPr/>
        </p:nvSpPr>
        <p:spPr>
          <a:xfrm>
            <a:off x="325780" y="1289210"/>
            <a:ext cx="7448176" cy="875980"/>
          </a:xfrm>
          <a:prstGeom prst="rect">
            <a:avLst/>
          </a:prstGeom>
          <a:noFill/>
          <a:scene3d>
            <a:camera prst="orthographicFront"/>
            <a:lightRig rig="threePt" dir="t"/>
          </a:scene3d>
          <a:sp3d prstMaterial="matte">
            <a:bevelT/>
          </a:sp3d>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lvl="0" indent="0" fontAlgn="auto">
              <a:spcBef>
                <a:spcPct val="0"/>
              </a:spcBef>
              <a:spcAft>
                <a:spcPts val="0"/>
              </a:spcAft>
              <a:buClrTx/>
              <a:buSzTx/>
              <a:buNone/>
              <a:defRPr/>
            </a:pPr>
            <a:r>
              <a:rPr lang="ja-JP" altLang="en-US" b="1"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■対策の追加・充実強化</a:t>
            </a:r>
            <a:r>
              <a:rPr lang="ja-JP" altLang="en-US" sz="1400" b="1" dirty="0" smtClean="0">
                <a:solidFill>
                  <a:prstClr val="black"/>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r>
              <a:rPr lang="ja-JP" altLang="en-US" sz="1400" b="1" u="heavy" dirty="0" smtClean="0">
                <a:solidFill>
                  <a:prstClr val="black"/>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a:t>
            </a:r>
            <a:r>
              <a:rPr lang="ja-JP" altLang="en-US" sz="1400" b="1" u="heavy" dirty="0">
                <a:solidFill>
                  <a:prstClr val="black"/>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a:t>
            </a:r>
            <a:r>
              <a:rPr lang="ja-JP" altLang="en-US" sz="1400" b="1" u="heavy" dirty="0" smtClean="0">
                <a:solidFill>
                  <a:prstClr val="black"/>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第４章 災害予防対策」</a:t>
            </a:r>
            <a:r>
              <a:rPr lang="ja-JP" altLang="en-US" sz="1400" b="1" u="heavy" dirty="0">
                <a:solidFill>
                  <a:prstClr val="black"/>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r>
              <a:rPr lang="en-US" altLang="ja-JP" sz="1400" b="1" u="heavy" dirty="0" smtClean="0">
                <a:solidFill>
                  <a:prstClr val="black"/>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P.48</a:t>
            </a:r>
            <a:r>
              <a:rPr lang="ja-JP" altLang="en-US" sz="1400" b="1" u="heavy" dirty="0" smtClean="0">
                <a:solidFill>
                  <a:prstClr val="black"/>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a:t>
            </a:r>
            <a:r>
              <a:rPr lang="ja-JP" altLang="en-US" sz="1400" b="1" u="heavy" dirty="0">
                <a:solidFill>
                  <a:prstClr val="black"/>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a:t>
            </a:r>
            <a:endParaRPr lang="en-US" altLang="ja-JP" sz="1800" b="1" u="heavy" dirty="0">
              <a:solidFill>
                <a:prstClr val="black"/>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endParaRPr lang="en-US" altLang="ja-JP"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r>
              <a:rPr lang="ja-JP" altLang="en-US"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endParaRPr lang="en-US" altLang="ja-JP" sz="18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endParaRPr lang="en-US" altLang="ja-JP" sz="18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r>
              <a:rPr lang="ja-JP" altLang="en-US"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endParaRPr lang="ja-JP" altLang="en-US"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
        <p:nvSpPr>
          <p:cNvPr id="7" name="コンテンツ プレースホルダー 1"/>
          <p:cNvSpPr txBox="1">
            <a:spLocks/>
          </p:cNvSpPr>
          <p:nvPr/>
        </p:nvSpPr>
        <p:spPr>
          <a:xfrm>
            <a:off x="325780" y="1993900"/>
            <a:ext cx="8532440" cy="3862040"/>
          </a:xfrm>
          <a:prstGeom prst="rect">
            <a:avLst/>
          </a:prstGeom>
          <a:gradFill flip="none" rotWithShape="1">
            <a:gsLst>
              <a:gs pos="0">
                <a:schemeClr val="bg2">
                  <a:lumMod val="75000"/>
                </a:schemeClr>
              </a:gs>
              <a:gs pos="100000">
                <a:schemeClr val="accent1">
                  <a:lumMod val="40000"/>
                  <a:lumOff val="60000"/>
                </a:schemeClr>
              </a:gs>
            </a:gsLst>
            <a:path path="circle">
              <a:fillToRect l="50000" t="50000" r="50000" b="50000"/>
            </a:path>
            <a:tileRect/>
          </a:gradFill>
          <a:scene3d>
            <a:camera prst="orthographicFront"/>
            <a:lightRig rig="threePt" dir="t"/>
          </a:scene3d>
          <a:sp3d prstMaterial="matte">
            <a:bevelT/>
          </a:sp3d>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fontAlgn="auto">
              <a:spcAft>
                <a:spcPts val="0"/>
              </a:spcAft>
              <a:buFont typeface="Symbol" pitchFamily="18" charset="2"/>
              <a:buNone/>
              <a:defRPr/>
            </a:pPr>
            <a:r>
              <a:rPr lang="ja-JP" altLang="en-US"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endParaRPr lang="en-US" altLang="ja-JP" sz="18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endParaRPr lang="en-US" altLang="ja-JP" sz="18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r>
              <a:rPr lang="ja-JP" altLang="en-US"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endParaRPr lang="ja-JP" altLang="en-US"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
        <p:nvSpPr>
          <p:cNvPr id="8" name="コンテンツ プレースホルダー 1"/>
          <p:cNvSpPr txBox="1">
            <a:spLocks/>
          </p:cNvSpPr>
          <p:nvPr/>
        </p:nvSpPr>
        <p:spPr>
          <a:xfrm>
            <a:off x="544369" y="2225261"/>
            <a:ext cx="8109583" cy="3386189"/>
          </a:xfrm>
          <a:prstGeom prst="rect">
            <a:avLst/>
          </a:prstGeom>
          <a:solidFill>
            <a:schemeClr val="bg1">
              <a:lumMod val="95000"/>
            </a:schemeClr>
          </a:solidFill>
          <a:scene3d>
            <a:camera prst="orthographicFront"/>
            <a:lightRig rig="threePt" dir="t"/>
          </a:scene3d>
          <a:sp3d prstMaterial="matte">
            <a:bevelT/>
          </a:sp3d>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fontAlgn="auto">
              <a:lnSpc>
                <a:spcPct val="150000"/>
              </a:lnSpc>
              <a:spcAft>
                <a:spcPts val="0"/>
              </a:spcAft>
              <a:buFont typeface="Symbol" pitchFamily="18" charset="2"/>
              <a:buNone/>
              <a:defRPr/>
            </a:pPr>
            <a:r>
              <a:rPr lang="ja-JP" altLang="en-US" sz="2000" b="1" dirty="0" smtClean="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◇ヒューマンレスポンス</a:t>
            </a:r>
            <a:r>
              <a:rPr lang="ja-JP" altLang="en-US" sz="2000" b="1" dirty="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に依存しない保安システムや事業継続計画（</a:t>
            </a:r>
            <a:r>
              <a:rPr lang="en-US" altLang="ja-JP" sz="2000" b="1" dirty="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BCP</a:t>
            </a:r>
            <a:r>
              <a:rPr lang="ja-JP" altLang="en-US" sz="2000" b="1" dirty="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a:t>
            </a:r>
            <a:r>
              <a:rPr lang="ja-JP" altLang="en-US" sz="2000" b="1" dirty="0" smtClean="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の</a:t>
            </a:r>
            <a:endParaRPr lang="en-US" altLang="ja-JP" sz="2000" b="1" dirty="0" smtClean="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Bef>
                <a:spcPts val="0"/>
              </a:spcBef>
              <a:spcAft>
                <a:spcPts val="0"/>
              </a:spcAft>
              <a:buFont typeface="Symbol" pitchFamily="18" charset="2"/>
              <a:buNone/>
              <a:defRPr/>
            </a:pPr>
            <a:r>
              <a:rPr lang="ja-JP" altLang="en-US" sz="2000" b="1" dirty="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r>
              <a:rPr lang="ja-JP" altLang="en-US" sz="2000" b="1" dirty="0" smtClean="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策定</a:t>
            </a:r>
            <a:r>
              <a:rPr lang="ja-JP" altLang="en-US" sz="2000" b="1" dirty="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など、ハード・ソフトの両面から効果的に対策を実施</a:t>
            </a:r>
            <a:r>
              <a:rPr lang="ja-JP" altLang="en-US" sz="2000" b="1" dirty="0" smtClean="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する</a:t>
            </a:r>
            <a:endParaRPr lang="en-US" altLang="ja-JP" sz="2000" b="1" dirty="0" smtClean="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Bef>
                <a:spcPts val="0"/>
              </a:spcBef>
              <a:spcAft>
                <a:spcPts val="0"/>
              </a:spcAft>
              <a:buFont typeface="Symbol" pitchFamily="18" charset="2"/>
              <a:buNone/>
              <a:defRPr/>
            </a:pPr>
            <a:endParaRPr lang="en-US" altLang="ja-JP" sz="2000" b="1" dirty="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Bef>
                <a:spcPts val="0"/>
              </a:spcBef>
              <a:spcAft>
                <a:spcPts val="0"/>
              </a:spcAft>
              <a:buFont typeface="Symbol" pitchFamily="18" charset="2"/>
              <a:buNone/>
              <a:defRPr/>
            </a:pPr>
            <a:r>
              <a:rPr lang="ja-JP" altLang="en-US" sz="1800" b="1"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r>
              <a:rPr lang="ja-JP" altLang="en-US" sz="1800" b="1" dirty="0" smtClean="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a:t>
            </a:r>
            <a:r>
              <a:rPr lang="ja-JP" altLang="en-US" sz="1800" b="1" dirty="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短周期地震動対策　　　緊急停止システムの導入、耐震補強</a:t>
            </a:r>
            <a:r>
              <a:rPr lang="ja-JP" altLang="en-US" sz="1800" b="1" dirty="0" smtClean="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a:t>
            </a:r>
            <a:endParaRPr lang="en-US" altLang="ja-JP" sz="1800" b="1" dirty="0" smtClean="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Bef>
                <a:spcPts val="0"/>
              </a:spcBef>
              <a:spcAft>
                <a:spcPts val="0"/>
              </a:spcAft>
              <a:buFont typeface="Symbol" pitchFamily="18" charset="2"/>
              <a:buNone/>
              <a:defRPr/>
            </a:pPr>
            <a:r>
              <a:rPr lang="ja-JP" altLang="en-US" sz="1800" b="1" dirty="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r>
              <a:rPr lang="ja-JP" altLang="en-US" sz="1800" b="1" dirty="0" smtClean="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パイプライン</a:t>
            </a:r>
            <a:r>
              <a:rPr lang="ja-JP" altLang="en-US" sz="1800" b="1" dirty="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の</a:t>
            </a:r>
            <a:r>
              <a:rPr lang="ja-JP" altLang="en-US" sz="1800" b="1" dirty="0" smtClean="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ブロック化　等</a:t>
            </a:r>
            <a:endParaRPr lang="ja-JP" altLang="en-US" sz="1800" b="1" dirty="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Bef>
                <a:spcPts val="1200"/>
              </a:spcBef>
              <a:spcAft>
                <a:spcPts val="0"/>
              </a:spcAft>
              <a:buFont typeface="Symbol" pitchFamily="18" charset="2"/>
              <a:buNone/>
              <a:defRPr/>
            </a:pPr>
            <a:r>
              <a:rPr lang="ja-JP" altLang="en-US" sz="1800" b="1" dirty="0" smtClean="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r>
              <a:rPr lang="ja-JP" altLang="en-US" sz="1800" b="1" dirty="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長周期地震動対策　　　耐震改修の前倒し、自主管理油高の見直し</a:t>
            </a:r>
            <a:r>
              <a:rPr lang="ja-JP" altLang="en-US" sz="1800" b="1" dirty="0" smtClean="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a:t>
            </a:r>
            <a:endParaRPr lang="en-US" altLang="ja-JP" sz="1800" b="1" dirty="0" smtClean="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Bef>
                <a:spcPts val="0"/>
              </a:spcBef>
              <a:spcAft>
                <a:spcPts val="0"/>
              </a:spcAft>
              <a:buFont typeface="Symbol" pitchFamily="18" charset="2"/>
              <a:buNone/>
              <a:defRPr/>
            </a:pPr>
            <a:r>
              <a:rPr lang="ja-JP" altLang="en-US" sz="1800" b="1" dirty="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r>
              <a:rPr lang="ja-JP" altLang="en-US" sz="1800" b="1" dirty="0" smtClean="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大容量</a:t>
            </a:r>
            <a:r>
              <a:rPr lang="ja-JP" altLang="en-US" sz="1800" b="1" dirty="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泡放射システムの浸水</a:t>
            </a:r>
            <a:r>
              <a:rPr lang="ja-JP" altLang="en-US" sz="1800" b="1" dirty="0" smtClean="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対策　等</a:t>
            </a:r>
            <a:endParaRPr lang="ja-JP" altLang="en-US" sz="1800" b="1" dirty="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Bef>
                <a:spcPts val="1200"/>
              </a:spcBef>
              <a:spcAft>
                <a:spcPts val="0"/>
              </a:spcAft>
              <a:buFont typeface="Symbol" pitchFamily="18" charset="2"/>
              <a:buNone/>
              <a:defRPr/>
            </a:pPr>
            <a:r>
              <a:rPr lang="ja-JP" altLang="en-US" sz="1800" b="1" dirty="0" smtClean="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r>
              <a:rPr lang="ja-JP" altLang="en-US" sz="1800" b="1" dirty="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津波による災害対策　　</a:t>
            </a:r>
            <a:r>
              <a:rPr lang="ja-JP" altLang="en-US" sz="1800" b="1" dirty="0" smtClean="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緊急</a:t>
            </a:r>
            <a:r>
              <a:rPr lang="ja-JP" altLang="en-US" sz="1800" b="1" dirty="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遮断弁の</a:t>
            </a:r>
            <a:r>
              <a:rPr lang="ja-JP" altLang="en-US" sz="1800" b="1" dirty="0" smtClean="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設置・自動化、自主</a:t>
            </a:r>
            <a:r>
              <a:rPr lang="ja-JP" altLang="en-US" sz="1800" b="1" dirty="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管理油高（下限</a:t>
            </a:r>
            <a:r>
              <a:rPr lang="ja-JP" altLang="en-US" sz="1800" b="1" dirty="0" smtClean="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a:t>
            </a:r>
            <a:endParaRPr lang="en-US" altLang="ja-JP" sz="1800" b="1" dirty="0" smtClean="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Bef>
                <a:spcPts val="0"/>
              </a:spcBef>
              <a:spcAft>
                <a:spcPts val="0"/>
              </a:spcAft>
              <a:buFont typeface="Symbol" pitchFamily="18" charset="2"/>
              <a:buNone/>
              <a:defRPr/>
            </a:pPr>
            <a:r>
              <a:rPr lang="en-US" altLang="ja-JP" sz="1800" b="1" dirty="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r>
              <a:rPr lang="en-US" altLang="ja-JP" sz="1800" b="1" dirty="0" smtClean="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r>
              <a:rPr lang="en-US" altLang="ja-JP" sz="1200" b="1" dirty="0" smtClean="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r>
              <a:rPr lang="ja-JP" altLang="en-US" sz="1800" b="1" dirty="0" smtClean="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の</a:t>
            </a:r>
            <a:r>
              <a:rPr lang="ja-JP" altLang="en-US" sz="1800" b="1" dirty="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見直し</a:t>
            </a:r>
            <a:r>
              <a:rPr lang="ja-JP" altLang="en-US" sz="1800" b="1" dirty="0" smtClean="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、非常用</a:t>
            </a:r>
            <a:r>
              <a:rPr lang="ja-JP" altLang="en-US" sz="1800" b="1" dirty="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電源の浸水</a:t>
            </a:r>
            <a:r>
              <a:rPr lang="ja-JP" altLang="en-US" sz="1800" b="1" dirty="0" smtClean="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対策　等</a:t>
            </a:r>
            <a:endParaRPr lang="ja-JP" altLang="en-US" sz="1800" b="1" dirty="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
        <p:nvSpPr>
          <p:cNvPr id="94222" name="スライド番号プレースホルダー 3"/>
          <p:cNvSpPr txBox="1">
            <a:spLocks/>
          </p:cNvSpPr>
          <p:nvPr/>
        </p:nvSpPr>
        <p:spPr bwMode="auto">
          <a:xfrm>
            <a:off x="7951795" y="6492875"/>
            <a:ext cx="1162050" cy="365125"/>
          </a:xfrm>
          <a:prstGeom prst="rect">
            <a:avLst/>
          </a:prstGeom>
          <a:noFill/>
          <a:ln w="9525">
            <a:noFill/>
            <a:miter lim="800000"/>
            <a:headEnd/>
            <a:tailEnd/>
          </a:ln>
        </p:spPr>
        <p:txBody>
          <a:bodyPr anchor="ctr"/>
          <a:lstStyle/>
          <a:p>
            <a:pPr algn="r"/>
            <a:fld id="{B42158F0-5912-43FD-BCAD-5CF4F528DE18}" type="slidenum">
              <a:rPr lang="en-US" altLang="ja-JP" sz="2400">
                <a:solidFill>
                  <a:schemeClr val="tx2"/>
                </a:solidFill>
                <a:latin typeface="Candara" pitchFamily="34" charset="0"/>
              </a:rPr>
              <a:pPr algn="r"/>
              <a:t>18</a:t>
            </a:fld>
            <a:endParaRPr lang="en-US" altLang="ja-JP" sz="2400" dirty="0">
              <a:solidFill>
                <a:schemeClr val="tx2"/>
              </a:solidFill>
              <a:latin typeface="Candara" pitchFamily="34" charset="0"/>
            </a:endParaRPr>
          </a:p>
        </p:txBody>
      </p:sp>
      <p:sp>
        <p:nvSpPr>
          <p:cNvPr id="9" name="タイトル 2"/>
          <p:cNvSpPr txBox="1">
            <a:spLocks/>
          </p:cNvSpPr>
          <p:nvPr/>
        </p:nvSpPr>
        <p:spPr>
          <a:xfrm>
            <a:off x="417513" y="188913"/>
            <a:ext cx="8308975" cy="569912"/>
          </a:xfrm>
          <a:prstGeom prst="rect">
            <a:avLst/>
          </a:prstGeom>
        </p:spPr>
        <p:txBody>
          <a:bodyP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defRPr/>
            </a:pPr>
            <a:r>
              <a:rPr lang="ja-JP" altLang="en-US" sz="28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４　計画修正のポイント</a:t>
            </a:r>
            <a:endParaRPr lang="ja-JP" altLang="en-US" sz="28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3495132280"/>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6629400" y="381000"/>
            <a:ext cx="2286000" cy="533400"/>
          </a:xfrm>
          <a:prstGeom prst="rect">
            <a:avLst/>
          </a:prstGeom>
          <a:noFill/>
          <a:ln w="9525">
            <a:noFill/>
            <a:miter lim="800000"/>
            <a:headEnd/>
            <a:tailEnd/>
          </a:ln>
        </p:spPr>
        <p:txBody>
          <a:bodyPr wrap="none" anchor="ctr"/>
          <a:lstStyle/>
          <a:p>
            <a:pPr algn="ctr"/>
            <a:endParaRPr lang="ja-JP" altLang="ja-JP" sz="1600" b="1">
              <a:latin typeface="Tahoma" pitchFamily="34" charset="0"/>
            </a:endParaRPr>
          </a:p>
        </p:txBody>
      </p:sp>
      <p:sp>
        <p:nvSpPr>
          <p:cNvPr id="11" name="コンテンツ プレースホルダー 1"/>
          <p:cNvSpPr txBox="1">
            <a:spLocks/>
          </p:cNvSpPr>
          <p:nvPr/>
        </p:nvSpPr>
        <p:spPr>
          <a:xfrm>
            <a:off x="-1765300" y="2205038"/>
            <a:ext cx="8532813" cy="4103687"/>
          </a:xfrm>
          <a:prstGeom prst="rect">
            <a:avLst/>
          </a:prstGeom>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fontAlgn="auto">
              <a:spcAft>
                <a:spcPts val="0"/>
              </a:spcAft>
              <a:buFont typeface="Symbol" pitchFamily="18" charset="2"/>
              <a:buNone/>
              <a:defRPr/>
            </a:pPr>
            <a:endParaRPr lang="ja-JP" altLang="en-US" sz="16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
        <p:nvSpPr>
          <p:cNvPr id="7" name="コンテンツ プレースホルダー 1"/>
          <p:cNvSpPr txBox="1">
            <a:spLocks/>
          </p:cNvSpPr>
          <p:nvPr/>
        </p:nvSpPr>
        <p:spPr>
          <a:xfrm>
            <a:off x="325780" y="2060848"/>
            <a:ext cx="8532440" cy="3168352"/>
          </a:xfrm>
          <a:prstGeom prst="rect">
            <a:avLst/>
          </a:prstGeom>
          <a:gradFill flip="none" rotWithShape="1">
            <a:gsLst>
              <a:gs pos="0">
                <a:schemeClr val="bg2">
                  <a:lumMod val="75000"/>
                </a:schemeClr>
              </a:gs>
              <a:gs pos="100000">
                <a:schemeClr val="accent1">
                  <a:lumMod val="40000"/>
                  <a:lumOff val="60000"/>
                </a:schemeClr>
              </a:gs>
            </a:gsLst>
            <a:path path="circle">
              <a:fillToRect l="50000" t="50000" r="50000" b="50000"/>
            </a:path>
            <a:tileRect/>
          </a:gradFill>
          <a:scene3d>
            <a:camera prst="orthographicFront"/>
            <a:lightRig rig="threePt" dir="t"/>
          </a:scene3d>
          <a:sp3d prstMaterial="matte">
            <a:bevelT/>
          </a:sp3d>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fontAlgn="auto">
              <a:spcAft>
                <a:spcPts val="0"/>
              </a:spcAft>
              <a:buFont typeface="Symbol" pitchFamily="18" charset="2"/>
              <a:buNone/>
              <a:defRPr/>
            </a:pPr>
            <a:r>
              <a:rPr lang="ja-JP" altLang="en-US"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endParaRPr lang="en-US" altLang="ja-JP" sz="18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endParaRPr lang="en-US" altLang="ja-JP" sz="18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r>
              <a:rPr lang="ja-JP" altLang="en-US"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endParaRPr lang="ja-JP" altLang="en-US"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
        <p:nvSpPr>
          <p:cNvPr id="8" name="コンテンツ プレースホルダー 1"/>
          <p:cNvSpPr txBox="1">
            <a:spLocks/>
          </p:cNvSpPr>
          <p:nvPr/>
        </p:nvSpPr>
        <p:spPr>
          <a:xfrm>
            <a:off x="537845" y="2348880"/>
            <a:ext cx="8109583" cy="2592288"/>
          </a:xfrm>
          <a:prstGeom prst="rect">
            <a:avLst/>
          </a:prstGeom>
          <a:solidFill>
            <a:schemeClr val="bg1">
              <a:lumMod val="95000"/>
            </a:schemeClr>
          </a:solidFill>
          <a:scene3d>
            <a:camera prst="orthographicFront"/>
            <a:lightRig rig="threePt" dir="t"/>
          </a:scene3d>
          <a:sp3d prstMaterial="matte">
            <a:bevelT/>
          </a:sp3d>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fontAlgn="auto">
              <a:spcBef>
                <a:spcPts val="1200"/>
              </a:spcBef>
              <a:spcAft>
                <a:spcPts val="0"/>
              </a:spcAft>
              <a:buFont typeface="Symbol" pitchFamily="18" charset="2"/>
              <a:buNone/>
              <a:defRPr/>
            </a:pPr>
            <a:r>
              <a:rPr lang="ja-JP" altLang="en-US" sz="2000" b="1" dirty="0" smtClean="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r>
              <a:rPr lang="ja-JP" altLang="en-US" sz="2000" b="1" dirty="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液状化対策　　　　　　</a:t>
            </a:r>
            <a:r>
              <a:rPr lang="ja-JP" altLang="en-US" sz="2000" b="1" dirty="0" smtClean="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護岸と背後地盤の側方流動調査による危険</a:t>
            </a:r>
            <a:endParaRPr lang="en-US" altLang="ja-JP" sz="2000" b="1" dirty="0" smtClean="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Bef>
                <a:spcPts val="0"/>
              </a:spcBef>
              <a:spcAft>
                <a:spcPts val="0"/>
              </a:spcAft>
              <a:buFont typeface="Symbol" pitchFamily="18" charset="2"/>
              <a:buNone/>
              <a:defRPr/>
            </a:pPr>
            <a:r>
              <a:rPr lang="ja-JP" altLang="en-US" sz="2000" b="1" dirty="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r>
              <a:rPr lang="ja-JP" altLang="en-US" sz="2000" b="1" dirty="0" smtClean="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r>
              <a:rPr lang="ja-JP" altLang="en-US" sz="2000" b="1" dirty="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r>
              <a:rPr lang="ja-JP" altLang="en-US" sz="2000" b="1" dirty="0" smtClean="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物施設への影響等の検討と対策の実施</a:t>
            </a:r>
            <a:endParaRPr lang="ja-JP" altLang="en-US" sz="2000" b="1" dirty="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Bef>
                <a:spcPts val="1200"/>
              </a:spcBef>
              <a:spcAft>
                <a:spcPts val="0"/>
              </a:spcAft>
              <a:buFont typeface="Symbol" pitchFamily="18" charset="2"/>
              <a:buNone/>
              <a:defRPr/>
            </a:pPr>
            <a:r>
              <a:rPr lang="ja-JP" altLang="en-US" sz="2000" b="1" dirty="0" smtClean="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r>
              <a:rPr lang="ja-JP" altLang="en-US" sz="2000" b="1" dirty="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その他の対策　　　　　</a:t>
            </a:r>
            <a:r>
              <a:rPr lang="ja-JP" altLang="en-US" sz="2000" b="1" dirty="0" smtClean="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情報</a:t>
            </a:r>
            <a:r>
              <a:rPr lang="ja-JP" altLang="en-US" sz="2000" b="1" dirty="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ネットワークの多重化・多様化</a:t>
            </a:r>
            <a:r>
              <a:rPr lang="ja-JP" altLang="en-US" sz="2000" b="1" dirty="0" smtClean="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a:t>
            </a:r>
            <a:endParaRPr lang="en-US" altLang="ja-JP" sz="2000" b="1" dirty="0" smtClean="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Bef>
                <a:spcPts val="0"/>
              </a:spcBef>
              <a:spcAft>
                <a:spcPts val="0"/>
              </a:spcAft>
              <a:buFont typeface="Symbol" pitchFamily="18" charset="2"/>
              <a:buNone/>
              <a:defRPr/>
            </a:pPr>
            <a:r>
              <a:rPr lang="ja-JP" altLang="en-US" sz="2000" b="1" dirty="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r>
              <a:rPr lang="ja-JP" altLang="en-US" sz="2000" b="1" dirty="0" smtClean="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無人</a:t>
            </a:r>
            <a:r>
              <a:rPr lang="ja-JP" altLang="en-US" sz="2000" b="1" dirty="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放水車等高度な資機材の</a:t>
            </a:r>
            <a:r>
              <a:rPr lang="ja-JP" altLang="en-US" sz="2000" b="1" dirty="0" smtClean="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開発・導入</a:t>
            </a:r>
            <a:endParaRPr lang="ja-JP" altLang="en-US" sz="2000" b="1" dirty="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Bef>
                <a:spcPts val="1200"/>
              </a:spcBef>
              <a:spcAft>
                <a:spcPts val="0"/>
              </a:spcAft>
              <a:buFont typeface="Symbol" pitchFamily="18" charset="2"/>
              <a:buNone/>
              <a:defRPr/>
            </a:pPr>
            <a:r>
              <a:rPr lang="ja-JP" altLang="en-US" sz="2000" b="1" dirty="0" smtClean="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r>
              <a:rPr lang="ja-JP" altLang="en-US" sz="2000" b="1" dirty="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連鎖と複合災害対策　　連鎖を早期段階で断ち切り、複数災害</a:t>
            </a:r>
            <a:r>
              <a:rPr lang="ja-JP" altLang="en-US" sz="2000" b="1" dirty="0" smtClean="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を</a:t>
            </a:r>
            <a:endParaRPr lang="en-US" altLang="ja-JP" sz="2000" b="1" dirty="0" smtClean="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Bef>
                <a:spcPts val="0"/>
              </a:spcBef>
              <a:spcAft>
                <a:spcPts val="0"/>
              </a:spcAft>
              <a:buFont typeface="Symbol" pitchFamily="18" charset="2"/>
              <a:buNone/>
              <a:defRPr/>
            </a:pPr>
            <a:r>
              <a:rPr lang="en-US" altLang="ja-JP" sz="2000" b="1" dirty="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r>
              <a:rPr lang="en-US" altLang="ja-JP" sz="2000" b="1" dirty="0" smtClean="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r>
              <a:rPr lang="ja-JP" altLang="en-US" sz="2000" b="1" dirty="0" smtClean="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単独災害に</a:t>
            </a:r>
            <a:r>
              <a:rPr lang="ja-JP" altLang="en-US" sz="2000" b="1" dirty="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抑えるよう対策検討</a:t>
            </a:r>
          </a:p>
          <a:p>
            <a:pPr marL="0" indent="0" fontAlgn="auto">
              <a:spcAft>
                <a:spcPts val="0"/>
              </a:spcAft>
              <a:buFont typeface="Symbol" pitchFamily="18" charset="2"/>
              <a:buNone/>
              <a:defRPr/>
            </a:pPr>
            <a:endParaRPr lang="ja-JP" altLang="en-US"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
        <p:nvSpPr>
          <p:cNvPr id="94222" name="スライド番号プレースホルダー 3"/>
          <p:cNvSpPr txBox="1">
            <a:spLocks/>
          </p:cNvSpPr>
          <p:nvPr/>
        </p:nvSpPr>
        <p:spPr bwMode="auto">
          <a:xfrm>
            <a:off x="7981950" y="6492875"/>
            <a:ext cx="1162050" cy="365125"/>
          </a:xfrm>
          <a:prstGeom prst="rect">
            <a:avLst/>
          </a:prstGeom>
          <a:noFill/>
          <a:ln w="9525">
            <a:noFill/>
            <a:miter lim="800000"/>
            <a:headEnd/>
            <a:tailEnd/>
          </a:ln>
        </p:spPr>
        <p:txBody>
          <a:bodyPr anchor="ctr"/>
          <a:lstStyle/>
          <a:p>
            <a:pPr algn="r"/>
            <a:fld id="{B42158F0-5912-43FD-BCAD-5CF4F528DE18}" type="slidenum">
              <a:rPr lang="en-US" altLang="ja-JP" sz="2400">
                <a:solidFill>
                  <a:schemeClr val="tx2"/>
                </a:solidFill>
                <a:latin typeface="Candara" pitchFamily="34" charset="0"/>
              </a:rPr>
              <a:pPr algn="r"/>
              <a:t>19</a:t>
            </a:fld>
            <a:endParaRPr lang="en-US" altLang="ja-JP" sz="2400" dirty="0">
              <a:solidFill>
                <a:schemeClr val="tx2"/>
              </a:solidFill>
              <a:latin typeface="Candara" pitchFamily="34" charset="0"/>
            </a:endParaRPr>
          </a:p>
        </p:txBody>
      </p:sp>
      <p:sp>
        <p:nvSpPr>
          <p:cNvPr id="12" name="コンテンツ プレースホルダー 1"/>
          <p:cNvSpPr txBox="1">
            <a:spLocks/>
          </p:cNvSpPr>
          <p:nvPr/>
        </p:nvSpPr>
        <p:spPr>
          <a:xfrm>
            <a:off x="325780" y="1329058"/>
            <a:ext cx="7448176" cy="875980"/>
          </a:xfrm>
          <a:prstGeom prst="rect">
            <a:avLst/>
          </a:prstGeom>
          <a:noFill/>
          <a:scene3d>
            <a:camera prst="orthographicFront"/>
            <a:lightRig rig="threePt" dir="t"/>
          </a:scene3d>
          <a:sp3d prstMaterial="matte">
            <a:bevelT/>
          </a:sp3d>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lvl="0" indent="0" fontAlgn="auto">
              <a:spcBef>
                <a:spcPct val="0"/>
              </a:spcBef>
              <a:spcAft>
                <a:spcPts val="0"/>
              </a:spcAft>
              <a:buClrTx/>
              <a:buSzTx/>
              <a:buNone/>
              <a:defRPr/>
            </a:pPr>
            <a:r>
              <a:rPr lang="ja-JP" altLang="en-US" b="1"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■対策の追加・充実強化</a:t>
            </a:r>
            <a:r>
              <a:rPr lang="ja-JP" altLang="en-US" sz="1400" b="1"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r>
              <a:rPr lang="ja-JP" altLang="en-US" sz="1400" b="1" u="heavy" dirty="0" smtClean="0">
                <a:solidFill>
                  <a:prstClr val="black"/>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a:t>
            </a:r>
            <a:r>
              <a:rPr lang="ja-JP" altLang="en-US" sz="1400" b="1" u="heavy" dirty="0">
                <a:solidFill>
                  <a:prstClr val="black"/>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a:t>
            </a:r>
            <a:r>
              <a:rPr lang="ja-JP" altLang="en-US" sz="1400" b="1" u="heavy" dirty="0" smtClean="0">
                <a:solidFill>
                  <a:prstClr val="black"/>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第４章 災害予防対策」</a:t>
            </a:r>
            <a:r>
              <a:rPr lang="ja-JP" altLang="en-US" sz="1400" b="1" u="heavy" dirty="0">
                <a:solidFill>
                  <a:prstClr val="black"/>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r>
              <a:rPr lang="en-US" altLang="ja-JP" sz="1400" b="1" u="heavy" dirty="0" smtClean="0">
                <a:solidFill>
                  <a:prstClr val="black"/>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P.48</a:t>
            </a:r>
            <a:r>
              <a:rPr lang="ja-JP" altLang="en-US" sz="1400" b="1" u="heavy" dirty="0" smtClean="0">
                <a:solidFill>
                  <a:prstClr val="black"/>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a:t>
            </a:r>
            <a:r>
              <a:rPr lang="ja-JP" altLang="en-US" sz="1400" b="1" u="heavy" dirty="0">
                <a:solidFill>
                  <a:prstClr val="black"/>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a:t>
            </a:r>
            <a:endParaRPr lang="en-US" altLang="ja-JP" sz="1800" b="1" u="heavy" dirty="0">
              <a:solidFill>
                <a:prstClr val="black"/>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endParaRPr lang="en-US" altLang="ja-JP"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r>
              <a:rPr lang="ja-JP" altLang="en-US"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endParaRPr lang="en-US" altLang="ja-JP" sz="18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endParaRPr lang="en-US" altLang="ja-JP" sz="18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r>
              <a:rPr lang="ja-JP" altLang="en-US"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endParaRPr lang="ja-JP" altLang="en-US"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
        <p:nvSpPr>
          <p:cNvPr id="9" name="タイトル 2"/>
          <p:cNvSpPr txBox="1">
            <a:spLocks/>
          </p:cNvSpPr>
          <p:nvPr/>
        </p:nvSpPr>
        <p:spPr>
          <a:xfrm>
            <a:off x="417513" y="188913"/>
            <a:ext cx="8308975" cy="569912"/>
          </a:xfrm>
          <a:prstGeom prst="rect">
            <a:avLst/>
          </a:prstGeom>
        </p:spPr>
        <p:txBody>
          <a:bodyP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defRPr/>
            </a:pPr>
            <a:r>
              <a:rPr lang="ja-JP" altLang="en-US" sz="28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４　計画修正のポイント</a:t>
            </a:r>
            <a:endParaRPr lang="ja-JP" altLang="en-US" sz="28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738160511"/>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1763688" y="2636912"/>
            <a:ext cx="6543700" cy="3744416"/>
          </a:xfrm>
        </p:spPr>
        <p:txBody>
          <a:bodyPr rtlCol="0">
            <a:normAutofit/>
          </a:bodyPr>
          <a:lstStyle/>
          <a:p>
            <a:pPr marL="274320" indent="-274320" eaLnBrk="1" fontAlgn="auto" hangingPunct="1">
              <a:spcAft>
                <a:spcPts val="0"/>
              </a:spcAft>
              <a:defRPr/>
            </a:pPr>
            <a:r>
              <a:rPr lang="ja-JP" altLang="en-US" sz="36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rPr>
              <a:t>１　計画修正の背景</a:t>
            </a:r>
            <a:endParaRPr lang="en-US" altLang="ja-JP" sz="36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endParaRPr>
          </a:p>
          <a:p>
            <a:pPr marL="274320" indent="-274320" eaLnBrk="1" fontAlgn="auto" hangingPunct="1">
              <a:spcAft>
                <a:spcPts val="0"/>
              </a:spcAft>
              <a:defRPr/>
            </a:pPr>
            <a:r>
              <a:rPr lang="ja-JP" altLang="en-US" sz="36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rPr>
              <a:t>２　検討体制</a:t>
            </a:r>
            <a:endParaRPr lang="en-US" altLang="ja-JP" sz="36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endParaRPr>
          </a:p>
          <a:p>
            <a:pPr marL="274320" indent="-274320" eaLnBrk="1" fontAlgn="auto" hangingPunct="1">
              <a:spcAft>
                <a:spcPts val="0"/>
              </a:spcAft>
              <a:defRPr/>
            </a:pPr>
            <a:r>
              <a:rPr lang="ja-JP" altLang="en-US" sz="36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rPr>
              <a:t>３　対象地域</a:t>
            </a:r>
            <a:endParaRPr lang="en-US" altLang="ja-JP" sz="36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endParaRPr>
          </a:p>
          <a:p>
            <a:pPr marL="274320" indent="-274320" eaLnBrk="1" fontAlgn="auto" hangingPunct="1">
              <a:spcAft>
                <a:spcPts val="0"/>
              </a:spcAft>
              <a:defRPr/>
            </a:pPr>
            <a:r>
              <a:rPr lang="ja-JP" altLang="en-US" sz="36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rPr>
              <a:t>４</a:t>
            </a:r>
            <a:r>
              <a:rPr lang="ja-JP" altLang="en-US" sz="36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rPr>
              <a:t>　計画修正のポイント</a:t>
            </a:r>
            <a:endParaRPr lang="en-US" altLang="ja-JP" sz="36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endParaRPr>
          </a:p>
          <a:p>
            <a:pPr marL="274320" indent="-274320" eaLnBrk="1" fontAlgn="auto" hangingPunct="1">
              <a:spcAft>
                <a:spcPts val="0"/>
              </a:spcAft>
              <a:defRPr/>
            </a:pPr>
            <a:r>
              <a:rPr lang="ja-JP" altLang="en-US" sz="36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rPr>
              <a:t>５　今後の予定</a:t>
            </a:r>
            <a:endParaRPr lang="en-US" altLang="ja-JP" sz="36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endParaRPr>
          </a:p>
        </p:txBody>
      </p:sp>
      <p:sp>
        <p:nvSpPr>
          <p:cNvPr id="3" name="タイトル 2"/>
          <p:cNvSpPr>
            <a:spLocks noGrp="1"/>
          </p:cNvSpPr>
          <p:nvPr>
            <p:ph type="title"/>
          </p:nvPr>
        </p:nvSpPr>
        <p:spPr>
          <a:xfrm>
            <a:off x="467544" y="332656"/>
            <a:ext cx="8229600" cy="1001712"/>
          </a:xfrm>
        </p:spPr>
        <p:txBody>
          <a:bodyPr rtlCol="0">
            <a:normAutofit/>
          </a:bodyPr>
          <a:lstStyle/>
          <a:p>
            <a:pPr lvl="0" eaLnBrk="1" fontAlgn="auto" hangingPunct="1">
              <a:spcBef>
                <a:spcPct val="20000"/>
              </a:spcBef>
              <a:spcAft>
                <a:spcPts val="0"/>
              </a:spcAft>
              <a:defRPr/>
            </a:pPr>
            <a:r>
              <a:rPr lang="ja-JP" altLang="en-US" sz="2800" b="1" dirty="0">
                <a:effectLst>
                  <a:outerShdw blurRad="38100" dist="63500" dir="2700000" algn="tl">
                    <a:srgbClr val="000000">
                      <a:alpha val="70000"/>
                    </a:srgbClr>
                  </a:outerShdw>
                </a:effectLst>
                <a:latin typeface="HGPｺﾞｼｯｸM" panose="020B0600000000000000" pitchFamily="50" charset="-128"/>
                <a:ea typeface="HGPｺﾞｼｯｸM" panose="020B0600000000000000" pitchFamily="50" charset="-128"/>
                <a:cs typeface="+mn-cs"/>
              </a:rPr>
              <a:t>大阪府石油コンビナート</a:t>
            </a:r>
            <a:r>
              <a:rPr lang="ja-JP" altLang="en-US" sz="2800" b="1" dirty="0" smtClean="0">
                <a:effectLst>
                  <a:outerShdw blurRad="38100" dist="63500" dir="2700000" algn="tl">
                    <a:srgbClr val="000000">
                      <a:alpha val="70000"/>
                    </a:srgbClr>
                  </a:outerShdw>
                </a:effectLst>
                <a:latin typeface="HGPｺﾞｼｯｸM" panose="020B0600000000000000" pitchFamily="50" charset="-128"/>
                <a:ea typeface="HGPｺﾞｼｯｸM" panose="020B0600000000000000" pitchFamily="50" charset="-128"/>
                <a:cs typeface="+mn-cs"/>
              </a:rPr>
              <a:t>等防災</a:t>
            </a:r>
            <a:r>
              <a:rPr lang="ja-JP" altLang="en-US" sz="2800" b="1" dirty="0">
                <a:effectLst>
                  <a:outerShdw blurRad="38100" dist="63500" dir="2700000" algn="tl">
                    <a:srgbClr val="000000">
                      <a:alpha val="70000"/>
                    </a:srgbClr>
                  </a:outerShdw>
                </a:effectLst>
                <a:latin typeface="HGPｺﾞｼｯｸM" panose="020B0600000000000000" pitchFamily="50" charset="-128"/>
                <a:ea typeface="HGPｺﾞｼｯｸM" panose="020B0600000000000000" pitchFamily="50" charset="-128"/>
                <a:cs typeface="+mn-cs"/>
              </a:rPr>
              <a:t>計画の修正について</a:t>
            </a:r>
          </a:p>
        </p:txBody>
      </p:sp>
      <p:sp>
        <p:nvSpPr>
          <p:cNvPr id="4" name="スライド番号プレースホルダー 3"/>
          <p:cNvSpPr>
            <a:spLocks noGrp="1"/>
          </p:cNvSpPr>
          <p:nvPr>
            <p:ph type="sldNum" sz="quarter" idx="12"/>
          </p:nvPr>
        </p:nvSpPr>
        <p:spPr bwMode="auto">
          <a:xfrm>
            <a:off x="7981950" y="6492875"/>
            <a:ext cx="1162050" cy="365125"/>
          </a:xfrm>
          <a:ln>
            <a:miter lim="800000"/>
            <a:headEnd/>
            <a:tailEnd/>
          </a:ln>
        </p:spPr>
        <p:txBody>
          <a:bodyPr wrap="square" numCol="1" anchorCtr="0" compatLnSpc="1">
            <a:prstTxWarp prst="textNoShape">
              <a:avLst/>
            </a:prstTxWarp>
          </a:bodyPr>
          <a:lstStyle/>
          <a:p>
            <a:pPr algn="r" fontAlgn="base">
              <a:spcBef>
                <a:spcPct val="0"/>
              </a:spcBef>
              <a:spcAft>
                <a:spcPct val="0"/>
              </a:spcAft>
              <a:defRPr/>
            </a:pPr>
            <a:fld id="{8EFB4735-D28A-459F-AABF-3B0AC44EC53E}" type="slidenum">
              <a:rPr lang="en-US" altLang="ja-JP" sz="2400">
                <a:cs typeface="HGP明朝E"/>
              </a:rPr>
              <a:pPr algn="r" fontAlgn="base">
                <a:spcBef>
                  <a:spcPct val="0"/>
                </a:spcBef>
                <a:spcAft>
                  <a:spcPct val="0"/>
                </a:spcAft>
                <a:defRPr/>
              </a:pPr>
              <a:t>2</a:t>
            </a:fld>
            <a:endParaRPr lang="en-US" altLang="ja-JP" sz="2400" dirty="0">
              <a:cs typeface="HGP明朝E"/>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スライド番号プレースホルダー 3"/>
          <p:cNvSpPr>
            <a:spLocks noGrp="1"/>
          </p:cNvSpPr>
          <p:nvPr>
            <p:ph type="sldNum" sz="quarter" idx="12"/>
          </p:nvPr>
        </p:nvSpPr>
        <p:spPr bwMode="auto">
          <a:xfrm>
            <a:off x="7997630" y="6489044"/>
            <a:ext cx="1162050" cy="365125"/>
          </a:xfrm>
          <a:ln>
            <a:miter lim="800000"/>
            <a:headEnd/>
            <a:tailEnd/>
          </a:ln>
        </p:spPr>
        <p:txBody>
          <a:bodyPr wrap="square" numCol="1" anchorCtr="0" compatLnSpc="1">
            <a:prstTxWarp prst="textNoShape">
              <a:avLst/>
            </a:prstTxWarp>
          </a:bodyPr>
          <a:lstStyle/>
          <a:p>
            <a:pPr algn="r" fontAlgn="base">
              <a:spcBef>
                <a:spcPct val="0"/>
              </a:spcBef>
              <a:spcAft>
                <a:spcPct val="0"/>
              </a:spcAft>
              <a:defRPr/>
            </a:pPr>
            <a:fld id="{18FE7B03-B79E-4313-A818-1DE15FB1ABDC}" type="slidenum">
              <a:rPr lang="en-US" altLang="ja-JP" sz="2400">
                <a:cs typeface="HGP明朝E"/>
              </a:rPr>
              <a:pPr algn="r" fontAlgn="base">
                <a:spcBef>
                  <a:spcPct val="0"/>
                </a:spcBef>
                <a:spcAft>
                  <a:spcPct val="0"/>
                </a:spcAft>
                <a:defRPr/>
              </a:pPr>
              <a:t>20</a:t>
            </a:fld>
            <a:endParaRPr lang="en-US" altLang="ja-JP" sz="2400" dirty="0">
              <a:cs typeface="HGP明朝E"/>
            </a:endParaRPr>
          </a:p>
        </p:txBody>
      </p:sp>
      <p:sp>
        <p:nvSpPr>
          <p:cNvPr id="96258" name="Rectangle 2"/>
          <p:cNvSpPr>
            <a:spLocks noChangeArrowheads="1"/>
          </p:cNvSpPr>
          <p:nvPr/>
        </p:nvSpPr>
        <p:spPr bwMode="auto">
          <a:xfrm>
            <a:off x="6629400" y="381000"/>
            <a:ext cx="2286000" cy="533400"/>
          </a:xfrm>
          <a:prstGeom prst="rect">
            <a:avLst/>
          </a:prstGeom>
          <a:noFill/>
          <a:ln w="9525">
            <a:noFill/>
            <a:miter lim="800000"/>
            <a:headEnd/>
            <a:tailEnd/>
          </a:ln>
        </p:spPr>
        <p:txBody>
          <a:bodyPr wrap="none" anchor="ctr"/>
          <a:lstStyle/>
          <a:p>
            <a:pPr algn="ctr"/>
            <a:endParaRPr lang="ja-JP" altLang="ja-JP" sz="1600" b="1">
              <a:latin typeface="Tahoma" pitchFamily="34" charset="0"/>
            </a:endParaRPr>
          </a:p>
        </p:txBody>
      </p:sp>
      <p:sp>
        <p:nvSpPr>
          <p:cNvPr id="6" name="コンテンツ プレースホルダー 1"/>
          <p:cNvSpPr txBox="1">
            <a:spLocks/>
          </p:cNvSpPr>
          <p:nvPr/>
        </p:nvSpPr>
        <p:spPr>
          <a:xfrm>
            <a:off x="327899" y="1450715"/>
            <a:ext cx="6116309" cy="495672"/>
          </a:xfrm>
          <a:prstGeom prst="rect">
            <a:avLst/>
          </a:prstGeom>
          <a:noFill/>
          <a:scene3d>
            <a:camera prst="orthographicFront"/>
            <a:lightRig rig="threePt" dir="t"/>
          </a:scene3d>
          <a:sp3d prstMaterial="matte">
            <a:bevelT/>
          </a:sp3d>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lvl="0" indent="0" fontAlgn="auto">
              <a:spcBef>
                <a:spcPct val="0"/>
              </a:spcBef>
              <a:spcAft>
                <a:spcPts val="0"/>
              </a:spcAft>
              <a:buClrTx/>
              <a:buSzTx/>
              <a:buNone/>
              <a:defRPr/>
            </a:pPr>
            <a:r>
              <a:rPr lang="ja-JP" altLang="en-US" b="1" dirty="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■計画の進行</a:t>
            </a:r>
            <a:r>
              <a:rPr lang="ja-JP" altLang="en-US" b="1"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管理</a:t>
            </a:r>
            <a:r>
              <a:rPr lang="ja-JP" altLang="en-US" sz="1400" b="1" dirty="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r>
              <a:rPr lang="ja-JP" altLang="en-US" sz="1400" b="1"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r>
              <a:rPr lang="ja-JP" altLang="en-US" sz="1400" b="1" u="sng" dirty="0" smtClean="0">
                <a:solidFill>
                  <a:prstClr val="black"/>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a:t>
            </a:r>
            <a:r>
              <a:rPr lang="ja-JP" altLang="en-US" sz="1400" b="1" u="sng" dirty="0">
                <a:solidFill>
                  <a:prstClr val="black"/>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a:t>
            </a:r>
            <a:r>
              <a:rPr lang="ja-JP" altLang="en-US" sz="1400" b="1" u="sng" dirty="0" smtClean="0">
                <a:solidFill>
                  <a:prstClr val="black"/>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第</a:t>
            </a:r>
            <a:r>
              <a:rPr lang="ja-JP" altLang="en-US" sz="1400" b="1" u="sng" dirty="0">
                <a:solidFill>
                  <a:prstClr val="black"/>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１</a:t>
            </a:r>
            <a:r>
              <a:rPr lang="ja-JP" altLang="en-US" sz="1400" b="1" u="sng" dirty="0" smtClean="0">
                <a:solidFill>
                  <a:prstClr val="black"/>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章  総則」</a:t>
            </a:r>
            <a:r>
              <a:rPr lang="ja-JP" altLang="en-US" sz="1400" b="1" u="sng" dirty="0">
                <a:solidFill>
                  <a:prstClr val="black"/>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r>
              <a:rPr lang="en-US" altLang="ja-JP" sz="1400" b="1" u="sng" dirty="0" smtClean="0">
                <a:solidFill>
                  <a:prstClr val="black"/>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P.3</a:t>
            </a:r>
            <a:r>
              <a:rPr lang="ja-JP" altLang="en-US" sz="1400" b="1" u="sng" dirty="0" smtClean="0">
                <a:solidFill>
                  <a:prstClr val="black"/>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a:t>
            </a:r>
            <a:endParaRPr lang="en-US" altLang="ja-JP" sz="1800" b="1" u="sng" dirty="0">
              <a:solidFill>
                <a:prstClr val="black"/>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endParaRPr lang="en-US" altLang="ja-JP"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r>
              <a:rPr lang="ja-JP" altLang="en-US"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endParaRPr lang="en-US" altLang="ja-JP" sz="18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endParaRPr lang="en-US" altLang="ja-JP" sz="18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r>
              <a:rPr lang="ja-JP" altLang="en-US"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endParaRPr lang="ja-JP" altLang="en-US"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
        <p:nvSpPr>
          <p:cNvPr id="7" name="コンテンツ プレースホルダー 1"/>
          <p:cNvSpPr txBox="1">
            <a:spLocks/>
          </p:cNvSpPr>
          <p:nvPr/>
        </p:nvSpPr>
        <p:spPr>
          <a:xfrm>
            <a:off x="325780" y="2248661"/>
            <a:ext cx="8532440" cy="3050299"/>
          </a:xfrm>
          <a:prstGeom prst="rect">
            <a:avLst/>
          </a:prstGeom>
          <a:gradFill flip="none" rotWithShape="1">
            <a:gsLst>
              <a:gs pos="0">
                <a:schemeClr val="bg2">
                  <a:lumMod val="75000"/>
                </a:schemeClr>
              </a:gs>
              <a:gs pos="100000">
                <a:schemeClr val="accent1">
                  <a:lumMod val="40000"/>
                  <a:lumOff val="60000"/>
                </a:schemeClr>
              </a:gs>
            </a:gsLst>
            <a:path path="circle">
              <a:fillToRect l="50000" t="50000" r="50000" b="50000"/>
            </a:path>
            <a:tileRect/>
          </a:gradFill>
          <a:scene3d>
            <a:camera prst="orthographicFront"/>
            <a:lightRig rig="threePt" dir="t"/>
          </a:scene3d>
          <a:sp3d prstMaterial="matte">
            <a:bevelT/>
          </a:sp3d>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fontAlgn="auto">
              <a:spcAft>
                <a:spcPts val="0"/>
              </a:spcAft>
              <a:buFont typeface="Symbol" pitchFamily="18" charset="2"/>
              <a:buNone/>
              <a:defRPr/>
            </a:pPr>
            <a:r>
              <a:rPr lang="ja-JP" altLang="en-US"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endParaRPr lang="en-US" altLang="ja-JP" sz="18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endParaRPr lang="en-US" altLang="ja-JP" sz="18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r>
              <a:rPr lang="ja-JP" altLang="en-US"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endParaRPr lang="ja-JP" altLang="en-US"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
        <p:nvSpPr>
          <p:cNvPr id="8" name="コンテンツ プレースホルダー 1"/>
          <p:cNvSpPr txBox="1">
            <a:spLocks/>
          </p:cNvSpPr>
          <p:nvPr/>
        </p:nvSpPr>
        <p:spPr>
          <a:xfrm>
            <a:off x="605344" y="2418640"/>
            <a:ext cx="7973311" cy="2664296"/>
          </a:xfrm>
          <a:prstGeom prst="rect">
            <a:avLst/>
          </a:prstGeom>
          <a:solidFill>
            <a:schemeClr val="bg1">
              <a:lumMod val="95000"/>
            </a:schemeClr>
          </a:solidFill>
          <a:scene3d>
            <a:camera prst="orthographicFront"/>
            <a:lightRig rig="threePt" dir="t"/>
          </a:scene3d>
          <a:sp3d prstMaterial="matte">
            <a:bevelT/>
          </a:sp3d>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fontAlgn="auto">
              <a:spcAft>
                <a:spcPts val="0"/>
              </a:spcAft>
              <a:buFont typeface="Symbol" pitchFamily="18" charset="2"/>
              <a:buNone/>
              <a:defRPr/>
            </a:pPr>
            <a:r>
              <a:rPr lang="ja-JP" altLang="en-US" sz="20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r>
              <a:rPr lang="ja-JP" altLang="en-US"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計画</a:t>
            </a:r>
            <a:r>
              <a:rPr lang="ja-JP" altLang="en-US"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の</a:t>
            </a:r>
            <a:r>
              <a:rPr lang="ja-JP" altLang="en-US"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実効性を高めるため、新たに防災本部による</a:t>
            </a:r>
            <a:endParaRPr lang="en-US" altLang="ja-JP"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r>
              <a:rPr lang="ja-JP" altLang="en-US"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r>
              <a:rPr lang="ja-JP" altLang="en-US"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定期的な進行管理を規定</a:t>
            </a:r>
            <a:endParaRPr lang="en-US" altLang="ja-JP"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endParaRPr lang="en-US" altLang="ja-JP"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r>
              <a:rPr lang="ja-JP" altLang="en-US"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特定事</a:t>
            </a:r>
            <a:r>
              <a:rPr lang="ja-JP" altLang="en-US" sz="20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業者やその他事業者、関係防災機関が対策を実施</a:t>
            </a:r>
            <a:r>
              <a:rPr lang="ja-JP" altLang="en-US"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する</a:t>
            </a:r>
            <a:endParaRPr lang="en-US" altLang="ja-JP"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r>
              <a:rPr lang="ja-JP" altLang="en-US"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本計画</a:t>
            </a:r>
            <a:r>
              <a:rPr lang="ja-JP" altLang="en-US" sz="20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の実効性を高めるため、防災本部で定期的に進捗管理</a:t>
            </a:r>
            <a:r>
              <a:rPr lang="ja-JP" altLang="en-US"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を</a:t>
            </a:r>
            <a:endParaRPr lang="en-US" altLang="ja-JP"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r>
              <a:rPr lang="ja-JP" altLang="en-US"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行う</a:t>
            </a:r>
            <a:r>
              <a:rPr lang="ja-JP" altLang="en-US" sz="20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など、計画の進行管理に</a:t>
            </a:r>
            <a:r>
              <a:rPr lang="ja-JP" altLang="en-US"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努める</a:t>
            </a:r>
            <a:endParaRPr lang="ja-JP" altLang="en-US" sz="20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endParaRPr lang="en-US" altLang="ja-JP"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endParaRPr lang="ja-JP" altLang="en-US" sz="20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r>
              <a:rPr lang="ja-JP" altLang="en-US"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endParaRPr lang="en-US" altLang="ja-JP" sz="16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endParaRPr lang="en-US" altLang="ja-JP" sz="16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0" indent="0" fontAlgn="auto">
              <a:spcAft>
                <a:spcPts val="0"/>
              </a:spcAft>
              <a:buFont typeface="Symbol" pitchFamily="18" charset="2"/>
              <a:buNone/>
              <a:defRPr/>
            </a:pPr>
            <a:r>
              <a:rPr lang="ja-JP" altLang="en-US" sz="20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endParaRPr lang="ja-JP" altLang="en-US" sz="20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
        <p:nvSpPr>
          <p:cNvPr id="9" name="タイトル 2"/>
          <p:cNvSpPr txBox="1">
            <a:spLocks/>
          </p:cNvSpPr>
          <p:nvPr/>
        </p:nvSpPr>
        <p:spPr>
          <a:xfrm>
            <a:off x="417513" y="188913"/>
            <a:ext cx="8308975" cy="569912"/>
          </a:xfrm>
          <a:prstGeom prst="rect">
            <a:avLst/>
          </a:prstGeom>
        </p:spPr>
        <p:txBody>
          <a:bodyP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defRPr/>
            </a:pPr>
            <a:r>
              <a:rPr lang="ja-JP" altLang="en-US" sz="28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４　計画修正のポイント</a:t>
            </a:r>
            <a:endParaRPr lang="ja-JP" altLang="en-US" sz="28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3843227674"/>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上下矢印 33"/>
          <p:cNvSpPr/>
          <p:nvPr/>
        </p:nvSpPr>
        <p:spPr>
          <a:xfrm>
            <a:off x="2170413" y="4090785"/>
            <a:ext cx="320675" cy="133142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 name="角丸四角形 2"/>
          <p:cNvSpPr/>
          <p:nvPr/>
        </p:nvSpPr>
        <p:spPr>
          <a:xfrm>
            <a:off x="388395" y="2780928"/>
            <a:ext cx="4143160" cy="1843179"/>
          </a:xfrm>
          <a:prstGeom prst="roundRect">
            <a:avLst>
              <a:gd name="adj" fmla="val 3929"/>
            </a:avLst>
          </a:prstGeom>
          <a:solidFill>
            <a:schemeClr val="bg1">
              <a:lumMod val="95000"/>
            </a:schemeClr>
          </a:solidFill>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3" name="角丸四角形 32"/>
          <p:cNvSpPr/>
          <p:nvPr/>
        </p:nvSpPr>
        <p:spPr>
          <a:xfrm>
            <a:off x="4588580" y="1972590"/>
            <a:ext cx="4143160" cy="2104482"/>
          </a:xfrm>
          <a:prstGeom prst="roundRect">
            <a:avLst>
              <a:gd name="adj" fmla="val 3991"/>
            </a:avLst>
          </a:prstGeom>
          <a:solidFill>
            <a:schemeClr val="bg1">
              <a:lumMod val="95000"/>
            </a:schemeClr>
          </a:solidFill>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6503" name="スライド番号プレースホルダー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7F7BBA-DCC1-464E-8C17-8215D03113F8}" type="slidenum">
              <a:rPr lang="en-US" altLang="ja-JP">
                <a:cs typeface="HGP明朝E"/>
              </a:rPr>
              <a:pPr fontAlgn="base">
                <a:spcBef>
                  <a:spcPct val="0"/>
                </a:spcBef>
                <a:spcAft>
                  <a:spcPct val="0"/>
                </a:spcAft>
                <a:defRPr/>
              </a:pPr>
              <a:t>21</a:t>
            </a:fld>
            <a:endParaRPr lang="en-US" altLang="ja-JP">
              <a:cs typeface="HGP明朝E"/>
            </a:endParaRPr>
          </a:p>
        </p:txBody>
      </p:sp>
      <p:sp>
        <p:nvSpPr>
          <p:cNvPr id="108552" name="Rectangle 2"/>
          <p:cNvSpPr>
            <a:spLocks noChangeArrowheads="1"/>
          </p:cNvSpPr>
          <p:nvPr/>
        </p:nvSpPr>
        <p:spPr bwMode="auto">
          <a:xfrm>
            <a:off x="6629400" y="381000"/>
            <a:ext cx="2286000" cy="533400"/>
          </a:xfrm>
          <a:prstGeom prst="rect">
            <a:avLst/>
          </a:prstGeom>
          <a:noFill/>
          <a:ln w="9525">
            <a:noFill/>
            <a:miter lim="800000"/>
            <a:headEnd/>
            <a:tailEnd/>
          </a:ln>
        </p:spPr>
        <p:txBody>
          <a:bodyPr wrap="none" anchor="ctr"/>
          <a:lstStyle/>
          <a:p>
            <a:pPr algn="ctr"/>
            <a:endParaRPr lang="ja-JP" altLang="ja-JP" sz="1600" b="1">
              <a:latin typeface="Tahoma" pitchFamily="34" charset="0"/>
            </a:endParaRPr>
          </a:p>
        </p:txBody>
      </p:sp>
      <p:sp>
        <p:nvSpPr>
          <p:cNvPr id="108553" name="タイトル 2"/>
          <p:cNvSpPr txBox="1">
            <a:spLocks/>
          </p:cNvSpPr>
          <p:nvPr/>
        </p:nvSpPr>
        <p:spPr bwMode="auto">
          <a:xfrm>
            <a:off x="215900" y="200025"/>
            <a:ext cx="8699500" cy="714375"/>
          </a:xfrm>
          <a:prstGeom prst="rect">
            <a:avLst/>
          </a:prstGeom>
          <a:noFill/>
          <a:ln w="9525">
            <a:noFill/>
            <a:miter lim="800000"/>
            <a:headEnd/>
            <a:tailEnd/>
          </a:ln>
        </p:spPr>
        <p:txBody>
          <a:bodyPr/>
          <a:lstStyle/>
          <a:p>
            <a:pPr algn="ctr"/>
            <a:r>
              <a:rPr lang="ja-JP" altLang="en-US" sz="2800" b="1" dirty="0" smtClean="0">
                <a:solidFill>
                  <a:srgbClr val="FFFFFF"/>
                </a:solidFill>
                <a:effectLst>
                  <a:outerShdw blurRad="38100" dist="38100" dir="2700000" algn="tl">
                    <a:srgbClr val="000000">
                      <a:alpha val="43137"/>
                    </a:srgbClr>
                  </a:outerShdw>
                </a:effectLst>
                <a:latin typeface="HGPｺﾞｼｯｸM"/>
                <a:ea typeface="HGPｺﾞｼｯｸM"/>
                <a:cs typeface="HGPｺﾞｼｯｸM"/>
              </a:rPr>
              <a:t>５</a:t>
            </a:r>
            <a:r>
              <a:rPr lang="ja-JP" altLang="en-US" sz="2800" b="1" dirty="0">
                <a:solidFill>
                  <a:srgbClr val="FFFFFF"/>
                </a:solidFill>
                <a:effectLst>
                  <a:outerShdw blurRad="38100" dist="38100" dir="2700000" algn="tl">
                    <a:srgbClr val="000000">
                      <a:alpha val="43137"/>
                    </a:srgbClr>
                  </a:outerShdw>
                </a:effectLst>
                <a:latin typeface="HGPｺﾞｼｯｸM"/>
                <a:ea typeface="HGPｺﾞｼｯｸM"/>
                <a:cs typeface="HGPｺﾞｼｯｸM"/>
              </a:rPr>
              <a:t>　今後</a:t>
            </a:r>
            <a:r>
              <a:rPr lang="ja-JP" altLang="en-US" sz="2800" b="1" dirty="0" smtClean="0">
                <a:solidFill>
                  <a:srgbClr val="FFFFFF"/>
                </a:solidFill>
                <a:effectLst>
                  <a:outerShdw blurRad="38100" dist="38100" dir="2700000" algn="tl">
                    <a:srgbClr val="000000">
                      <a:alpha val="43137"/>
                    </a:srgbClr>
                  </a:outerShdw>
                </a:effectLst>
                <a:latin typeface="HGPｺﾞｼｯｸM"/>
                <a:ea typeface="HGPｺﾞｼｯｸM"/>
                <a:cs typeface="HGPｺﾞｼｯｸM"/>
              </a:rPr>
              <a:t>の予定</a:t>
            </a:r>
            <a:endParaRPr lang="ja-JP" altLang="en-US" sz="2800" b="1" dirty="0">
              <a:solidFill>
                <a:srgbClr val="FFFFFF"/>
              </a:solidFill>
              <a:effectLst>
                <a:outerShdw blurRad="38100" dist="38100" dir="2700000" algn="tl">
                  <a:srgbClr val="000000">
                    <a:alpha val="43137"/>
                  </a:srgbClr>
                </a:outerShdw>
              </a:effectLst>
              <a:latin typeface="HGPｺﾞｼｯｸM"/>
              <a:ea typeface="HGPｺﾞｼｯｸM"/>
              <a:cs typeface="HGPｺﾞｼｯｸM"/>
            </a:endParaRPr>
          </a:p>
        </p:txBody>
      </p:sp>
      <p:sp>
        <p:nvSpPr>
          <p:cNvPr id="6" name="テキスト ボックス 5"/>
          <p:cNvSpPr txBox="1"/>
          <p:nvPr/>
        </p:nvSpPr>
        <p:spPr>
          <a:xfrm>
            <a:off x="215900" y="1971675"/>
            <a:ext cx="2987948" cy="461665"/>
          </a:xfrm>
          <a:prstGeom prst="rect">
            <a:avLst/>
          </a:prstGeom>
          <a:noFill/>
        </p:spPr>
        <p:txBody>
          <a:bodyPr wrap="square">
            <a:spAutoFit/>
          </a:bodyPr>
          <a:lstStyle/>
          <a:p>
            <a:pPr fontAlgn="auto">
              <a:spcBef>
                <a:spcPts val="0"/>
              </a:spcBef>
              <a:spcAft>
                <a:spcPts val="0"/>
              </a:spcAft>
              <a:defRPr/>
            </a:pPr>
            <a:r>
              <a:rPr lang="ja-JP" altLang="en-US" sz="2400" b="1" dirty="0" smtClean="0">
                <a:solidFill>
                  <a:srgbClr val="FF0000"/>
                </a:solidFill>
                <a:effectLst>
                  <a:outerShdw blurRad="38100" dist="38100" dir="2700000" algn="tl">
                    <a:srgbClr val="000000">
                      <a:alpha val="43137"/>
                    </a:srgbClr>
                  </a:outerShdw>
                </a:effectLst>
                <a:latin typeface="HGSｺﾞｼｯｸM" panose="020B0600000000000000" pitchFamily="50" charset="-128"/>
                <a:ea typeface="HGSｺﾞｼｯｸM" panose="020B0600000000000000" pitchFamily="50" charset="-128"/>
                <a:cs typeface="+mn-cs"/>
              </a:rPr>
              <a:t>府防災本部の動き</a:t>
            </a:r>
            <a:endParaRPr lang="ja-JP" altLang="en-US" sz="2400" b="1" dirty="0">
              <a:solidFill>
                <a:srgbClr val="FF0000"/>
              </a:solidFill>
              <a:effectLst>
                <a:outerShdw blurRad="38100" dist="38100" dir="2700000" algn="tl">
                  <a:srgbClr val="000000">
                    <a:alpha val="43137"/>
                  </a:srgbClr>
                </a:outerShdw>
              </a:effectLst>
              <a:latin typeface="HGSｺﾞｼｯｸM" panose="020B0600000000000000" pitchFamily="50" charset="-128"/>
              <a:ea typeface="HGSｺﾞｼｯｸM" panose="020B0600000000000000" pitchFamily="50" charset="-128"/>
              <a:cs typeface="+mn-cs"/>
            </a:endParaRPr>
          </a:p>
        </p:txBody>
      </p:sp>
      <p:sp>
        <p:nvSpPr>
          <p:cNvPr id="7" name="テキスト ボックス 6"/>
          <p:cNvSpPr txBox="1"/>
          <p:nvPr/>
        </p:nvSpPr>
        <p:spPr>
          <a:xfrm>
            <a:off x="264013" y="5988049"/>
            <a:ext cx="1916113" cy="460375"/>
          </a:xfrm>
          <a:prstGeom prst="rect">
            <a:avLst/>
          </a:prstGeom>
          <a:noFill/>
        </p:spPr>
        <p:txBody>
          <a:bodyPr>
            <a:spAutoFit/>
          </a:bodyPr>
          <a:lstStyle/>
          <a:p>
            <a:pPr fontAlgn="auto">
              <a:spcBef>
                <a:spcPts val="0"/>
              </a:spcBef>
              <a:spcAft>
                <a:spcPts val="0"/>
              </a:spcAft>
              <a:defRPr/>
            </a:pPr>
            <a:r>
              <a:rPr lang="ja-JP" altLang="en-US" sz="2400" b="1" dirty="0">
                <a:solidFill>
                  <a:srgbClr val="FF0000"/>
                </a:solidFill>
                <a:effectLst>
                  <a:outerShdw blurRad="38100" dist="38100" dir="2700000" algn="tl">
                    <a:srgbClr val="000000">
                      <a:alpha val="43137"/>
                    </a:srgbClr>
                  </a:outerShdw>
                </a:effectLst>
                <a:latin typeface="HGSｺﾞｼｯｸM" panose="020B0600000000000000" pitchFamily="50" charset="-128"/>
                <a:ea typeface="HGSｺﾞｼｯｸM" panose="020B0600000000000000" pitchFamily="50" charset="-128"/>
                <a:cs typeface="+mn-cs"/>
              </a:rPr>
              <a:t>国の動き</a:t>
            </a:r>
          </a:p>
        </p:txBody>
      </p:sp>
      <p:sp>
        <p:nvSpPr>
          <p:cNvPr id="108556" name="テキスト ボックス 15"/>
          <p:cNvSpPr txBox="1">
            <a:spLocks noChangeArrowheads="1"/>
          </p:cNvSpPr>
          <p:nvPr/>
        </p:nvSpPr>
        <p:spPr bwMode="auto">
          <a:xfrm>
            <a:off x="439738" y="2997200"/>
            <a:ext cx="4119562" cy="1323975"/>
          </a:xfrm>
          <a:prstGeom prst="rect">
            <a:avLst/>
          </a:prstGeom>
          <a:noFill/>
          <a:ln w="9525">
            <a:noFill/>
            <a:miter lim="800000"/>
            <a:headEnd/>
            <a:tailEnd/>
          </a:ln>
        </p:spPr>
        <p:txBody>
          <a:bodyPr>
            <a:spAutoFit/>
          </a:bodyPr>
          <a:lstStyle/>
          <a:p>
            <a:r>
              <a:rPr lang="ja-JP" altLang="en-US" sz="1400" dirty="0">
                <a:latin typeface="HGSｺﾞｼｯｸM"/>
                <a:ea typeface="HGSｺﾞｼｯｸM"/>
                <a:cs typeface="HGSｺﾞｼｯｸM"/>
              </a:rPr>
              <a:t>■アセス指針等を活用した危険物施設等</a:t>
            </a:r>
            <a:endParaRPr lang="en-US" altLang="ja-JP" sz="1400" dirty="0">
              <a:latin typeface="HGSｺﾞｼｯｸM"/>
              <a:ea typeface="HGSｺﾞｼｯｸM"/>
              <a:cs typeface="HGSｺﾞｼｯｸM"/>
            </a:endParaRPr>
          </a:p>
          <a:p>
            <a:r>
              <a:rPr lang="ja-JP" altLang="en-US" sz="1400" dirty="0">
                <a:latin typeface="HGSｺﾞｼｯｸM"/>
                <a:ea typeface="HGSｺﾞｼｯｸM"/>
                <a:cs typeface="HGSｺﾞｼｯｸM"/>
              </a:rPr>
              <a:t>　の被害想定</a:t>
            </a:r>
            <a:endParaRPr lang="en-US" altLang="ja-JP" sz="1400" dirty="0">
              <a:latin typeface="HGSｺﾞｼｯｸM"/>
              <a:ea typeface="HGSｺﾞｼｯｸM"/>
              <a:cs typeface="HGSｺﾞｼｯｸM"/>
            </a:endParaRPr>
          </a:p>
          <a:p>
            <a:pPr>
              <a:spcBef>
                <a:spcPts val="400"/>
              </a:spcBef>
            </a:pPr>
            <a:r>
              <a:rPr lang="ja-JP" altLang="en-US" sz="1400" dirty="0">
                <a:latin typeface="HGSｺﾞｼｯｸM"/>
                <a:ea typeface="HGSｺﾞｼｯｸM"/>
                <a:cs typeface="HGSｺﾞｼｯｸM"/>
              </a:rPr>
              <a:t>■「連鎖と複合」の考え方に基づくシナリオ案</a:t>
            </a:r>
            <a:endParaRPr lang="en-US" altLang="ja-JP" sz="1400" dirty="0">
              <a:latin typeface="HGSｺﾞｼｯｸM"/>
              <a:ea typeface="HGSｺﾞｼｯｸM"/>
              <a:cs typeface="HGSｺﾞｼｯｸM"/>
            </a:endParaRPr>
          </a:p>
          <a:p>
            <a:pPr>
              <a:spcBef>
                <a:spcPts val="400"/>
              </a:spcBef>
            </a:pPr>
            <a:r>
              <a:rPr lang="ja-JP" altLang="en-US" sz="1400" dirty="0">
                <a:latin typeface="HGSｺﾞｼｯｸM"/>
                <a:ea typeface="HGSｺﾞｼｯｸM"/>
                <a:cs typeface="HGSｺﾞｼｯｸM"/>
              </a:rPr>
              <a:t>■危険物タンクの津波被害シミュレーション</a:t>
            </a:r>
            <a:endParaRPr lang="en-US" altLang="ja-JP" sz="1400" dirty="0">
              <a:latin typeface="HGSｺﾞｼｯｸM"/>
              <a:ea typeface="HGSｺﾞｼｯｸM"/>
              <a:cs typeface="HGSｺﾞｼｯｸM"/>
            </a:endParaRPr>
          </a:p>
          <a:p>
            <a:pPr>
              <a:spcBef>
                <a:spcPts val="400"/>
              </a:spcBef>
            </a:pPr>
            <a:r>
              <a:rPr lang="ja-JP" altLang="en-US" sz="1400" dirty="0">
                <a:latin typeface="HGSｺﾞｼｯｸM"/>
                <a:ea typeface="HGSｺﾞｼｯｸM"/>
                <a:cs typeface="HGSｺﾞｼｯｸM"/>
              </a:rPr>
              <a:t>■スロッシング被害シミュレーション</a:t>
            </a:r>
          </a:p>
        </p:txBody>
      </p:sp>
      <p:sp>
        <p:nvSpPr>
          <p:cNvPr id="108557" name="テキスト ボックス 16"/>
          <p:cNvSpPr txBox="1">
            <a:spLocks noChangeArrowheads="1"/>
          </p:cNvSpPr>
          <p:nvPr/>
        </p:nvSpPr>
        <p:spPr bwMode="auto">
          <a:xfrm>
            <a:off x="4578350" y="2112963"/>
            <a:ext cx="4584700" cy="1846659"/>
          </a:xfrm>
          <a:prstGeom prst="rect">
            <a:avLst/>
          </a:prstGeom>
          <a:noFill/>
          <a:ln w="9525">
            <a:noFill/>
            <a:miter lim="800000"/>
            <a:headEnd/>
            <a:tailEnd/>
          </a:ln>
        </p:spPr>
        <p:txBody>
          <a:bodyPr>
            <a:spAutoFit/>
          </a:bodyPr>
          <a:lstStyle/>
          <a:p>
            <a:r>
              <a:rPr lang="ja-JP" altLang="en-US" sz="1400" dirty="0">
                <a:latin typeface="HGSｺﾞｼｯｸM"/>
                <a:ea typeface="HGSｺﾞｼｯｸM"/>
                <a:cs typeface="HGSｺﾞｼｯｸM"/>
              </a:rPr>
              <a:t>■個別事象の定性的評価</a:t>
            </a:r>
            <a:endParaRPr lang="en-US" altLang="ja-JP" sz="1400" dirty="0">
              <a:latin typeface="HGSｺﾞｼｯｸM"/>
              <a:ea typeface="HGSｺﾞｼｯｸM"/>
              <a:cs typeface="HGSｺﾞｼｯｸM"/>
            </a:endParaRPr>
          </a:p>
          <a:p>
            <a:r>
              <a:rPr lang="ja-JP" altLang="en-US" sz="1400" dirty="0">
                <a:latin typeface="HGSｺﾞｼｯｸM"/>
                <a:ea typeface="HGSｺﾞｼｯｸM"/>
                <a:cs typeface="HGSｺﾞｼｯｸM"/>
              </a:rPr>
              <a:t>■液状化（側方流動）による影響評価</a:t>
            </a:r>
            <a:endParaRPr lang="en-US" altLang="ja-JP" sz="1400" dirty="0">
              <a:latin typeface="HGSｺﾞｼｯｸM"/>
              <a:ea typeface="HGSｺﾞｼｯｸM"/>
              <a:cs typeface="HGSｺﾞｼｯｸM"/>
            </a:endParaRPr>
          </a:p>
          <a:p>
            <a:r>
              <a:rPr lang="ja-JP" altLang="en-US" sz="1400" dirty="0">
                <a:latin typeface="HGSｺﾞｼｯｸM"/>
                <a:ea typeface="HGSｺﾞｼｯｸM"/>
                <a:cs typeface="HGSｺﾞｼｯｸM"/>
              </a:rPr>
              <a:t>■高圧ガスタンク（可燃性）への対応</a:t>
            </a:r>
            <a:endParaRPr lang="en-US" altLang="ja-JP" sz="1400" dirty="0">
              <a:latin typeface="HGSｺﾞｼｯｸM"/>
              <a:ea typeface="HGSｺﾞｼｯｸM"/>
              <a:cs typeface="HGSｺﾞｼｯｸM"/>
            </a:endParaRPr>
          </a:p>
          <a:p>
            <a:r>
              <a:rPr lang="ja-JP" altLang="en-US" sz="1400" dirty="0">
                <a:latin typeface="HGSｺﾞｼｯｸM"/>
                <a:ea typeface="HGSｺﾞｼｯｸM"/>
                <a:cs typeface="HGSｺﾞｼｯｸM"/>
              </a:rPr>
              <a:t>■津波避難計画作成指針の見直し</a:t>
            </a:r>
            <a:endParaRPr lang="en-US" altLang="ja-JP" sz="1400" dirty="0">
              <a:latin typeface="HGSｺﾞｼｯｸM"/>
              <a:ea typeface="HGSｺﾞｼｯｸM"/>
              <a:cs typeface="HGSｺﾞｼｯｸM"/>
            </a:endParaRPr>
          </a:p>
          <a:p>
            <a:r>
              <a:rPr lang="ja-JP" altLang="en-US" sz="1400" dirty="0">
                <a:latin typeface="HGSｺﾞｼｯｸM"/>
                <a:ea typeface="HGSｺﾞｼｯｸM"/>
                <a:cs typeface="HGSｺﾞｼｯｸM"/>
              </a:rPr>
              <a:t>　</a:t>
            </a:r>
            <a:r>
              <a:rPr lang="ja-JP" altLang="en-US" sz="1200" dirty="0">
                <a:latin typeface="HGSｺﾞｼｯｸM"/>
                <a:ea typeface="HGSｺﾞｼｯｸM"/>
                <a:cs typeface="HGSｺﾞｼｯｸM"/>
              </a:rPr>
              <a:t>⇒人と車の避難シミュレーション</a:t>
            </a:r>
            <a:endParaRPr lang="en-US" altLang="ja-JP" sz="1200" dirty="0">
              <a:latin typeface="HGSｺﾞｼｯｸM"/>
              <a:ea typeface="HGSｺﾞｼｯｸM"/>
              <a:cs typeface="HGSｺﾞｼｯｸM"/>
            </a:endParaRPr>
          </a:p>
          <a:p>
            <a:r>
              <a:rPr lang="ja-JP" altLang="en-US" sz="1400" dirty="0">
                <a:latin typeface="HGSｺﾞｼｯｸM"/>
                <a:ea typeface="HGSｺﾞｼｯｸM"/>
                <a:cs typeface="HGSｺﾞｼｯｸM"/>
              </a:rPr>
              <a:t>■推進体制・防災訓練・防災</a:t>
            </a:r>
            <a:r>
              <a:rPr lang="ja-JP" altLang="en-US" sz="1400" dirty="0" smtClean="0">
                <a:latin typeface="HGSｺﾞｼｯｸM"/>
                <a:ea typeface="HGSｺﾞｼｯｸM"/>
                <a:cs typeface="HGSｺﾞｼｯｸM"/>
              </a:rPr>
              <a:t>教育などソフト</a:t>
            </a:r>
            <a:r>
              <a:rPr lang="ja-JP" altLang="en-US" sz="1400" dirty="0">
                <a:latin typeface="HGSｺﾞｼｯｸM"/>
                <a:ea typeface="HGSｺﾞｼｯｸM"/>
                <a:cs typeface="HGSｺﾞｼｯｸM"/>
              </a:rPr>
              <a:t>対策</a:t>
            </a:r>
            <a:endParaRPr lang="en-US" altLang="ja-JP" sz="1400" dirty="0">
              <a:latin typeface="HGSｺﾞｼｯｸM"/>
              <a:ea typeface="HGSｺﾞｼｯｸM"/>
              <a:cs typeface="HGSｺﾞｼｯｸM"/>
            </a:endParaRPr>
          </a:p>
          <a:p>
            <a:r>
              <a:rPr lang="ja-JP" altLang="en-US" sz="1400" dirty="0">
                <a:latin typeface="HGSｺﾞｼｯｸM"/>
                <a:ea typeface="HGSｺﾞｼｯｸM"/>
                <a:cs typeface="HGSｺﾞｼｯｸM"/>
              </a:rPr>
              <a:t>■国等の新たな知見に基づく被害想定</a:t>
            </a:r>
            <a:endParaRPr lang="en-US" altLang="ja-JP" sz="1400" dirty="0">
              <a:latin typeface="HGSｺﾞｼｯｸM"/>
              <a:ea typeface="HGSｺﾞｼｯｸM"/>
              <a:cs typeface="HGSｺﾞｼｯｸM"/>
            </a:endParaRPr>
          </a:p>
          <a:p>
            <a:r>
              <a:rPr lang="ja-JP" altLang="en-US" sz="1600" dirty="0">
                <a:latin typeface="HGSｺﾞｼｯｸM"/>
                <a:ea typeface="HGSｺﾞｼｯｸM"/>
                <a:cs typeface="HGSｺﾞｼｯｸM"/>
              </a:rPr>
              <a:t>　</a:t>
            </a:r>
            <a:r>
              <a:rPr lang="ja-JP" altLang="en-US" sz="1200" dirty="0">
                <a:latin typeface="HGSｺﾞｼｯｸM"/>
                <a:ea typeface="HGSｺﾞｼｯｸM"/>
                <a:cs typeface="HGSｺﾞｼｯｸM"/>
              </a:rPr>
              <a:t>⇒高圧ガスタンク津波被害</a:t>
            </a:r>
            <a:r>
              <a:rPr lang="ja-JP" altLang="en-US" sz="1200" dirty="0" smtClean="0">
                <a:latin typeface="HGSｺﾞｼｯｸM"/>
                <a:ea typeface="HGSｺﾞｼｯｸM"/>
                <a:cs typeface="HGSｺﾞｼｯｸM"/>
              </a:rPr>
              <a:t>シミュレーション</a:t>
            </a:r>
            <a:endParaRPr lang="en-US" altLang="ja-JP" sz="1200" dirty="0">
              <a:latin typeface="HGSｺﾞｼｯｸM"/>
              <a:ea typeface="HGSｺﾞｼｯｸM"/>
              <a:cs typeface="HGSｺﾞｼｯｸM"/>
            </a:endParaRPr>
          </a:p>
        </p:txBody>
      </p:sp>
      <p:sp>
        <p:nvSpPr>
          <p:cNvPr id="18" name="角丸四角形 17"/>
          <p:cNvSpPr/>
          <p:nvPr/>
        </p:nvSpPr>
        <p:spPr>
          <a:xfrm>
            <a:off x="2124488" y="6237288"/>
            <a:ext cx="6246399" cy="450850"/>
          </a:xfrm>
          <a:prstGeom prst="roundRect">
            <a:avLst>
              <a:gd name="adj" fmla="val 50000"/>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effectLst>
                <a:outerShdw blurRad="38100" dist="38100" dir="2700000" algn="tl">
                  <a:srgbClr val="000000">
                    <a:alpha val="43137"/>
                  </a:srgbClr>
                </a:outerShdw>
              </a:effectLst>
            </a:endParaRPr>
          </a:p>
        </p:txBody>
      </p:sp>
      <p:sp>
        <p:nvSpPr>
          <p:cNvPr id="21" name="テキスト ボックス 20"/>
          <p:cNvSpPr txBox="1"/>
          <p:nvPr/>
        </p:nvSpPr>
        <p:spPr>
          <a:xfrm>
            <a:off x="2284826" y="6291264"/>
            <a:ext cx="6121855" cy="339724"/>
          </a:xfrm>
          <a:prstGeom prst="rect">
            <a:avLst/>
          </a:prstGeom>
          <a:noFill/>
        </p:spPr>
        <p:txBody>
          <a:bodyPr wrap="square">
            <a:spAutoFit/>
          </a:bodyPr>
          <a:lstStyle/>
          <a:p>
            <a:pPr fontAlgn="auto">
              <a:spcBef>
                <a:spcPts val="0"/>
              </a:spcBef>
              <a:spcAft>
                <a:spcPts val="0"/>
              </a:spcAft>
              <a:defRPr/>
            </a:pPr>
            <a:r>
              <a:rPr lang="ja-JP" altLang="en-US" sz="16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rPr>
              <a:t>消防庁や経済産業省によるハード対策の検討 ⇒ 政省令の改正等</a:t>
            </a:r>
          </a:p>
        </p:txBody>
      </p:sp>
      <p:sp>
        <p:nvSpPr>
          <p:cNvPr id="5" name="上下矢印 4"/>
          <p:cNvSpPr/>
          <p:nvPr/>
        </p:nvSpPr>
        <p:spPr>
          <a:xfrm>
            <a:off x="6902450" y="3914005"/>
            <a:ext cx="320675" cy="153121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6" name="上下矢印 25"/>
          <p:cNvSpPr/>
          <p:nvPr/>
        </p:nvSpPr>
        <p:spPr>
          <a:xfrm>
            <a:off x="4891088" y="4086597"/>
            <a:ext cx="306387" cy="2145928"/>
          </a:xfrm>
          <a:prstGeom prst="upDownArrow">
            <a:avLst>
              <a:gd name="adj1" fmla="val 4534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nvGrpSpPr>
          <p:cNvPr id="108562" name="グループ化 7"/>
          <p:cNvGrpSpPr>
            <a:grpSpLocks/>
          </p:cNvGrpSpPr>
          <p:nvPr/>
        </p:nvGrpSpPr>
        <p:grpSpPr bwMode="auto">
          <a:xfrm>
            <a:off x="387350" y="4398963"/>
            <a:ext cx="8343900" cy="808037"/>
            <a:chOff x="751086" y="3084506"/>
            <a:chExt cx="7621276" cy="807893"/>
          </a:xfrm>
        </p:grpSpPr>
        <p:grpSp>
          <p:nvGrpSpPr>
            <p:cNvPr id="14" name="グループ化 13"/>
            <p:cNvGrpSpPr/>
            <p:nvPr/>
          </p:nvGrpSpPr>
          <p:grpSpPr>
            <a:xfrm>
              <a:off x="751086" y="3084506"/>
              <a:ext cx="7621276" cy="807893"/>
              <a:chOff x="613688" y="2370040"/>
              <a:chExt cx="7314782" cy="718761"/>
            </a:xfrm>
            <a:solidFill>
              <a:schemeClr val="accent1"/>
            </a:solidFill>
          </p:grpSpPr>
          <p:sp>
            <p:nvSpPr>
              <p:cNvPr id="11" name="正方形/長方形 10"/>
              <p:cNvSpPr/>
              <p:nvPr/>
            </p:nvSpPr>
            <p:spPr>
              <a:xfrm>
                <a:off x="613688" y="2717566"/>
                <a:ext cx="3707783" cy="37123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8" name="正方形/長方形 27"/>
              <p:cNvSpPr/>
              <p:nvPr/>
            </p:nvSpPr>
            <p:spPr>
              <a:xfrm>
                <a:off x="4322732" y="2370040"/>
                <a:ext cx="3605738" cy="71661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29" name="テキスト ボックス 28"/>
            <p:cNvSpPr txBox="1"/>
            <p:nvPr/>
          </p:nvSpPr>
          <p:spPr>
            <a:xfrm>
              <a:off x="1403593" y="3457502"/>
              <a:ext cx="2199672" cy="399979"/>
            </a:xfrm>
            <a:prstGeom prst="rect">
              <a:avLst/>
            </a:prstGeom>
            <a:noFill/>
          </p:spPr>
          <p:txBody>
            <a:bodyPr>
              <a:spAutoFit/>
            </a:bodyPr>
            <a:lstStyle/>
            <a:p>
              <a:pPr algn="ctr" fontAlgn="auto">
                <a:spcBef>
                  <a:spcPts val="0"/>
                </a:spcBef>
                <a:spcAft>
                  <a:spcPts val="0"/>
                </a:spcAft>
                <a:defRPr/>
              </a:pPr>
              <a:r>
                <a:rPr lang="ja-JP" altLang="en-US" sz="2000" b="1" dirty="0">
                  <a:solidFill>
                    <a:schemeClr val="bg1"/>
                  </a:solidFill>
                  <a:effectLst>
                    <a:outerShdw blurRad="38100" dist="38100" dir="2700000" algn="tl">
                      <a:srgbClr val="000000">
                        <a:alpha val="43137"/>
                      </a:srgbClr>
                    </a:outerShdw>
                  </a:effectLst>
                  <a:latin typeface="HGSｺﾞｼｯｸM" panose="020B0600000000000000" pitchFamily="50" charset="-128"/>
                  <a:ea typeface="HGSｺﾞｼｯｸM" panose="020B0600000000000000" pitchFamily="50" charset="-128"/>
                  <a:cs typeface="+mn-cs"/>
                </a:rPr>
                <a:t>第一次修正</a:t>
              </a:r>
            </a:p>
          </p:txBody>
        </p:sp>
        <p:sp>
          <p:nvSpPr>
            <p:cNvPr id="30" name="テキスト ボックス 29"/>
            <p:cNvSpPr txBox="1"/>
            <p:nvPr/>
          </p:nvSpPr>
          <p:spPr>
            <a:xfrm>
              <a:off x="5440433" y="3235291"/>
              <a:ext cx="2199672" cy="399979"/>
            </a:xfrm>
            <a:prstGeom prst="rect">
              <a:avLst/>
            </a:prstGeom>
            <a:noFill/>
          </p:spPr>
          <p:txBody>
            <a:bodyPr>
              <a:spAutoFit/>
            </a:bodyPr>
            <a:lstStyle/>
            <a:p>
              <a:pPr algn="ctr" fontAlgn="auto">
                <a:spcBef>
                  <a:spcPts val="0"/>
                </a:spcBef>
                <a:spcAft>
                  <a:spcPts val="0"/>
                </a:spcAft>
                <a:defRPr/>
              </a:pPr>
              <a:r>
                <a:rPr lang="ja-JP" altLang="en-US" sz="2000" b="1" dirty="0">
                  <a:solidFill>
                    <a:schemeClr val="bg1"/>
                  </a:solidFill>
                  <a:effectLst>
                    <a:outerShdw blurRad="38100" dist="38100" dir="2700000" algn="tl">
                      <a:srgbClr val="000000">
                        <a:alpha val="43137"/>
                      </a:srgbClr>
                    </a:outerShdw>
                  </a:effectLst>
                  <a:latin typeface="HGSｺﾞｼｯｸM" panose="020B0600000000000000" pitchFamily="50" charset="-128"/>
                  <a:ea typeface="HGSｺﾞｼｯｸM" panose="020B0600000000000000" pitchFamily="50" charset="-128"/>
                  <a:cs typeface="+mn-cs"/>
                </a:rPr>
                <a:t>第二次修正</a:t>
              </a:r>
            </a:p>
          </p:txBody>
        </p:sp>
      </p:grpSp>
      <p:sp>
        <p:nvSpPr>
          <p:cNvPr id="31" name="テキスト ボックス 30"/>
          <p:cNvSpPr txBox="1"/>
          <p:nvPr/>
        </p:nvSpPr>
        <p:spPr>
          <a:xfrm>
            <a:off x="5759450" y="5478463"/>
            <a:ext cx="2916238" cy="523875"/>
          </a:xfrm>
          <a:prstGeom prst="rect">
            <a:avLst/>
          </a:prstGeom>
          <a:noFill/>
        </p:spPr>
        <p:txBody>
          <a:bodyPr>
            <a:spAutoFit/>
          </a:bodyPr>
          <a:lstStyle/>
          <a:p>
            <a:pPr algn="ctr" fontAlgn="auto">
              <a:spcBef>
                <a:spcPts val="0"/>
              </a:spcBef>
              <a:spcAft>
                <a:spcPts val="0"/>
              </a:spcAft>
              <a:defRPr/>
            </a:pPr>
            <a:r>
              <a:rPr lang="ja-JP" altLang="en-US" sz="1400" b="1" dirty="0">
                <a:effectLst>
                  <a:outerShdw blurRad="38100" dist="38100" dir="2700000" algn="tl">
                    <a:srgbClr val="000000">
                      <a:alpha val="43137"/>
                    </a:srgbClr>
                  </a:outerShdw>
                </a:effectLst>
                <a:latin typeface="HGSｺﾞｼｯｸM" panose="020B0600000000000000" pitchFamily="50" charset="-128"/>
                <a:ea typeface="HGSｺﾞｼｯｸM" panose="020B0600000000000000" pitchFamily="50" charset="-128"/>
                <a:cs typeface="+mn-cs"/>
              </a:rPr>
              <a:t>高圧ガスタンクの津波被害</a:t>
            </a:r>
            <a:endParaRPr lang="en-US" altLang="ja-JP" sz="1400" b="1" dirty="0">
              <a:effectLst>
                <a:outerShdw blurRad="38100" dist="38100" dir="2700000" algn="tl">
                  <a:srgbClr val="000000">
                    <a:alpha val="43137"/>
                  </a:srgbClr>
                </a:outerShdw>
              </a:effectLst>
              <a:latin typeface="HGSｺﾞｼｯｸM" panose="020B0600000000000000" pitchFamily="50" charset="-128"/>
              <a:ea typeface="HGSｺﾞｼｯｸM" panose="020B0600000000000000" pitchFamily="50" charset="-128"/>
              <a:cs typeface="+mn-cs"/>
            </a:endParaRPr>
          </a:p>
          <a:p>
            <a:pPr algn="ctr" fontAlgn="auto">
              <a:spcBef>
                <a:spcPts val="0"/>
              </a:spcBef>
              <a:spcAft>
                <a:spcPts val="0"/>
              </a:spcAft>
              <a:defRPr/>
            </a:pPr>
            <a:r>
              <a:rPr lang="ja-JP" altLang="en-US" sz="1400" b="1" dirty="0">
                <a:effectLst>
                  <a:outerShdw blurRad="38100" dist="38100" dir="2700000" algn="tl">
                    <a:srgbClr val="000000">
                      <a:alpha val="43137"/>
                    </a:srgbClr>
                  </a:outerShdw>
                </a:effectLst>
                <a:latin typeface="HGSｺﾞｼｯｸM" panose="020B0600000000000000" pitchFamily="50" charset="-128"/>
                <a:ea typeface="HGSｺﾞｼｯｸM" panose="020B0600000000000000" pitchFamily="50" charset="-128"/>
                <a:cs typeface="+mn-cs"/>
              </a:rPr>
              <a:t>シミュレーション手法の検討</a:t>
            </a:r>
          </a:p>
        </p:txBody>
      </p:sp>
      <p:sp>
        <p:nvSpPr>
          <p:cNvPr id="2" name="角丸四角形 1"/>
          <p:cNvSpPr/>
          <p:nvPr/>
        </p:nvSpPr>
        <p:spPr>
          <a:xfrm>
            <a:off x="387350" y="1246373"/>
            <a:ext cx="4115629" cy="494129"/>
          </a:xfrm>
          <a:prstGeom prst="roundRect">
            <a:avLst/>
          </a:prstGeom>
          <a:gradFill flip="none" rotWithShape="1">
            <a:gsLst>
              <a:gs pos="0">
                <a:schemeClr val="bg2">
                  <a:lumMod val="75000"/>
                </a:schemeClr>
              </a:gs>
              <a:gs pos="100000">
                <a:schemeClr val="bg1"/>
              </a:gs>
            </a:gsLst>
            <a:lin ang="10800000" scaled="1"/>
            <a:tileRect/>
          </a:gradFill>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400" b="1" dirty="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Ｈ２５年度</a:t>
            </a:r>
          </a:p>
        </p:txBody>
      </p:sp>
      <p:sp>
        <p:nvSpPr>
          <p:cNvPr id="32" name="角丸四角形 31"/>
          <p:cNvSpPr/>
          <p:nvPr/>
        </p:nvSpPr>
        <p:spPr>
          <a:xfrm>
            <a:off x="4559468" y="1246371"/>
            <a:ext cx="4149659" cy="494129"/>
          </a:xfrm>
          <a:prstGeom prst="roundRect">
            <a:avLst/>
          </a:prstGeom>
          <a:gradFill flip="none" rotWithShape="1">
            <a:gsLst>
              <a:gs pos="0">
                <a:schemeClr val="accent1">
                  <a:lumMod val="50000"/>
                </a:schemeClr>
              </a:gs>
              <a:gs pos="100000">
                <a:schemeClr val="accent1">
                  <a:lumMod val="60000"/>
                  <a:lumOff val="40000"/>
                </a:schemeClr>
              </a:gs>
            </a:gsLst>
            <a:lin ang="10800000" scaled="1"/>
            <a:tileRect/>
          </a:gradFill>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400" b="1" dirty="0">
                <a:solidFill>
                  <a:schemeClr val="tx2">
                    <a:lumMod val="75000"/>
                  </a:schemeClr>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Ｈ２６年度</a:t>
            </a:r>
          </a:p>
        </p:txBody>
      </p:sp>
      <p:sp>
        <p:nvSpPr>
          <p:cNvPr id="9" name="正方形/長方形 8"/>
          <p:cNvSpPr/>
          <p:nvPr/>
        </p:nvSpPr>
        <p:spPr>
          <a:xfrm>
            <a:off x="5759450" y="5454650"/>
            <a:ext cx="2949575" cy="584200"/>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8571" name="スライド番号プレースホルダー 3"/>
          <p:cNvSpPr txBox="1">
            <a:spLocks/>
          </p:cNvSpPr>
          <p:nvPr/>
        </p:nvSpPr>
        <p:spPr bwMode="auto">
          <a:xfrm>
            <a:off x="8009164" y="6505575"/>
            <a:ext cx="1162050" cy="365125"/>
          </a:xfrm>
          <a:prstGeom prst="rect">
            <a:avLst/>
          </a:prstGeom>
          <a:noFill/>
          <a:ln w="9525">
            <a:noFill/>
            <a:miter lim="800000"/>
            <a:headEnd/>
            <a:tailEnd/>
          </a:ln>
        </p:spPr>
        <p:txBody>
          <a:bodyPr anchor="ctr"/>
          <a:lstStyle/>
          <a:p>
            <a:pPr algn="r"/>
            <a:fld id="{D52C9EDE-C034-4AE0-B0D0-1E69BD3AE1DE}" type="slidenum">
              <a:rPr lang="en-US" altLang="ja-JP" sz="2400">
                <a:solidFill>
                  <a:schemeClr val="tx2"/>
                </a:solidFill>
                <a:latin typeface="Candara" pitchFamily="34" charset="0"/>
              </a:rPr>
              <a:pPr algn="r"/>
              <a:t>21</a:t>
            </a:fld>
            <a:endParaRPr lang="en-US" altLang="ja-JP" sz="2400" dirty="0">
              <a:solidFill>
                <a:schemeClr val="tx2"/>
              </a:solidFill>
              <a:latin typeface="Candara" pitchFamily="34" charset="0"/>
            </a:endParaRPr>
          </a:p>
        </p:txBody>
      </p:sp>
      <p:sp>
        <p:nvSpPr>
          <p:cNvPr id="27" name="テキスト ボックス 26"/>
          <p:cNvSpPr txBox="1"/>
          <p:nvPr/>
        </p:nvSpPr>
        <p:spPr>
          <a:xfrm>
            <a:off x="586237" y="5401846"/>
            <a:ext cx="3168352" cy="338554"/>
          </a:xfrm>
          <a:prstGeom prst="rect">
            <a:avLst/>
          </a:prstGeom>
          <a:noFill/>
        </p:spPr>
        <p:txBody>
          <a:bodyPr wrap="square" rtlCol="0">
            <a:spAutoFit/>
          </a:bodyPr>
          <a:lstStyle/>
          <a:p>
            <a:pPr algn="ctr"/>
            <a:r>
              <a:rPr lang="ja-JP" altLang="en-US" sz="16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主務大臣に計画を提出</a:t>
            </a:r>
            <a:endParaRPr kumimoji="1" lang="ja-JP" altLang="en-US" sz="16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165655922"/>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スライド番号プレースホルダー 3"/>
          <p:cNvSpPr>
            <a:spLocks noGrp="1"/>
          </p:cNvSpPr>
          <p:nvPr>
            <p:ph type="sldNum" sz="quarter" idx="12"/>
          </p:nvPr>
        </p:nvSpPr>
        <p:spPr bwMode="auto">
          <a:xfrm>
            <a:off x="7981950" y="6457198"/>
            <a:ext cx="1162050" cy="365125"/>
          </a:xfrm>
          <a:ln>
            <a:miter lim="800000"/>
            <a:headEnd/>
            <a:tailEnd/>
          </a:ln>
        </p:spPr>
        <p:txBody>
          <a:bodyPr wrap="square" numCol="1" anchorCtr="0" compatLnSpc="1">
            <a:prstTxWarp prst="textNoShape">
              <a:avLst/>
            </a:prstTxWarp>
          </a:bodyPr>
          <a:lstStyle/>
          <a:p>
            <a:pPr algn="r" fontAlgn="base">
              <a:spcBef>
                <a:spcPct val="0"/>
              </a:spcBef>
              <a:spcAft>
                <a:spcPct val="0"/>
              </a:spcAft>
              <a:defRPr/>
            </a:pPr>
            <a:fld id="{8EFB4735-D28A-459F-AABF-3B0AC44EC53E}" type="slidenum">
              <a:rPr lang="en-US" altLang="ja-JP" sz="2400">
                <a:cs typeface="HGP明朝E"/>
              </a:rPr>
              <a:pPr algn="r" fontAlgn="base">
                <a:spcBef>
                  <a:spcPct val="0"/>
                </a:spcBef>
                <a:spcAft>
                  <a:spcPct val="0"/>
                </a:spcAft>
                <a:defRPr/>
              </a:pPr>
              <a:t>3</a:t>
            </a:fld>
            <a:endParaRPr lang="en-US" altLang="ja-JP" sz="2400" dirty="0">
              <a:cs typeface="HGP明朝E"/>
            </a:endParaRPr>
          </a:p>
        </p:txBody>
      </p:sp>
      <p:sp>
        <p:nvSpPr>
          <p:cNvPr id="18434" name="Rectangle 3"/>
          <p:cNvSpPr>
            <a:spLocks noChangeArrowheads="1"/>
          </p:cNvSpPr>
          <p:nvPr/>
        </p:nvSpPr>
        <p:spPr bwMode="auto">
          <a:xfrm>
            <a:off x="6629400" y="381000"/>
            <a:ext cx="2286000" cy="533400"/>
          </a:xfrm>
          <a:prstGeom prst="rect">
            <a:avLst/>
          </a:prstGeom>
          <a:noFill/>
          <a:ln w="9525">
            <a:noFill/>
            <a:miter lim="800000"/>
            <a:headEnd/>
            <a:tailEnd/>
          </a:ln>
        </p:spPr>
        <p:txBody>
          <a:bodyPr wrap="none" anchor="ctr"/>
          <a:lstStyle/>
          <a:p>
            <a:pPr algn="ctr"/>
            <a:endParaRPr lang="ja-JP" altLang="ja-JP" sz="1600" b="1">
              <a:latin typeface="Tahoma" pitchFamily="34" charset="0"/>
            </a:endParaRPr>
          </a:p>
        </p:txBody>
      </p:sp>
      <p:pic>
        <p:nvPicPr>
          <p:cNvPr id="18435" name="Picture 7"/>
          <p:cNvPicPr>
            <a:picLocks noChangeAspect="1" noChangeArrowheads="1"/>
          </p:cNvPicPr>
          <p:nvPr/>
        </p:nvPicPr>
        <p:blipFill>
          <a:blip r:embed="rId3"/>
          <a:srcRect/>
          <a:stretch>
            <a:fillRect/>
          </a:stretch>
        </p:blipFill>
        <p:spPr bwMode="auto">
          <a:xfrm>
            <a:off x="1592263" y="1620838"/>
            <a:ext cx="6062662" cy="4545012"/>
          </a:xfrm>
          <a:prstGeom prst="rect">
            <a:avLst/>
          </a:prstGeom>
          <a:noFill/>
          <a:ln w="9525">
            <a:noFill/>
            <a:miter lim="800000"/>
            <a:headEnd/>
            <a:tailEnd/>
          </a:ln>
        </p:spPr>
      </p:pic>
      <p:sp>
        <p:nvSpPr>
          <p:cNvPr id="18436" name="Line 10"/>
          <p:cNvSpPr>
            <a:spLocks noChangeShapeType="1"/>
          </p:cNvSpPr>
          <p:nvPr/>
        </p:nvSpPr>
        <p:spPr bwMode="auto">
          <a:xfrm flipV="1">
            <a:off x="4492625" y="5300663"/>
            <a:ext cx="800100" cy="576262"/>
          </a:xfrm>
          <a:prstGeom prst="line">
            <a:avLst/>
          </a:prstGeom>
          <a:noFill/>
          <a:ln w="41275">
            <a:solidFill>
              <a:srgbClr val="FFFF00"/>
            </a:solidFill>
            <a:round/>
            <a:headEnd/>
            <a:tailEnd type="triangle" w="med" len="med"/>
          </a:ln>
        </p:spPr>
        <p:txBody>
          <a:bodyPr>
            <a:spAutoFit/>
          </a:bodyPr>
          <a:lstStyle/>
          <a:p>
            <a:endParaRPr lang="ja-JP" altLang="en-US"/>
          </a:p>
        </p:txBody>
      </p:sp>
      <p:sp>
        <p:nvSpPr>
          <p:cNvPr id="10" name="コンテンツ プレースホルダー 1"/>
          <p:cNvSpPr txBox="1">
            <a:spLocks/>
          </p:cNvSpPr>
          <p:nvPr/>
        </p:nvSpPr>
        <p:spPr>
          <a:xfrm>
            <a:off x="241300" y="1144588"/>
            <a:ext cx="7408863" cy="719137"/>
          </a:xfrm>
          <a:prstGeom prst="rect">
            <a:avLst/>
          </a:prstGeom>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fontAlgn="auto">
              <a:spcAft>
                <a:spcPts val="0"/>
              </a:spcAft>
              <a:defRPr/>
            </a:pPr>
            <a:r>
              <a:rPr lang="ja-JP" altLang="en-US"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石油コンビナート地区の被害</a:t>
            </a:r>
            <a:endParaRPr lang="ja-JP" altLang="en-US"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
        <p:nvSpPr>
          <p:cNvPr id="12" name="Text Box 5"/>
          <p:cNvSpPr txBox="1">
            <a:spLocks noChangeArrowheads="1"/>
          </p:cNvSpPr>
          <p:nvPr/>
        </p:nvSpPr>
        <p:spPr bwMode="auto">
          <a:xfrm>
            <a:off x="6629400" y="6234113"/>
            <a:ext cx="2286000" cy="261937"/>
          </a:xfrm>
          <a:prstGeom prst="rect">
            <a:avLst/>
          </a:prstGeom>
          <a:noFill/>
          <a:ln>
            <a:noFill/>
          </a:ln>
          <a:effectLst/>
        </p:spPr>
        <p:txBody>
          <a:bodyPr>
            <a:spAutoFit/>
          </a:bodyPr>
          <a:lstStyle>
            <a:lvl1pPr marL="742950" indent="-285750">
              <a:spcBef>
                <a:spcPct val="0"/>
              </a:spcBef>
              <a:defRPr kumimoji="1" sz="2400">
                <a:solidFill>
                  <a:schemeClr val="tx1"/>
                </a:solidFill>
                <a:latin typeface="Times New Roman" pitchFamily="18" charset="0"/>
                <a:ea typeface="ＭＳ Ｐゴシック" charset="-128"/>
              </a:defRPr>
            </a:lvl1pPr>
            <a:lvl2pPr>
              <a:spcBef>
                <a:spcPct val="0"/>
              </a:spcBef>
              <a:defRPr kumimoji="1" sz="2400">
                <a:solidFill>
                  <a:schemeClr val="tx1"/>
                </a:solidFill>
                <a:latin typeface="Times New Roman" pitchFamily="18" charset="0"/>
                <a:ea typeface="ＭＳ Ｐゴシック" charset="-128"/>
              </a:defRPr>
            </a:lvl2pPr>
            <a:lvl3pPr>
              <a:spcBef>
                <a:spcPct val="0"/>
              </a:spcBef>
              <a:defRPr kumimoji="1" sz="2400">
                <a:solidFill>
                  <a:schemeClr val="tx1"/>
                </a:solidFill>
                <a:latin typeface="Times New Roman" pitchFamily="18" charset="0"/>
                <a:ea typeface="ＭＳ Ｐゴシック" charset="-128"/>
              </a:defRPr>
            </a:lvl3pPr>
            <a:lvl4pPr>
              <a:spcBef>
                <a:spcPct val="0"/>
              </a:spcBef>
              <a:defRPr kumimoji="1" sz="2400">
                <a:solidFill>
                  <a:schemeClr val="tx1"/>
                </a:solidFill>
                <a:latin typeface="Times New Roman" pitchFamily="18" charset="0"/>
                <a:ea typeface="ＭＳ Ｐゴシック" charset="-128"/>
              </a:defRPr>
            </a:lvl4pPr>
            <a:lvl5pPr>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fontAlgn="auto">
              <a:spcBef>
                <a:spcPct val="50000"/>
              </a:spcBef>
              <a:spcAft>
                <a:spcPts val="0"/>
              </a:spcAft>
              <a:defRPr/>
            </a:pPr>
            <a:r>
              <a:rPr lang="ja-JP" altLang="ja-JP" sz="1050" b="1" dirty="0" smtClean="0">
                <a:cs typeface="+mn-cs"/>
              </a:rPr>
              <a:t>(消防庁</a:t>
            </a:r>
            <a:r>
              <a:rPr lang="ja-JP" altLang="en-US" sz="1050" b="1" dirty="0">
                <a:cs typeface="+mn-cs"/>
              </a:rPr>
              <a:t>資料</a:t>
            </a:r>
            <a:r>
              <a:rPr lang="ja-JP" altLang="ja-JP" sz="1050" b="1" dirty="0" smtClean="0">
                <a:cs typeface="+mn-cs"/>
              </a:rPr>
              <a:t>より</a:t>
            </a:r>
            <a:r>
              <a:rPr lang="ja-JP" altLang="ja-JP" sz="1050" b="1" dirty="0">
                <a:cs typeface="+mn-cs"/>
              </a:rPr>
              <a:t>）</a:t>
            </a:r>
            <a:endParaRPr lang="ja-JP" altLang="en-US" sz="1050" b="1" dirty="0">
              <a:cs typeface="+mn-cs"/>
            </a:endParaRPr>
          </a:p>
        </p:txBody>
      </p:sp>
      <p:sp>
        <p:nvSpPr>
          <p:cNvPr id="13" name="タイトル 2"/>
          <p:cNvSpPr txBox="1">
            <a:spLocks/>
          </p:cNvSpPr>
          <p:nvPr/>
        </p:nvSpPr>
        <p:spPr>
          <a:xfrm>
            <a:off x="457200" y="271463"/>
            <a:ext cx="8291513" cy="642937"/>
          </a:xfrm>
          <a:prstGeom prst="rect">
            <a:avLst/>
          </a:prstGeom>
        </p:spPr>
        <p:txBody>
          <a:bodyP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defRPr/>
            </a:pPr>
            <a:r>
              <a:rPr lang="ja-JP" altLang="en-US" sz="28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１　計画修正の背景</a:t>
            </a:r>
            <a:endParaRPr lang="ja-JP" altLang="en-US" sz="28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
        <p:nvSpPr>
          <p:cNvPr id="18440" name="Line 10"/>
          <p:cNvSpPr>
            <a:spLocks noChangeShapeType="1"/>
          </p:cNvSpPr>
          <p:nvPr/>
        </p:nvSpPr>
        <p:spPr bwMode="auto">
          <a:xfrm flipH="1">
            <a:off x="6629400" y="3500438"/>
            <a:ext cx="679450" cy="792162"/>
          </a:xfrm>
          <a:prstGeom prst="line">
            <a:avLst/>
          </a:prstGeom>
          <a:noFill/>
          <a:ln w="41275">
            <a:solidFill>
              <a:srgbClr val="FFFF00"/>
            </a:solidFill>
            <a:round/>
            <a:headEnd/>
            <a:tailEnd type="triangle" w="med" len="med"/>
          </a:ln>
        </p:spPr>
        <p:txBody>
          <a:bodyPr>
            <a:spAutoFit/>
          </a:bodyPr>
          <a:lstStyle/>
          <a:p>
            <a:endParaRPr lang="ja-JP" altLang="en-US"/>
          </a:p>
        </p:txBody>
      </p:sp>
      <p:sp>
        <p:nvSpPr>
          <p:cNvPr id="4" name="テキスト ボックス 3"/>
          <p:cNvSpPr txBox="1"/>
          <p:nvPr/>
        </p:nvSpPr>
        <p:spPr>
          <a:xfrm>
            <a:off x="2826470" y="5759778"/>
            <a:ext cx="1666528" cy="523220"/>
          </a:xfrm>
          <a:prstGeom prst="rect">
            <a:avLst/>
          </a:prstGeom>
          <a:solidFill>
            <a:schemeClr val="tx2">
              <a:lumMod val="75000"/>
            </a:schemeClr>
          </a:solidFill>
          <a:scene3d>
            <a:camera prst="orthographicFront"/>
            <a:lightRig rig="threePt" dir="t"/>
          </a:scene3d>
          <a:sp3d prstMaterial="matte">
            <a:bevelT/>
          </a:sp3d>
        </p:spPr>
        <p:txBody>
          <a:bodyPr>
            <a:spAutoFit/>
          </a:bodyPr>
          <a:lstStyle/>
          <a:p>
            <a:pPr fontAlgn="auto">
              <a:spcBef>
                <a:spcPts val="0"/>
              </a:spcBef>
              <a:spcAft>
                <a:spcPts val="0"/>
              </a:spcAft>
              <a:defRPr/>
            </a:pPr>
            <a:r>
              <a:rPr lang="ja-JP" altLang="en-US" sz="1400" b="1" dirty="0">
                <a:solidFill>
                  <a:srgbClr val="FFFF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rPr>
              <a:t>配管の折れ曲がり</a:t>
            </a:r>
            <a:endParaRPr lang="en-US" altLang="ja-JP" sz="1400" b="1" dirty="0">
              <a:solidFill>
                <a:srgbClr val="FFFF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endParaRPr>
          </a:p>
          <a:p>
            <a:pPr fontAlgn="auto">
              <a:spcBef>
                <a:spcPts val="0"/>
              </a:spcBef>
              <a:spcAft>
                <a:spcPts val="0"/>
              </a:spcAft>
              <a:defRPr/>
            </a:pPr>
            <a:r>
              <a:rPr lang="ja-JP" altLang="en-US" sz="1400" b="1" dirty="0">
                <a:solidFill>
                  <a:srgbClr val="FFFF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rPr>
              <a:t>危険物の漏洩</a:t>
            </a:r>
          </a:p>
        </p:txBody>
      </p:sp>
      <p:sp>
        <p:nvSpPr>
          <p:cNvPr id="16" name="テキスト ボックス 15"/>
          <p:cNvSpPr txBox="1"/>
          <p:nvPr/>
        </p:nvSpPr>
        <p:spPr>
          <a:xfrm>
            <a:off x="7110096" y="2977788"/>
            <a:ext cx="1376616" cy="523220"/>
          </a:xfrm>
          <a:prstGeom prst="rect">
            <a:avLst/>
          </a:prstGeom>
          <a:solidFill>
            <a:schemeClr val="tx2">
              <a:lumMod val="75000"/>
            </a:schemeClr>
          </a:solidFill>
          <a:scene3d>
            <a:camera prst="orthographicFront"/>
            <a:lightRig rig="threePt" dir="t"/>
          </a:scene3d>
          <a:sp3d prstMaterial="matte">
            <a:bevelT/>
          </a:sp3d>
        </p:spPr>
        <p:txBody>
          <a:bodyPr>
            <a:spAutoFit/>
          </a:bodyPr>
          <a:lstStyle/>
          <a:p>
            <a:pPr fontAlgn="auto">
              <a:spcBef>
                <a:spcPts val="0"/>
              </a:spcBef>
              <a:spcAft>
                <a:spcPts val="0"/>
              </a:spcAft>
              <a:defRPr/>
            </a:pPr>
            <a:r>
              <a:rPr lang="ja-JP" altLang="en-US" sz="1400" b="1" dirty="0">
                <a:solidFill>
                  <a:srgbClr val="FFFF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rPr>
              <a:t>護岸・桟橋・</a:t>
            </a:r>
            <a:endParaRPr lang="en-US" altLang="ja-JP" sz="1400" b="1" dirty="0">
              <a:solidFill>
                <a:srgbClr val="FFFF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endParaRPr>
          </a:p>
          <a:p>
            <a:pPr fontAlgn="auto">
              <a:spcBef>
                <a:spcPts val="0"/>
              </a:spcBef>
              <a:spcAft>
                <a:spcPts val="0"/>
              </a:spcAft>
              <a:defRPr/>
            </a:pPr>
            <a:r>
              <a:rPr lang="ja-JP" altLang="en-US" sz="1400" b="1" dirty="0">
                <a:solidFill>
                  <a:srgbClr val="FFFF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rPr>
              <a:t>防油堤の損傷</a:t>
            </a:r>
          </a:p>
        </p:txBody>
      </p:sp>
      <p:sp>
        <p:nvSpPr>
          <p:cNvPr id="18447" name="Line 10"/>
          <p:cNvSpPr>
            <a:spLocks noChangeShapeType="1"/>
          </p:cNvSpPr>
          <p:nvPr/>
        </p:nvSpPr>
        <p:spPr bwMode="auto">
          <a:xfrm>
            <a:off x="2206625" y="3222625"/>
            <a:ext cx="420688" cy="277813"/>
          </a:xfrm>
          <a:prstGeom prst="line">
            <a:avLst/>
          </a:prstGeom>
          <a:noFill/>
          <a:ln w="41275">
            <a:solidFill>
              <a:srgbClr val="FFFF00"/>
            </a:solidFill>
            <a:round/>
            <a:headEnd/>
            <a:tailEnd type="triangle" w="med" len="med"/>
          </a:ln>
        </p:spPr>
        <p:txBody>
          <a:bodyPr>
            <a:spAutoFit/>
          </a:bodyPr>
          <a:lstStyle/>
          <a:p>
            <a:endParaRPr lang="ja-JP" altLang="en-US"/>
          </a:p>
        </p:txBody>
      </p:sp>
      <p:sp>
        <p:nvSpPr>
          <p:cNvPr id="18" name="テキスト ボックス 17"/>
          <p:cNvSpPr txBox="1"/>
          <p:nvPr/>
        </p:nvSpPr>
        <p:spPr>
          <a:xfrm>
            <a:off x="539552" y="2825422"/>
            <a:ext cx="1877380" cy="523220"/>
          </a:xfrm>
          <a:prstGeom prst="rect">
            <a:avLst/>
          </a:prstGeom>
          <a:solidFill>
            <a:schemeClr val="tx2">
              <a:lumMod val="75000"/>
            </a:schemeClr>
          </a:solidFill>
          <a:scene3d>
            <a:camera prst="orthographicFront"/>
            <a:lightRig rig="threePt" dir="t"/>
          </a:scene3d>
          <a:sp3d prstMaterial="matte">
            <a:bevelT/>
          </a:sp3d>
        </p:spPr>
        <p:txBody>
          <a:bodyPr>
            <a:spAutoFit/>
          </a:bodyPr>
          <a:lstStyle/>
          <a:p>
            <a:pPr fontAlgn="auto">
              <a:spcBef>
                <a:spcPts val="0"/>
              </a:spcBef>
              <a:spcAft>
                <a:spcPts val="0"/>
              </a:spcAft>
              <a:defRPr/>
            </a:pPr>
            <a:r>
              <a:rPr lang="ja-JP" altLang="en-US" sz="1400" b="1" dirty="0">
                <a:solidFill>
                  <a:srgbClr val="FFFF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rPr>
              <a:t>スロッシングにより</a:t>
            </a:r>
            <a:endParaRPr lang="en-US" altLang="ja-JP" sz="1400" b="1" dirty="0">
              <a:solidFill>
                <a:srgbClr val="FFFF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endParaRPr>
          </a:p>
          <a:p>
            <a:pPr fontAlgn="auto">
              <a:spcBef>
                <a:spcPts val="0"/>
              </a:spcBef>
              <a:spcAft>
                <a:spcPts val="0"/>
              </a:spcAft>
              <a:defRPr/>
            </a:pPr>
            <a:r>
              <a:rPr lang="ja-JP" altLang="en-US" sz="1400" b="1" dirty="0">
                <a:solidFill>
                  <a:srgbClr val="FFFF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rPr>
              <a:t>浮き屋根上に油漏洩</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スライド番号プレースホルダー 3"/>
          <p:cNvSpPr>
            <a:spLocks noGrp="1"/>
          </p:cNvSpPr>
          <p:nvPr>
            <p:ph type="sldNum" sz="quarter" idx="12"/>
          </p:nvPr>
        </p:nvSpPr>
        <p:spPr bwMode="auto">
          <a:xfrm>
            <a:off x="7981950" y="6522244"/>
            <a:ext cx="1162050" cy="365125"/>
          </a:xfrm>
          <a:ln>
            <a:miter lim="800000"/>
            <a:headEnd/>
            <a:tailEnd/>
          </a:ln>
        </p:spPr>
        <p:txBody>
          <a:bodyPr wrap="square" numCol="1" anchorCtr="0" compatLnSpc="1">
            <a:prstTxWarp prst="textNoShape">
              <a:avLst/>
            </a:prstTxWarp>
          </a:bodyPr>
          <a:lstStyle/>
          <a:p>
            <a:pPr algn="r" fontAlgn="base">
              <a:spcBef>
                <a:spcPct val="0"/>
              </a:spcBef>
              <a:spcAft>
                <a:spcPct val="0"/>
              </a:spcAft>
              <a:defRPr/>
            </a:pPr>
            <a:fld id="{781EB19C-7F2A-49EA-86A4-D2D8009FFFBC}" type="slidenum">
              <a:rPr lang="en-US" altLang="ja-JP" sz="2400">
                <a:cs typeface="HGP明朝E"/>
              </a:rPr>
              <a:pPr algn="r" fontAlgn="base">
                <a:spcBef>
                  <a:spcPct val="0"/>
                </a:spcBef>
                <a:spcAft>
                  <a:spcPct val="0"/>
                </a:spcAft>
                <a:defRPr/>
              </a:pPr>
              <a:t>4</a:t>
            </a:fld>
            <a:endParaRPr lang="en-US" altLang="ja-JP" sz="2400" dirty="0">
              <a:cs typeface="HGP明朝E"/>
            </a:endParaRPr>
          </a:p>
        </p:txBody>
      </p:sp>
      <p:sp>
        <p:nvSpPr>
          <p:cNvPr id="20482" name="Rectangle 3"/>
          <p:cNvSpPr>
            <a:spLocks noChangeArrowheads="1"/>
          </p:cNvSpPr>
          <p:nvPr/>
        </p:nvSpPr>
        <p:spPr bwMode="auto">
          <a:xfrm>
            <a:off x="6629400" y="381000"/>
            <a:ext cx="2286000" cy="533400"/>
          </a:xfrm>
          <a:prstGeom prst="rect">
            <a:avLst/>
          </a:prstGeom>
          <a:noFill/>
          <a:ln w="9525">
            <a:noFill/>
            <a:miter lim="800000"/>
            <a:headEnd/>
            <a:tailEnd/>
          </a:ln>
        </p:spPr>
        <p:txBody>
          <a:bodyPr wrap="none" anchor="ctr"/>
          <a:lstStyle/>
          <a:p>
            <a:pPr algn="ctr"/>
            <a:endParaRPr lang="ja-JP" altLang="ja-JP" sz="1600" b="1">
              <a:latin typeface="Tahoma" pitchFamily="34" charset="0"/>
            </a:endParaRPr>
          </a:p>
        </p:txBody>
      </p:sp>
      <p:pic>
        <p:nvPicPr>
          <p:cNvPr id="20483" name="Picture 12"/>
          <p:cNvPicPr>
            <a:picLocks noChangeAspect="1" noChangeArrowheads="1"/>
          </p:cNvPicPr>
          <p:nvPr/>
        </p:nvPicPr>
        <p:blipFill>
          <a:blip r:embed="rId3"/>
          <a:srcRect/>
          <a:stretch>
            <a:fillRect/>
          </a:stretch>
        </p:blipFill>
        <p:spPr bwMode="auto">
          <a:xfrm>
            <a:off x="1331913" y="1628775"/>
            <a:ext cx="6192837" cy="4618038"/>
          </a:xfrm>
          <a:prstGeom prst="rect">
            <a:avLst/>
          </a:prstGeom>
          <a:noFill/>
          <a:ln w="9525">
            <a:noFill/>
            <a:miter lim="800000"/>
            <a:headEnd/>
            <a:tailEnd/>
          </a:ln>
        </p:spPr>
      </p:pic>
      <p:sp>
        <p:nvSpPr>
          <p:cNvPr id="13" name="コンテンツ プレースホルダー 1"/>
          <p:cNvSpPr txBox="1">
            <a:spLocks/>
          </p:cNvSpPr>
          <p:nvPr/>
        </p:nvSpPr>
        <p:spPr>
          <a:xfrm>
            <a:off x="242888" y="1146175"/>
            <a:ext cx="4895850" cy="576263"/>
          </a:xfrm>
          <a:prstGeom prst="rect">
            <a:avLst/>
          </a:prstGeom>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fontAlgn="auto">
              <a:spcAft>
                <a:spcPts val="0"/>
              </a:spcAft>
              <a:defRPr/>
            </a:pPr>
            <a:r>
              <a:rPr lang="ja-JP" altLang="en-US"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石油コンビナート地区の被害</a:t>
            </a:r>
            <a:endParaRPr lang="ja-JP" altLang="en-US"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
        <p:nvSpPr>
          <p:cNvPr id="20485" name="Text Box 5"/>
          <p:cNvSpPr txBox="1">
            <a:spLocks noChangeArrowheads="1"/>
          </p:cNvSpPr>
          <p:nvPr/>
        </p:nvSpPr>
        <p:spPr bwMode="auto">
          <a:xfrm>
            <a:off x="6629400" y="6391275"/>
            <a:ext cx="2419350" cy="261938"/>
          </a:xfrm>
          <a:prstGeom prst="rect">
            <a:avLst/>
          </a:prstGeom>
          <a:noFill/>
          <a:ln w="9525">
            <a:noFill/>
            <a:miter lim="800000"/>
            <a:headEnd/>
            <a:tailEnd/>
          </a:ln>
        </p:spPr>
        <p:txBody>
          <a:bodyPr>
            <a:spAutoFit/>
          </a:bodyPr>
          <a:lstStyle/>
          <a:p>
            <a:pPr marL="742950" indent="-285750">
              <a:spcBef>
                <a:spcPct val="50000"/>
              </a:spcBef>
            </a:pPr>
            <a:r>
              <a:rPr lang="ja-JP" altLang="ja-JP" sz="1100" b="1">
                <a:latin typeface="Times New Roman" pitchFamily="18" charset="0"/>
                <a:ea typeface="ＭＳ Ｐゴシック" charset="-128"/>
              </a:rPr>
              <a:t>(消防庁資料より）</a:t>
            </a:r>
            <a:endParaRPr lang="ja-JP" altLang="en-US" sz="1100" b="1">
              <a:latin typeface="Times New Roman" pitchFamily="18" charset="0"/>
              <a:ea typeface="ＭＳ Ｐゴシック" charset="-128"/>
            </a:endParaRPr>
          </a:p>
        </p:txBody>
      </p:sp>
      <p:sp>
        <p:nvSpPr>
          <p:cNvPr id="9" name="テキスト ボックス 8"/>
          <p:cNvSpPr txBox="1"/>
          <p:nvPr/>
        </p:nvSpPr>
        <p:spPr>
          <a:xfrm>
            <a:off x="1331640" y="1628800"/>
            <a:ext cx="3226326" cy="369332"/>
          </a:xfrm>
          <a:prstGeom prst="rect">
            <a:avLst/>
          </a:prstGeom>
          <a:solidFill>
            <a:schemeClr val="tx2">
              <a:lumMod val="75000"/>
            </a:schemeClr>
          </a:solidFill>
          <a:scene3d>
            <a:camera prst="orthographicFront"/>
            <a:lightRig rig="threePt" dir="t"/>
          </a:scene3d>
          <a:sp3d prstMaterial="matte">
            <a:bevelT/>
          </a:sp3d>
        </p:spPr>
        <p:txBody>
          <a:bodyPr>
            <a:spAutoFit/>
          </a:bodyPr>
          <a:lstStyle/>
          <a:p>
            <a:pPr algn="ctr" fontAlgn="auto">
              <a:spcBef>
                <a:spcPts val="0"/>
              </a:spcBef>
              <a:spcAft>
                <a:spcPts val="0"/>
              </a:spcAft>
              <a:defRPr/>
            </a:pPr>
            <a:r>
              <a:rPr lang="ja-JP" altLang="en-US" b="1" dirty="0">
                <a:solidFill>
                  <a:srgbClr val="FFFF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rPr>
              <a:t>津波によりタンクが移動・倒壊</a:t>
            </a:r>
          </a:p>
        </p:txBody>
      </p:sp>
      <p:sp>
        <p:nvSpPr>
          <p:cNvPr id="10" name="タイトル 2"/>
          <p:cNvSpPr txBox="1">
            <a:spLocks/>
          </p:cNvSpPr>
          <p:nvPr/>
        </p:nvSpPr>
        <p:spPr>
          <a:xfrm>
            <a:off x="457200" y="271463"/>
            <a:ext cx="8291513" cy="642937"/>
          </a:xfrm>
          <a:prstGeom prst="rect">
            <a:avLst/>
          </a:prstGeom>
        </p:spPr>
        <p:txBody>
          <a:bodyP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defRPr/>
            </a:pPr>
            <a:r>
              <a:rPr lang="ja-JP" altLang="en-US" sz="28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１　計画修正の背景</a:t>
            </a:r>
            <a:endParaRPr lang="ja-JP" altLang="en-US" sz="28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スライド番号プレースホルダー 3"/>
          <p:cNvSpPr>
            <a:spLocks noGrp="1"/>
          </p:cNvSpPr>
          <p:nvPr>
            <p:ph type="sldNum" sz="quarter" idx="12"/>
          </p:nvPr>
        </p:nvSpPr>
        <p:spPr bwMode="auto">
          <a:xfrm>
            <a:off x="7981950" y="6492875"/>
            <a:ext cx="1162050" cy="365125"/>
          </a:xfrm>
          <a:ln>
            <a:miter lim="800000"/>
            <a:headEnd/>
            <a:tailEnd/>
          </a:ln>
        </p:spPr>
        <p:txBody>
          <a:bodyPr wrap="square" numCol="1" anchorCtr="0" compatLnSpc="1">
            <a:prstTxWarp prst="textNoShape">
              <a:avLst/>
            </a:prstTxWarp>
          </a:bodyPr>
          <a:lstStyle/>
          <a:p>
            <a:pPr algn="r" fontAlgn="base">
              <a:spcBef>
                <a:spcPct val="0"/>
              </a:spcBef>
              <a:spcAft>
                <a:spcPct val="0"/>
              </a:spcAft>
              <a:defRPr/>
            </a:pPr>
            <a:fld id="{121649E0-70E6-41F9-9A2D-9D89916AE404}" type="slidenum">
              <a:rPr lang="en-US" altLang="ja-JP" sz="2400">
                <a:cs typeface="HGP明朝E"/>
              </a:rPr>
              <a:pPr algn="r" fontAlgn="base">
                <a:spcBef>
                  <a:spcPct val="0"/>
                </a:spcBef>
                <a:spcAft>
                  <a:spcPct val="0"/>
                </a:spcAft>
                <a:defRPr/>
              </a:pPr>
              <a:t>5</a:t>
            </a:fld>
            <a:endParaRPr lang="en-US" altLang="ja-JP" sz="2400" dirty="0">
              <a:cs typeface="HGP明朝E"/>
            </a:endParaRPr>
          </a:p>
        </p:txBody>
      </p:sp>
      <p:sp>
        <p:nvSpPr>
          <p:cNvPr id="24578" name="Rectangle 3"/>
          <p:cNvSpPr>
            <a:spLocks noChangeArrowheads="1"/>
          </p:cNvSpPr>
          <p:nvPr/>
        </p:nvSpPr>
        <p:spPr bwMode="auto">
          <a:xfrm>
            <a:off x="6629400" y="381000"/>
            <a:ext cx="2286000" cy="533400"/>
          </a:xfrm>
          <a:prstGeom prst="rect">
            <a:avLst/>
          </a:prstGeom>
          <a:noFill/>
          <a:ln w="9525">
            <a:noFill/>
            <a:miter lim="800000"/>
            <a:headEnd/>
            <a:tailEnd/>
          </a:ln>
        </p:spPr>
        <p:txBody>
          <a:bodyPr wrap="none" anchor="ctr"/>
          <a:lstStyle/>
          <a:p>
            <a:pPr algn="ctr"/>
            <a:endParaRPr lang="ja-JP" altLang="ja-JP" sz="1600" b="1">
              <a:latin typeface="Tahoma" pitchFamily="34" charset="0"/>
            </a:endParaRPr>
          </a:p>
        </p:txBody>
      </p:sp>
      <p:pic>
        <p:nvPicPr>
          <p:cNvPr id="24579" name="Picture 12"/>
          <p:cNvPicPr>
            <a:picLocks noChangeAspect="1" noChangeArrowheads="1"/>
          </p:cNvPicPr>
          <p:nvPr/>
        </p:nvPicPr>
        <p:blipFill>
          <a:blip r:embed="rId3"/>
          <a:srcRect/>
          <a:stretch>
            <a:fillRect/>
          </a:stretch>
        </p:blipFill>
        <p:spPr bwMode="auto">
          <a:xfrm>
            <a:off x="2651125" y="1584070"/>
            <a:ext cx="6264275" cy="4695825"/>
          </a:xfrm>
          <a:prstGeom prst="rect">
            <a:avLst/>
          </a:prstGeom>
          <a:noFill/>
          <a:ln w="9525">
            <a:noFill/>
            <a:miter lim="800000"/>
            <a:headEnd/>
            <a:tailEnd/>
          </a:ln>
        </p:spPr>
      </p:pic>
      <p:sp>
        <p:nvSpPr>
          <p:cNvPr id="14" name="コンテンツ プレースホルダー 1"/>
          <p:cNvSpPr txBox="1">
            <a:spLocks/>
          </p:cNvSpPr>
          <p:nvPr/>
        </p:nvSpPr>
        <p:spPr>
          <a:xfrm>
            <a:off x="179388" y="981075"/>
            <a:ext cx="7408862" cy="719138"/>
          </a:xfrm>
          <a:prstGeom prst="rect">
            <a:avLst/>
          </a:prstGeom>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fontAlgn="auto">
              <a:spcAft>
                <a:spcPts val="0"/>
              </a:spcAft>
              <a:defRPr/>
            </a:pPr>
            <a:r>
              <a:rPr lang="ja-JP" altLang="en-US"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石油コンビナート地区の被害</a:t>
            </a:r>
            <a:endParaRPr lang="ja-JP" altLang="en-US"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
        <p:nvSpPr>
          <p:cNvPr id="24581" name="Text Box 5"/>
          <p:cNvSpPr txBox="1">
            <a:spLocks noChangeArrowheads="1"/>
          </p:cNvSpPr>
          <p:nvPr/>
        </p:nvSpPr>
        <p:spPr bwMode="auto">
          <a:xfrm>
            <a:off x="6732588" y="6391275"/>
            <a:ext cx="2316162" cy="261938"/>
          </a:xfrm>
          <a:prstGeom prst="rect">
            <a:avLst/>
          </a:prstGeom>
          <a:noFill/>
          <a:ln w="9525">
            <a:noFill/>
            <a:miter lim="800000"/>
            <a:headEnd/>
            <a:tailEnd/>
          </a:ln>
        </p:spPr>
        <p:txBody>
          <a:bodyPr>
            <a:spAutoFit/>
          </a:bodyPr>
          <a:lstStyle/>
          <a:p>
            <a:pPr marL="742950" indent="-285750">
              <a:spcBef>
                <a:spcPct val="50000"/>
              </a:spcBef>
            </a:pPr>
            <a:r>
              <a:rPr lang="ja-JP" altLang="ja-JP" sz="1100" b="1">
                <a:latin typeface="Times New Roman" pitchFamily="18" charset="0"/>
                <a:ea typeface="ＭＳ Ｐゴシック" charset="-128"/>
              </a:rPr>
              <a:t>(消防庁資料より）</a:t>
            </a:r>
            <a:endParaRPr lang="ja-JP" altLang="en-US" sz="1100" b="1">
              <a:latin typeface="Times New Roman" pitchFamily="18" charset="0"/>
              <a:ea typeface="ＭＳ Ｐゴシック" charset="-128"/>
            </a:endParaRPr>
          </a:p>
        </p:txBody>
      </p:sp>
      <p:sp>
        <p:nvSpPr>
          <p:cNvPr id="9" name="テキスト ボックス 8"/>
          <p:cNvSpPr txBox="1"/>
          <p:nvPr/>
        </p:nvSpPr>
        <p:spPr>
          <a:xfrm>
            <a:off x="3062514" y="1598037"/>
            <a:ext cx="5852886" cy="369332"/>
          </a:xfrm>
          <a:prstGeom prst="rect">
            <a:avLst/>
          </a:prstGeom>
          <a:solidFill>
            <a:schemeClr val="tx2">
              <a:lumMod val="75000"/>
            </a:schemeClr>
          </a:solidFill>
          <a:scene3d>
            <a:camera prst="orthographicFront"/>
            <a:lightRig rig="threePt" dir="t"/>
          </a:scene3d>
          <a:sp3d prstMaterial="matte">
            <a:bevelT/>
          </a:sp3d>
        </p:spPr>
        <p:txBody>
          <a:bodyPr wrap="square">
            <a:spAutoFit/>
          </a:bodyPr>
          <a:lstStyle/>
          <a:p>
            <a:pPr algn="ctr" fontAlgn="auto">
              <a:spcBef>
                <a:spcPts val="0"/>
              </a:spcBef>
              <a:spcAft>
                <a:spcPts val="0"/>
              </a:spcAft>
              <a:defRPr/>
            </a:pPr>
            <a:r>
              <a:rPr lang="ja-JP" altLang="en-US" b="1" dirty="0">
                <a:solidFill>
                  <a:srgbClr val="FFFF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rPr>
              <a:t>タンク支柱の座屈により破損配管が破損</a:t>
            </a:r>
          </a:p>
        </p:txBody>
      </p:sp>
      <p:pic>
        <p:nvPicPr>
          <p:cNvPr id="24585" name="Picture 7"/>
          <p:cNvPicPr>
            <a:picLocks noChangeAspect="1" noChangeArrowheads="1"/>
          </p:cNvPicPr>
          <p:nvPr/>
        </p:nvPicPr>
        <p:blipFill>
          <a:blip r:embed="rId4"/>
          <a:srcRect/>
          <a:stretch>
            <a:fillRect/>
          </a:stretch>
        </p:blipFill>
        <p:spPr bwMode="auto">
          <a:xfrm>
            <a:off x="211931" y="4111664"/>
            <a:ext cx="2850583" cy="2168231"/>
          </a:xfrm>
          <a:prstGeom prst="rect">
            <a:avLst/>
          </a:prstGeom>
          <a:noFill/>
          <a:ln w="9525" algn="ctr">
            <a:noFill/>
            <a:miter lim="800000"/>
            <a:headEnd/>
            <a:tailEnd/>
          </a:ln>
        </p:spPr>
      </p:pic>
      <p:sp>
        <p:nvSpPr>
          <p:cNvPr id="11" name="タイトル 2"/>
          <p:cNvSpPr txBox="1">
            <a:spLocks/>
          </p:cNvSpPr>
          <p:nvPr/>
        </p:nvSpPr>
        <p:spPr>
          <a:xfrm>
            <a:off x="457200" y="271463"/>
            <a:ext cx="8291513" cy="642937"/>
          </a:xfrm>
          <a:prstGeom prst="rect">
            <a:avLst/>
          </a:prstGeom>
        </p:spPr>
        <p:txBody>
          <a:bodyP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defRPr/>
            </a:pPr>
            <a:r>
              <a:rPr lang="ja-JP" altLang="en-US" sz="28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１　計画修正の背景</a:t>
            </a:r>
            <a:endParaRPr lang="ja-JP" altLang="en-US" sz="28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pic>
        <p:nvPicPr>
          <p:cNvPr id="1026" name="Picture 2" descr="http://2.bp.blogspot.com/-DfyUUi49lzM/UOt_PPikGTI/AAAAAAAACDs/pkNXEx8_IPQ/s1600/Baidu+IME_2013-1-8_10-57-3.jpg"/>
          <p:cNvPicPr>
            <a:picLocks noChangeAspect="1" noChangeArrowheads="1"/>
          </p:cNvPicPr>
          <p:nvPr/>
        </p:nvPicPr>
        <p:blipFill rotWithShape="1">
          <a:blip r:embed="rId5">
            <a:extLst>
              <a:ext uri="{28A0092B-C50C-407E-A947-70E740481C1C}">
                <a14:useLocalDpi xmlns:a14="http://schemas.microsoft.com/office/drawing/2010/main" val="0"/>
              </a:ext>
            </a:extLst>
          </a:blip>
          <a:srcRect l="21824" t="12599" r="17700" b="8807"/>
          <a:stretch/>
        </p:blipFill>
        <p:spPr bwMode="auto">
          <a:xfrm>
            <a:off x="211932" y="1600523"/>
            <a:ext cx="2850582" cy="25433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スライド番号プレースホルダー 3"/>
          <p:cNvSpPr>
            <a:spLocks noGrp="1"/>
          </p:cNvSpPr>
          <p:nvPr>
            <p:ph type="sldNum" sz="quarter" idx="12"/>
          </p:nvPr>
        </p:nvSpPr>
        <p:spPr bwMode="auto">
          <a:xfrm>
            <a:off x="7981950" y="6492875"/>
            <a:ext cx="1162050" cy="365125"/>
          </a:xfrm>
          <a:ln>
            <a:miter lim="800000"/>
            <a:headEnd/>
            <a:tailEnd/>
          </a:ln>
        </p:spPr>
        <p:txBody>
          <a:bodyPr wrap="square" numCol="1" anchorCtr="0" compatLnSpc="1">
            <a:prstTxWarp prst="textNoShape">
              <a:avLst/>
            </a:prstTxWarp>
          </a:bodyPr>
          <a:lstStyle/>
          <a:p>
            <a:pPr algn="r" fontAlgn="base">
              <a:spcBef>
                <a:spcPct val="0"/>
              </a:spcBef>
              <a:spcAft>
                <a:spcPct val="0"/>
              </a:spcAft>
              <a:defRPr/>
            </a:pPr>
            <a:fld id="{9870AA81-D8F8-4816-9CF8-1ED98EFB62C6}" type="slidenum">
              <a:rPr lang="en-US" altLang="ja-JP" sz="2400">
                <a:cs typeface="HGP明朝E"/>
              </a:rPr>
              <a:pPr algn="r" fontAlgn="base">
                <a:spcBef>
                  <a:spcPct val="0"/>
                </a:spcBef>
                <a:spcAft>
                  <a:spcPct val="0"/>
                </a:spcAft>
                <a:defRPr/>
              </a:pPr>
              <a:t>6</a:t>
            </a:fld>
            <a:endParaRPr lang="en-US" altLang="ja-JP" sz="2400" dirty="0">
              <a:cs typeface="HGP明朝E"/>
            </a:endParaRPr>
          </a:p>
        </p:txBody>
      </p:sp>
      <p:sp>
        <p:nvSpPr>
          <p:cNvPr id="26626" name="Rectangle 2"/>
          <p:cNvSpPr>
            <a:spLocks noChangeArrowheads="1"/>
          </p:cNvSpPr>
          <p:nvPr/>
        </p:nvSpPr>
        <p:spPr bwMode="auto">
          <a:xfrm>
            <a:off x="6629400" y="381000"/>
            <a:ext cx="2286000" cy="533400"/>
          </a:xfrm>
          <a:prstGeom prst="rect">
            <a:avLst/>
          </a:prstGeom>
          <a:noFill/>
          <a:ln w="9525">
            <a:noFill/>
            <a:miter lim="800000"/>
            <a:headEnd/>
            <a:tailEnd/>
          </a:ln>
        </p:spPr>
        <p:txBody>
          <a:bodyPr wrap="none" anchor="ctr"/>
          <a:lstStyle/>
          <a:p>
            <a:pPr algn="ctr"/>
            <a:endParaRPr lang="ja-JP" altLang="ja-JP" sz="1600" b="1">
              <a:latin typeface="Tahoma" pitchFamily="34" charset="0"/>
            </a:endParaRPr>
          </a:p>
        </p:txBody>
      </p:sp>
      <p:sp>
        <p:nvSpPr>
          <p:cNvPr id="11" name="コンテンツ プレースホルダー 1"/>
          <p:cNvSpPr txBox="1">
            <a:spLocks/>
          </p:cNvSpPr>
          <p:nvPr/>
        </p:nvSpPr>
        <p:spPr>
          <a:xfrm>
            <a:off x="179388" y="1116013"/>
            <a:ext cx="7408862" cy="584200"/>
          </a:xfrm>
          <a:prstGeom prst="rect">
            <a:avLst/>
          </a:prstGeom>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fontAlgn="auto">
              <a:spcAft>
                <a:spcPts val="0"/>
              </a:spcAft>
              <a:defRPr/>
            </a:pPr>
            <a:r>
              <a:rPr lang="ja-JP" altLang="en-US"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石油コンビナート地区の被害</a:t>
            </a:r>
            <a:endParaRPr lang="ja-JP" altLang="en-US"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
        <p:nvSpPr>
          <p:cNvPr id="26628" name="Text Box 5"/>
          <p:cNvSpPr txBox="1">
            <a:spLocks noChangeArrowheads="1"/>
          </p:cNvSpPr>
          <p:nvPr/>
        </p:nvSpPr>
        <p:spPr bwMode="auto">
          <a:xfrm>
            <a:off x="6732588" y="6391275"/>
            <a:ext cx="2316162" cy="261938"/>
          </a:xfrm>
          <a:prstGeom prst="rect">
            <a:avLst/>
          </a:prstGeom>
          <a:noFill/>
          <a:ln w="9525">
            <a:noFill/>
            <a:miter lim="800000"/>
            <a:headEnd/>
            <a:tailEnd/>
          </a:ln>
        </p:spPr>
        <p:txBody>
          <a:bodyPr>
            <a:spAutoFit/>
          </a:bodyPr>
          <a:lstStyle/>
          <a:p>
            <a:pPr marL="742950" indent="-285750">
              <a:spcBef>
                <a:spcPct val="50000"/>
              </a:spcBef>
            </a:pPr>
            <a:r>
              <a:rPr lang="ja-JP" altLang="ja-JP" sz="1100" b="1">
                <a:latin typeface="Times New Roman" pitchFamily="18" charset="0"/>
                <a:ea typeface="ＭＳ Ｐゴシック" charset="-128"/>
              </a:rPr>
              <a:t>(消防庁資料より）</a:t>
            </a:r>
            <a:endParaRPr lang="ja-JP" altLang="en-US" sz="1100" b="1">
              <a:latin typeface="Times New Roman" pitchFamily="18" charset="0"/>
              <a:ea typeface="ＭＳ Ｐゴシック" charset="-128"/>
            </a:endParaRPr>
          </a:p>
        </p:txBody>
      </p:sp>
      <p:grpSp>
        <p:nvGrpSpPr>
          <p:cNvPr id="26629" name="グループ化 2"/>
          <p:cNvGrpSpPr>
            <a:grpSpLocks/>
          </p:cNvGrpSpPr>
          <p:nvPr/>
        </p:nvGrpSpPr>
        <p:grpSpPr bwMode="auto">
          <a:xfrm>
            <a:off x="712788" y="1628775"/>
            <a:ext cx="6342062" cy="4735513"/>
            <a:chOff x="1215208" y="1628801"/>
            <a:chExt cx="6341832" cy="4735486"/>
          </a:xfrm>
        </p:grpSpPr>
        <p:pic>
          <p:nvPicPr>
            <p:cNvPr id="26635" name="Picture 11"/>
            <p:cNvPicPr>
              <a:picLocks noChangeAspect="1" noChangeArrowheads="1"/>
            </p:cNvPicPr>
            <p:nvPr/>
          </p:nvPicPr>
          <p:blipFill>
            <a:blip r:embed="rId3"/>
            <a:srcRect/>
            <a:stretch>
              <a:fillRect/>
            </a:stretch>
          </p:blipFill>
          <p:spPr bwMode="auto">
            <a:xfrm>
              <a:off x="1215208" y="1628801"/>
              <a:ext cx="6341832" cy="4735486"/>
            </a:xfrm>
            <a:prstGeom prst="rect">
              <a:avLst/>
            </a:prstGeom>
            <a:noFill/>
            <a:ln w="9525">
              <a:noFill/>
              <a:miter lim="800000"/>
              <a:headEnd/>
              <a:tailEnd/>
            </a:ln>
          </p:spPr>
        </p:pic>
        <p:sp>
          <p:nvSpPr>
            <p:cNvPr id="2" name="下矢印 1"/>
            <p:cNvSpPr/>
            <p:nvPr/>
          </p:nvSpPr>
          <p:spPr>
            <a:xfrm>
              <a:off x="2558394" y="2646437"/>
              <a:ext cx="353355" cy="1267730"/>
            </a:xfrm>
            <a:prstGeom prst="downArrow">
              <a:avLst>
                <a:gd name="adj1" fmla="val 50000"/>
                <a:gd name="adj2" fmla="val 137495"/>
              </a:avLst>
            </a:prstGeom>
            <a:solidFill>
              <a:srgbClr val="FFFF00"/>
            </a:solidFill>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 name="下矢印 9"/>
            <p:cNvSpPr/>
            <p:nvPr/>
          </p:nvSpPr>
          <p:spPr>
            <a:xfrm rot="19969622">
              <a:off x="6242427" y="2099518"/>
              <a:ext cx="353355" cy="1093839"/>
            </a:xfrm>
            <a:prstGeom prst="downArrow">
              <a:avLst>
                <a:gd name="adj1" fmla="val 50000"/>
                <a:gd name="adj2" fmla="val 137495"/>
              </a:avLst>
            </a:prstGeom>
            <a:solidFill>
              <a:srgbClr val="FFFF00"/>
            </a:solidFill>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15" name="テキスト ボックス 14"/>
          <p:cNvSpPr txBox="1"/>
          <p:nvPr/>
        </p:nvSpPr>
        <p:spPr>
          <a:xfrm>
            <a:off x="712762" y="1629679"/>
            <a:ext cx="3374032" cy="369332"/>
          </a:xfrm>
          <a:prstGeom prst="rect">
            <a:avLst/>
          </a:prstGeom>
          <a:solidFill>
            <a:schemeClr val="tx2">
              <a:lumMod val="75000"/>
            </a:schemeClr>
          </a:solidFill>
          <a:scene3d>
            <a:camera prst="orthographicFront"/>
            <a:lightRig rig="threePt" dir="t"/>
          </a:scene3d>
          <a:sp3d prstMaterial="matte">
            <a:bevelT/>
          </a:sp3d>
        </p:spPr>
        <p:txBody>
          <a:bodyPr>
            <a:spAutoFit/>
          </a:bodyPr>
          <a:lstStyle/>
          <a:p>
            <a:pPr algn="ctr" fontAlgn="auto">
              <a:spcBef>
                <a:spcPts val="0"/>
              </a:spcBef>
              <a:spcAft>
                <a:spcPts val="0"/>
              </a:spcAft>
              <a:defRPr/>
            </a:pPr>
            <a:r>
              <a:rPr lang="ja-JP" altLang="en-US" b="1" dirty="0">
                <a:solidFill>
                  <a:srgbClr val="FFFF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rPr>
              <a:t>液状化により傾斜した防油堤</a:t>
            </a:r>
          </a:p>
        </p:txBody>
      </p:sp>
      <p:pic>
        <p:nvPicPr>
          <p:cNvPr id="26633" name="Picture 11"/>
          <p:cNvPicPr>
            <a:picLocks noChangeAspect="1" noChangeArrowheads="1"/>
          </p:cNvPicPr>
          <p:nvPr/>
        </p:nvPicPr>
        <p:blipFill>
          <a:blip r:embed="rId4"/>
          <a:srcRect/>
          <a:stretch>
            <a:fillRect/>
          </a:stretch>
        </p:blipFill>
        <p:spPr bwMode="auto">
          <a:xfrm>
            <a:off x="5953125" y="4202113"/>
            <a:ext cx="2901950" cy="2162175"/>
          </a:xfrm>
          <a:prstGeom prst="rect">
            <a:avLst/>
          </a:prstGeom>
          <a:noFill/>
          <a:ln w="9525">
            <a:noFill/>
            <a:miter lim="800000"/>
            <a:headEnd/>
            <a:tailEnd/>
          </a:ln>
        </p:spPr>
      </p:pic>
      <p:sp>
        <p:nvSpPr>
          <p:cNvPr id="17" name="タイトル 2"/>
          <p:cNvSpPr txBox="1">
            <a:spLocks/>
          </p:cNvSpPr>
          <p:nvPr/>
        </p:nvSpPr>
        <p:spPr>
          <a:xfrm>
            <a:off x="457200" y="271463"/>
            <a:ext cx="8291513" cy="642937"/>
          </a:xfrm>
          <a:prstGeom prst="rect">
            <a:avLst/>
          </a:prstGeom>
        </p:spPr>
        <p:txBody>
          <a:bodyP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defRPr/>
            </a:pPr>
            <a:r>
              <a:rPr lang="ja-JP" altLang="en-US" sz="28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１　計画修正の背景</a:t>
            </a:r>
            <a:endParaRPr lang="ja-JP" altLang="en-US" sz="28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3"/>
          <p:cNvPicPr>
            <a:picLocks noChangeAspect="1" noChangeArrowheads="1"/>
          </p:cNvPicPr>
          <p:nvPr/>
        </p:nvPicPr>
        <p:blipFill>
          <a:blip r:embed="rId3"/>
          <a:srcRect/>
          <a:stretch>
            <a:fillRect/>
          </a:stretch>
        </p:blipFill>
        <p:spPr bwMode="auto">
          <a:xfrm>
            <a:off x="179388" y="2955925"/>
            <a:ext cx="8728075" cy="2798763"/>
          </a:xfrm>
          <a:prstGeom prst="rect">
            <a:avLst/>
          </a:prstGeom>
          <a:noFill/>
          <a:ln w="9525">
            <a:noFill/>
            <a:miter lim="800000"/>
            <a:headEnd/>
            <a:tailEnd/>
          </a:ln>
        </p:spPr>
      </p:pic>
      <p:sp>
        <p:nvSpPr>
          <p:cNvPr id="4" name="テキスト ボックス 3"/>
          <p:cNvSpPr txBox="1"/>
          <p:nvPr/>
        </p:nvSpPr>
        <p:spPr>
          <a:xfrm>
            <a:off x="179512" y="2586831"/>
            <a:ext cx="4287713" cy="369332"/>
          </a:xfrm>
          <a:prstGeom prst="rect">
            <a:avLst/>
          </a:prstGeom>
          <a:solidFill>
            <a:schemeClr val="tx2">
              <a:lumMod val="75000"/>
            </a:schemeClr>
          </a:solidFill>
          <a:scene3d>
            <a:camera prst="orthographicFront"/>
            <a:lightRig rig="threePt" dir="t"/>
          </a:scene3d>
          <a:sp3d prstMaterial="matte">
            <a:bevelT/>
          </a:sp3d>
        </p:spPr>
        <p:txBody>
          <a:bodyPr>
            <a:spAutoFit/>
          </a:bodyPr>
          <a:lstStyle/>
          <a:p>
            <a:pPr algn="ctr" fontAlgn="auto">
              <a:spcBef>
                <a:spcPts val="0"/>
              </a:spcBef>
              <a:spcAft>
                <a:spcPts val="0"/>
              </a:spcAft>
              <a:defRPr/>
            </a:pPr>
            <a:r>
              <a:rPr lang="ja-JP" altLang="en-US" b="1" dirty="0">
                <a:solidFill>
                  <a:srgbClr val="FFFF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rPr>
              <a:t>バースの被害</a:t>
            </a:r>
          </a:p>
        </p:txBody>
      </p:sp>
      <p:sp>
        <p:nvSpPr>
          <p:cNvPr id="5" name="テキスト ボックス 4"/>
          <p:cNvSpPr txBox="1"/>
          <p:nvPr/>
        </p:nvSpPr>
        <p:spPr>
          <a:xfrm>
            <a:off x="4619453" y="2586692"/>
            <a:ext cx="4287713" cy="369332"/>
          </a:xfrm>
          <a:prstGeom prst="rect">
            <a:avLst/>
          </a:prstGeom>
          <a:solidFill>
            <a:schemeClr val="tx2">
              <a:lumMod val="75000"/>
            </a:schemeClr>
          </a:solidFill>
          <a:scene3d>
            <a:camera prst="orthographicFront"/>
            <a:lightRig rig="threePt" dir="t"/>
          </a:scene3d>
          <a:sp3d prstMaterial="matte">
            <a:bevelT/>
          </a:sp3d>
        </p:spPr>
        <p:txBody>
          <a:bodyPr>
            <a:spAutoFit/>
          </a:bodyPr>
          <a:lstStyle/>
          <a:p>
            <a:pPr algn="ctr" fontAlgn="auto">
              <a:spcBef>
                <a:spcPts val="0"/>
              </a:spcBef>
              <a:spcAft>
                <a:spcPts val="0"/>
              </a:spcAft>
              <a:defRPr/>
            </a:pPr>
            <a:r>
              <a:rPr lang="ja-JP" altLang="en-US" b="1" dirty="0">
                <a:solidFill>
                  <a:srgbClr val="FFFF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rPr>
              <a:t>護岸の被害</a:t>
            </a:r>
          </a:p>
        </p:txBody>
      </p:sp>
      <p:sp>
        <p:nvSpPr>
          <p:cNvPr id="6" name="コンテンツ プレースホルダー 1"/>
          <p:cNvSpPr txBox="1">
            <a:spLocks/>
          </p:cNvSpPr>
          <p:nvPr/>
        </p:nvSpPr>
        <p:spPr>
          <a:xfrm>
            <a:off x="179388" y="1700213"/>
            <a:ext cx="7408862" cy="585787"/>
          </a:xfrm>
          <a:prstGeom prst="rect">
            <a:avLst/>
          </a:prstGeom>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fontAlgn="auto">
              <a:spcAft>
                <a:spcPts val="0"/>
              </a:spcAft>
              <a:defRPr/>
            </a:pPr>
            <a:r>
              <a:rPr lang="ja-JP" altLang="en-US"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石油コンビナート地区の被害</a:t>
            </a:r>
            <a:endParaRPr lang="ja-JP" altLang="en-US"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
        <p:nvSpPr>
          <p:cNvPr id="7" name="Text Box 5"/>
          <p:cNvSpPr txBox="1">
            <a:spLocks noChangeArrowheads="1"/>
          </p:cNvSpPr>
          <p:nvPr/>
        </p:nvSpPr>
        <p:spPr bwMode="auto">
          <a:xfrm>
            <a:off x="7092950" y="5876925"/>
            <a:ext cx="1814513" cy="261938"/>
          </a:xfrm>
          <a:prstGeom prst="rect">
            <a:avLst/>
          </a:prstGeom>
          <a:noFill/>
          <a:ln>
            <a:noFill/>
          </a:ln>
          <a:effectLst/>
        </p:spPr>
        <p:txBody>
          <a:bodyPr>
            <a:spAutoFit/>
          </a:bodyPr>
          <a:lstStyle>
            <a:lvl1pPr marL="742950" indent="-285750">
              <a:spcBef>
                <a:spcPct val="0"/>
              </a:spcBef>
              <a:defRPr kumimoji="1" sz="2400">
                <a:solidFill>
                  <a:schemeClr val="tx1"/>
                </a:solidFill>
                <a:latin typeface="Times New Roman" pitchFamily="18" charset="0"/>
                <a:ea typeface="ＭＳ Ｐゴシック" charset="-128"/>
              </a:defRPr>
            </a:lvl1pPr>
            <a:lvl2pPr>
              <a:spcBef>
                <a:spcPct val="0"/>
              </a:spcBef>
              <a:defRPr kumimoji="1" sz="2400">
                <a:solidFill>
                  <a:schemeClr val="tx1"/>
                </a:solidFill>
                <a:latin typeface="Times New Roman" pitchFamily="18" charset="0"/>
                <a:ea typeface="ＭＳ Ｐゴシック" charset="-128"/>
              </a:defRPr>
            </a:lvl2pPr>
            <a:lvl3pPr>
              <a:spcBef>
                <a:spcPct val="0"/>
              </a:spcBef>
              <a:defRPr kumimoji="1" sz="2400">
                <a:solidFill>
                  <a:schemeClr val="tx1"/>
                </a:solidFill>
                <a:latin typeface="Times New Roman" pitchFamily="18" charset="0"/>
                <a:ea typeface="ＭＳ Ｐゴシック" charset="-128"/>
              </a:defRPr>
            </a:lvl3pPr>
            <a:lvl4pPr>
              <a:spcBef>
                <a:spcPct val="0"/>
              </a:spcBef>
              <a:defRPr kumimoji="1" sz="2400">
                <a:solidFill>
                  <a:schemeClr val="tx1"/>
                </a:solidFill>
                <a:latin typeface="Times New Roman" pitchFamily="18" charset="0"/>
                <a:ea typeface="ＭＳ Ｐゴシック" charset="-128"/>
              </a:defRPr>
            </a:lvl4pPr>
            <a:lvl5pPr>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fontAlgn="auto">
              <a:spcBef>
                <a:spcPct val="50000"/>
              </a:spcBef>
              <a:spcAft>
                <a:spcPts val="0"/>
              </a:spcAft>
              <a:defRPr/>
            </a:pPr>
            <a:r>
              <a:rPr lang="ja-JP" altLang="ja-JP" sz="1050" b="1" dirty="0" smtClean="0">
                <a:cs typeface="+mn-cs"/>
              </a:rPr>
              <a:t>(消防庁資料</a:t>
            </a:r>
            <a:r>
              <a:rPr lang="ja-JP" altLang="ja-JP" sz="1050" b="1" dirty="0">
                <a:cs typeface="+mn-cs"/>
              </a:rPr>
              <a:t>より）</a:t>
            </a:r>
            <a:endParaRPr lang="ja-JP" altLang="en-US" sz="1050" b="1" dirty="0">
              <a:cs typeface="+mn-cs"/>
            </a:endParaRPr>
          </a:p>
        </p:txBody>
      </p:sp>
      <p:sp>
        <p:nvSpPr>
          <p:cNvPr id="9" name="タイトル 2"/>
          <p:cNvSpPr txBox="1">
            <a:spLocks/>
          </p:cNvSpPr>
          <p:nvPr/>
        </p:nvSpPr>
        <p:spPr>
          <a:xfrm>
            <a:off x="457200" y="271463"/>
            <a:ext cx="8291513" cy="642937"/>
          </a:xfrm>
          <a:prstGeom prst="rect">
            <a:avLst/>
          </a:prstGeom>
        </p:spPr>
        <p:txBody>
          <a:bodyP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defRPr/>
            </a:pPr>
            <a:r>
              <a:rPr lang="ja-JP" altLang="en-US" sz="28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１　計画修正の背景</a:t>
            </a:r>
            <a:endParaRPr lang="ja-JP" altLang="en-US" sz="28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
        <p:nvSpPr>
          <p:cNvPr id="28683" name="スライド番号プレースホルダー 3"/>
          <p:cNvSpPr>
            <a:spLocks noGrp="1"/>
          </p:cNvSpPr>
          <p:nvPr>
            <p:ph type="sldNum" sz="quarter" idx="12"/>
          </p:nvPr>
        </p:nvSpPr>
        <p:spPr bwMode="auto">
          <a:xfrm>
            <a:off x="8000206" y="6492875"/>
            <a:ext cx="1162050" cy="365125"/>
          </a:xfrm>
          <a:ln>
            <a:miter lim="800000"/>
            <a:headEnd/>
            <a:tailEnd/>
          </a:ln>
        </p:spPr>
        <p:txBody>
          <a:bodyPr wrap="square" numCol="1" anchorCtr="0" compatLnSpc="1">
            <a:prstTxWarp prst="textNoShape">
              <a:avLst/>
            </a:prstTxWarp>
          </a:bodyPr>
          <a:lstStyle/>
          <a:p>
            <a:pPr algn="r" fontAlgn="base">
              <a:spcBef>
                <a:spcPct val="0"/>
              </a:spcBef>
              <a:spcAft>
                <a:spcPct val="0"/>
              </a:spcAft>
              <a:defRPr/>
            </a:pPr>
            <a:fld id="{8AAA2D9A-990B-454A-AAE7-A76D5C781CFE}" type="slidenum">
              <a:rPr lang="en-US" altLang="ja-JP" sz="2400">
                <a:cs typeface="HGP明朝E"/>
              </a:rPr>
              <a:pPr algn="r" fontAlgn="base">
                <a:spcBef>
                  <a:spcPct val="0"/>
                </a:spcBef>
                <a:spcAft>
                  <a:spcPct val="0"/>
                </a:spcAft>
                <a:defRPr/>
              </a:pPr>
              <a:t>7</a:t>
            </a:fld>
            <a:endParaRPr lang="en-US" altLang="ja-JP" sz="2400">
              <a:cs typeface="HGP明朝E"/>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2"/>
          <p:cNvSpPr txBox="1">
            <a:spLocks/>
          </p:cNvSpPr>
          <p:nvPr/>
        </p:nvSpPr>
        <p:spPr>
          <a:xfrm>
            <a:off x="417513" y="232455"/>
            <a:ext cx="8308975" cy="569912"/>
          </a:xfrm>
          <a:prstGeom prst="rect">
            <a:avLst/>
          </a:prstGeom>
        </p:spPr>
        <p:txBody>
          <a:bodyP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defRPr/>
            </a:pPr>
            <a:r>
              <a:rPr lang="ja-JP" altLang="en-US" sz="28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２ 検討体制</a:t>
            </a:r>
            <a:endParaRPr lang="ja-JP" altLang="en-US" sz="28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
        <p:nvSpPr>
          <p:cNvPr id="57346" name="テキスト ボックス 2"/>
          <p:cNvSpPr txBox="1">
            <a:spLocks noChangeArrowheads="1"/>
          </p:cNvSpPr>
          <p:nvPr/>
        </p:nvSpPr>
        <p:spPr bwMode="auto">
          <a:xfrm>
            <a:off x="755650" y="1268413"/>
            <a:ext cx="7632700" cy="1569660"/>
          </a:xfrm>
          <a:prstGeom prst="rect">
            <a:avLst/>
          </a:prstGeom>
          <a:noFill/>
          <a:ln w="9525">
            <a:noFill/>
            <a:miter lim="800000"/>
            <a:headEnd/>
            <a:tailEnd/>
          </a:ln>
        </p:spPr>
        <p:txBody>
          <a:bodyPr>
            <a:spAutoFit/>
          </a:bodyPr>
          <a:lstStyle/>
          <a:p>
            <a:r>
              <a:rPr lang="ja-JP" altLang="en-US" sz="2400" b="1" dirty="0">
                <a:effectLst>
                  <a:outerShdw blurRad="38100" dist="38100" dir="2700000" algn="tl">
                    <a:srgbClr val="000000">
                      <a:alpha val="43137"/>
                    </a:srgbClr>
                  </a:outerShdw>
                </a:effectLst>
                <a:latin typeface="HGSｺﾞｼｯｸM"/>
                <a:ea typeface="HGSｺﾞｼｯｸM"/>
                <a:cs typeface="HGSｺﾞｼｯｸM"/>
              </a:rPr>
              <a:t>■地震・津波被害想定等検討部会</a:t>
            </a:r>
          </a:p>
          <a:p>
            <a:r>
              <a:rPr lang="ja-JP" altLang="en-US" dirty="0" smtClean="0">
                <a:effectLst>
                  <a:outerShdw blurRad="38100" dist="38100" dir="2700000" algn="tl">
                    <a:srgbClr val="000000">
                      <a:alpha val="43137"/>
                    </a:srgbClr>
                  </a:outerShdw>
                </a:effectLst>
                <a:latin typeface="HGSｺﾞｼｯｸM"/>
                <a:ea typeface="HGSｺﾞｼｯｸM"/>
                <a:cs typeface="HGSｺﾞｼｯｸM"/>
              </a:rPr>
              <a:t>   </a:t>
            </a:r>
            <a:r>
              <a:rPr lang="ja-JP" altLang="en-US" dirty="0">
                <a:effectLst>
                  <a:outerShdw blurRad="38100" dist="38100" dir="2700000" algn="tl">
                    <a:srgbClr val="000000">
                      <a:alpha val="43137"/>
                    </a:srgbClr>
                  </a:outerShdw>
                </a:effectLst>
                <a:latin typeface="HGSｺﾞｼｯｸM"/>
                <a:ea typeface="HGSｺﾞｼｯｸM"/>
                <a:cs typeface="HGSｺﾞｼｯｸM"/>
              </a:rPr>
              <a:t>大阪府の石油コンビナート等特別防災区域における地震・津波時の被害想定と防災対策を検討するため、大阪府石油コンビナート等防災本部条例第４条の規定により、大阪府石油コンビナート等防災本部に「地震・津波被害想定等検討部会」を設置（平成</a:t>
            </a:r>
            <a:r>
              <a:rPr lang="en-US" altLang="ja-JP" dirty="0">
                <a:effectLst>
                  <a:outerShdw blurRad="38100" dist="38100" dir="2700000" algn="tl">
                    <a:srgbClr val="000000">
                      <a:alpha val="43137"/>
                    </a:srgbClr>
                  </a:outerShdw>
                </a:effectLst>
                <a:latin typeface="HGSｺﾞｼｯｸM"/>
                <a:ea typeface="HGSｺﾞｼｯｸM"/>
                <a:cs typeface="HGSｺﾞｼｯｸM"/>
              </a:rPr>
              <a:t>24</a:t>
            </a:r>
            <a:r>
              <a:rPr lang="ja-JP" altLang="en-US" dirty="0">
                <a:effectLst>
                  <a:outerShdw blurRad="38100" dist="38100" dir="2700000" algn="tl">
                    <a:srgbClr val="000000">
                      <a:alpha val="43137"/>
                    </a:srgbClr>
                  </a:outerShdw>
                </a:effectLst>
                <a:latin typeface="HGSｺﾞｼｯｸM"/>
                <a:ea typeface="HGSｺﾞｼｯｸM"/>
                <a:cs typeface="HGSｺﾞｼｯｸM"/>
              </a:rPr>
              <a:t>年</a:t>
            </a:r>
            <a:r>
              <a:rPr lang="en-US" altLang="ja-JP" dirty="0">
                <a:effectLst>
                  <a:outerShdw blurRad="38100" dist="38100" dir="2700000" algn="tl">
                    <a:srgbClr val="000000">
                      <a:alpha val="43137"/>
                    </a:srgbClr>
                  </a:outerShdw>
                </a:effectLst>
                <a:latin typeface="HGSｺﾞｼｯｸM"/>
                <a:ea typeface="HGSｺﾞｼｯｸM"/>
                <a:cs typeface="HGSｺﾞｼｯｸM"/>
              </a:rPr>
              <a:t>8</a:t>
            </a:r>
            <a:r>
              <a:rPr lang="ja-JP" altLang="en-US" dirty="0" smtClean="0">
                <a:effectLst>
                  <a:outerShdw blurRad="38100" dist="38100" dir="2700000" algn="tl">
                    <a:srgbClr val="000000">
                      <a:alpha val="43137"/>
                    </a:srgbClr>
                  </a:outerShdw>
                </a:effectLst>
                <a:latin typeface="HGSｺﾞｼｯｸM"/>
                <a:ea typeface="HGSｺﾞｼｯｸM"/>
                <a:cs typeface="HGSｺﾞｼｯｸM"/>
              </a:rPr>
              <a:t>月）</a:t>
            </a:r>
            <a:r>
              <a:rPr lang="ja-JP" altLang="en-US" dirty="0">
                <a:effectLst>
                  <a:outerShdw blurRad="38100" dist="38100" dir="2700000" algn="tl">
                    <a:srgbClr val="000000">
                      <a:alpha val="43137"/>
                    </a:srgbClr>
                  </a:outerShdw>
                </a:effectLst>
                <a:latin typeface="HGSｺﾞｼｯｸM"/>
                <a:ea typeface="HGSｺﾞｼｯｸM"/>
                <a:cs typeface="HGSｺﾞｼｯｸM"/>
              </a:rPr>
              <a:t>。</a:t>
            </a:r>
          </a:p>
        </p:txBody>
      </p:sp>
      <p:sp>
        <p:nvSpPr>
          <p:cNvPr id="57347" name="テキスト ボックス 92"/>
          <p:cNvSpPr txBox="1">
            <a:spLocks noChangeArrowheads="1"/>
          </p:cNvSpPr>
          <p:nvPr/>
        </p:nvSpPr>
        <p:spPr bwMode="auto">
          <a:xfrm>
            <a:off x="1439652" y="2996952"/>
            <a:ext cx="6264696" cy="3354636"/>
          </a:xfrm>
          <a:prstGeom prst="rect">
            <a:avLst/>
          </a:prstGeom>
          <a:solidFill>
            <a:srgbClr val="FFFFFF"/>
          </a:solidFill>
          <a:ln w="19050">
            <a:solidFill>
              <a:srgbClr val="000000"/>
            </a:solidFill>
            <a:miter lim="800000"/>
            <a:headEnd/>
            <a:tailEnd/>
          </a:ln>
        </p:spPr>
        <p:txBody>
          <a:bodyPr/>
          <a:lstStyle/>
          <a:p>
            <a:pPr lvl="1" algn="just">
              <a:lnSpc>
                <a:spcPct val="104000"/>
              </a:lnSpc>
              <a:spcBef>
                <a:spcPts val="350"/>
              </a:spcBef>
            </a:pPr>
            <a:r>
              <a:rPr lang="ja-JP" altLang="en-US" sz="1600" dirty="0" smtClean="0">
                <a:solidFill>
                  <a:srgbClr val="000000"/>
                </a:solidFill>
                <a:latin typeface="HGPｺﾞｼｯｸM"/>
                <a:ea typeface="HGPｺﾞｼｯｸM"/>
                <a:cs typeface="HGPｺﾞｼｯｸM"/>
              </a:rPr>
              <a:t>　</a:t>
            </a:r>
            <a:r>
              <a:rPr lang="en-US" altLang="ja-JP" sz="1600" dirty="0" smtClean="0">
                <a:solidFill>
                  <a:srgbClr val="000000"/>
                </a:solidFill>
                <a:latin typeface="HGPｺﾞｼｯｸM"/>
                <a:ea typeface="HGPｺﾞｼｯｸM"/>
                <a:cs typeface="HGPｺﾞｼｯｸM"/>
              </a:rPr>
              <a:t>□</a:t>
            </a:r>
            <a:r>
              <a:rPr lang="ja-JP" altLang="en-US" sz="1600" dirty="0">
                <a:solidFill>
                  <a:srgbClr val="000000"/>
                </a:solidFill>
                <a:latin typeface="HGPｺﾞｼｯｸM"/>
                <a:ea typeface="HGPｺﾞｼｯｸM"/>
                <a:cs typeface="HGPｺﾞｼｯｸM"/>
              </a:rPr>
              <a:t>部会長</a:t>
            </a:r>
          </a:p>
          <a:p>
            <a:pPr lvl="2" algn="just">
              <a:lnSpc>
                <a:spcPct val="88000"/>
              </a:lnSpc>
              <a:spcBef>
                <a:spcPts val="538"/>
              </a:spcBef>
            </a:pPr>
            <a:r>
              <a:rPr lang="ja-JP" altLang="en-US" sz="1200" dirty="0">
                <a:latin typeface="HGPｺﾞｼｯｸM"/>
                <a:ea typeface="HGPｺﾞｼｯｸM"/>
                <a:cs typeface="HGPｺﾞｼｯｸM"/>
              </a:rPr>
              <a:t>　　</a:t>
            </a:r>
            <a:r>
              <a:rPr lang="ja-JP" altLang="en-US" sz="1050" dirty="0">
                <a:latin typeface="HGPｺﾞｼｯｸM"/>
                <a:ea typeface="HGPｺﾞｼｯｸM"/>
                <a:cs typeface="HGPｺﾞｼｯｸM"/>
              </a:rPr>
              <a:t>ムロサキ　ヨシテル</a:t>
            </a:r>
          </a:p>
          <a:p>
            <a:pPr lvl="2" algn="just">
              <a:lnSpc>
                <a:spcPct val="88000"/>
              </a:lnSpc>
            </a:pPr>
            <a:r>
              <a:rPr lang="ja-JP" altLang="en-US" sz="1200" dirty="0">
                <a:latin typeface="HGPｺﾞｼｯｸM"/>
                <a:ea typeface="HGPｺﾞｼｯｸM"/>
                <a:cs typeface="HGPｺﾞｼｯｸM"/>
              </a:rPr>
              <a:t>　　室﨑　益輝 （神戸大学名誉教授）</a:t>
            </a:r>
          </a:p>
          <a:p>
            <a:pPr lvl="1" algn="just">
              <a:lnSpc>
                <a:spcPct val="150000"/>
              </a:lnSpc>
              <a:spcBef>
                <a:spcPts val="350"/>
              </a:spcBef>
            </a:pPr>
            <a:r>
              <a:rPr lang="ja-JP" altLang="en-US" sz="1600" dirty="0" smtClean="0">
                <a:latin typeface="HGPｺﾞｼｯｸM"/>
                <a:ea typeface="HGPｺﾞｼｯｸM"/>
                <a:cs typeface="HGPｺﾞｼｯｸM"/>
              </a:rPr>
              <a:t>　□</a:t>
            </a:r>
            <a:r>
              <a:rPr lang="ja-JP" altLang="en-US" sz="1600" dirty="0">
                <a:latin typeface="HGPｺﾞｼｯｸM"/>
                <a:ea typeface="HGPｺﾞｼｯｸM"/>
                <a:cs typeface="HGPｺﾞｼｯｸM"/>
              </a:rPr>
              <a:t>部会員</a:t>
            </a:r>
          </a:p>
          <a:p>
            <a:pPr lvl="2" algn="just">
              <a:lnSpc>
                <a:spcPct val="88000"/>
              </a:lnSpc>
              <a:spcBef>
                <a:spcPts val="538"/>
              </a:spcBef>
            </a:pPr>
            <a:r>
              <a:rPr lang="ja-JP" altLang="en-US" sz="1200" dirty="0">
                <a:latin typeface="HGPｺﾞｼｯｸM"/>
                <a:ea typeface="HGPｺﾞｼｯｸM"/>
                <a:cs typeface="HGPｺﾞｼｯｸM"/>
              </a:rPr>
              <a:t>　　</a:t>
            </a:r>
            <a:r>
              <a:rPr lang="ja-JP" altLang="en-US" sz="1050" dirty="0">
                <a:latin typeface="HGPｺﾞｼｯｸM"/>
                <a:ea typeface="HGPｺﾞｼｯｸM"/>
                <a:cs typeface="HGPｺﾞｼｯｸM"/>
              </a:rPr>
              <a:t>コシヤマ　ケンジ</a:t>
            </a:r>
            <a:endParaRPr lang="ja-JP" altLang="en-US" sz="1200" dirty="0">
              <a:latin typeface="HGPｺﾞｼｯｸM"/>
              <a:ea typeface="HGPｺﾞｼｯｸM"/>
              <a:cs typeface="HGPｺﾞｼｯｸM"/>
            </a:endParaRPr>
          </a:p>
          <a:p>
            <a:pPr lvl="2" algn="just">
              <a:lnSpc>
                <a:spcPct val="88000"/>
              </a:lnSpc>
            </a:pPr>
            <a:r>
              <a:rPr lang="ja-JP" altLang="en-US" sz="1200" dirty="0">
                <a:latin typeface="HGPｺﾞｼｯｸM"/>
                <a:ea typeface="HGPｺﾞｼｯｸM"/>
                <a:cs typeface="HGPｺﾞｼｯｸM"/>
              </a:rPr>
              <a:t>　　越山　健治  （関西大学社会安全学部　准教授）</a:t>
            </a:r>
          </a:p>
          <a:p>
            <a:pPr lvl="2" algn="just">
              <a:lnSpc>
                <a:spcPct val="88000"/>
              </a:lnSpc>
              <a:spcBef>
                <a:spcPts val="538"/>
              </a:spcBef>
            </a:pPr>
            <a:r>
              <a:rPr lang="ja-JP" altLang="en-US" sz="1200" dirty="0">
                <a:latin typeface="HGPｺﾞｼｯｸM"/>
                <a:ea typeface="HGPｺﾞｼｯｸM"/>
                <a:cs typeface="HGPｺﾞｼｯｸM"/>
              </a:rPr>
              <a:t>　　</a:t>
            </a:r>
            <a:r>
              <a:rPr lang="ja-JP" altLang="en-US" sz="1050" dirty="0">
                <a:latin typeface="HGPｺﾞｼｯｸM"/>
                <a:ea typeface="HGPｺﾞｼｯｸM"/>
                <a:cs typeface="HGPｺﾞｼｯｸM"/>
              </a:rPr>
              <a:t>スズキ　カズヒコ</a:t>
            </a:r>
            <a:endParaRPr lang="ja-JP" altLang="en-US" sz="1200" dirty="0">
              <a:latin typeface="HGPｺﾞｼｯｸM"/>
              <a:ea typeface="HGPｺﾞｼｯｸM"/>
              <a:cs typeface="HGPｺﾞｼｯｸM"/>
            </a:endParaRPr>
          </a:p>
          <a:p>
            <a:pPr lvl="2" algn="just">
              <a:lnSpc>
                <a:spcPct val="88000"/>
              </a:lnSpc>
            </a:pPr>
            <a:r>
              <a:rPr lang="ja-JP" altLang="en-US" sz="1200" dirty="0">
                <a:latin typeface="HGPｺﾞｼｯｸM"/>
                <a:ea typeface="HGPｺﾞｼｯｸM"/>
                <a:cs typeface="HGPｺﾞｼｯｸM"/>
              </a:rPr>
              <a:t>　　鈴木　和彦  （岡山大学大学院自然科学研究科　教授）</a:t>
            </a:r>
          </a:p>
          <a:p>
            <a:pPr lvl="2" algn="just">
              <a:lnSpc>
                <a:spcPct val="88000"/>
              </a:lnSpc>
              <a:spcBef>
                <a:spcPts val="538"/>
              </a:spcBef>
            </a:pPr>
            <a:r>
              <a:rPr lang="ja-JP" altLang="en-US" sz="1200" dirty="0">
                <a:latin typeface="HGPｺﾞｼｯｸM"/>
                <a:ea typeface="HGPｺﾞｼｯｸM"/>
                <a:cs typeface="HGPｺﾞｼｯｸM"/>
              </a:rPr>
              <a:t>　　</a:t>
            </a:r>
            <a:r>
              <a:rPr lang="ja-JP" altLang="en-US" sz="1050" dirty="0">
                <a:latin typeface="HGPｺﾞｼｯｸM"/>
                <a:ea typeface="HGPｺﾞｼｯｸM"/>
                <a:cs typeface="HGPｺﾞｼｯｸM"/>
              </a:rPr>
              <a:t>タカハシ　トモユキ</a:t>
            </a:r>
          </a:p>
          <a:p>
            <a:pPr lvl="2" algn="just">
              <a:lnSpc>
                <a:spcPct val="88000"/>
              </a:lnSpc>
            </a:pPr>
            <a:r>
              <a:rPr lang="ja-JP" altLang="en-US" sz="1200" dirty="0">
                <a:latin typeface="HGPｺﾞｼｯｸM"/>
                <a:ea typeface="HGPｺﾞｼｯｸM"/>
                <a:cs typeface="HGPｺﾞｼｯｸM"/>
              </a:rPr>
              <a:t>　　高橋　智幸  （関西大学社会安全学部　教授）</a:t>
            </a:r>
          </a:p>
          <a:p>
            <a:pPr lvl="2" algn="just">
              <a:lnSpc>
                <a:spcPct val="88000"/>
              </a:lnSpc>
              <a:spcBef>
                <a:spcPts val="538"/>
              </a:spcBef>
            </a:pPr>
            <a:r>
              <a:rPr lang="ja-JP" altLang="en-US" sz="1200" dirty="0">
                <a:latin typeface="HGPｺﾞｼｯｸM"/>
                <a:ea typeface="HGPｺﾞｼｯｸM"/>
                <a:cs typeface="HGPｺﾞｼｯｸM"/>
              </a:rPr>
              <a:t>　　</a:t>
            </a:r>
            <a:r>
              <a:rPr lang="ja-JP" altLang="en-US" sz="1050" dirty="0">
                <a:latin typeface="HGPｺﾞｼｯｸM"/>
                <a:ea typeface="HGPｺﾞｼｯｸM"/>
                <a:cs typeface="HGPｺﾞｼｯｸM"/>
              </a:rPr>
              <a:t>ハタヤマ　ケン</a:t>
            </a:r>
          </a:p>
          <a:p>
            <a:pPr lvl="2" algn="just">
              <a:lnSpc>
                <a:spcPct val="88000"/>
              </a:lnSpc>
            </a:pPr>
            <a:r>
              <a:rPr lang="ja-JP" altLang="en-US" sz="1200" dirty="0">
                <a:latin typeface="HGPｺﾞｼｯｸM"/>
                <a:ea typeface="HGPｺﾞｼｯｸM"/>
                <a:cs typeface="HGPｺﾞｼｯｸM"/>
              </a:rPr>
              <a:t>　　畑山　健　 （総務省消防庁消防大学校消防研究センター　主幹研究官）</a:t>
            </a:r>
          </a:p>
          <a:p>
            <a:pPr lvl="2" algn="just">
              <a:lnSpc>
                <a:spcPct val="88000"/>
              </a:lnSpc>
              <a:spcBef>
                <a:spcPts val="538"/>
              </a:spcBef>
            </a:pPr>
            <a:r>
              <a:rPr lang="ja-JP" altLang="en-US" sz="1200" dirty="0">
                <a:latin typeface="HGPｺﾞｼｯｸM"/>
                <a:ea typeface="HGPｺﾞｼｯｸM"/>
                <a:cs typeface="HGPｺﾞｼｯｸM"/>
              </a:rPr>
              <a:t>　　</a:t>
            </a:r>
            <a:r>
              <a:rPr lang="ja-JP" altLang="en-US" sz="1050" dirty="0">
                <a:latin typeface="HGPｺﾞｼｯｸM"/>
                <a:ea typeface="HGPｺﾞｼｯｸM"/>
                <a:cs typeface="HGPｺﾞｼｯｸM"/>
              </a:rPr>
              <a:t>ミムラ　マモル</a:t>
            </a:r>
          </a:p>
          <a:p>
            <a:pPr lvl="2" algn="just">
              <a:lnSpc>
                <a:spcPct val="88000"/>
              </a:lnSpc>
            </a:pPr>
            <a:r>
              <a:rPr lang="ja-JP" altLang="en-US" sz="1200" dirty="0">
                <a:latin typeface="HGPｺﾞｼｯｸM"/>
                <a:ea typeface="HGPｺﾞｼｯｸM"/>
                <a:cs typeface="HGPｺﾞｼｯｸM"/>
              </a:rPr>
              <a:t>　　三村　衛 　（京都大学大学院工学研究科　教授）</a:t>
            </a:r>
          </a:p>
          <a:p>
            <a:pPr lvl="2" algn="just"/>
            <a:r>
              <a:rPr lang="ja-JP" altLang="en-US" sz="1200" dirty="0">
                <a:latin typeface="HGPｺﾞｼｯｸM"/>
                <a:ea typeface="HGPｺﾞｼｯｸM"/>
                <a:cs typeface="HGPｺﾞｼｯｸM"/>
              </a:rPr>
              <a:t>　　（５０音順）</a:t>
            </a:r>
            <a:endParaRPr lang="ja-JP" altLang="en-US" sz="2800" dirty="0">
              <a:ea typeface="ＭＳ Ｐゴシック" charset="-128"/>
            </a:endParaRPr>
          </a:p>
        </p:txBody>
      </p:sp>
      <p:sp>
        <p:nvSpPr>
          <p:cNvPr id="57348" name="スライド番号プレースホルダー 3"/>
          <p:cNvSpPr>
            <a:spLocks noGrp="1"/>
          </p:cNvSpPr>
          <p:nvPr>
            <p:ph type="sldNum" sz="quarter" idx="12"/>
          </p:nvPr>
        </p:nvSpPr>
        <p:spPr bwMode="auto">
          <a:xfrm>
            <a:off x="7981950" y="6492875"/>
            <a:ext cx="1162050" cy="365125"/>
          </a:xfrm>
          <a:ln>
            <a:miter lim="800000"/>
            <a:headEnd/>
            <a:tailEnd/>
          </a:ln>
        </p:spPr>
        <p:txBody>
          <a:bodyPr wrap="square" numCol="1" anchorCtr="0" compatLnSpc="1">
            <a:prstTxWarp prst="textNoShape">
              <a:avLst/>
            </a:prstTxWarp>
          </a:bodyPr>
          <a:lstStyle/>
          <a:p>
            <a:pPr algn="r" fontAlgn="base">
              <a:spcBef>
                <a:spcPct val="0"/>
              </a:spcBef>
              <a:spcAft>
                <a:spcPct val="0"/>
              </a:spcAft>
              <a:defRPr/>
            </a:pPr>
            <a:fld id="{2C5CCA0F-F2FE-4260-BE2C-2D662CCE7AD4}" type="slidenum">
              <a:rPr lang="en-US" altLang="ja-JP" sz="2400">
                <a:cs typeface="HGP明朝E"/>
              </a:rPr>
              <a:pPr algn="r" fontAlgn="base">
                <a:spcBef>
                  <a:spcPct val="0"/>
                </a:spcBef>
                <a:spcAft>
                  <a:spcPct val="0"/>
                </a:spcAft>
                <a:defRPr/>
              </a:pPr>
              <a:t>8</a:t>
            </a:fld>
            <a:endParaRPr lang="en-US" altLang="ja-JP" sz="2400" dirty="0">
              <a:cs typeface="HGP明朝E"/>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530225" y="620713"/>
            <a:ext cx="5607050" cy="504825"/>
          </a:xfrm>
        </p:spPr>
        <p:txBody>
          <a:bodyPr rtlCol="0">
            <a:noAutofit/>
          </a:bodyPr>
          <a:lstStyle/>
          <a:p>
            <a:pPr marL="0" indent="0" eaLnBrk="1" fontAlgn="auto" hangingPunct="1">
              <a:spcAft>
                <a:spcPts val="0"/>
              </a:spcAft>
              <a:buFont typeface="Symbol" pitchFamily="18" charset="2"/>
              <a:buNone/>
              <a:defRPr/>
            </a:pPr>
            <a:r>
              <a:rPr lang="ja-JP" altLang="en-US" sz="2000" b="1" dirty="0" smtClean="0">
                <a:solidFill>
                  <a:schemeClr val="bg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rPr>
              <a:t>■対象地域</a:t>
            </a:r>
            <a:endParaRPr lang="en-US" altLang="ja-JP" sz="2000" b="1" dirty="0" smtClean="0">
              <a:solidFill>
                <a:schemeClr val="bg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endParaRPr>
          </a:p>
          <a:p>
            <a:pPr marL="0" indent="0" eaLnBrk="1" fontAlgn="auto" hangingPunct="1">
              <a:spcBef>
                <a:spcPts val="0"/>
              </a:spcBef>
              <a:spcAft>
                <a:spcPts val="0"/>
              </a:spcAft>
              <a:buFont typeface="Symbol" pitchFamily="18" charset="2"/>
              <a:buNone/>
              <a:defRPr/>
            </a:pPr>
            <a:r>
              <a:rPr lang="ja-JP" altLang="en-US" sz="2000" b="1" dirty="0" smtClean="0">
                <a:solidFill>
                  <a:schemeClr val="bg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rPr>
              <a:t>　</a:t>
            </a:r>
            <a:r>
              <a:rPr lang="ja-JP" altLang="en-US" sz="2000" b="1" dirty="0">
                <a:solidFill>
                  <a:schemeClr val="bg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rPr>
              <a:t>府内には</a:t>
            </a:r>
            <a:r>
              <a:rPr lang="en-US" altLang="ja-JP" sz="2000" b="1" dirty="0" smtClean="0">
                <a:solidFill>
                  <a:schemeClr val="bg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rPr>
              <a:t>4</a:t>
            </a:r>
            <a:r>
              <a:rPr lang="ja-JP" altLang="en-US" sz="2000" b="1" dirty="0" err="1" smtClean="0">
                <a:solidFill>
                  <a:schemeClr val="bg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rPr>
              <a:t>つの</a:t>
            </a:r>
            <a:r>
              <a:rPr lang="ja-JP" altLang="en-US" sz="2000" b="1" dirty="0">
                <a:solidFill>
                  <a:schemeClr val="bg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rPr>
              <a:t>特別防災区域が指定</a:t>
            </a:r>
            <a:endParaRPr lang="ja-JP" altLang="en-US" b="1" dirty="0">
              <a:solidFill>
                <a:schemeClr val="bg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endParaRPr>
          </a:p>
        </p:txBody>
      </p:sp>
      <p:sp>
        <p:nvSpPr>
          <p:cNvPr id="3" name="タイトル 2"/>
          <p:cNvSpPr>
            <a:spLocks noGrp="1"/>
          </p:cNvSpPr>
          <p:nvPr>
            <p:ph type="title"/>
          </p:nvPr>
        </p:nvSpPr>
        <p:spPr>
          <a:xfrm>
            <a:off x="417513" y="188913"/>
            <a:ext cx="8308975" cy="569912"/>
          </a:xfrm>
        </p:spPr>
        <p:txBody>
          <a:bodyPr rtlCol="0">
            <a:normAutofit/>
          </a:bodyPr>
          <a:lstStyle/>
          <a:p>
            <a:pPr eaLnBrk="1" fontAlgn="auto" hangingPunct="1">
              <a:spcAft>
                <a:spcPts val="0"/>
              </a:spcAft>
              <a:defRPr/>
            </a:pPr>
            <a:r>
              <a:rPr lang="ja-JP" altLang="en-US" sz="2800" b="1" dirty="0" smtClean="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j-cs"/>
              </a:rPr>
              <a:t>３　対象地域</a:t>
            </a:r>
            <a:endParaRPr lang="ja-JP" altLang="en-US" sz="28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j-cs"/>
            </a:endParaRPr>
          </a:p>
        </p:txBody>
      </p:sp>
      <p:pic>
        <p:nvPicPr>
          <p:cNvPr id="5" name="Picture 2"/>
          <p:cNvPicPr>
            <a:picLocks noChangeAspect="1" noChangeArrowheads="1"/>
          </p:cNvPicPr>
          <p:nvPr/>
        </p:nvPicPr>
        <p:blipFill>
          <a:blip r:embed="rId3">
            <a:extLst/>
          </a:blip>
          <a:srcRect/>
          <a:stretch>
            <a:fillRect/>
          </a:stretch>
        </p:blipFill>
        <p:spPr bwMode="auto">
          <a:xfrm>
            <a:off x="419754" y="1501798"/>
            <a:ext cx="3760902" cy="5094575"/>
          </a:xfrm>
          <a:prstGeom prst="rect">
            <a:avLst/>
          </a:prstGeom>
          <a:solidFill>
            <a:schemeClr val="bg1">
              <a:alpha val="74000"/>
            </a:schemeClr>
          </a:solidFill>
          <a:ln w="31750">
            <a:noFill/>
          </a:ln>
          <a:effectLst/>
          <a:scene3d>
            <a:camera prst="orthographicFront"/>
            <a:lightRig rig="threePt" dir="t"/>
          </a:scene3d>
          <a:sp3d>
            <a:bevelT w="139700" h="139700" prst="divot"/>
          </a:sp3d>
        </p:spPr>
      </p:pic>
      <p:sp>
        <p:nvSpPr>
          <p:cNvPr id="6" name="コンテンツ プレースホルダー 2"/>
          <p:cNvSpPr txBox="1">
            <a:spLocks/>
          </p:cNvSpPr>
          <p:nvPr/>
        </p:nvSpPr>
        <p:spPr>
          <a:xfrm>
            <a:off x="4572001" y="1268760"/>
            <a:ext cx="3816424" cy="720079"/>
          </a:xfrm>
          <a:prstGeom prst="rect">
            <a:avLst/>
          </a:prstGeom>
          <a:solidFill>
            <a:schemeClr val="accent2">
              <a:lumMod val="40000"/>
              <a:lumOff val="60000"/>
            </a:schemeClr>
          </a:solidFill>
          <a:effectLst>
            <a:outerShdw blurRad="50800" dist="38100" dir="2700000" algn="tl" rotWithShape="0">
              <a:prstClr val="black">
                <a:alpha val="40000"/>
              </a:prstClr>
            </a:outerShdw>
          </a:effectLst>
          <a:scene3d>
            <a:camera prst="orthographicFront"/>
            <a:lightRig rig="threePt" dir="t"/>
          </a:scene3d>
          <a:sp3d>
            <a:bevelT/>
          </a:sp3d>
        </p:spPr>
        <p:txBody>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a:lstStyle>
          <a:p>
            <a:pPr marL="45720" indent="0" algn="dist" fontAlgn="auto">
              <a:buFont typeface="Georgia" pitchFamily="18" charset="0"/>
              <a:buNone/>
              <a:defRPr/>
            </a:pPr>
            <a:r>
              <a:rPr lang="ja-JP" altLang="en-US" sz="1600" b="1"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石油コンビナート等災害防止法に基づき</a:t>
            </a:r>
            <a:endParaRPr lang="en-US" altLang="ja-JP" sz="1600" b="1"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45720" indent="0" algn="dist" fontAlgn="auto">
              <a:buFont typeface="Georgia" pitchFamily="18" charset="0"/>
              <a:buNone/>
              <a:defRPr/>
            </a:pPr>
            <a:r>
              <a:rPr lang="ja-JP" altLang="en-US" sz="1600" b="1"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特別防災区域に指定された４地区</a:t>
            </a:r>
          </a:p>
        </p:txBody>
      </p:sp>
      <p:sp>
        <p:nvSpPr>
          <p:cNvPr id="7" name="ホームベース 6"/>
          <p:cNvSpPr/>
          <p:nvPr/>
        </p:nvSpPr>
        <p:spPr>
          <a:xfrm rot="10800000">
            <a:off x="4024510" y="2104797"/>
            <a:ext cx="4810617" cy="347638"/>
          </a:xfrm>
          <a:prstGeom prst="homePlate">
            <a:avLst/>
          </a:prstGeom>
          <a:gradFill>
            <a:gsLst>
              <a:gs pos="0">
                <a:schemeClr val="accent4">
                  <a:lumMod val="20000"/>
                  <a:lumOff val="80000"/>
                </a:schemeClr>
              </a:gs>
              <a:gs pos="39999">
                <a:srgbClr val="85C2FF"/>
              </a:gs>
              <a:gs pos="70000">
                <a:srgbClr val="C4D6EB"/>
              </a:gs>
              <a:gs pos="100000">
                <a:srgbClr val="FFEBFA"/>
              </a:gs>
            </a:gsLst>
            <a:lin ang="5400000" scaled="0"/>
          </a:gradFill>
          <a:ln>
            <a:solidFill>
              <a:schemeClr val="bg2">
                <a:lumMod val="50000"/>
              </a:schemeClr>
            </a:solidFill>
          </a:ln>
          <a:effectLst>
            <a:softEdge rad="3175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
        <p:nvSpPr>
          <p:cNvPr id="8" name="ホームベース 7"/>
          <p:cNvSpPr/>
          <p:nvPr/>
        </p:nvSpPr>
        <p:spPr>
          <a:xfrm rot="10800000">
            <a:off x="3995935" y="3175521"/>
            <a:ext cx="4839279" cy="356707"/>
          </a:xfrm>
          <a:prstGeom prst="homePlate">
            <a:avLst/>
          </a:prstGeom>
          <a:gradFill>
            <a:gsLst>
              <a:gs pos="0">
                <a:schemeClr val="accent4">
                  <a:lumMod val="20000"/>
                  <a:lumOff val="80000"/>
                </a:schemeClr>
              </a:gs>
              <a:gs pos="39999">
                <a:srgbClr val="85C2FF"/>
              </a:gs>
              <a:gs pos="70000">
                <a:srgbClr val="C4D6EB"/>
              </a:gs>
              <a:gs pos="100000">
                <a:srgbClr val="FFEBFA"/>
              </a:gs>
            </a:gsLst>
            <a:lin ang="5400000" scaled="0"/>
          </a:gradFill>
          <a:ln>
            <a:solidFill>
              <a:schemeClr val="bg2">
                <a:lumMod val="50000"/>
              </a:schemeClr>
            </a:solidFill>
          </a:ln>
          <a:effectLst>
            <a:softEdge rad="3175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
        <p:nvSpPr>
          <p:cNvPr id="9" name="ホームベース 8"/>
          <p:cNvSpPr/>
          <p:nvPr/>
        </p:nvSpPr>
        <p:spPr>
          <a:xfrm rot="10800000">
            <a:off x="4048893" y="4443258"/>
            <a:ext cx="4814007" cy="352756"/>
          </a:xfrm>
          <a:prstGeom prst="homePlate">
            <a:avLst/>
          </a:prstGeom>
          <a:gradFill>
            <a:gsLst>
              <a:gs pos="0">
                <a:schemeClr val="accent4">
                  <a:lumMod val="20000"/>
                  <a:lumOff val="80000"/>
                </a:schemeClr>
              </a:gs>
              <a:gs pos="39999">
                <a:srgbClr val="85C2FF"/>
              </a:gs>
              <a:gs pos="70000">
                <a:srgbClr val="C4D6EB"/>
              </a:gs>
              <a:gs pos="100000">
                <a:srgbClr val="FFEBFA"/>
              </a:gs>
            </a:gsLst>
            <a:lin ang="5400000" scaled="0"/>
          </a:gradFill>
          <a:ln>
            <a:solidFill>
              <a:schemeClr val="bg2">
                <a:lumMod val="50000"/>
              </a:schemeClr>
            </a:solidFill>
          </a:ln>
          <a:effectLst>
            <a:softEdge rad="3175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0" name="ホームベース 9"/>
          <p:cNvSpPr/>
          <p:nvPr/>
        </p:nvSpPr>
        <p:spPr>
          <a:xfrm rot="10800000">
            <a:off x="4067944" y="5733541"/>
            <a:ext cx="4792026" cy="338555"/>
          </a:xfrm>
          <a:prstGeom prst="homePlate">
            <a:avLst/>
          </a:prstGeom>
          <a:gradFill>
            <a:gsLst>
              <a:gs pos="0">
                <a:schemeClr val="accent4">
                  <a:lumMod val="20000"/>
                  <a:lumOff val="80000"/>
                </a:schemeClr>
              </a:gs>
              <a:gs pos="39999">
                <a:srgbClr val="85C2FF"/>
              </a:gs>
              <a:gs pos="70000">
                <a:srgbClr val="C4D6EB"/>
              </a:gs>
              <a:gs pos="100000">
                <a:srgbClr val="FFEBFA"/>
              </a:gs>
            </a:gsLst>
            <a:lin ang="5400000" scaled="0"/>
          </a:gradFill>
          <a:ln>
            <a:solidFill>
              <a:schemeClr val="bg2">
                <a:lumMod val="50000"/>
              </a:schemeClr>
            </a:solidFill>
          </a:ln>
          <a:effectLst>
            <a:softEdge rad="3175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
        <p:nvSpPr>
          <p:cNvPr id="11" name="テキスト ボックス 10"/>
          <p:cNvSpPr txBox="1"/>
          <p:nvPr/>
        </p:nvSpPr>
        <p:spPr>
          <a:xfrm>
            <a:off x="5073650" y="2095500"/>
            <a:ext cx="3744913" cy="338138"/>
          </a:xfrm>
          <a:prstGeom prst="rect">
            <a:avLst/>
          </a:prstGeom>
          <a:noFill/>
        </p:spPr>
        <p:txBody>
          <a:bodyPr>
            <a:spAutoFit/>
          </a:bodyPr>
          <a:lstStyle/>
          <a:p>
            <a:pPr fontAlgn="auto">
              <a:spcBef>
                <a:spcPts val="0"/>
              </a:spcBef>
              <a:spcAft>
                <a:spcPts val="0"/>
              </a:spcAft>
              <a:defRPr/>
            </a:pPr>
            <a:r>
              <a:rPr lang="ja-JP" altLang="en-US" sz="16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rPr>
              <a:t>大阪北港地区（約</a:t>
            </a:r>
            <a:r>
              <a:rPr lang="en-US" altLang="ja-JP" sz="16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rPr>
              <a:t>360</a:t>
            </a:r>
            <a:r>
              <a:rPr lang="ja-JP" altLang="en-US" sz="16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rPr>
              <a:t>万㎡）</a:t>
            </a:r>
          </a:p>
        </p:txBody>
      </p:sp>
      <p:sp>
        <p:nvSpPr>
          <p:cNvPr id="12" name="テキスト ボックス 11"/>
          <p:cNvSpPr txBox="1"/>
          <p:nvPr/>
        </p:nvSpPr>
        <p:spPr>
          <a:xfrm>
            <a:off x="5105400" y="3175000"/>
            <a:ext cx="3600450" cy="338138"/>
          </a:xfrm>
          <a:prstGeom prst="rect">
            <a:avLst/>
          </a:prstGeom>
          <a:noFill/>
        </p:spPr>
        <p:txBody>
          <a:bodyPr>
            <a:spAutoFit/>
          </a:bodyPr>
          <a:lstStyle/>
          <a:p>
            <a:pPr fontAlgn="auto">
              <a:spcBef>
                <a:spcPts val="0"/>
              </a:spcBef>
              <a:spcAft>
                <a:spcPts val="0"/>
              </a:spcAft>
              <a:defRPr/>
            </a:pPr>
            <a:r>
              <a:rPr lang="ja-JP" altLang="en-US" sz="16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rPr>
              <a:t>堺泉北臨海地区（約</a:t>
            </a:r>
            <a:r>
              <a:rPr lang="en-US" altLang="ja-JP" sz="16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rPr>
              <a:t>1,801</a:t>
            </a:r>
            <a:r>
              <a:rPr lang="ja-JP" altLang="en-US" sz="16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rPr>
              <a:t>万㎡）</a:t>
            </a:r>
          </a:p>
        </p:txBody>
      </p:sp>
      <p:sp>
        <p:nvSpPr>
          <p:cNvPr id="13" name="テキスト ボックス 12"/>
          <p:cNvSpPr txBox="1"/>
          <p:nvPr/>
        </p:nvSpPr>
        <p:spPr>
          <a:xfrm>
            <a:off x="5129213" y="4438650"/>
            <a:ext cx="3308350" cy="584200"/>
          </a:xfrm>
          <a:prstGeom prst="rect">
            <a:avLst/>
          </a:prstGeom>
          <a:noFill/>
        </p:spPr>
        <p:txBody>
          <a:bodyPr>
            <a:spAutoFit/>
          </a:bodyPr>
          <a:lstStyle/>
          <a:p>
            <a:pPr fontAlgn="auto">
              <a:spcBef>
                <a:spcPts val="0"/>
              </a:spcBef>
              <a:spcAft>
                <a:spcPts val="0"/>
              </a:spcAft>
              <a:defRPr/>
            </a:pPr>
            <a:r>
              <a:rPr lang="ja-JP" altLang="en-US" sz="16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rPr>
              <a:t>関西国際空港地区（約</a:t>
            </a:r>
            <a:r>
              <a:rPr lang="en-US" altLang="ja-JP" sz="16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rPr>
              <a:t>803</a:t>
            </a:r>
            <a:r>
              <a:rPr lang="ja-JP" altLang="en-US" sz="16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rPr>
              <a:t>万㎡）</a:t>
            </a:r>
          </a:p>
          <a:p>
            <a:pPr fontAlgn="auto">
              <a:spcBef>
                <a:spcPts val="0"/>
              </a:spcBef>
              <a:spcAft>
                <a:spcPts val="0"/>
              </a:spcAft>
              <a:defRPr/>
            </a:pPr>
            <a:endParaRPr lang="ja-JP" altLang="en-US" sz="16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endParaRPr>
          </a:p>
        </p:txBody>
      </p:sp>
      <p:sp>
        <p:nvSpPr>
          <p:cNvPr id="14" name="テキスト ボックス 13"/>
          <p:cNvSpPr txBox="1"/>
          <p:nvPr/>
        </p:nvSpPr>
        <p:spPr>
          <a:xfrm>
            <a:off x="5138738" y="5741988"/>
            <a:ext cx="2549525" cy="585787"/>
          </a:xfrm>
          <a:prstGeom prst="rect">
            <a:avLst/>
          </a:prstGeom>
          <a:noFill/>
        </p:spPr>
        <p:txBody>
          <a:bodyPr>
            <a:spAutoFit/>
          </a:bodyPr>
          <a:lstStyle/>
          <a:p>
            <a:pPr fontAlgn="auto">
              <a:spcBef>
                <a:spcPts val="0"/>
              </a:spcBef>
              <a:spcAft>
                <a:spcPts val="0"/>
              </a:spcAft>
              <a:defRPr/>
            </a:pPr>
            <a:r>
              <a:rPr lang="ja-JP" altLang="en-US" sz="16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rPr>
              <a:t>岬地区（約</a:t>
            </a:r>
            <a:r>
              <a:rPr lang="en-US" altLang="ja-JP" sz="16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rPr>
              <a:t>56</a:t>
            </a:r>
            <a:r>
              <a:rPr lang="ja-JP" altLang="en-US" sz="16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rPr>
              <a:t>万㎡）</a:t>
            </a:r>
          </a:p>
          <a:p>
            <a:pPr fontAlgn="auto">
              <a:spcBef>
                <a:spcPts val="0"/>
              </a:spcBef>
              <a:spcAft>
                <a:spcPts val="0"/>
              </a:spcAft>
              <a:defRPr/>
            </a:pPr>
            <a:endParaRPr lang="ja-JP" altLang="en-US" sz="1600" b="1"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n-cs"/>
            </a:endParaRPr>
          </a:p>
        </p:txBody>
      </p:sp>
      <p:sp>
        <p:nvSpPr>
          <p:cNvPr id="21" name="正方形/長方形 20"/>
          <p:cNvSpPr/>
          <p:nvPr/>
        </p:nvSpPr>
        <p:spPr>
          <a:xfrm>
            <a:off x="3017838" y="2179638"/>
            <a:ext cx="604837" cy="454025"/>
          </a:xfrm>
          <a:prstGeom prst="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2" name="正方形/長方形 21"/>
          <p:cNvSpPr/>
          <p:nvPr/>
        </p:nvSpPr>
        <p:spPr>
          <a:xfrm>
            <a:off x="2941638" y="2940050"/>
            <a:ext cx="719137" cy="1144588"/>
          </a:xfrm>
          <a:prstGeom prst="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3" name="正方形/長方形 22"/>
          <p:cNvSpPr/>
          <p:nvPr/>
        </p:nvSpPr>
        <p:spPr>
          <a:xfrm>
            <a:off x="1560513" y="4778375"/>
            <a:ext cx="649287" cy="454025"/>
          </a:xfrm>
          <a:prstGeom prst="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4" name="正方形/長方形 23"/>
          <p:cNvSpPr/>
          <p:nvPr/>
        </p:nvSpPr>
        <p:spPr>
          <a:xfrm>
            <a:off x="681831" y="5870485"/>
            <a:ext cx="360363" cy="227012"/>
          </a:xfrm>
          <a:prstGeom prst="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5" name="コンテンツ プレースホルダー 2"/>
          <p:cNvSpPr txBox="1">
            <a:spLocks/>
          </p:cNvSpPr>
          <p:nvPr/>
        </p:nvSpPr>
        <p:spPr>
          <a:xfrm>
            <a:off x="4269991" y="2490536"/>
            <a:ext cx="4574662" cy="624140"/>
          </a:xfrm>
          <a:prstGeom prst="rect">
            <a:avLst/>
          </a:prstGeom>
          <a:solidFill>
            <a:schemeClr val="bg1">
              <a:lumMod val="95000"/>
            </a:schemeClr>
          </a:solidFill>
          <a:scene3d>
            <a:camera prst="orthographicFront"/>
            <a:lightRig rig="threePt" dir="t"/>
          </a:scene3d>
          <a:sp3d>
            <a:bevelT/>
          </a:sp3d>
        </p:spPr>
        <p:txBody>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a:lstStyle>
          <a:p>
            <a:pPr marL="45720" indent="0" fontAlgn="auto">
              <a:spcBef>
                <a:spcPts val="1200"/>
              </a:spcBef>
              <a:buFont typeface="Georgia" pitchFamily="18" charset="0"/>
              <a:buNone/>
              <a:defRPr/>
            </a:pPr>
            <a:r>
              <a:rPr lang="ja-JP" altLang="en-US" sz="1200"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石油貯蔵、有機化学工業製品製造、製鋼、 金属製品製造業等</a:t>
            </a:r>
            <a:endParaRPr lang="en-US" altLang="ja-JP" sz="1200"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45720" indent="0" fontAlgn="auto">
              <a:spcBef>
                <a:spcPts val="0"/>
              </a:spcBef>
              <a:buFont typeface="Georgia" pitchFamily="18" charset="0"/>
              <a:buNone/>
              <a:defRPr/>
            </a:pPr>
            <a:r>
              <a:rPr lang="ja-JP" altLang="en-US" sz="1200"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石油化学、石油精製等の大規模な事業所は存在しない</a:t>
            </a:r>
          </a:p>
        </p:txBody>
      </p:sp>
      <p:sp>
        <p:nvSpPr>
          <p:cNvPr id="26" name="コンテンツ プレースホルダー 2"/>
          <p:cNvSpPr txBox="1">
            <a:spLocks/>
          </p:cNvSpPr>
          <p:nvPr/>
        </p:nvSpPr>
        <p:spPr>
          <a:xfrm>
            <a:off x="4269991" y="3573412"/>
            <a:ext cx="4574662" cy="796008"/>
          </a:xfrm>
          <a:prstGeom prst="rect">
            <a:avLst/>
          </a:prstGeom>
          <a:solidFill>
            <a:schemeClr val="bg1">
              <a:lumMod val="95000"/>
            </a:schemeClr>
          </a:solidFill>
          <a:scene3d>
            <a:camera prst="orthographicFront"/>
            <a:lightRig rig="threePt" dir="t"/>
          </a:scene3d>
          <a:sp3d>
            <a:bevelT/>
          </a:sp3d>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45720" indent="0" fontAlgn="auto">
              <a:spcBef>
                <a:spcPts val="1200"/>
              </a:spcBef>
              <a:spcAft>
                <a:spcPts val="0"/>
              </a:spcAft>
              <a:buClr>
                <a:schemeClr val="accent6">
                  <a:lumMod val="75000"/>
                </a:schemeClr>
              </a:buClr>
              <a:buFont typeface="Georgia" pitchFamily="18" charset="0"/>
              <a:buNone/>
              <a:defRPr/>
            </a:pPr>
            <a:r>
              <a:rPr lang="ja-JP" altLang="en-US" sz="1200"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石油精製、石油化学、石油貯蔵、製鋼、ガス、電気業等の</a:t>
            </a:r>
            <a:endParaRPr lang="en-US" altLang="ja-JP" sz="1200"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45720" indent="0" fontAlgn="auto">
              <a:spcBef>
                <a:spcPts val="0"/>
              </a:spcBef>
              <a:spcAft>
                <a:spcPts val="0"/>
              </a:spcAft>
              <a:buClr>
                <a:schemeClr val="accent6">
                  <a:lumMod val="75000"/>
                </a:schemeClr>
              </a:buClr>
              <a:buFont typeface="Georgia" pitchFamily="18" charset="0"/>
              <a:buNone/>
              <a:defRPr/>
            </a:pPr>
            <a:r>
              <a:rPr lang="ja-JP" altLang="en-US" sz="1200" dirty="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a:t>
            </a:r>
            <a:r>
              <a:rPr lang="ja-JP" altLang="en-US" sz="1200"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重化学工業で石油コンビナート地帯を形成</a:t>
            </a:r>
            <a:endParaRPr lang="en-US" altLang="ja-JP" sz="1200"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45720" indent="0" fontAlgn="auto">
              <a:spcBef>
                <a:spcPts val="600"/>
              </a:spcBef>
              <a:spcAft>
                <a:spcPts val="0"/>
              </a:spcAft>
              <a:buClr>
                <a:schemeClr val="accent6">
                  <a:lumMod val="75000"/>
                </a:schemeClr>
              </a:buClr>
              <a:buFont typeface="Georgia" pitchFamily="18" charset="0"/>
              <a:buNone/>
              <a:defRPr/>
            </a:pPr>
            <a:r>
              <a:rPr lang="ja-JP" altLang="en-US" sz="1200"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一般来訪者が来場するアミューズメント・スポーツ施設あり</a:t>
            </a:r>
            <a:endParaRPr lang="ja-JP" altLang="en-US" sz="1200" dirty="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
        <p:nvSpPr>
          <p:cNvPr id="27" name="コンテンツ プレースホルダー 2"/>
          <p:cNvSpPr txBox="1">
            <a:spLocks/>
          </p:cNvSpPr>
          <p:nvPr/>
        </p:nvSpPr>
        <p:spPr>
          <a:xfrm>
            <a:off x="4270253" y="4831525"/>
            <a:ext cx="4602174" cy="813626"/>
          </a:xfrm>
          <a:prstGeom prst="rect">
            <a:avLst/>
          </a:prstGeom>
          <a:solidFill>
            <a:schemeClr val="bg1">
              <a:lumMod val="95000"/>
            </a:schemeClr>
          </a:solidFill>
          <a:scene3d>
            <a:camera prst="orthographicFront"/>
            <a:lightRig rig="threePt" dir="t"/>
          </a:scene3d>
          <a:sp3d>
            <a:bevelT/>
          </a:sp3d>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45720" indent="0" fontAlgn="auto">
              <a:spcBef>
                <a:spcPts val="1200"/>
              </a:spcBef>
              <a:spcAft>
                <a:spcPts val="0"/>
              </a:spcAft>
              <a:buClr>
                <a:schemeClr val="accent6">
                  <a:lumMod val="75000"/>
                </a:schemeClr>
              </a:buClr>
              <a:buFont typeface="Georgia" pitchFamily="18" charset="0"/>
              <a:buNone/>
              <a:defRPr/>
            </a:pPr>
            <a:r>
              <a:rPr lang="ja-JP" altLang="en-US" sz="1200"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空港関連事業所で占められ、取扱う石油類は主に航空機用・</a:t>
            </a:r>
            <a:endParaRPr lang="en-US" altLang="ja-JP" sz="1200"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45720" indent="0" fontAlgn="auto">
              <a:spcBef>
                <a:spcPts val="0"/>
              </a:spcBef>
              <a:spcAft>
                <a:spcPts val="0"/>
              </a:spcAft>
              <a:buClr>
                <a:schemeClr val="accent6">
                  <a:lumMod val="75000"/>
                </a:schemeClr>
              </a:buClr>
              <a:buFont typeface="Georgia" pitchFamily="18" charset="0"/>
              <a:buNone/>
              <a:defRPr/>
            </a:pPr>
            <a:r>
              <a:rPr lang="ja-JP" altLang="en-US" sz="1200"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発電機補助ボイラー用の燃料</a:t>
            </a:r>
            <a:endParaRPr lang="en-US" altLang="ja-JP" sz="1200"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marL="45720" indent="0" fontAlgn="auto">
              <a:spcBef>
                <a:spcPts val="600"/>
              </a:spcBef>
              <a:spcAft>
                <a:spcPts val="0"/>
              </a:spcAft>
              <a:buClr>
                <a:schemeClr val="accent6">
                  <a:lumMod val="75000"/>
                </a:schemeClr>
              </a:buClr>
              <a:buFont typeface="Georgia" pitchFamily="18" charset="0"/>
              <a:buNone/>
              <a:defRPr/>
            </a:pPr>
            <a:r>
              <a:rPr lang="ja-JP" altLang="en-US" sz="1200" dirty="0" smtClean="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 石油化学、石油精製等の事業所は存在しない</a:t>
            </a:r>
            <a:endParaRPr lang="ja-JP" altLang="en-US" sz="1200" dirty="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
        <p:nvSpPr>
          <p:cNvPr id="28" name="コンテンツ プレースホルダー 2"/>
          <p:cNvSpPr txBox="1">
            <a:spLocks/>
          </p:cNvSpPr>
          <p:nvPr/>
        </p:nvSpPr>
        <p:spPr>
          <a:xfrm>
            <a:off x="4269991" y="6101010"/>
            <a:ext cx="4611961" cy="371860"/>
          </a:xfrm>
          <a:prstGeom prst="rect">
            <a:avLst/>
          </a:prstGeom>
          <a:solidFill>
            <a:schemeClr val="bg1">
              <a:lumMod val="95000"/>
            </a:schemeClr>
          </a:solidFill>
          <a:scene3d>
            <a:camera prst="orthographicFront"/>
            <a:lightRig rig="threePt" dir="t"/>
          </a:scene3d>
          <a:sp3d>
            <a:bevelT/>
          </a:sp3d>
        </p:spPr>
        <p:txBody>
          <a:bodyPr>
            <a:normAutofit/>
          </a:bodyPr>
          <a:lstStyle/>
          <a:p>
            <a:pPr marL="44450" fontAlgn="auto">
              <a:spcBef>
                <a:spcPct val="20000"/>
              </a:spcBef>
              <a:spcAft>
                <a:spcPts val="300"/>
              </a:spcAft>
              <a:buClr>
                <a:srgbClr val="C3260C"/>
              </a:buClr>
              <a:buSzPct val="130000"/>
              <a:buFont typeface="Georgia" pitchFamily="18" charset="0"/>
              <a:buNone/>
              <a:defRPr/>
            </a:pPr>
            <a:r>
              <a:rPr lang="ja-JP" altLang="en-US" sz="1200" dirty="0">
                <a:effectLst>
                  <a:outerShdw blurRad="38100" dist="38100" dir="2700000" algn="tl">
                    <a:srgbClr val="C0C0C0"/>
                  </a:outerShdw>
                </a:effectLst>
                <a:latin typeface="HGPｺﾞｼｯｸM" panose="020B0600000000000000" pitchFamily="50" charset="-128"/>
                <a:ea typeface="HGPｺﾞｼｯｸM" panose="020B0600000000000000" pitchFamily="50" charset="-128"/>
                <a:cs typeface="+mn-cs"/>
              </a:rPr>
              <a:t>○ 電気業（平成</a:t>
            </a:r>
            <a:r>
              <a:rPr lang="en-US" altLang="ja-JP" sz="1200" dirty="0">
                <a:effectLst>
                  <a:outerShdw blurRad="38100" dist="38100" dir="2700000" algn="tl">
                    <a:srgbClr val="C0C0C0"/>
                  </a:outerShdw>
                </a:effectLst>
                <a:latin typeface="HGPｺﾞｼｯｸM" panose="020B0600000000000000" pitchFamily="50" charset="-128"/>
                <a:ea typeface="HGPｺﾞｼｯｸM" panose="020B0600000000000000" pitchFamily="50" charset="-128"/>
                <a:cs typeface="+mn-cs"/>
              </a:rPr>
              <a:t>17</a:t>
            </a:r>
            <a:r>
              <a:rPr lang="ja-JP" altLang="en-US" sz="1200" dirty="0">
                <a:effectLst>
                  <a:outerShdw blurRad="38100" dist="38100" dir="2700000" algn="tl">
                    <a:srgbClr val="C0C0C0"/>
                  </a:outerShdw>
                </a:effectLst>
                <a:latin typeface="HGPｺﾞｼｯｸM" panose="020B0600000000000000" pitchFamily="50" charset="-128"/>
                <a:ea typeface="HGPｺﾞｼｯｸM" panose="020B0600000000000000" pitchFamily="50" charset="-128"/>
                <a:cs typeface="+mn-cs"/>
              </a:rPr>
              <a:t>年より停止中）現在は石油類の貯蔵・取扱いなし</a:t>
            </a:r>
          </a:p>
        </p:txBody>
      </p:sp>
      <p:sp>
        <p:nvSpPr>
          <p:cNvPr id="29" name="スライド番号プレースホルダー 3"/>
          <p:cNvSpPr>
            <a:spLocks noGrp="1"/>
          </p:cNvSpPr>
          <p:nvPr>
            <p:ph type="sldNum" sz="quarter" idx="12"/>
          </p:nvPr>
        </p:nvSpPr>
        <p:spPr bwMode="auto">
          <a:xfrm>
            <a:off x="7994774" y="6500132"/>
            <a:ext cx="1162050" cy="365125"/>
          </a:xfrm>
          <a:ln>
            <a:miter lim="800000"/>
            <a:headEnd/>
            <a:tailEnd/>
          </a:ln>
        </p:spPr>
        <p:txBody>
          <a:bodyPr wrap="square" numCol="1" anchorCtr="0" compatLnSpc="1">
            <a:prstTxWarp prst="textNoShape">
              <a:avLst/>
            </a:prstTxWarp>
          </a:bodyPr>
          <a:lstStyle/>
          <a:p>
            <a:pPr algn="r" fontAlgn="base">
              <a:spcBef>
                <a:spcPct val="0"/>
              </a:spcBef>
              <a:spcAft>
                <a:spcPct val="0"/>
              </a:spcAft>
              <a:defRPr/>
            </a:pPr>
            <a:fld id="{8EFB4735-D28A-459F-AABF-3B0AC44EC53E}" type="slidenum">
              <a:rPr lang="en-US" altLang="ja-JP" sz="2400">
                <a:cs typeface="HGP明朝E"/>
              </a:rPr>
              <a:pPr algn="r" fontAlgn="base">
                <a:spcBef>
                  <a:spcPct val="0"/>
                </a:spcBef>
                <a:spcAft>
                  <a:spcPct val="0"/>
                </a:spcAft>
                <a:defRPr/>
              </a:pPr>
              <a:t>9</a:t>
            </a:fld>
            <a:endParaRPr lang="en-US" altLang="ja-JP" sz="2400" dirty="0">
              <a:cs typeface="HGP明朝E"/>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7EBAE41FA435BB48BB6AD6B13D9088ED" ma:contentTypeVersion="0" ma:contentTypeDescription="新しいドキュメントを作成します。" ma:contentTypeScope="" ma:versionID="7162fe07b3bac3b0941ad0df537fd971">
  <xsd:schema xmlns:xsd="http://www.w3.org/2001/XMLSchema" xmlns:p="http://schemas.microsoft.com/office/2006/metadata/properties" targetNamespace="http://schemas.microsoft.com/office/2006/metadata/properties" ma:root="true" ma:fieldsID="f4cff559f9a06213828a8956bc5bb22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83B61A9-374B-4E30-94DE-DEB628A1466E}">
  <ds:schemaRefs>
    <ds:schemaRef ds:uri="http://schemas.microsoft.com/sharepoint/v3/contenttype/forms"/>
  </ds:schemaRefs>
</ds:datastoreItem>
</file>

<file path=customXml/itemProps2.xml><?xml version="1.0" encoding="utf-8"?>
<ds:datastoreItem xmlns:ds="http://schemas.openxmlformats.org/officeDocument/2006/customXml" ds:itemID="{0E609241-EA80-48D6-B602-D08ABF655F01}">
  <ds:schemaRefs>
    <ds:schemaRef ds:uri="http://purl.org/dc/terms/"/>
    <ds:schemaRef ds:uri="http://schemas.microsoft.com/office/2006/documentManagement/types"/>
    <ds:schemaRef ds:uri="http://schemas.openxmlformats.org/package/2006/metadata/core-properties"/>
    <ds:schemaRef ds:uri="http://www.w3.org/XML/1998/namespace"/>
    <ds:schemaRef ds:uri="http://purl.org/dc/elements/1.1/"/>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8B975F28-50B1-47C5-B270-8BE51D097B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Slipstream</Template>
  <TotalTime>8051</TotalTime>
  <Words>844</Words>
  <Application>Microsoft Office PowerPoint</Application>
  <PresentationFormat>画面に合わせる (4:3)</PresentationFormat>
  <Paragraphs>386</Paragraphs>
  <Slides>21</Slides>
  <Notes>21</Notes>
  <HiddenSlides>0</HiddenSlides>
  <MMClips>0</MMClips>
  <ScaleCrop>false</ScaleCrop>
  <HeadingPairs>
    <vt:vector size="4" baseType="variant">
      <vt:variant>
        <vt:lpstr>テーマ</vt:lpstr>
      </vt:variant>
      <vt:variant>
        <vt:i4>1</vt:i4>
      </vt:variant>
      <vt:variant>
        <vt:lpstr>スライド タイトル</vt:lpstr>
      </vt:variant>
      <vt:variant>
        <vt:i4>21</vt:i4>
      </vt:variant>
    </vt:vector>
  </HeadingPairs>
  <TitlesOfParts>
    <vt:vector size="22" baseType="lpstr">
      <vt:lpstr>ウェーブ</vt:lpstr>
      <vt:lpstr>PowerPoint プレゼンテーション</vt:lpstr>
      <vt:lpstr>大阪府石油コンビナート等防災計画の修正について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３　対象地域</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大阪府石油コンビナート等 防災本部会議</dc:title>
  <dc:creator>大阪府庁</dc:creator>
  <cp:lastModifiedBy>大阪府庁</cp:lastModifiedBy>
  <cp:revision>326</cp:revision>
  <cp:lastPrinted>2014-03-19T10:13:10Z</cp:lastPrinted>
  <dcterms:created xsi:type="dcterms:W3CDTF">2012-03-15T06:22:48Z</dcterms:created>
  <dcterms:modified xsi:type="dcterms:W3CDTF">2014-04-14T01:34:31Z</dcterms:modified>
</cp:coreProperties>
</file>