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E1"/>
    <a:srgbClr val="FF99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4" autoAdjust="0"/>
  </p:normalViewPr>
  <p:slideViewPr>
    <p:cSldViewPr snapToGrid="0">
      <p:cViewPr>
        <p:scale>
          <a:sx n="100" d="100"/>
          <a:sy n="100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19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226272615203866"/>
          <c:y val="0.1115823739013326"/>
          <c:w val="0.42039249349792357"/>
          <c:h val="0.835270191646475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9525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0D-4A21-9E48-B65E536587F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0D-4A21-9E48-B65E536587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0D-4A21-9E48-B65E536587FC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0D-4A21-9E48-B65E536587FC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0D-4A21-9E48-B65E536587FC}"/>
              </c:ext>
            </c:extLst>
          </c:dPt>
          <c:dLbls>
            <c:dLbl>
              <c:idx val="0"/>
              <c:layout>
                <c:manualLayout>
                  <c:x val="2.67067377885018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4367287640878795E-2"/>
                      <c:h val="0.167359941329483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E0D-4A21-9E48-B65E536587FC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D-4A21-9E48-B65E536587FC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0D-4A21-9E48-B65E536587FC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0D-4A21-9E48-B65E536587FC}"/>
                </c:ext>
              </c:extLst>
            </c:dLbl>
            <c:dLbl>
              <c:idx val="4"/>
              <c:layout>
                <c:manualLayout>
                  <c:x val="1.4280894798885347E-2"/>
                  <c:y val="-0.13215381148276745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46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2700" cap="flat" cmpd="sng" algn="ctr">
                <a:noFill/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75歳以上</c:v>
                </c:pt>
                <c:pt idx="1">
                  <c:v>要介護認定</c:v>
                </c:pt>
                <c:pt idx="2">
                  <c:v>妊産婦</c:v>
                </c:pt>
                <c:pt idx="3">
                  <c:v>乳幼児</c:v>
                </c:pt>
                <c:pt idx="4">
                  <c:v>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E0D-4A21-9E48-B65E536587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226272615203866"/>
          <c:y val="0.1115823739013326"/>
          <c:w val="0.42039249349792357"/>
          <c:h val="0.835270191646475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952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CA-4337-AAD3-436A9BAD03F3}"/>
              </c:ext>
            </c:extLst>
          </c:dPt>
          <c:dPt>
            <c:idx val="1"/>
            <c:bubble3D val="0"/>
            <c:spPr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BCA-4337-AAD3-436A9BAD03F3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BCA-4337-AAD3-436A9BAD03F3}"/>
              </c:ext>
            </c:extLst>
          </c:dPt>
          <c:dPt>
            <c:idx val="3"/>
            <c:bubble3D val="0"/>
            <c:spPr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BCA-4337-AAD3-436A9BAD03F3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BCA-4337-AAD3-436A9BAD03F3}"/>
              </c:ext>
            </c:extLst>
          </c:dPt>
          <c:dLbls>
            <c:dLbl>
              <c:idx val="0"/>
              <c:layout>
                <c:manualLayout>
                  <c:x val="-4.6909715340161105E-2"/>
                  <c:y val="0.12130165864154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CA-4337-AAD3-436A9BAD03F3}"/>
                </c:ext>
              </c:extLst>
            </c:dLbl>
            <c:dLbl>
              <c:idx val="1"/>
              <c:layout>
                <c:manualLayout>
                  <c:x val="-8.9428190190574859E-3"/>
                  <c:y val="6.0503226803479892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CA-4337-AAD3-436A9BAD03F3}"/>
                </c:ext>
              </c:extLst>
            </c:dLbl>
            <c:dLbl>
              <c:idx val="2"/>
              <c:layout>
                <c:manualLayout>
                  <c:x val="2.8894449164633264E-2"/>
                  <c:y val="4.3472977436840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CA-4337-AAD3-436A9BAD03F3}"/>
                </c:ext>
              </c:extLst>
            </c:dLbl>
            <c:dLbl>
              <c:idx val="3"/>
              <c:layout>
                <c:manualLayout>
                  <c:x val="3.2849149467384618E-2"/>
                  <c:y val="0.1510954106342205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4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CA-4337-AAD3-436A9BAD03F3}"/>
                </c:ext>
              </c:extLst>
            </c:dLbl>
            <c:dLbl>
              <c:idx val="4"/>
              <c:layout>
                <c:manualLayout>
                  <c:x val="7.9318051781496132E-2"/>
                  <c:y val="-0.25166103374145138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287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CA-4337-AAD3-436A9BAD03F3}"/>
                </c:ext>
              </c:extLst>
            </c:dLbl>
            <c:spPr>
              <a:noFill/>
              <a:ln w="12700" cap="flat" cmpd="sng" algn="ctr">
                <a:noFill/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75歳以上</c:v>
                </c:pt>
                <c:pt idx="1">
                  <c:v>要介護認定</c:v>
                </c:pt>
                <c:pt idx="2">
                  <c:v>妊産婦</c:v>
                </c:pt>
                <c:pt idx="3">
                  <c:v>乳幼児</c:v>
                </c:pt>
                <c:pt idx="4">
                  <c:v>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</c:v>
                </c:pt>
                <c:pt idx="1">
                  <c:v>3</c:v>
                </c:pt>
                <c:pt idx="2">
                  <c:v>1</c:v>
                </c:pt>
                <c:pt idx="3">
                  <c:v>7</c:v>
                </c:pt>
                <c:pt idx="4">
                  <c:v>181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BCA-4337-AAD3-436A9BAD0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52460774902634"/>
          <c:y val="0.23347784390006235"/>
          <c:w val="0.2438254027466312"/>
          <c:h val="0.650017694406485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226272615203866"/>
          <c:y val="0.1115823739013326"/>
          <c:w val="0.42039249349792357"/>
          <c:h val="0.835270191646475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9525">
              <a:solidFill>
                <a:schemeClr val="tx1"/>
              </a:solidFill>
            </a:ln>
          </c:spPr>
          <c:dPt>
            <c:idx val="0"/>
            <c:bubble3D val="0"/>
            <c:spPr>
              <a:noFill/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EF-4ED5-98F0-B8025E4FE38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EF-4ED5-98F0-B8025E4FE3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EF-4ED5-98F0-B8025E4FE38D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EF-4ED5-98F0-B8025E4FE38D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9525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BEF-4ED5-98F0-B8025E4FE38D}"/>
              </c:ext>
            </c:extLst>
          </c:dPt>
          <c:dLbls>
            <c:dLbl>
              <c:idx val="0"/>
              <c:layout>
                <c:manualLayout>
                  <c:x val="3.6162886386308879E-2"/>
                  <c:y val="3.0133172783342294E-2"/>
                </c:manualLayout>
              </c:layout>
              <c:spPr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EF-4ED5-98F0-B8025E4FE38D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EF-4ED5-98F0-B8025E4FE38D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EF-4ED5-98F0-B8025E4FE38D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EF-4ED5-98F0-B8025E4FE38D}"/>
                </c:ext>
              </c:extLst>
            </c:dLbl>
            <c:dLbl>
              <c:idx val="4"/>
              <c:layout>
                <c:manualLayout>
                  <c:x val="-3.9618439580939843E-2"/>
                  <c:y val="-0.234017709865990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dk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defRPr>
                    </a:pPr>
                    <a:r>
                      <a:rPr lang="en-US" altLang="en-US" dirty="0" smtClean="0"/>
                      <a:t>134</a:t>
                    </a:r>
                    <a:endParaRPr lang="en-US" altLang="en-US" dirty="0"/>
                  </a:p>
                </c:rich>
              </c:tx>
              <c:spPr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BEF-4ED5-98F0-B8025E4FE38D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75歳以上</c:v>
                </c:pt>
                <c:pt idx="1">
                  <c:v>要介護認定</c:v>
                </c:pt>
                <c:pt idx="2">
                  <c:v>妊産婦</c:v>
                </c:pt>
                <c:pt idx="3">
                  <c:v>乳幼児</c:v>
                </c:pt>
                <c:pt idx="4">
                  <c:v>他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BEF-4ED5-98F0-B8025E4FE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82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54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08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16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1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75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7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8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91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7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3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9DB7-0DA7-4E67-A000-7E8D30861132}" type="datetimeFigureOut">
              <a:rPr kumimoji="1" lang="ja-JP" altLang="en-US" smtClean="0"/>
              <a:t>2018/6/24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93D9B-97FD-4B17-AE20-2B0CE66C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61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グラフ 33">
            <a:extLst>
              <a:ext uri="{FF2B5EF4-FFF2-40B4-BE49-F238E27FC236}">
                <a16:creationId xmlns:a16="http://schemas.microsoft.com/office/drawing/2014/main" xmlns="" id="{677D1AE3-10C8-48AB-B9DC-6EC83B7304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3946593"/>
              </p:ext>
            </p:extLst>
          </p:nvPr>
        </p:nvGraphicFramePr>
        <p:xfrm>
          <a:off x="5137919" y="5137506"/>
          <a:ext cx="3328748" cy="1309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xmlns="" id="{95161E13-F670-43F2-BBAB-6323DE64A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72" y="3152000"/>
            <a:ext cx="5477659" cy="3625688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C7B9FAC2-84F0-4FFB-B456-DB5BB78C6485}"/>
              </a:ext>
            </a:extLst>
          </p:cNvPr>
          <p:cNvSpPr txBox="1"/>
          <p:nvPr/>
        </p:nvSpPr>
        <p:spPr>
          <a:xfrm>
            <a:off x="5276077" y="599853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枚方市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3624AA0A-D635-4DC2-BE1E-9AF35032C07B}"/>
              </a:ext>
            </a:extLst>
          </p:cNvPr>
          <p:cNvSpPr txBox="1"/>
          <p:nvPr/>
        </p:nvSpPr>
        <p:spPr>
          <a:xfrm>
            <a:off x="786348" y="194319"/>
            <a:ext cx="757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i="1" dirty="0"/>
              <a:t>配慮を要する避難所・避難者の割合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xmlns="" id="{D566D513-44FC-4C2D-80E2-09B2F27162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3011762"/>
              </p:ext>
            </p:extLst>
          </p:nvPr>
        </p:nvGraphicFramePr>
        <p:xfrm>
          <a:off x="273173" y="1688566"/>
          <a:ext cx="4061749" cy="1752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xmlns="" id="{15789ED9-9CC6-430A-9CB8-B92058DF7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05234"/>
              </p:ext>
            </p:extLst>
          </p:nvPr>
        </p:nvGraphicFramePr>
        <p:xfrm>
          <a:off x="300037" y="1015168"/>
          <a:ext cx="3652838" cy="65844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200151">
                  <a:extLst>
                    <a:ext uri="{9D8B030D-6E8A-4147-A177-3AD203B41FA5}">
                      <a16:colId xmlns:a16="http://schemas.microsoft.com/office/drawing/2014/main" xmlns="" val="1083608088"/>
                    </a:ext>
                  </a:extLst>
                </a:gridCol>
                <a:gridCol w="995362">
                  <a:extLst>
                    <a:ext uri="{9D8B030D-6E8A-4147-A177-3AD203B41FA5}">
                      <a16:colId xmlns:a16="http://schemas.microsoft.com/office/drawing/2014/main" xmlns="" val="349101332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xmlns="" val="2477413430"/>
                    </a:ext>
                  </a:extLst>
                </a:gridCol>
              </a:tblGrid>
              <a:tr h="323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</a:rPr>
                        <a:t>EMIS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入力率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避難所数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避難者数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2396841"/>
                  </a:ext>
                </a:extLst>
              </a:tr>
              <a:tr h="323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98%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41 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310</a:t>
                      </a:r>
                      <a:r>
                        <a:rPr kumimoji="1" lang="ja-JP" altLang="en-US" sz="1600" b="1" dirty="0" smtClean="0">
                          <a:solidFill>
                            <a:sysClr val="windowText" lastClr="000000"/>
                          </a:solidFill>
                        </a:rPr>
                        <a:t>名 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89503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19208945-2466-4981-841E-13FFDC15A627}"/>
              </a:ext>
            </a:extLst>
          </p:cNvPr>
          <p:cNvSpPr txBox="1"/>
          <p:nvPr/>
        </p:nvSpPr>
        <p:spPr>
          <a:xfrm>
            <a:off x="554319" y="222459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茨木市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DE2ACC4B-83CF-4553-8C51-11B72956D760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1031373" y="2624709"/>
            <a:ext cx="1737227" cy="1726517"/>
          </a:xfrm>
          <a:prstGeom prst="line">
            <a:avLst/>
          </a:prstGeom>
          <a:ln w="381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xmlns="" id="{FC76F769-7A66-48CF-8CBD-0250DE6E3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7825660"/>
              </p:ext>
            </p:extLst>
          </p:nvPr>
        </p:nvGraphicFramePr>
        <p:xfrm>
          <a:off x="4428124" y="1726275"/>
          <a:ext cx="4442704" cy="1863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xmlns="" id="{5AD6EE95-1101-4234-B387-FB6368998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86134"/>
              </p:ext>
            </p:extLst>
          </p:nvPr>
        </p:nvGraphicFramePr>
        <p:xfrm>
          <a:off x="5276077" y="1061228"/>
          <a:ext cx="3705998" cy="66450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297556">
                  <a:extLst>
                    <a:ext uri="{9D8B030D-6E8A-4147-A177-3AD203B41FA5}">
                      <a16:colId xmlns:a16="http://schemas.microsoft.com/office/drawing/2014/main" xmlns="" val="1083608088"/>
                    </a:ext>
                  </a:extLst>
                </a:gridCol>
                <a:gridCol w="993980">
                  <a:extLst>
                    <a:ext uri="{9D8B030D-6E8A-4147-A177-3AD203B41FA5}">
                      <a16:colId xmlns:a16="http://schemas.microsoft.com/office/drawing/2014/main" xmlns="" val="349101332"/>
                    </a:ext>
                  </a:extLst>
                </a:gridCol>
                <a:gridCol w="1414462">
                  <a:extLst>
                    <a:ext uri="{9D8B030D-6E8A-4147-A177-3AD203B41FA5}">
                      <a16:colId xmlns:a16="http://schemas.microsoft.com/office/drawing/2014/main" xmlns="" val="2477413430"/>
                    </a:ext>
                  </a:extLst>
                </a:gridCol>
              </a:tblGrid>
              <a:tr h="3292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</a:rPr>
                        <a:t>EMIS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入力率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避難所数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避難者数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2396841"/>
                  </a:ext>
                </a:extLst>
              </a:tr>
              <a:tr h="3292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87%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15 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136</a:t>
                      </a:r>
                      <a:r>
                        <a:rPr kumimoji="1" lang="ja-JP" altLang="en-US" sz="1600" b="1" dirty="0" smtClean="0">
                          <a:solidFill>
                            <a:sysClr val="windowText" lastClr="000000"/>
                          </a:solidFill>
                        </a:rPr>
                        <a:t>名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89503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xmlns="" id="{3E3FE534-2578-4714-86C4-89FCE5FD3058}"/>
              </a:ext>
            </a:extLst>
          </p:cNvPr>
          <p:cNvSpPr txBox="1"/>
          <p:nvPr/>
        </p:nvSpPr>
        <p:spPr>
          <a:xfrm>
            <a:off x="4872319" y="222459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高槻市</a:t>
            </a: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xmlns="" id="{C78008DC-4B9F-4245-B211-066C4D5F4351}"/>
              </a:ext>
            </a:extLst>
          </p:cNvPr>
          <p:cNvCxnSpPr>
            <a:cxnSpLocks/>
            <a:stCxn id="28" idx="2"/>
          </p:cNvCxnSpPr>
          <p:nvPr/>
        </p:nvCxnSpPr>
        <p:spPr>
          <a:xfrm flipH="1">
            <a:off x="3481019" y="2624709"/>
            <a:ext cx="1868354" cy="1620983"/>
          </a:xfrm>
          <a:prstGeom prst="line">
            <a:avLst/>
          </a:prstGeom>
          <a:ln w="381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>
            <a:extLst>
              <a:ext uri="{FF2B5EF4-FFF2-40B4-BE49-F238E27FC236}">
                <a16:creationId xmlns:a16="http://schemas.microsoft.com/office/drawing/2014/main" xmlns="" id="{D302DD0F-7419-406E-BCAE-48EE3D3969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742" y="2044732"/>
            <a:ext cx="1095218" cy="1171629"/>
          </a:xfrm>
          <a:prstGeom prst="rect">
            <a:avLst/>
          </a:prstGeom>
        </p:spPr>
      </p:pic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xmlns="" id="{8AE3DA8B-A5F0-4E51-9B2E-6314BFC5A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553277"/>
              </p:ext>
            </p:extLst>
          </p:nvPr>
        </p:nvGraphicFramePr>
        <p:xfrm>
          <a:off x="5395913" y="4313542"/>
          <a:ext cx="3514725" cy="70453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290637">
                  <a:extLst>
                    <a:ext uri="{9D8B030D-6E8A-4147-A177-3AD203B41FA5}">
                      <a16:colId xmlns:a16="http://schemas.microsoft.com/office/drawing/2014/main" xmlns="" val="1083608088"/>
                    </a:ext>
                  </a:extLst>
                </a:gridCol>
                <a:gridCol w="971661">
                  <a:extLst>
                    <a:ext uri="{9D8B030D-6E8A-4147-A177-3AD203B41FA5}">
                      <a16:colId xmlns:a16="http://schemas.microsoft.com/office/drawing/2014/main" xmlns="" val="349101332"/>
                    </a:ext>
                  </a:extLst>
                </a:gridCol>
                <a:gridCol w="1252427">
                  <a:extLst>
                    <a:ext uri="{9D8B030D-6E8A-4147-A177-3AD203B41FA5}">
                      <a16:colId xmlns:a16="http://schemas.microsoft.com/office/drawing/2014/main" xmlns="" val="2477413430"/>
                    </a:ext>
                  </a:extLst>
                </a:gridCol>
              </a:tblGrid>
              <a:tr h="344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bg1"/>
                          </a:solidFill>
                        </a:rPr>
                        <a:t>EMIS</a:t>
                      </a:r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入力率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避難所数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</a:rPr>
                        <a:t>避難者数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2396841"/>
                  </a:ext>
                </a:extLst>
              </a:tr>
              <a:tr h="3597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100% 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52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ysClr val="windowText" lastClr="000000"/>
                          </a:solidFill>
                        </a:rPr>
                        <a:t>47</a:t>
                      </a:r>
                      <a:r>
                        <a:rPr kumimoji="1" lang="ja-JP" altLang="en-US" sz="1600" b="1" dirty="0" smtClean="0">
                          <a:solidFill>
                            <a:sysClr val="windowText" lastClr="000000"/>
                          </a:solidFill>
                        </a:rPr>
                        <a:t>名</a:t>
                      </a:r>
                      <a:endParaRPr kumimoji="1" lang="ja-JP" altLang="en-US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89503"/>
                  </a:ext>
                </a:extLst>
              </a:tr>
            </a:tbl>
          </a:graphicData>
        </a:graphic>
      </p:graphicFrame>
      <p:pic>
        <p:nvPicPr>
          <p:cNvPr id="37" name="図 36">
            <a:extLst>
              <a:ext uri="{FF2B5EF4-FFF2-40B4-BE49-F238E27FC236}">
                <a16:creationId xmlns:a16="http://schemas.microsoft.com/office/drawing/2014/main" xmlns="" id="{978E9E7D-2DB5-46F4-8A3B-41C419FA70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72" y="5282393"/>
            <a:ext cx="952757" cy="1019229"/>
          </a:xfrm>
          <a:prstGeom prst="rect">
            <a:avLst/>
          </a:prstGeom>
        </p:spPr>
      </p:pic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xmlns="" id="{B8841F32-DEC9-404A-8DD9-71DB823C65D2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4512733" y="4645802"/>
            <a:ext cx="1240398" cy="1352737"/>
          </a:xfrm>
          <a:prstGeom prst="line">
            <a:avLst/>
          </a:prstGeom>
          <a:ln w="381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xmlns="" id="{5480F1E0-D742-4649-A9AA-0E042A71845F}"/>
              </a:ext>
            </a:extLst>
          </p:cNvPr>
          <p:cNvSpPr txBox="1"/>
          <p:nvPr/>
        </p:nvSpPr>
        <p:spPr>
          <a:xfrm>
            <a:off x="4512733" y="6565939"/>
            <a:ext cx="4564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2018</a:t>
            </a:r>
            <a:r>
              <a:rPr kumimoji="1" lang="ja-JP" altLang="en-US" sz="1200" dirty="0"/>
              <a:t>年</a:t>
            </a:r>
            <a:r>
              <a:rPr kumimoji="1" lang="en-US" altLang="ja-JP" sz="1200" dirty="0"/>
              <a:t>6</a:t>
            </a:r>
            <a:r>
              <a:rPr kumimoji="1" lang="ja-JP" altLang="en-US" sz="1200" dirty="0"/>
              <a:t>月</a:t>
            </a:r>
            <a:r>
              <a:rPr kumimoji="1" lang="en-US" altLang="ja-JP" sz="1200" dirty="0" smtClean="0"/>
              <a:t>24</a:t>
            </a:r>
            <a:r>
              <a:rPr kumimoji="1" lang="ja-JP" altLang="en-US" sz="1200" dirty="0" smtClean="0"/>
              <a:t>日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EMIS</a:t>
            </a:r>
            <a:r>
              <a:rPr kumimoji="1" lang="ja-JP" altLang="en-US" sz="1200" dirty="0"/>
              <a:t>データより</a:t>
            </a:r>
            <a:r>
              <a:rPr kumimoji="1" lang="ja-JP" altLang="en-US" sz="1200" dirty="0" smtClean="0"/>
              <a:t>抽出</a:t>
            </a:r>
            <a:r>
              <a:rPr kumimoji="1" lang="ja-JP" altLang="en-US" sz="1200" dirty="0" smtClean="0"/>
              <a:t>。</a:t>
            </a:r>
            <a:endParaRPr kumimoji="1" lang="ja-JP" altLang="en-US" sz="1200" dirty="0"/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6800850" y="1938338"/>
            <a:ext cx="26194" cy="78581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524625" y="1738313"/>
            <a:ext cx="2762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896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54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NMCAM DMAT</dc:creator>
  <cp:lastModifiedBy>HOSTNAME</cp:lastModifiedBy>
  <cp:revision>76</cp:revision>
  <cp:lastPrinted>2018-06-24T13:00:21Z</cp:lastPrinted>
  <dcterms:created xsi:type="dcterms:W3CDTF">2018-06-21T12:51:13Z</dcterms:created>
  <dcterms:modified xsi:type="dcterms:W3CDTF">2018-06-24T13:39:24Z</dcterms:modified>
</cp:coreProperties>
</file>