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904" r:id="rId2"/>
  </p:sldIdLst>
  <p:sldSz cx="9906000" cy="6858000" type="A4"/>
  <p:notesSz cx="6807200" cy="9939338"/>
  <p:defaultTextStyle>
    <a:defPPr>
      <a:defRPr lang="ja-JP"/>
    </a:defPPr>
    <a:lvl1pPr marL="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C040"/>
    <a:srgbClr val="FFFFCC"/>
    <a:srgbClr val="FFFF99"/>
    <a:srgbClr val="FFCC99"/>
    <a:srgbClr val="CCFFFF"/>
    <a:srgbClr val="CCFF99"/>
    <a:srgbClr val="FFFFFF"/>
    <a:srgbClr val="4F81BD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9" autoAdjust="0"/>
    <p:restoredTop sz="98564" autoAdjust="0"/>
  </p:normalViewPr>
  <p:slideViewPr>
    <p:cSldViewPr>
      <p:cViewPr>
        <p:scale>
          <a:sx n="82" d="100"/>
          <a:sy n="82" d="100"/>
        </p:scale>
        <p:origin x="-588" y="-6"/>
      </p:cViewPr>
      <p:guideLst>
        <p:guide orient="horz" pos="1998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30"/>
    </p:cViewPr>
  </p:sorterViewPr>
  <p:notesViewPr>
    <p:cSldViewPr>
      <p:cViewPr>
        <p:scale>
          <a:sx n="90" d="100"/>
          <a:sy n="90" d="100"/>
        </p:scale>
        <p:origin x="-2046" y="1080"/>
      </p:cViewPr>
      <p:guideLst>
        <p:guide orient="horz" pos="2894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5AA3F54B-2833-45B3-AE85-A5B2483667C7}" type="datetimeFigureOut">
              <a:rPr kumimoji="1" lang="ja-JP" altLang="en-US" smtClean="0"/>
              <a:t>2018/7/3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863"/>
            <a:ext cx="2949575" cy="496887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1" y="9440863"/>
            <a:ext cx="2949575" cy="496887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9FCC8515-EABC-45E8-A8D7-9A980EECF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637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7" cy="496967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3"/>
            <a:ext cx="2949787" cy="496967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A024897-80D4-4620-B0CE-5C9E5E376D5A}" type="datetimeFigureOut">
              <a:rPr kumimoji="1" lang="ja-JP" altLang="en-US" smtClean="0"/>
              <a:t>2018/7/3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8" rIns="91415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15" tIns="45708" rIns="91415" bIns="457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49787" cy="496967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7" cy="496967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A0C3B56F-56AB-411F-8724-511B22958D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23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5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08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1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1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2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0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08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4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3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3" y="273053"/>
            <a:ext cx="5537730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18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9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72866"/>
            <a:fld id="{1ACEE31D-B313-4FAF-B749-5A9DBAC0B56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1072866"/>
              <a:t>2018/7/3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72866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72866"/>
            <a:fld id="{F8E054AA-4502-458E-A398-09288040989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1072866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1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1072866" rtl="0" eaLnBrk="1" latinLnBrk="0" hangingPunct="1">
        <a:spcBef>
          <a:spcPct val="0"/>
        </a:spcBef>
        <a:buNone/>
        <a:defRPr kumimoji="1"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728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809" y="2265304"/>
            <a:ext cx="961409" cy="1258800"/>
          </a:xfrm>
        </p:spPr>
      </p:pic>
      <p:sp>
        <p:nvSpPr>
          <p:cNvPr id="18" name="テキスト ボックス 17"/>
          <p:cNvSpPr txBox="1"/>
          <p:nvPr/>
        </p:nvSpPr>
        <p:spPr>
          <a:xfrm>
            <a:off x="1955689" y="1749479"/>
            <a:ext cx="6474719" cy="1031651"/>
          </a:xfrm>
          <a:prstGeom prst="rect">
            <a:avLst/>
          </a:prstGeom>
          <a:noFill/>
        </p:spPr>
        <p:txBody>
          <a:bodyPr wrap="square" lIns="107275" tIns="53637" rIns="107275" bIns="53637" rtlCol="0">
            <a:spAutoFit/>
          </a:bodyPr>
          <a:lstStyle/>
          <a:p>
            <a:pPr defTabSz="1072743"/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＜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大阪市・堺市以外の大阪府にお住まいの方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＞</a:t>
            </a:r>
          </a:p>
          <a:p>
            <a:pPr defTabSz="1072743"/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     　 電話番号　　</a:t>
            </a:r>
            <a:r>
              <a:rPr lang="en-US" altLang="ja-JP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06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－</a:t>
            </a:r>
            <a:r>
              <a:rPr lang="en-US" altLang="ja-JP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6607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－</a:t>
            </a:r>
            <a:r>
              <a:rPr lang="en-US" altLang="ja-JP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8814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（直通）</a:t>
            </a:r>
            <a:endParaRPr lang="en-US" altLang="ja-JP" sz="2000" b="1" dirty="0" smtClean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lumMod val="10000"/>
                </a:srgbClr>
              </a:solidFill>
            </a:endParaRPr>
          </a:p>
          <a:p>
            <a:pPr defTabSz="1072743"/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　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　　相談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時間　　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9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時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30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分から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17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時　</a:t>
            </a:r>
            <a:endParaRPr lang="ja-JP" altLang="en-US" sz="20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72010" y="2996950"/>
            <a:ext cx="6084676" cy="1031651"/>
          </a:xfrm>
          <a:prstGeom prst="rect">
            <a:avLst/>
          </a:prstGeom>
          <a:noFill/>
        </p:spPr>
        <p:txBody>
          <a:bodyPr wrap="square" lIns="107275" tIns="53637" rIns="107275" bIns="53637" rtlCol="0">
            <a:spAutoFit/>
          </a:bodyPr>
          <a:lstStyle/>
          <a:p>
            <a:pPr defTabSz="1072743"/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＜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大阪市にお住まいの方＞ </a:t>
            </a:r>
          </a:p>
          <a:p>
            <a:pPr defTabSz="1072743"/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     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 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　電話番号　　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06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－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6923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－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0936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（直通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）</a:t>
            </a:r>
            <a:endParaRPr lang="en-US" altLang="ja-JP" sz="2000" b="1" dirty="0" smtClean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1F497D">
                  <a:lumMod val="50000"/>
                </a:srgbClr>
              </a:solidFill>
            </a:endParaRPr>
          </a:p>
          <a:p>
            <a:pPr defTabSz="1072743"/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　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　　相談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時間　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　</a:t>
            </a:r>
            <a:r>
              <a:rPr lang="en-US" altLang="ja-JP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9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時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30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分から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17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</a:rPr>
              <a:t>時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35432" y="4180649"/>
            <a:ext cx="6396711" cy="1339428"/>
          </a:xfrm>
          <a:prstGeom prst="rect">
            <a:avLst/>
          </a:prstGeom>
          <a:noFill/>
        </p:spPr>
        <p:txBody>
          <a:bodyPr wrap="square" lIns="107275" tIns="53637" rIns="107275" bIns="53637" rtlCol="0">
            <a:spAutoFit/>
          </a:bodyPr>
          <a:lstStyle/>
          <a:p>
            <a:pPr defTabSz="1072743"/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＜堺市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にお住まいの方＞ </a:t>
            </a:r>
          </a:p>
          <a:p>
            <a:pPr defTabSz="1072743"/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     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 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　電話番号　　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072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－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243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－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5500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（直通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）</a:t>
            </a:r>
            <a:endParaRPr lang="en-US" altLang="ja-JP" sz="2000" b="1" dirty="0" smtClean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lumMod val="10000"/>
                </a:srgbClr>
              </a:solidFill>
            </a:endParaRPr>
          </a:p>
          <a:p>
            <a:pPr defTabSz="1072743"/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　　　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相談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時間　 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  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9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時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から</a:t>
            </a:r>
            <a:r>
              <a:rPr lang="en-US" altLang="ja-JP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17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時</a:t>
            </a:r>
            <a:endParaRPr lang="en-US" altLang="ja-JP" sz="2000" b="1" dirty="0" smtClean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lumMod val="10000"/>
                </a:srgbClr>
              </a:solidFill>
            </a:endParaRPr>
          </a:p>
          <a:p>
            <a:pPr defTabSz="1072743"/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 </a:t>
            </a:r>
            <a:r>
              <a:rPr lang="en-US" altLang="ja-JP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                         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　</a:t>
            </a:r>
            <a:r>
              <a:rPr lang="en-US" altLang="ja-JP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     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（</a:t>
            </a:r>
            <a:r>
              <a:rPr lang="en-US" altLang="ja-JP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 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土日祝は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9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時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30</a:t>
            </a:r>
            <a:r>
              <a:rPr lang="ja-JP" altLang="en-US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分から</a:t>
            </a:r>
            <a:r>
              <a:rPr lang="en-US" altLang="ja-JP" sz="2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17</a:t>
            </a:r>
            <a:r>
              <a:rPr lang="ja-JP" altLang="en-US" sz="2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lumMod val="10000"/>
                  </a:srgbClr>
                </a:solidFill>
              </a:rPr>
              <a:t>時）     </a:t>
            </a:r>
            <a:endParaRPr lang="ja-JP" altLang="en-US" sz="20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lumMod val="10000"/>
                </a:srgbClr>
              </a:solidFill>
            </a:endParaRPr>
          </a:p>
        </p:txBody>
      </p:sp>
      <p:sp>
        <p:nvSpPr>
          <p:cNvPr id="4" name="円形吹き出し 3"/>
          <p:cNvSpPr/>
          <p:nvPr/>
        </p:nvSpPr>
        <p:spPr>
          <a:xfrm>
            <a:off x="6701784" y="2368258"/>
            <a:ext cx="2016224" cy="628692"/>
          </a:xfrm>
          <a:prstGeom prst="wedgeEllipseCallout">
            <a:avLst>
              <a:gd name="adj1" fmla="val 56191"/>
              <a:gd name="adj2" fmla="val 4236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75" tIns="53637" rIns="107275" bIns="53637" rtlCol="0" anchor="ctr"/>
          <a:lstStyle/>
          <a:p>
            <a:pPr algn="ctr" defTabSz="1072743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土日祝も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含めて</a:t>
            </a:r>
            <a:endParaRPr lang="en-US" altLang="ja-JP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defTabSz="1072743"/>
            <a:r>
              <a:rPr lang="ja-JP" altLang="en-US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実施しています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0" y="0"/>
            <a:ext cx="9906000" cy="432000"/>
          </a:xfrm>
          <a:prstGeom prst="rect">
            <a:avLst/>
          </a:prstGeom>
          <a:solidFill>
            <a:srgbClr val="0000FF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1419" tIns="45709" rIns="91419" bIns="28793" rtlCol="0" anchor="b" anchorCtr="0">
            <a:noAutofit/>
          </a:bodyPr>
          <a:lstStyle/>
          <a:p>
            <a:pPr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各種相談窓口（地震</a:t>
            </a:r>
            <a:r>
              <a:rPr kumimoji="0" lang="ja-JP" altLang="en-US" sz="2400" b="1" kern="0" dirty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に関わるこころのケア電話</a:t>
            </a:r>
            <a:r>
              <a:rPr kumimoji="0" lang="ja-JP" altLang="en-US" sz="2400" b="1" kern="0" dirty="0" smtClean="0">
                <a:solidFill>
                  <a:prstClr val="white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相談）</a:t>
            </a:r>
            <a:endParaRPr kumimoji="0" lang="ja-JP" altLang="en-US" sz="2400" b="1" kern="0" dirty="0">
              <a:solidFill>
                <a:prstClr val="white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87830" y="692696"/>
            <a:ext cx="9360000" cy="936000"/>
          </a:xfrm>
          <a:prstGeom prst="roundRect">
            <a:avLst>
              <a:gd name="adj" fmla="val 10678"/>
            </a:avLst>
          </a:prstGeom>
          <a:solidFill>
            <a:srgbClr val="FFFFCC"/>
          </a:solidFill>
          <a:ln w="12700" cap="flat" cmpd="sng" algn="ctr">
            <a:solidFill>
              <a:srgbClr val="FF99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5992" tIns="36000" rIns="35992" bIns="36000" rtlCol="0" anchor="ctr"/>
          <a:lstStyle/>
          <a:p>
            <a:pPr marL="357505" indent="-285750">
              <a:lnSpc>
                <a:spcPts val="23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地震によりストレスや不安を抱いているなど、こころのケア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が必要な方への電話窓口を設置。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57505" indent="-285750">
              <a:lnSpc>
                <a:spcPts val="23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専門的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な相談や医療機関の紹介などを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行う。</a:t>
            </a: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06" y="2314691"/>
            <a:ext cx="1961458" cy="3903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560512" y="3828002"/>
            <a:ext cx="1072447" cy="66231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lIns="107275" tIns="53637" rIns="107275" bIns="53637" rtlCol="0">
            <a:spAutoFit/>
          </a:bodyPr>
          <a:lstStyle/>
          <a:p>
            <a:pPr algn="ctr" defTabSz="1072743"/>
            <a:r>
              <a:rPr lang="ja-JP" altLang="en-US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ご相談</a:t>
            </a:r>
            <a:endParaRPr lang="en-US" altLang="ja-JP" b="1" dirty="0" smtClean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1F497D">
                  <a:lumMod val="50000"/>
                </a:srgbClr>
              </a:solidFill>
              <a:effectLst>
                <a:glow rad="228600">
                  <a:srgbClr val="9BBB59">
                    <a:satMod val="175000"/>
                    <a:alpha val="40000"/>
                  </a:srgb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 defTabSz="1072743"/>
            <a:r>
              <a:rPr lang="ja-JP" altLang="en-US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50000"/>
                  </a:srgbClr>
                </a:soli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ください</a:t>
            </a:r>
            <a:endParaRPr lang="ja-JP" altLang="en-US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1F497D">
                  <a:lumMod val="50000"/>
                </a:srgbClr>
              </a:solidFill>
              <a:effectLst>
                <a:glow rad="228600">
                  <a:srgbClr val="9BBB59">
                    <a:satMod val="175000"/>
                    <a:alpha val="40000"/>
                  </a:srgb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7884" y="6075159"/>
            <a:ext cx="8352928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　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電話でのご相談が困難な場合は、</a:t>
            </a:r>
            <a:r>
              <a:rPr kumimoji="1"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FAX</a:t>
            </a:r>
            <a:r>
              <a:rPr kumimoji="1" lang="ja-JP" altLang="en-US" sz="1400" dirty="0" err="1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にて</a:t>
            </a:r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下記にお問い合わせください</a:t>
            </a:r>
            <a:endParaRPr kumimoji="1" lang="en-US" altLang="ja-JP" sz="1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＜大阪府＞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06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6691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2814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＜大阪市＞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06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6922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8526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 　＜堺市＞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072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lang="en-US" altLang="ja-JP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241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0005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42209" y="6584624"/>
            <a:ext cx="34056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＊おかけ間違いのないように</a:t>
            </a:r>
            <a:r>
              <a:rPr lang="ja-JP" altLang="en-US" sz="1100" dirty="0" smtClean="0"/>
              <a:t>お気をつけください</a:t>
            </a:r>
            <a:endParaRPr kumimoji="1" lang="ja-JP" altLang="en-US" sz="11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57580"/>
              </p:ext>
            </p:extLst>
          </p:nvPr>
        </p:nvGraphicFramePr>
        <p:xfrm>
          <a:off x="6815297" y="3828002"/>
          <a:ext cx="3033691" cy="1409074"/>
        </p:xfrm>
        <a:graphic>
          <a:graphicData uri="http://schemas.openxmlformats.org/drawingml/2006/table">
            <a:tbl>
              <a:tblPr/>
              <a:tblGrid>
                <a:gridCol w="646310"/>
                <a:gridCol w="1042006"/>
                <a:gridCol w="712257"/>
                <a:gridCol w="633118"/>
              </a:tblGrid>
              <a:tr h="35601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lang="zh-TW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相談件数（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6/18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6/28)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852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52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017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堺市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87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 cmpd="dbl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92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大阪の将来像</dc:title>
  <dc:creator>森口　直人</dc:creator>
  <cp:lastModifiedBy>HOSTNAME</cp:lastModifiedBy>
  <cp:revision>1708</cp:revision>
  <cp:lastPrinted>2018-06-29T03:14:28Z</cp:lastPrinted>
  <dcterms:created xsi:type="dcterms:W3CDTF">2015-07-03T07:38:00Z</dcterms:created>
  <dcterms:modified xsi:type="dcterms:W3CDTF">2018-07-03T06:47:55Z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1041-10.8.0.6184</vt:lpwstr>
  </property>
</Properties>
</file>