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notesMasterIdLst>
    <p:notesMasterId r:id="rId11"/>
  </p:notesMasterIdLst>
  <p:sldIdLst>
    <p:sldId id="256" r:id="rId2"/>
    <p:sldId id="269" r:id="rId3"/>
    <p:sldId id="264" r:id="rId4"/>
    <p:sldId id="265" r:id="rId5"/>
    <p:sldId id="268" r:id="rId6"/>
    <p:sldId id="266" r:id="rId7"/>
    <p:sldId id="260" r:id="rId8"/>
    <p:sldId id="262" r:id="rId9"/>
    <p:sldId id="263" r:id="rId1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27F2CF-95EC-41DC-8691-4DB4F68E200A}">
          <p14:sldIdLst>
            <p14:sldId id="256"/>
            <p14:sldId id="269"/>
            <p14:sldId id="264"/>
            <p14:sldId id="265"/>
            <p14:sldId id="268"/>
            <p14:sldId id="266"/>
            <p14:sldId id="260"/>
            <p14:sldId id="262"/>
            <p14:sldId id="263"/>
          </p14:sldIdLst>
        </p14:section>
        <p14:section name="タイトルなしのセクション" id="{2C4253EC-B970-42DF-A9BD-8A58909676C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6C38357-EDCB-40BE-9C65-A4080D5B4987}" type="datetimeFigureOut">
              <a:rPr kumimoji="1" lang="ja-JP" altLang="en-US" smtClean="0"/>
              <a:t>2023/1/17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999E2B4-73A2-4429-BC0A-32D8D6503E7E}" type="slidenum">
              <a:rPr kumimoji="1" lang="ja-JP" altLang="en-US" smtClean="0"/>
              <a:t>‹#›</a:t>
            </a:fld>
            <a:endParaRPr kumimoji="1" lang="ja-JP" altLang="en-US"/>
          </a:p>
        </p:txBody>
      </p:sp>
    </p:spTree>
    <p:extLst>
      <p:ext uri="{BB962C8B-B14F-4D97-AF65-F5344CB8AC3E}">
        <p14:creationId xmlns:p14="http://schemas.microsoft.com/office/powerpoint/2010/main" val="3248765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494437-342C-405B-AFCA-9B82DFCE70A4}" type="datetime1">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270086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5885D-64D5-45C8-B928-BAB8F8438BB1}" type="datetime1">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153304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16D0BC-3F5E-4ED4-B3A9-2CE9B9CFA89C}" type="datetime1">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1883719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08971B-0827-4D41-BD9F-BECAB0F8F119}" type="datetime1">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324987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A2B7B9-6F73-4337-A977-E6045462340E}" type="datetime1">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208894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1FD99E9-50B6-4A6B-922A-6639ACCAA14C}" type="datetime1">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44725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01E9F62-A14A-4E80-B71F-BDABC09341E8}" type="datetime1">
              <a:rPr kumimoji="1" lang="ja-JP" altLang="en-US" smtClean="0"/>
              <a:t>2023/1/17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274035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9E1E10-E740-4BE3-9837-9C866738329D}" type="datetime1">
              <a:rPr kumimoji="1" lang="ja-JP" altLang="en-US" smtClean="0"/>
              <a:t>2023/1/17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376012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7CE7F7-DB17-4E39-9443-278154E5918F}" type="datetime1">
              <a:rPr kumimoji="1" lang="ja-JP" altLang="en-US" smtClean="0"/>
              <a:t>2023/1/17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148918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CA0246-3F42-4742-A1E4-65E25D20B4FF}" type="datetime1">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298965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2D4DB8-9097-4C77-9FE4-30291EE834AB}" type="datetime1">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346706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89ED3-3032-460B-AEB4-2A54B1F516D0}" type="datetime1">
              <a:rPr kumimoji="1" lang="ja-JP" altLang="en-US" smtClean="0"/>
              <a:t>2023/1/17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C1733B-C53D-4270-BA78-DA98E2333AD7}" type="slidenum">
              <a:rPr kumimoji="1" lang="ja-JP" altLang="en-US" smtClean="0"/>
              <a:t>‹#›</a:t>
            </a:fld>
            <a:endParaRPr kumimoji="1" lang="ja-JP" altLang="en-US"/>
          </a:p>
        </p:txBody>
      </p:sp>
    </p:spTree>
    <p:extLst>
      <p:ext uri="{BB962C8B-B14F-4D97-AF65-F5344CB8AC3E}">
        <p14:creationId xmlns:p14="http://schemas.microsoft.com/office/powerpoint/2010/main" val="35212597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08090" y="1431456"/>
            <a:ext cx="9144000" cy="2387600"/>
          </a:xfrm>
        </p:spPr>
        <p:txBody>
          <a:bodyPr anchor="ctr">
            <a:normAutofit/>
          </a:bodyPr>
          <a:lstStyle/>
          <a:p>
            <a:r>
              <a:rPr lang="ja-JP" altLang="en-US" sz="4000" b="1" dirty="0">
                <a:solidFill>
                  <a:srgbClr val="002060"/>
                </a:solidFill>
                <a:effectLst>
                  <a:outerShdw blurRad="38100" dist="38100" dir="2700000" algn="tl">
                    <a:srgbClr val="000000">
                      <a:alpha val="43137"/>
                    </a:srgbClr>
                  </a:outerShdw>
                </a:effectLst>
              </a:rPr>
              <a:t>見守りネットワーク設置に</a:t>
            </a:r>
            <a:r>
              <a:rPr lang="ja-JP" altLang="en-US" sz="4000" b="1" dirty="0" smtClean="0">
                <a:solidFill>
                  <a:srgbClr val="002060"/>
                </a:solidFill>
                <a:effectLst>
                  <a:outerShdw blurRad="38100" dist="38100" dir="2700000" algn="tl">
                    <a:srgbClr val="000000">
                      <a:alpha val="43137"/>
                    </a:srgbClr>
                  </a:outerShdw>
                </a:effectLst>
              </a:rPr>
              <a:t>向けて</a:t>
            </a:r>
            <a:r>
              <a:rPr lang="en-US" altLang="ja-JP" sz="4000" b="1" dirty="0" smtClean="0">
                <a:solidFill>
                  <a:srgbClr val="002060"/>
                </a:solidFill>
                <a:effectLst>
                  <a:outerShdw blurRad="38100" dist="38100" dir="2700000" algn="tl">
                    <a:srgbClr val="000000">
                      <a:alpha val="43137"/>
                    </a:srgbClr>
                  </a:outerShdw>
                </a:effectLst>
              </a:rPr>
              <a:t/>
            </a:r>
            <a:br>
              <a:rPr lang="en-US" altLang="ja-JP" sz="4000" b="1" dirty="0" smtClean="0">
                <a:solidFill>
                  <a:srgbClr val="002060"/>
                </a:solidFill>
                <a:effectLst>
                  <a:outerShdw blurRad="38100" dist="38100" dir="2700000" algn="tl">
                    <a:srgbClr val="000000">
                      <a:alpha val="43137"/>
                    </a:srgbClr>
                  </a:outerShdw>
                </a:effectLst>
              </a:rPr>
            </a:br>
            <a:r>
              <a:rPr lang="en-US" altLang="ja-JP" sz="2000" b="1" dirty="0" smtClean="0">
                <a:solidFill>
                  <a:srgbClr val="002060"/>
                </a:solidFill>
                <a:effectLst>
                  <a:outerShdw blurRad="38100" dist="38100" dir="2700000" algn="tl">
                    <a:srgbClr val="000000">
                      <a:alpha val="43137"/>
                    </a:srgbClr>
                  </a:outerShdw>
                </a:effectLst>
              </a:rPr>
              <a:t/>
            </a:r>
            <a:br>
              <a:rPr lang="en-US" altLang="ja-JP" sz="2000" b="1" dirty="0" smtClean="0">
                <a:solidFill>
                  <a:srgbClr val="002060"/>
                </a:solidFill>
                <a:effectLst>
                  <a:outerShdw blurRad="38100" dist="38100" dir="2700000" algn="tl">
                    <a:srgbClr val="000000">
                      <a:alpha val="43137"/>
                    </a:srgbClr>
                  </a:outerShdw>
                </a:effectLst>
              </a:rPr>
            </a:br>
            <a:r>
              <a:rPr lang="ja-JP" altLang="en-US" sz="2800" b="1" dirty="0" smtClean="0">
                <a:solidFill>
                  <a:srgbClr val="002060"/>
                </a:solidFill>
                <a:effectLst>
                  <a:outerShdw blurRad="38100" dist="38100" dir="2700000" algn="tl">
                    <a:srgbClr val="000000">
                      <a:alpha val="43137"/>
                    </a:srgbClr>
                  </a:outerShdw>
                </a:effectLst>
              </a:rPr>
              <a:t>～設置の必要性・有益性と今後の取組み～</a:t>
            </a:r>
            <a:endParaRPr kumimoji="1" lang="ja-JP" altLang="en-US" sz="2800" b="1" dirty="0">
              <a:solidFill>
                <a:srgbClr val="002060"/>
              </a:solidFill>
              <a:effectLst>
                <a:outerShdw blurRad="38100" dist="38100" dir="2700000" algn="tl">
                  <a:srgbClr val="000000">
                    <a:alpha val="43137"/>
                  </a:srgbClr>
                </a:outerShdw>
              </a:effectLst>
            </a:endParaRPr>
          </a:p>
        </p:txBody>
      </p:sp>
      <p:sp>
        <p:nvSpPr>
          <p:cNvPr id="3" name="テキスト ボックス 2"/>
          <p:cNvSpPr txBox="1"/>
          <p:nvPr/>
        </p:nvSpPr>
        <p:spPr>
          <a:xfrm>
            <a:off x="10668000" y="257577"/>
            <a:ext cx="1197734" cy="461665"/>
          </a:xfrm>
          <a:prstGeom prst="rect">
            <a:avLst/>
          </a:prstGeom>
          <a:noFill/>
          <a:ln>
            <a:solidFill>
              <a:schemeClr val="tx1"/>
            </a:solidFill>
          </a:ln>
        </p:spPr>
        <p:txBody>
          <a:bodyPr wrap="square" rtlCol="0">
            <a:spAutoFit/>
          </a:bodyPr>
          <a:lstStyle/>
          <a:p>
            <a:pPr algn="ctr"/>
            <a:r>
              <a:rPr kumimoji="1" lang="ja-JP" altLang="en-US" sz="2400" dirty="0" smtClean="0"/>
              <a:t>資料５</a:t>
            </a:r>
            <a:endParaRPr kumimoji="1" lang="ja-JP" altLang="en-US" sz="2400" dirty="0"/>
          </a:p>
        </p:txBody>
      </p:sp>
      <p:sp>
        <p:nvSpPr>
          <p:cNvPr id="4" name="スライド番号プレースホルダー 3"/>
          <p:cNvSpPr>
            <a:spLocks noGrp="1"/>
          </p:cNvSpPr>
          <p:nvPr>
            <p:ph type="sldNum" sz="quarter" idx="12"/>
          </p:nvPr>
        </p:nvSpPr>
        <p:spPr>
          <a:xfrm>
            <a:off x="9296400" y="6369229"/>
            <a:ext cx="2743200" cy="365125"/>
          </a:xfrm>
        </p:spPr>
        <p:txBody>
          <a:bodyPr/>
          <a:lstStyle/>
          <a:p>
            <a:fld id="{E4C1733B-C53D-4270-BA78-DA98E2333AD7}" type="slidenum">
              <a:rPr kumimoji="1" lang="ja-JP" altLang="en-US" sz="1800" b="1" smtClean="0"/>
              <a:t>1</a:t>
            </a:fld>
            <a:endParaRPr kumimoji="1" lang="ja-JP" altLang="en-US" sz="1800" b="1" dirty="0"/>
          </a:p>
        </p:txBody>
      </p:sp>
      <p:sp>
        <p:nvSpPr>
          <p:cNvPr id="5" name="角丸四角形 4"/>
          <p:cNvSpPr/>
          <p:nvPr/>
        </p:nvSpPr>
        <p:spPr>
          <a:xfrm>
            <a:off x="7289442" y="3819056"/>
            <a:ext cx="2992192" cy="39924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大阪府消費生活センター</a:t>
            </a:r>
            <a:endParaRPr kumimoji="1" lang="ja-JP" altLang="en-US" b="1" dirty="0">
              <a:solidFill>
                <a:schemeClr val="tx1"/>
              </a:solidFill>
            </a:endParaRPr>
          </a:p>
        </p:txBody>
      </p:sp>
    </p:spTree>
    <p:extLst>
      <p:ext uri="{BB962C8B-B14F-4D97-AF65-F5344CB8AC3E}">
        <p14:creationId xmlns:p14="http://schemas.microsoft.com/office/powerpoint/2010/main" val="90667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331817" y="6382107"/>
            <a:ext cx="2743200" cy="365125"/>
          </a:xfrm>
        </p:spPr>
        <p:txBody>
          <a:bodyPr/>
          <a:lstStyle/>
          <a:p>
            <a:fld id="{E4C1733B-C53D-4270-BA78-DA98E2333AD7}" type="slidenum">
              <a:rPr kumimoji="1" lang="ja-JP" altLang="en-US" sz="1800" b="1" smtClean="0"/>
              <a:t>2</a:t>
            </a:fld>
            <a:endParaRPr kumimoji="1" lang="ja-JP" altLang="en-US" sz="1800" b="1" dirty="0"/>
          </a:p>
        </p:txBody>
      </p:sp>
      <p:sp>
        <p:nvSpPr>
          <p:cNvPr id="5" name="タイトル 1"/>
          <p:cNvSpPr txBox="1">
            <a:spLocks/>
          </p:cNvSpPr>
          <p:nvPr/>
        </p:nvSpPr>
        <p:spPr>
          <a:xfrm>
            <a:off x="391955" y="74435"/>
            <a:ext cx="11479236" cy="536620"/>
          </a:xfrm>
          <a:prstGeom prst="rect">
            <a:avLst/>
          </a:prstGeom>
          <a:solidFill>
            <a:srgbClr val="0070C0"/>
          </a:solidFill>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schemeClr val="bg1"/>
                </a:solidFill>
                <a:effectLst/>
                <a:uLnTx/>
                <a:uFillTx/>
                <a:latin typeface="游ゴシック Light" panose="020B0300000000000000" pitchFamily="50" charset="-128"/>
                <a:ea typeface="游ゴシック Light" panose="020B0300000000000000" pitchFamily="50" charset="-128"/>
              </a:rPr>
              <a:t>重点取組の設定</a:t>
            </a:r>
            <a:endParaRPr kumimoji="1" lang="ja-JP" altLang="en-US" sz="2400" b="0" i="0" u="none" strike="noStrike" kern="1200" cap="none" spc="0" normalizeH="0" baseline="0" noProof="0" dirty="0">
              <a:ln>
                <a:noFill/>
              </a:ln>
              <a:solidFill>
                <a:schemeClr val="bg1"/>
              </a:solidFill>
              <a:effectLst/>
              <a:uLnTx/>
              <a:uFillTx/>
              <a:latin typeface="游ゴシック Light" panose="020B0300000000000000" pitchFamily="50" charset="-128"/>
              <a:ea typeface="游ゴシック Light" panose="020B0300000000000000" pitchFamily="50" charset="-128"/>
            </a:endParaRPr>
          </a:p>
        </p:txBody>
      </p:sp>
      <p:sp>
        <p:nvSpPr>
          <p:cNvPr id="6" name="テキスト プレースホルダー 2"/>
          <p:cNvSpPr txBox="1">
            <a:spLocks/>
          </p:cNvSpPr>
          <p:nvPr/>
        </p:nvSpPr>
        <p:spPr>
          <a:xfrm>
            <a:off x="1070227" y="1081792"/>
            <a:ext cx="4185623" cy="1609859"/>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kumimoji="1"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kumimoji="1"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1" lang="ja-JP" altLang="en-US" sz="1600" b="1"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○重点取組１</a:t>
            </a:r>
            <a:endParaRPr kumimoji="1" lang="en-US" altLang="ja-JP" sz="1600" b="1"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1" lang="ja-JP" altLang="en-US" sz="1400" b="1"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成年年齢を</a:t>
            </a:r>
            <a:r>
              <a:rPr kumimoji="1" lang="en-US" altLang="ja-JP" sz="1400" b="1"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18</a:t>
            </a:r>
            <a:r>
              <a:rPr kumimoji="1" lang="ja-JP" altLang="en-US" sz="1400" b="1"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歳に引き下げる改正民法の令和４年４月施行を踏まえ、在学中に成年となる高校生等に対する実践的な消費者教育を推進するため、教育委員会等と連携し府内すべての高等学校等で消費者教育を以下の４点について重点的に取り組む</a:t>
            </a:r>
            <a:endParaRPr kumimoji="1" lang="ja-JP" altLang="en-US" sz="1400" b="1"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7" name="コンテンツ プレースホルダー 3"/>
          <p:cNvSpPr txBox="1">
            <a:spLocks/>
          </p:cNvSpPr>
          <p:nvPr/>
        </p:nvSpPr>
        <p:spPr>
          <a:xfrm>
            <a:off x="1026718" y="3077990"/>
            <a:ext cx="4185623" cy="330411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新学習指導要領が実施されるまでの間、先行で特例として実施される家庭科、社会科等での実践的な消費者教育の周知徹底と早期実施</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「社会への扉」等の実践的な消費者教育教材等の活用</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「消費者教育コーディネーター」等の育成・活用及び実務経験者の学校教育現場での活用</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教員研修等による消費者教育の指導力強化</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1" lang="ja-JP" altLang="en-US" sz="1800" b="0" i="0" u="none" strike="noStrike" kern="1200" cap="none" spc="0" normalizeH="0" baseline="0" noProof="0" dirty="0">
              <a:ln>
                <a:noFill/>
              </a:ln>
              <a:solidFill>
                <a:sysClr val="windowText" lastClr="000000">
                  <a:lumMod val="75000"/>
                  <a:lumOff val="25000"/>
                </a:sysClr>
              </a:solidFill>
              <a:effectLst/>
              <a:uLnTx/>
              <a:uFillTx/>
              <a:latin typeface="Trebuchet MS" panose="020B0603020202020204"/>
              <a:ea typeface="メイリオ" panose="020B0604030504040204" pitchFamily="50" charset="-128"/>
              <a:cs typeface="+mn-cs"/>
            </a:endParaRPr>
          </a:p>
        </p:txBody>
      </p:sp>
      <p:sp>
        <p:nvSpPr>
          <p:cNvPr id="8" name="テキスト プレースホルダー 4"/>
          <p:cNvSpPr txBox="1">
            <a:spLocks/>
          </p:cNvSpPr>
          <p:nvPr/>
        </p:nvSpPr>
        <p:spPr>
          <a:xfrm>
            <a:off x="6840729" y="933983"/>
            <a:ext cx="4185618" cy="174854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kumimoji="1"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kumimoji="1"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kumimoji="1"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kumimoji="1" sz="1600" b="1"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1" lang="ja-JP" altLang="en-US" sz="1600" b="1" i="0" u="none" strike="noStrike" kern="1200" cap="none" spc="0" normalizeH="0" baseline="0" noProof="0" dirty="0" smtClean="0">
                <a:ln>
                  <a:noFill/>
                </a:ln>
                <a:solidFill>
                  <a:sysClr val="windowText" lastClr="000000"/>
                </a:solidFill>
                <a:effectLst/>
                <a:uLnTx/>
                <a:uFillTx/>
                <a:latin typeface="Trebuchet MS" panose="020B0603020202020204"/>
                <a:ea typeface="メイリオ" panose="020B0604030504040204" pitchFamily="50" charset="-128"/>
                <a:cs typeface="+mn-cs"/>
              </a:rPr>
              <a:t>○重点取組２</a:t>
            </a:r>
            <a:endParaRPr kumimoji="1" lang="en-US" altLang="ja-JP" sz="1600" b="1" i="0" u="none" strike="noStrike" kern="1200" cap="none" spc="0" normalizeH="0" baseline="0" noProof="0" dirty="0" smtClean="0">
              <a:ln>
                <a:noFill/>
              </a:ln>
              <a:solidFill>
                <a:sysClr val="windowText" lastClr="000000"/>
              </a:solidFill>
              <a:effectLst/>
              <a:uLnTx/>
              <a:uFillTx/>
              <a:latin typeface="Trebuchet MS" panose="020B0603020202020204"/>
              <a:ea typeface="メイリオ" panose="020B0604030504040204" pitchFamily="50" charset="-128"/>
              <a:cs typeface="+mn-cs"/>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1" lang="ja-JP" altLang="en-US" sz="1400" b="1" i="0" u="none" strike="noStrike" kern="1200" cap="none" spc="0" normalizeH="0" baseline="0" noProof="0" dirty="0" smtClean="0">
                <a:ln>
                  <a:noFill/>
                </a:ln>
                <a:solidFill>
                  <a:sysClr val="windowText" lastClr="000000"/>
                </a:solidFill>
                <a:effectLst/>
                <a:uLnTx/>
                <a:uFillTx/>
                <a:latin typeface="Trebuchet MS" panose="020B0603020202020204"/>
                <a:ea typeface="メイリオ" panose="020B0604030504040204" pitchFamily="50" charset="-128"/>
                <a:cs typeface="+mn-cs"/>
              </a:rPr>
              <a:t>超高齢化社会の進展を踏まえ、消費者被害から高齢者、</a:t>
            </a:r>
            <a:r>
              <a:rPr kumimoji="1" lang="ja-JP" altLang="en-US" sz="1400" b="1" i="0" u="none" strike="noStrike" kern="1200" cap="none" spc="0" normalizeH="0" baseline="0" noProof="0" dirty="0" err="1" smtClean="0">
                <a:ln>
                  <a:noFill/>
                </a:ln>
                <a:solidFill>
                  <a:sysClr val="windowText" lastClr="000000"/>
                </a:solidFill>
                <a:effectLst/>
                <a:uLnTx/>
                <a:uFillTx/>
                <a:latin typeface="Trebuchet MS" panose="020B0603020202020204"/>
                <a:ea typeface="メイリオ" panose="020B0604030504040204" pitchFamily="50" charset="-128"/>
                <a:cs typeface="+mn-cs"/>
              </a:rPr>
              <a:t>障がい</a:t>
            </a:r>
            <a:r>
              <a:rPr kumimoji="1" lang="ja-JP" altLang="en-US" sz="1400" b="1" i="0" u="none" strike="noStrike" kern="1200" cap="none" spc="0" normalizeH="0" baseline="0" noProof="0" dirty="0" smtClean="0">
                <a:ln>
                  <a:noFill/>
                </a:ln>
                <a:solidFill>
                  <a:sysClr val="windowText" lastClr="000000"/>
                </a:solidFill>
                <a:effectLst/>
                <a:uLnTx/>
                <a:uFillTx/>
                <a:latin typeface="Trebuchet MS" panose="020B0603020202020204"/>
                <a:ea typeface="メイリオ" panose="020B0604030504040204" pitchFamily="50" charset="-128"/>
                <a:cs typeface="+mn-cs"/>
              </a:rPr>
              <a:t>者等を守るため、府内全市町村での消費者安全確保地域協議会等の見守りネットワークの設置とより効果的な運営が行われるよう、市町村の取組を支援</a:t>
            </a:r>
            <a:endParaRPr kumimoji="1" lang="ja-JP" altLang="en-US" sz="1400" b="1" i="0" u="none" strike="noStrike" kern="1200" cap="none" spc="0" normalizeH="0" baseline="0" noProof="0" dirty="0">
              <a:ln>
                <a:noFill/>
              </a:ln>
              <a:solidFill>
                <a:sysClr val="windowText" lastClr="000000"/>
              </a:solidFill>
              <a:effectLst/>
              <a:uLnTx/>
              <a:uFillTx/>
              <a:latin typeface="Trebuchet MS" panose="020B0603020202020204"/>
              <a:ea typeface="メイリオ" panose="020B0604030504040204" pitchFamily="50" charset="-128"/>
              <a:cs typeface="+mn-cs"/>
            </a:endParaRPr>
          </a:p>
        </p:txBody>
      </p:sp>
      <p:sp>
        <p:nvSpPr>
          <p:cNvPr id="9" name="コンテンツ プレースホルダー 5"/>
          <p:cNvSpPr txBox="1">
            <a:spLocks/>
          </p:cNvSpPr>
          <p:nvPr/>
        </p:nvSpPr>
        <p:spPr>
          <a:xfrm>
            <a:off x="6840729" y="3013415"/>
            <a:ext cx="4185617" cy="330411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消費のサポーターをはじめ高齢者等向け講座の充実強化と地域における講座開催等の支援・調整</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弁護士等の専門家との連携による見守りネットワークづくりに向けた環境整備</a:t>
            </a:r>
            <a:endParaRPr kumimoji="1" lang="en-US" altLang="ja-JP"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警察との連携による高齢者等を狙い撃ちにする特殊詐欺被害や消費者被害の防止</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1" lang="ja-JP" altLang="en-US"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rPr>
              <a:t>消費者安全確保地域協議会等の効果的運営に向けた研修等での好事例の情報交換機会の設定</a:t>
            </a:r>
            <a:endParaRPr kumimoji="1" lang="en-US" altLang="ja-JP" sz="1700" b="0" i="0" u="none" strike="noStrike" kern="1200" cap="none" spc="0" normalizeH="0" baseline="0" noProof="0" dirty="0" smtClean="0">
              <a:ln>
                <a:noFill/>
              </a:ln>
              <a:solidFill>
                <a:prstClr val="black"/>
              </a:solidFill>
              <a:effectLst/>
              <a:uLnTx/>
              <a:uFillTx/>
              <a:latin typeface="游ゴシック" panose="020F0502020204030204"/>
              <a:ea typeface="メイリオ" panose="020B0604030504040204" pitchFamily="50" charset="-128"/>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1" lang="ja-JP" altLang="en-US" sz="1800" b="0" i="0" u="none" strike="noStrike" kern="1200" cap="none" spc="0" normalizeH="0" baseline="0" noProof="0" dirty="0">
              <a:ln>
                <a:noFill/>
              </a:ln>
              <a:solidFill>
                <a:sysClr val="windowText" lastClr="000000">
                  <a:lumMod val="75000"/>
                  <a:lumOff val="25000"/>
                </a:sysClr>
              </a:solidFill>
              <a:effectLst/>
              <a:uLnTx/>
              <a:uFillTx/>
              <a:latin typeface="Trebuchet MS" panose="020B0603020202020204"/>
              <a:ea typeface="メイリオ" panose="020B0604030504040204" pitchFamily="50" charset="-128"/>
              <a:cs typeface="+mn-cs"/>
            </a:endParaRPr>
          </a:p>
        </p:txBody>
      </p:sp>
      <p:sp>
        <p:nvSpPr>
          <p:cNvPr id="10" name="正方形/長方形 9"/>
          <p:cNvSpPr/>
          <p:nvPr/>
        </p:nvSpPr>
        <p:spPr>
          <a:xfrm>
            <a:off x="6726419" y="1063132"/>
            <a:ext cx="4299927" cy="5318975"/>
          </a:xfrm>
          <a:prstGeom prst="rect">
            <a:avLst/>
          </a:prstGeom>
          <a:noFill/>
          <a:ln w="38100" cap="rnd" cmpd="sng" algn="ctr">
            <a:solidFill>
              <a:srgbClr val="FF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Trebuchet MS" panose="020B0603020202020204"/>
              <a:ea typeface="メイリオ" panose="020B0604030504040204" pitchFamily="50" charset="-128"/>
              <a:cs typeface="+mn-cs"/>
            </a:endParaRPr>
          </a:p>
        </p:txBody>
      </p:sp>
    </p:spTree>
    <p:extLst>
      <p:ext uri="{BB962C8B-B14F-4D97-AF65-F5344CB8AC3E}">
        <p14:creationId xmlns:p14="http://schemas.microsoft.com/office/powerpoint/2010/main" val="1102441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57378" y="109305"/>
            <a:ext cx="11477242" cy="563342"/>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消費者</a:t>
            </a:r>
            <a:r>
              <a:rPr lang="ja-JP" altLang="en-US" sz="2400" b="1" dirty="0">
                <a:solidFill>
                  <a:schemeClr val="bg1"/>
                </a:solidFill>
              </a:rPr>
              <a:t>安全確保地域協議会</a:t>
            </a:r>
            <a:r>
              <a:rPr lang="ja-JP" altLang="en-US" sz="2400" b="1" dirty="0" smtClean="0">
                <a:solidFill>
                  <a:schemeClr val="bg1"/>
                </a:solidFill>
              </a:rPr>
              <a:t>（</a:t>
            </a:r>
            <a:r>
              <a:rPr lang="ja-JP" altLang="en-US" sz="2400" b="1" dirty="0">
                <a:solidFill>
                  <a:schemeClr val="bg1"/>
                </a:solidFill>
              </a:rPr>
              <a:t>見守りネットワーク</a:t>
            </a:r>
            <a:r>
              <a:rPr lang="ja-JP" altLang="en-US" sz="2400" b="1" dirty="0" smtClean="0">
                <a:solidFill>
                  <a:schemeClr val="bg1"/>
                </a:solidFill>
              </a:rPr>
              <a:t>）</a:t>
            </a:r>
            <a:r>
              <a:rPr lang="ja-JP" altLang="en-US" sz="2400" b="1" dirty="0">
                <a:solidFill>
                  <a:schemeClr val="bg1"/>
                </a:solidFill>
              </a:rPr>
              <a:t>の概要</a:t>
            </a:r>
          </a:p>
        </p:txBody>
      </p:sp>
      <p:sp>
        <p:nvSpPr>
          <p:cNvPr id="5" name="テキスト ボックス 4">
            <a:extLst>
              <a:ext uri="{FF2B5EF4-FFF2-40B4-BE49-F238E27FC236}">
                <a16:creationId xmlns:a16="http://schemas.microsoft.com/office/drawing/2014/main" id="{A40E83FC-BEB5-44EF-839E-8CF93CAAAF62}"/>
              </a:ext>
            </a:extLst>
          </p:cNvPr>
          <p:cNvSpPr txBox="1"/>
          <p:nvPr/>
        </p:nvSpPr>
        <p:spPr>
          <a:xfrm>
            <a:off x="357379" y="725494"/>
            <a:ext cx="11477242" cy="2135200"/>
          </a:xfrm>
          <a:prstGeom prst="rect">
            <a:avLst/>
          </a:prstGeom>
          <a:noFill/>
          <a:ln w="6350">
            <a:solidFill>
              <a:schemeClr val="tx1"/>
            </a:solidFill>
          </a:ln>
        </p:spPr>
        <p:txBody>
          <a:bodyPr wrap="square" rtlCol="0" anchor="ctr">
            <a:spAutoFit/>
          </a:bodyPr>
          <a:lstStyle/>
          <a:p>
            <a:pPr defTabSz="457200">
              <a:lnSpc>
                <a:spcPct val="150000"/>
              </a:lnSpc>
            </a:pPr>
            <a:r>
              <a:rPr lang="en-US" altLang="ja-JP" dirty="0" smtClean="0">
                <a:solidFill>
                  <a:prstClr val="black"/>
                </a:solidFill>
                <a:latin typeface="メイリオ" panose="020B0604030504040204" pitchFamily="50" charset="-128"/>
                <a:ea typeface="メイリオ" panose="020B0604030504040204" pitchFamily="50" charset="-128"/>
              </a:rPr>
              <a:t>【</a:t>
            </a:r>
            <a:r>
              <a:rPr lang="ja-JP" altLang="en-US" dirty="0" smtClean="0">
                <a:solidFill>
                  <a:prstClr val="black"/>
                </a:solidFill>
                <a:latin typeface="メイリオ" panose="020B0604030504040204" pitchFamily="50" charset="-128"/>
                <a:ea typeface="メイリオ" panose="020B0604030504040204" pitchFamily="50" charset="-128"/>
              </a:rPr>
              <a:t>背景</a:t>
            </a:r>
            <a:r>
              <a:rPr lang="en-US" altLang="ja-JP" dirty="0" smtClean="0">
                <a:solidFill>
                  <a:prstClr val="black"/>
                </a:solidFill>
                <a:latin typeface="メイリオ" panose="020B0604030504040204" pitchFamily="50" charset="-128"/>
                <a:ea typeface="メイリオ" panose="020B0604030504040204" pitchFamily="50" charset="-128"/>
              </a:rPr>
              <a:t>】</a:t>
            </a:r>
          </a:p>
          <a:p>
            <a:pPr>
              <a:lnSpc>
                <a:spcPct val="150000"/>
              </a:lnSpc>
            </a:pPr>
            <a:r>
              <a:rPr lang="ja-JP" altLang="en-US" dirty="0" smtClean="0">
                <a:solidFill>
                  <a:prstClr val="black"/>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認知症</a:t>
            </a:r>
            <a:r>
              <a:rPr lang="ja-JP" altLang="en-US" dirty="0">
                <a:solidFill>
                  <a:srgbClr val="000000"/>
                </a:solidFill>
                <a:latin typeface="メイリオ" panose="020B0604030504040204" pitchFamily="50" charset="-128"/>
                <a:ea typeface="メイリオ" panose="020B0604030504040204" pitchFamily="50" charset="-128"/>
              </a:rPr>
              <a:t>の方を含め、高齢者等を中心に消費者トラブルが増加、悪質化・</a:t>
            </a:r>
            <a:r>
              <a:rPr lang="ja-JP" altLang="en-US" dirty="0" smtClean="0">
                <a:solidFill>
                  <a:srgbClr val="000000"/>
                </a:solidFill>
                <a:latin typeface="メイリオ" panose="020B0604030504040204" pitchFamily="50" charset="-128"/>
                <a:ea typeface="メイリオ" panose="020B0604030504040204" pitchFamily="50" charset="-128"/>
              </a:rPr>
              <a:t>深刻化</a:t>
            </a:r>
            <a:endParaRPr lang="en-US" altLang="ja-JP" dirty="0" smtClean="0">
              <a:solidFill>
                <a:prstClr val="black"/>
              </a:solidFill>
              <a:latin typeface="メイリオ" panose="020B0604030504040204" pitchFamily="50" charset="-128"/>
              <a:ea typeface="メイリオ" panose="020B0604030504040204" pitchFamily="50" charset="-128"/>
            </a:endParaRPr>
          </a:p>
          <a:p>
            <a:pPr>
              <a:lnSpc>
                <a:spcPct val="150000"/>
              </a:lnSpc>
            </a:pPr>
            <a:r>
              <a:rPr lang="ja-JP" altLang="en-US" dirty="0" smtClean="0">
                <a:solidFill>
                  <a:prstClr val="black"/>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相談</a:t>
            </a:r>
            <a:r>
              <a:rPr lang="ja-JP" altLang="en-US" dirty="0">
                <a:solidFill>
                  <a:srgbClr val="000000"/>
                </a:solidFill>
                <a:latin typeface="メイリオ" panose="020B0604030504040204" pitchFamily="50" charset="-128"/>
                <a:ea typeface="メイリオ" panose="020B0604030504040204" pitchFamily="50" charset="-128"/>
              </a:rPr>
              <a:t>体制の整備に加え、消費生活上特に配慮を要する消費者に対する更なる取組が必要</a:t>
            </a:r>
            <a:endParaRPr lang="en-US" altLang="ja-JP" dirty="0" smtClean="0">
              <a:solidFill>
                <a:prstClr val="black"/>
              </a:solidFill>
              <a:latin typeface="メイリオ" panose="020B0604030504040204" pitchFamily="50" charset="-128"/>
              <a:ea typeface="メイリオ" panose="020B0604030504040204" pitchFamily="50" charset="-128"/>
            </a:endParaRPr>
          </a:p>
          <a:p>
            <a:pPr>
              <a:lnSpc>
                <a:spcPct val="150000"/>
              </a:lnSpc>
            </a:pPr>
            <a:r>
              <a:rPr lang="ja-JP" altLang="en-US" dirty="0" smtClean="0">
                <a:solidFill>
                  <a:prstClr val="black"/>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消費者</a:t>
            </a:r>
            <a:r>
              <a:rPr lang="ja-JP" altLang="en-US" dirty="0">
                <a:solidFill>
                  <a:srgbClr val="000000"/>
                </a:solidFill>
                <a:latin typeface="メイリオ" panose="020B0604030504040204" pitchFamily="50" charset="-128"/>
                <a:ea typeface="メイリオ" panose="020B0604030504040204" pitchFamily="50" charset="-128"/>
              </a:rPr>
              <a:t>安全法の改正（平成</a:t>
            </a:r>
            <a:r>
              <a:rPr lang="en-US" altLang="ja-JP" dirty="0">
                <a:solidFill>
                  <a:srgbClr val="000000"/>
                </a:solidFill>
                <a:latin typeface="メイリオ" panose="020B0604030504040204" pitchFamily="50" charset="-128"/>
                <a:ea typeface="メイリオ" panose="020B0604030504040204" pitchFamily="50" charset="-128"/>
              </a:rPr>
              <a:t>28</a:t>
            </a:r>
            <a:r>
              <a:rPr lang="ja-JP" altLang="en-US" dirty="0">
                <a:solidFill>
                  <a:srgbClr val="000000"/>
                </a:solidFill>
                <a:latin typeface="メイリオ" panose="020B0604030504040204" pitchFamily="50" charset="-128"/>
                <a:ea typeface="メイリオ" panose="020B0604030504040204" pitchFamily="50" charset="-128"/>
              </a:rPr>
              <a:t>年</a:t>
            </a:r>
            <a:r>
              <a:rPr lang="en-US" altLang="ja-JP" dirty="0">
                <a:solidFill>
                  <a:srgbClr val="000000"/>
                </a:solidFill>
                <a:latin typeface="メイリオ" panose="020B0604030504040204" pitchFamily="50" charset="-128"/>
                <a:ea typeface="メイリオ" panose="020B0604030504040204" pitchFamily="50" charset="-128"/>
              </a:rPr>
              <a:t>4</a:t>
            </a:r>
            <a:r>
              <a:rPr lang="ja-JP" altLang="en-US" dirty="0">
                <a:solidFill>
                  <a:srgbClr val="000000"/>
                </a:solidFill>
                <a:latin typeface="メイリオ" panose="020B0604030504040204" pitchFamily="50" charset="-128"/>
                <a:ea typeface="メイリオ" panose="020B0604030504040204" pitchFamily="50" charset="-128"/>
              </a:rPr>
              <a:t>月施行）により、地域で高齢者等を見守るための消費者安全確保</a:t>
            </a:r>
            <a:r>
              <a:rPr lang="ja-JP" altLang="en-US" dirty="0" smtClean="0">
                <a:solidFill>
                  <a:srgbClr val="000000"/>
                </a:solidFill>
                <a:latin typeface="メイリオ" panose="020B0604030504040204" pitchFamily="50" charset="-128"/>
                <a:ea typeface="メイリオ" panose="020B0604030504040204" pitchFamily="50" charset="-128"/>
              </a:rPr>
              <a:t>地域</a:t>
            </a:r>
            <a:endParaRPr lang="en-US" altLang="ja-JP" dirty="0" smtClean="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dirty="0">
                <a:solidFill>
                  <a:srgbClr val="000000"/>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　協</a:t>
            </a:r>
            <a:r>
              <a:rPr lang="ja-JP" altLang="en-US" dirty="0">
                <a:solidFill>
                  <a:srgbClr val="000000"/>
                </a:solidFill>
                <a:latin typeface="メイリオ" panose="020B0604030504040204" pitchFamily="50" charset="-128"/>
                <a:ea typeface="メイリオ" panose="020B0604030504040204" pitchFamily="50" charset="-128"/>
              </a:rPr>
              <a:t>議会を組織することが可能</a:t>
            </a:r>
            <a:r>
              <a:rPr lang="ja-JP" altLang="en-US" dirty="0" smtClean="0">
                <a:solidFill>
                  <a:srgbClr val="000000"/>
                </a:solidFill>
                <a:latin typeface="メイリオ" panose="020B0604030504040204" pitchFamily="50" charset="-128"/>
                <a:ea typeface="メイリオ" panose="020B0604030504040204" pitchFamily="50" charset="-128"/>
              </a:rPr>
              <a:t>に</a:t>
            </a:r>
            <a:endParaRPr lang="en-US" altLang="ja-JP"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A40E83FC-BEB5-44EF-839E-8CF93CAAAF62}"/>
              </a:ext>
            </a:extLst>
          </p:cNvPr>
          <p:cNvSpPr txBox="1"/>
          <p:nvPr/>
        </p:nvSpPr>
        <p:spPr>
          <a:xfrm>
            <a:off x="357378" y="3494791"/>
            <a:ext cx="11477242" cy="888705"/>
          </a:xfrm>
          <a:prstGeom prst="rect">
            <a:avLst/>
          </a:prstGeom>
          <a:noFill/>
          <a:ln w="6350">
            <a:solidFill>
              <a:schemeClr val="tx1"/>
            </a:solidFill>
          </a:ln>
        </p:spPr>
        <p:txBody>
          <a:bodyPr wrap="square" rtlCol="0" anchor="ctr">
            <a:spAutoFit/>
          </a:bodyPr>
          <a:lstStyle/>
          <a:p>
            <a:pPr defTabSz="457200">
              <a:lnSpc>
                <a:spcPct val="150000"/>
              </a:lnSpc>
            </a:pPr>
            <a:r>
              <a:rPr lang="ja-JP" altLang="en-US" dirty="0" smtClean="0">
                <a:solidFill>
                  <a:prstClr val="black"/>
                </a:solidFill>
                <a:latin typeface="メイリオ" panose="020B0604030504040204" pitchFamily="50" charset="-128"/>
                <a:ea typeface="メイリオ" panose="020B0604030504040204" pitchFamily="50" charset="-128"/>
              </a:rPr>
              <a:t>　高齢者</a:t>
            </a:r>
            <a:r>
              <a:rPr lang="ja-JP" altLang="en-US" dirty="0">
                <a:solidFill>
                  <a:prstClr val="black"/>
                </a:solidFill>
                <a:latin typeface="メイリオ" panose="020B0604030504040204" pitchFamily="50" charset="-128"/>
                <a:ea typeface="メイリオ" panose="020B0604030504040204" pitchFamily="50" charset="-128"/>
              </a:rPr>
              <a:t>、</a:t>
            </a:r>
            <a:r>
              <a:rPr lang="ja-JP" altLang="en-US" dirty="0" err="1">
                <a:solidFill>
                  <a:prstClr val="black"/>
                </a:solidFill>
                <a:latin typeface="メイリオ" panose="020B0604030504040204" pitchFamily="50" charset="-128"/>
                <a:ea typeface="メイリオ" panose="020B0604030504040204" pitchFamily="50" charset="-128"/>
              </a:rPr>
              <a:t>障がい</a:t>
            </a:r>
            <a:r>
              <a:rPr lang="ja-JP" altLang="en-US" dirty="0">
                <a:solidFill>
                  <a:prstClr val="black"/>
                </a:solidFill>
                <a:latin typeface="メイリオ" panose="020B0604030504040204" pitchFamily="50" charset="-128"/>
                <a:ea typeface="メイリオ" panose="020B0604030504040204" pitchFamily="50" charset="-128"/>
              </a:rPr>
              <a:t>者、認知症等により判断力が</a:t>
            </a:r>
            <a:r>
              <a:rPr lang="ja-JP" altLang="en-US" dirty="0" smtClean="0">
                <a:solidFill>
                  <a:prstClr val="black"/>
                </a:solidFill>
                <a:latin typeface="メイリオ" panose="020B0604030504040204" pitchFamily="50" charset="-128"/>
                <a:ea typeface="メイリオ" panose="020B0604030504040204" pitchFamily="50" charset="-128"/>
              </a:rPr>
              <a:t>不十分となった人の</a:t>
            </a:r>
            <a:r>
              <a:rPr lang="ja-JP" altLang="en-US" dirty="0">
                <a:solidFill>
                  <a:prstClr val="black"/>
                </a:solidFill>
                <a:latin typeface="メイリオ" panose="020B0604030504040204" pitchFamily="50" charset="-128"/>
                <a:ea typeface="メイリオ" panose="020B0604030504040204" pitchFamily="50" charset="-128"/>
              </a:rPr>
              <a:t>消費者被害を防ぐため、地方公共団体</a:t>
            </a:r>
            <a:r>
              <a:rPr lang="ja-JP" altLang="en-US" dirty="0" smtClean="0">
                <a:solidFill>
                  <a:prstClr val="black"/>
                </a:solidFill>
                <a:latin typeface="メイリオ" panose="020B0604030504040204" pitchFamily="50" charset="-128"/>
                <a:ea typeface="メイリオ" panose="020B0604030504040204" pitchFamily="50" charset="-128"/>
              </a:rPr>
              <a:t>及び</a:t>
            </a:r>
            <a:endParaRPr lang="en-US" altLang="ja-JP"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dirty="0">
                <a:solidFill>
                  <a:prstClr val="black"/>
                </a:solidFill>
                <a:latin typeface="メイリオ" panose="020B0604030504040204" pitchFamily="50" charset="-128"/>
                <a:ea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rPr>
              <a:t>地域</a:t>
            </a:r>
            <a:r>
              <a:rPr lang="ja-JP" altLang="en-US" dirty="0">
                <a:solidFill>
                  <a:prstClr val="black"/>
                </a:solidFill>
                <a:latin typeface="メイリオ" panose="020B0604030504040204" pitchFamily="50" charset="-128"/>
                <a:ea typeface="メイリオ" panose="020B0604030504040204" pitchFamily="50" charset="-128"/>
              </a:rPr>
              <a:t>の関係者が連携して見守り活動を</a:t>
            </a:r>
            <a:r>
              <a:rPr lang="ja-JP" altLang="en-US" dirty="0" smtClean="0">
                <a:solidFill>
                  <a:prstClr val="black"/>
                </a:solidFill>
                <a:latin typeface="メイリオ" panose="020B0604030504040204" pitchFamily="50" charset="-128"/>
                <a:ea typeface="メイリオ" panose="020B0604030504040204" pitchFamily="50" charset="-128"/>
              </a:rPr>
              <a:t>行う「</a:t>
            </a:r>
            <a:r>
              <a:rPr lang="ja-JP" altLang="en-US" dirty="0">
                <a:solidFill>
                  <a:prstClr val="black"/>
                </a:solidFill>
                <a:latin typeface="メイリオ" panose="020B0604030504040204" pitchFamily="50" charset="-128"/>
                <a:ea typeface="メイリオ" panose="020B0604030504040204" pitchFamily="50" charset="-128"/>
              </a:rPr>
              <a:t>消費者安全確保地域協</a:t>
            </a:r>
            <a:r>
              <a:rPr lang="ja-JP" altLang="en-US" dirty="0" smtClean="0">
                <a:solidFill>
                  <a:prstClr val="black"/>
                </a:solidFill>
                <a:latin typeface="メイリオ" panose="020B0604030504040204" pitchFamily="50" charset="-128"/>
                <a:ea typeface="メイリオ" panose="020B0604030504040204" pitchFamily="50" charset="-128"/>
              </a:rPr>
              <a:t>議会（見守りネットワーク）」を構築</a:t>
            </a:r>
            <a:endParaRPr lang="ja-JP" altLang="en-US" dirty="0">
              <a:solidFill>
                <a:prstClr val="black"/>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A40E83FC-BEB5-44EF-839E-8CF93CAAAF62}"/>
              </a:ext>
            </a:extLst>
          </p:cNvPr>
          <p:cNvSpPr txBox="1"/>
          <p:nvPr/>
        </p:nvSpPr>
        <p:spPr>
          <a:xfrm>
            <a:off x="357378" y="4599335"/>
            <a:ext cx="11477242" cy="2181366"/>
          </a:xfrm>
          <a:prstGeom prst="rect">
            <a:avLst/>
          </a:prstGeom>
          <a:noFill/>
        </p:spPr>
        <p:txBody>
          <a:bodyPr wrap="square" rtlCol="0">
            <a:spAutoFit/>
          </a:bodyPr>
          <a:lstStyle/>
          <a:p>
            <a:pPr>
              <a:lnSpc>
                <a:spcPct val="150000"/>
              </a:lnSpc>
            </a:pP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rPr>
              <a:t>消費者安全確保地域協議会設置のメリット</a:t>
            </a:r>
            <a:r>
              <a:rPr lang="en-US" altLang="ja-JP" dirty="0">
                <a:solidFill>
                  <a:srgbClr val="000000"/>
                </a:solidFill>
                <a:latin typeface="メイリオ" panose="020B0604030504040204" pitchFamily="50" charset="-128"/>
                <a:ea typeface="メイリオ" panose="020B0604030504040204" pitchFamily="50" charset="-128"/>
              </a:rPr>
              <a:t>】</a:t>
            </a:r>
          </a:p>
          <a:p>
            <a:pPr>
              <a:lnSpc>
                <a:spcPct val="150000"/>
              </a:lnSpc>
            </a:pPr>
            <a:r>
              <a:rPr lang="ja-JP" altLang="en-US" dirty="0" smtClean="0">
                <a:solidFill>
                  <a:srgbClr val="000000"/>
                </a:solidFill>
                <a:latin typeface="メイリオ" panose="020B0604030504040204" pitchFamily="50" charset="-128"/>
                <a:ea typeface="メイリオ" panose="020B0604030504040204" pitchFamily="50" charset="-128"/>
              </a:rPr>
              <a:t>　①</a:t>
            </a:r>
            <a:r>
              <a:rPr lang="ja-JP" altLang="en-US" dirty="0">
                <a:solidFill>
                  <a:srgbClr val="000000"/>
                </a:solidFill>
                <a:latin typeface="メイリオ" panose="020B0604030504040204" pitchFamily="50" charset="-128"/>
                <a:ea typeface="メイリオ" panose="020B0604030504040204" pitchFamily="50" charset="-128"/>
              </a:rPr>
              <a:t>関係部署・機関同士の連携体制を法的裏付けのある制度として構築し、継続させていくこと</a:t>
            </a:r>
            <a:r>
              <a:rPr lang="ja-JP" altLang="en-US" dirty="0" smtClean="0">
                <a:solidFill>
                  <a:srgbClr val="000000"/>
                </a:solidFill>
                <a:latin typeface="メイリオ" panose="020B0604030504040204" pitchFamily="50" charset="-128"/>
                <a:ea typeface="メイリオ" panose="020B0604030504040204" pitchFamily="50" charset="-128"/>
              </a:rPr>
              <a:t>が可能</a:t>
            </a:r>
            <a:endParaRPr lang="en-US" altLang="ja-JP" dirty="0" smtClean="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dirty="0" smtClean="0">
                <a:solidFill>
                  <a:srgbClr val="000000"/>
                </a:solidFill>
                <a:latin typeface="メイリオ" panose="020B0604030504040204" pitchFamily="50" charset="-128"/>
                <a:ea typeface="メイリオ" panose="020B0604030504040204" pitchFamily="50" charset="-128"/>
              </a:rPr>
              <a:t>　②</a:t>
            </a:r>
            <a:r>
              <a:rPr lang="ja-JP" altLang="en-US" dirty="0">
                <a:solidFill>
                  <a:srgbClr val="000000"/>
                </a:solidFill>
                <a:latin typeface="メイリオ" panose="020B0604030504040204" pitchFamily="50" charset="-128"/>
                <a:ea typeface="メイリオ" panose="020B0604030504040204" pitchFamily="50" charset="-128"/>
              </a:rPr>
              <a:t>構成員間で見守り対象者に関する個人情報を</a:t>
            </a:r>
            <a:r>
              <a:rPr lang="ja-JP" altLang="en-US" dirty="0" smtClean="0">
                <a:solidFill>
                  <a:srgbClr val="000000"/>
                </a:solidFill>
                <a:latin typeface="メイリオ" panose="020B0604030504040204" pitchFamily="50" charset="-128"/>
                <a:ea typeface="メイリオ" panose="020B0604030504040204" pitchFamily="50" charset="-128"/>
              </a:rPr>
              <a:t>提供が可能</a:t>
            </a:r>
            <a:endParaRPr lang="ja-JP" altLang="en-US"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dirty="0" smtClean="0">
                <a:solidFill>
                  <a:srgbClr val="000000"/>
                </a:solidFill>
                <a:latin typeface="メイリオ" panose="020B0604030504040204" pitchFamily="50" charset="-128"/>
                <a:ea typeface="メイリオ" panose="020B0604030504040204" pitchFamily="50" charset="-128"/>
              </a:rPr>
              <a:t>　③</a:t>
            </a:r>
            <a:r>
              <a:rPr lang="ja-JP" altLang="en-US" dirty="0">
                <a:solidFill>
                  <a:srgbClr val="000000"/>
                </a:solidFill>
                <a:latin typeface="メイリオ" panose="020B0604030504040204" pitchFamily="50" charset="-128"/>
                <a:ea typeface="メイリオ" panose="020B0604030504040204" pitchFamily="50" charset="-128"/>
              </a:rPr>
              <a:t>消費者庁等に対して、当該地方公共団体の住民に関する情報の提供を求めることが可能（特商法の法</a:t>
            </a:r>
            <a:r>
              <a:rPr lang="ja-JP" altLang="en-US" dirty="0" smtClean="0">
                <a:solidFill>
                  <a:srgbClr val="000000"/>
                </a:solidFill>
                <a:latin typeface="メイリオ" panose="020B0604030504040204" pitchFamily="50" charset="-128"/>
                <a:ea typeface="メイリオ" panose="020B0604030504040204" pitchFamily="50" charset="-128"/>
              </a:rPr>
              <a:t>執行</a:t>
            </a:r>
            <a:endParaRPr lang="en-US" altLang="ja-JP" dirty="0" smtClean="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dirty="0" smtClean="0">
                <a:solidFill>
                  <a:srgbClr val="000000"/>
                </a:solidFill>
                <a:latin typeface="メイリオ" panose="020B0604030504040204" pitchFamily="50" charset="-128"/>
                <a:ea typeface="メイリオ" panose="020B0604030504040204" pitchFamily="50" charset="-128"/>
              </a:rPr>
              <a:t>　　により得た</a:t>
            </a:r>
            <a:r>
              <a:rPr lang="ja-JP" altLang="en-US" dirty="0">
                <a:solidFill>
                  <a:srgbClr val="000000"/>
                </a:solidFill>
                <a:latin typeface="メイリオ" panose="020B0604030504040204" pitchFamily="50" charset="-128"/>
                <a:ea typeface="メイリオ" panose="020B0604030504040204" pitchFamily="50" charset="-128"/>
              </a:rPr>
              <a:t>情報等）</a:t>
            </a:r>
            <a:endParaRPr lang="ja-JP" altLang="en-US" dirty="0">
              <a:solidFill>
                <a:prstClr val="black"/>
              </a:solidFill>
              <a:latin typeface="メイリオ" panose="020B0604030504040204" pitchFamily="50" charset="-128"/>
              <a:ea typeface="メイリオ" panose="020B0604030504040204" pitchFamily="50" charset="-128"/>
            </a:endParaRPr>
          </a:p>
        </p:txBody>
      </p:sp>
      <p:sp>
        <p:nvSpPr>
          <p:cNvPr id="2" name="下矢印 1"/>
          <p:cNvSpPr/>
          <p:nvPr/>
        </p:nvSpPr>
        <p:spPr>
          <a:xfrm>
            <a:off x="5078962" y="2955462"/>
            <a:ext cx="2034073" cy="444561"/>
          </a:xfrm>
          <a:prstGeom prst="downArrow">
            <a:avLst>
              <a:gd name="adj1" fmla="val 64679"/>
              <a:gd name="adj2" fmla="val 598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9318939" y="6415576"/>
            <a:ext cx="2743200" cy="365125"/>
          </a:xfrm>
        </p:spPr>
        <p:txBody>
          <a:bodyPr/>
          <a:lstStyle/>
          <a:p>
            <a:fld id="{E4C1733B-C53D-4270-BA78-DA98E2333AD7}" type="slidenum">
              <a:rPr kumimoji="1" lang="ja-JP" altLang="en-US" sz="1800" b="1" smtClean="0"/>
              <a:t>3</a:t>
            </a:fld>
            <a:endParaRPr kumimoji="1" lang="ja-JP" altLang="en-US" sz="1800" b="1" dirty="0"/>
          </a:p>
        </p:txBody>
      </p:sp>
    </p:spTree>
    <p:extLst>
      <p:ext uri="{BB962C8B-B14F-4D97-AF65-F5344CB8AC3E}">
        <p14:creationId xmlns:p14="http://schemas.microsoft.com/office/powerpoint/2010/main" val="245641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46172" y="183165"/>
            <a:ext cx="11477242" cy="563342"/>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游ゴシック Light" panose="020F0302020204030204"/>
                <a:ea typeface="游ゴシック Light" panose="020B0300000000000000" pitchFamily="50" charset="-128"/>
                <a:cs typeface="+mj-cs"/>
              </a:rPr>
              <a:t>見守りネットワークのモデル例</a:t>
            </a:r>
            <a:endParaRPr kumimoji="1" lang="ja-JP" altLang="en-US" sz="2400" b="1" i="0" u="none" strike="noStrike" kern="1200" cap="none" spc="0" normalizeH="0" baseline="0" noProof="0" dirty="0">
              <a:ln>
                <a:noFill/>
              </a:ln>
              <a:solidFill>
                <a:prstClr val="white"/>
              </a:solidFill>
              <a:effectLst/>
              <a:uLnTx/>
              <a:uFillTx/>
              <a:latin typeface="游ゴシック Light" panose="020F0302020204030204"/>
              <a:ea typeface="游ゴシック Light" panose="020B0300000000000000" pitchFamily="50" charset="-128"/>
              <a:cs typeface="+mj-cs"/>
            </a:endParaRPr>
          </a:p>
        </p:txBody>
      </p:sp>
      <p:sp>
        <p:nvSpPr>
          <p:cNvPr id="8" name="テキスト ボックス 7"/>
          <p:cNvSpPr txBox="1"/>
          <p:nvPr/>
        </p:nvSpPr>
        <p:spPr>
          <a:xfrm>
            <a:off x="451509" y="1251622"/>
            <a:ext cx="39457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見守りネットワークの設置状況</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2" name="図 1"/>
          <p:cNvPicPr>
            <a:picLocks noChangeAspect="1"/>
          </p:cNvPicPr>
          <p:nvPr/>
        </p:nvPicPr>
        <p:blipFill>
          <a:blip r:embed="rId2"/>
          <a:stretch>
            <a:fillRect/>
          </a:stretch>
        </p:blipFill>
        <p:spPr>
          <a:xfrm>
            <a:off x="346172" y="871825"/>
            <a:ext cx="11477241" cy="5788933"/>
          </a:xfrm>
          <a:prstGeom prst="rect">
            <a:avLst/>
          </a:prstGeom>
        </p:spPr>
      </p:pic>
      <p:sp>
        <p:nvSpPr>
          <p:cNvPr id="3" name="テキスト ボックス 2"/>
          <p:cNvSpPr txBox="1"/>
          <p:nvPr/>
        </p:nvSpPr>
        <p:spPr>
          <a:xfrm>
            <a:off x="9415213" y="6030920"/>
            <a:ext cx="2581835" cy="461665"/>
          </a:xfrm>
          <a:prstGeom prst="rect">
            <a:avLst/>
          </a:prstGeom>
          <a:noFill/>
        </p:spPr>
        <p:txBody>
          <a:bodyPr wrap="square" rtlCol="0">
            <a:spAutoFit/>
          </a:bodyPr>
          <a:lstStyle/>
          <a:p>
            <a:r>
              <a:rPr lang="ja-JP" altLang="en-US" sz="1200" dirty="0" smtClean="0">
                <a:solidFill>
                  <a:srgbClr val="000000"/>
                </a:solidFill>
                <a:latin typeface="メイリオ" panose="020B0604030504040204" pitchFamily="50" charset="-128"/>
                <a:ea typeface="メイリオ" panose="020B0604030504040204" pitchFamily="50" charset="-128"/>
              </a:rPr>
              <a:t>出典</a:t>
            </a:r>
            <a:r>
              <a:rPr lang="ja-JP" altLang="en-US" sz="1200" dirty="0">
                <a:solidFill>
                  <a:srgbClr val="000000"/>
                </a:solidFill>
                <a:latin typeface="メイリオ" panose="020B0604030504040204" pitchFamily="50" charset="-128"/>
                <a:ea typeface="メイリオ" panose="020B0604030504040204" pitchFamily="50" charset="-128"/>
              </a:rPr>
              <a:t>：高齢者・</a:t>
            </a:r>
            <a:r>
              <a:rPr lang="ja-JP" altLang="en-US" sz="1200" dirty="0" err="1">
                <a:solidFill>
                  <a:srgbClr val="000000"/>
                </a:solidFill>
                <a:latin typeface="メイリオ" panose="020B0604030504040204" pitchFamily="50" charset="-128"/>
                <a:ea typeface="メイリオ" panose="020B0604030504040204" pitchFamily="50" charset="-128"/>
              </a:rPr>
              <a:t>障がい</a:t>
            </a:r>
            <a:r>
              <a:rPr lang="ja-JP" altLang="en-US" sz="1200" dirty="0">
                <a:solidFill>
                  <a:srgbClr val="000000"/>
                </a:solidFill>
                <a:latin typeface="メイリオ" panose="020B0604030504040204" pitchFamily="50" charset="-128"/>
                <a:ea typeface="メイリオ" panose="020B0604030504040204" pitchFamily="50" charset="-128"/>
              </a:rPr>
              <a:t>者の消費者トラブル見守りガイドブック</a:t>
            </a:r>
            <a:endParaRPr kumimoji="1" lang="ja-JP" altLang="en-US" sz="12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9253848" y="6420951"/>
            <a:ext cx="2743200" cy="365125"/>
          </a:xfrm>
        </p:spPr>
        <p:txBody>
          <a:bodyPr/>
          <a:lstStyle/>
          <a:p>
            <a:fld id="{E4C1733B-C53D-4270-BA78-DA98E2333AD7}" type="slidenum">
              <a:rPr kumimoji="1" lang="ja-JP" altLang="en-US" sz="1800" b="1" smtClean="0"/>
              <a:t>4</a:t>
            </a:fld>
            <a:endParaRPr kumimoji="1" lang="ja-JP" altLang="en-US" sz="1800" b="1" dirty="0"/>
          </a:p>
        </p:txBody>
      </p:sp>
    </p:spTree>
    <p:extLst>
      <p:ext uri="{BB962C8B-B14F-4D97-AF65-F5344CB8AC3E}">
        <p14:creationId xmlns:p14="http://schemas.microsoft.com/office/powerpoint/2010/main" val="382895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57379" y="155594"/>
            <a:ext cx="11477242" cy="563342"/>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見守りネットワークの必要性・有益性①</a:t>
            </a:r>
            <a:endParaRPr lang="ja-JP" altLang="en-US" sz="2400" b="1" dirty="0">
              <a:solidFill>
                <a:schemeClr val="bg1"/>
              </a:solidFill>
            </a:endParaRPr>
          </a:p>
        </p:txBody>
      </p:sp>
      <p:sp>
        <p:nvSpPr>
          <p:cNvPr id="3" name="テキスト ボックス 2">
            <a:extLst>
              <a:ext uri="{FF2B5EF4-FFF2-40B4-BE49-F238E27FC236}">
                <a16:creationId xmlns:a16="http://schemas.microsoft.com/office/drawing/2014/main" id="{A40E83FC-BEB5-44EF-839E-8CF93CAAAF62}"/>
              </a:ext>
            </a:extLst>
          </p:cNvPr>
          <p:cNvSpPr txBox="1"/>
          <p:nvPr/>
        </p:nvSpPr>
        <p:spPr>
          <a:xfrm>
            <a:off x="357376" y="3592016"/>
            <a:ext cx="11477242" cy="733534"/>
          </a:xfrm>
          <a:prstGeom prst="rect">
            <a:avLst/>
          </a:prstGeom>
          <a:noFill/>
        </p:spPr>
        <p:txBody>
          <a:bodyPr wrap="square" rtlCol="0">
            <a:spAutoFit/>
          </a:bodyPr>
          <a:lstStyle/>
          <a:p>
            <a:pPr defTabSz="457200">
              <a:lnSpc>
                <a:spcPts val="25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u="wavyHeavy" dirty="0" smtClean="0">
                <a:solidFill>
                  <a:prstClr val="black"/>
                </a:solidFill>
                <a:latin typeface="メイリオ" panose="020B0604030504040204" pitchFamily="50" charset="-128"/>
                <a:ea typeface="メイリオ" panose="020B0604030504040204" pitchFamily="50" charset="-128"/>
              </a:rPr>
              <a:t>しかし、見守り活動を行う者が被害に気づいた場合</a:t>
            </a:r>
            <a:r>
              <a:rPr lang="ja-JP" altLang="en-US" sz="2000" u="wavyHeavy" dirty="0">
                <a:solidFill>
                  <a:prstClr val="black"/>
                </a:solidFill>
                <a:latin typeface="メイリオ" panose="020B0604030504040204" pitchFamily="50" charset="-128"/>
                <a:ea typeface="メイリオ" panose="020B0604030504040204" pitchFamily="50" charset="-128"/>
              </a:rPr>
              <a:t>に</a:t>
            </a:r>
            <a:r>
              <a:rPr lang="ja-JP" altLang="en-US" sz="2000" u="wavyHeavy" dirty="0" smtClean="0">
                <a:solidFill>
                  <a:prstClr val="black"/>
                </a:solidFill>
                <a:latin typeface="メイリオ" panose="020B0604030504040204" pitchFamily="50" charset="-128"/>
                <a:ea typeface="メイリオ" panose="020B0604030504040204" pitchFamily="50" charset="-128"/>
              </a:rPr>
              <a:t>個人情報保護の壁により</a:t>
            </a:r>
            <a:endParaRPr lang="en-US" altLang="ja-JP" sz="2000" u="wavyHeavy" dirty="0" smtClean="0">
              <a:solidFill>
                <a:prstClr val="black"/>
              </a:solidFill>
              <a:latin typeface="メイリオ" panose="020B0604030504040204" pitchFamily="50" charset="-128"/>
              <a:ea typeface="メイリオ" panose="020B0604030504040204" pitchFamily="50" charset="-128"/>
            </a:endParaRPr>
          </a:p>
          <a:p>
            <a:pPr defTabSz="457200">
              <a:lnSpc>
                <a:spcPts val="25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u="wavyHeavy" dirty="0" smtClean="0">
                <a:solidFill>
                  <a:prstClr val="black"/>
                </a:solidFill>
                <a:latin typeface="メイリオ" panose="020B0604030504040204" pitchFamily="50" charset="-128"/>
                <a:ea typeface="メイリオ" panose="020B0604030504040204" pitchFamily="50" charset="-128"/>
              </a:rPr>
              <a:t>本人の同意がなければ消費生活センターに報告・相談ができない</a:t>
            </a:r>
            <a:endParaRPr lang="ja-JP" altLang="en-US" sz="2000" u="wavyHeavy" dirty="0">
              <a:solidFill>
                <a:prstClr val="black"/>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A40E83FC-BEB5-44EF-839E-8CF93CAAAF62}"/>
              </a:ext>
            </a:extLst>
          </p:cNvPr>
          <p:cNvSpPr txBox="1"/>
          <p:nvPr/>
        </p:nvSpPr>
        <p:spPr>
          <a:xfrm>
            <a:off x="357379" y="813636"/>
            <a:ext cx="11477242" cy="1745350"/>
          </a:xfrm>
          <a:prstGeom prst="rect">
            <a:avLst/>
          </a:prstGeom>
          <a:noFill/>
          <a:ln cmpd="sng">
            <a:solidFill>
              <a:schemeClr val="accent1">
                <a:shade val="50000"/>
              </a:schemeClr>
            </a:solidFill>
          </a:ln>
        </p:spPr>
        <p:txBody>
          <a:bodyPr wrap="square" rtlCol="0">
            <a:spAutoFit/>
          </a:bodyPr>
          <a:lstStyle/>
          <a:p>
            <a:pPr defTabSz="457200">
              <a:lnSpc>
                <a:spcPts val="2600"/>
              </a:lnSpc>
            </a:pPr>
            <a:r>
              <a:rPr lang="en-US" altLang="ja-JP" dirty="0" smtClean="0">
                <a:solidFill>
                  <a:prstClr val="black"/>
                </a:solidFill>
                <a:latin typeface="メイリオ" panose="020B0604030504040204" pitchFamily="50" charset="-128"/>
                <a:ea typeface="メイリオ" panose="020B0604030504040204" pitchFamily="50" charset="-128"/>
              </a:rPr>
              <a:t>【</a:t>
            </a:r>
            <a:r>
              <a:rPr lang="ja-JP" altLang="en-US" dirty="0" smtClean="0">
                <a:solidFill>
                  <a:prstClr val="black"/>
                </a:solidFill>
                <a:latin typeface="メイリオ" panose="020B0604030504040204" pitchFamily="50" charset="-128"/>
                <a:ea typeface="メイリオ" panose="020B0604030504040204" pitchFamily="50" charset="-128"/>
              </a:rPr>
              <a:t>高齢者の消費者被害の特徴</a:t>
            </a:r>
            <a:r>
              <a:rPr lang="en-US" altLang="ja-JP" dirty="0" smtClean="0">
                <a:solidFill>
                  <a:prstClr val="black"/>
                </a:solidFill>
                <a:latin typeface="メイリオ" panose="020B0604030504040204" pitchFamily="50" charset="-128"/>
                <a:ea typeface="メイリオ" panose="020B0604030504040204" pitchFamily="50" charset="-128"/>
              </a:rPr>
              <a:t>】</a:t>
            </a:r>
          </a:p>
          <a:p>
            <a:pPr defTabSz="457200">
              <a:lnSpc>
                <a:spcPts val="2600"/>
              </a:lnSpc>
            </a:pPr>
            <a:r>
              <a:rPr lang="ja-JP" altLang="en-US" dirty="0" smtClean="0">
                <a:solidFill>
                  <a:prstClr val="black"/>
                </a:solidFill>
                <a:latin typeface="メイリオ" panose="020B0604030504040204" pitchFamily="50" charset="-128"/>
                <a:ea typeface="メイリオ" panose="020B0604030504040204" pitchFamily="50" charset="-128"/>
              </a:rPr>
              <a:t>　・高齢者自身が被害にあっていることに気づいていない</a:t>
            </a:r>
            <a:endParaRPr lang="en-US" altLang="ja-JP" dirty="0" smtClean="0">
              <a:solidFill>
                <a:prstClr val="black"/>
              </a:solidFill>
              <a:latin typeface="メイリオ" panose="020B0604030504040204" pitchFamily="50" charset="-128"/>
              <a:ea typeface="メイリオ" panose="020B0604030504040204" pitchFamily="50" charset="-128"/>
            </a:endParaRPr>
          </a:p>
          <a:p>
            <a:pPr defTabSz="457200">
              <a:lnSpc>
                <a:spcPts val="2600"/>
              </a:lnSpc>
            </a:pPr>
            <a:r>
              <a:rPr lang="ja-JP" altLang="en-US" dirty="0" smtClean="0">
                <a:solidFill>
                  <a:prstClr val="black"/>
                </a:solidFill>
                <a:latin typeface="メイリオ" panose="020B0604030504040204" pitchFamily="50" charset="-128"/>
                <a:ea typeface="メイリオ" panose="020B0604030504040204" pitchFamily="50" charset="-128"/>
              </a:rPr>
              <a:t>　・被害に気づいて</a:t>
            </a:r>
            <a:r>
              <a:rPr lang="ja-JP" altLang="en-US" dirty="0">
                <a:solidFill>
                  <a:prstClr val="black"/>
                </a:solidFill>
                <a:latin typeface="メイリオ" panose="020B0604030504040204" pitchFamily="50" charset="-128"/>
                <a:ea typeface="メイリオ" panose="020B0604030504040204" pitchFamily="50" charset="-128"/>
              </a:rPr>
              <a:t>も、自分が悪いと自分を責めて</a:t>
            </a:r>
            <a:r>
              <a:rPr lang="ja-JP" altLang="en-US" dirty="0" smtClean="0">
                <a:solidFill>
                  <a:prstClr val="black"/>
                </a:solidFill>
                <a:latin typeface="メイリオ" panose="020B0604030504040204" pitchFamily="50" charset="-128"/>
                <a:ea typeface="メイリオ" panose="020B0604030504040204" pitchFamily="50" charset="-128"/>
              </a:rPr>
              <a:t>しまい、自分</a:t>
            </a:r>
            <a:r>
              <a:rPr lang="ja-JP" altLang="en-US" dirty="0">
                <a:solidFill>
                  <a:prstClr val="black"/>
                </a:solidFill>
                <a:latin typeface="メイリオ" panose="020B0604030504040204" pitchFamily="50" charset="-128"/>
                <a:ea typeface="メイリオ" panose="020B0604030504040204" pitchFamily="50" charset="-128"/>
              </a:rPr>
              <a:t>の殻にこもって</a:t>
            </a:r>
            <a:r>
              <a:rPr lang="ja-JP" altLang="en-US" dirty="0" smtClean="0">
                <a:solidFill>
                  <a:prstClr val="black"/>
                </a:solidFill>
                <a:latin typeface="メイリオ" panose="020B0604030504040204" pitchFamily="50" charset="-128"/>
                <a:ea typeface="メイリオ" panose="020B0604030504040204" pitchFamily="50" charset="-128"/>
              </a:rPr>
              <a:t>しまう</a:t>
            </a:r>
            <a:endParaRPr lang="en-US" altLang="ja-JP" dirty="0" smtClean="0">
              <a:solidFill>
                <a:prstClr val="black"/>
              </a:solidFill>
              <a:latin typeface="メイリオ" panose="020B0604030504040204" pitchFamily="50" charset="-128"/>
              <a:ea typeface="メイリオ" panose="020B0604030504040204" pitchFamily="50" charset="-128"/>
            </a:endParaRPr>
          </a:p>
          <a:p>
            <a:pPr defTabSz="457200">
              <a:lnSpc>
                <a:spcPts val="2600"/>
              </a:lnSpc>
            </a:pPr>
            <a:r>
              <a:rPr lang="ja-JP" altLang="en-US" dirty="0" smtClean="0">
                <a:solidFill>
                  <a:prstClr val="black"/>
                </a:solidFill>
                <a:latin typeface="メイリオ" panose="020B0604030504040204" pitchFamily="50" charset="-128"/>
                <a:ea typeface="メイリオ" panose="020B0604030504040204" pitchFamily="50" charset="-128"/>
              </a:rPr>
              <a:t>　・一度だまされると悪質事業者のカモにされ、次々に契約を迫られ、被害がさらに高額になったり、</a:t>
            </a:r>
            <a:endParaRPr lang="en-US" altLang="ja-JP" dirty="0" smtClean="0">
              <a:solidFill>
                <a:prstClr val="black"/>
              </a:solidFill>
              <a:latin typeface="メイリオ" panose="020B0604030504040204" pitchFamily="50" charset="-128"/>
              <a:ea typeface="メイリオ" panose="020B0604030504040204" pitchFamily="50" charset="-128"/>
            </a:endParaRPr>
          </a:p>
          <a:p>
            <a:pPr defTabSz="457200">
              <a:lnSpc>
                <a:spcPts val="2600"/>
              </a:lnSpc>
            </a:pPr>
            <a:r>
              <a:rPr lang="ja-JP" altLang="en-US" dirty="0">
                <a:solidFill>
                  <a:prstClr val="black"/>
                </a:solidFill>
                <a:latin typeface="メイリオ" panose="020B0604030504040204" pitchFamily="50" charset="-128"/>
                <a:ea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rPr>
              <a:t>　深刻</a:t>
            </a:r>
            <a:r>
              <a:rPr lang="ja-JP" altLang="en-US" dirty="0">
                <a:solidFill>
                  <a:prstClr val="black"/>
                </a:solidFill>
                <a:latin typeface="メイリオ" panose="020B0604030504040204" pitchFamily="50" charset="-128"/>
                <a:ea typeface="メイリオ" panose="020B0604030504040204" pitchFamily="50" charset="-128"/>
              </a:rPr>
              <a:t>に</a:t>
            </a:r>
            <a:r>
              <a:rPr lang="ja-JP" altLang="en-US" dirty="0" smtClean="0">
                <a:solidFill>
                  <a:prstClr val="black"/>
                </a:solidFill>
                <a:latin typeface="メイリオ" panose="020B0604030504040204" pitchFamily="50" charset="-128"/>
                <a:ea typeface="メイリオ" panose="020B0604030504040204" pitchFamily="50" charset="-128"/>
              </a:rPr>
              <a:t>なったりする</a:t>
            </a:r>
            <a:endParaRPr lang="ja-JP" altLang="en-US"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A40E83FC-BEB5-44EF-839E-8CF93CAAAF62}"/>
              </a:ext>
            </a:extLst>
          </p:cNvPr>
          <p:cNvSpPr txBox="1"/>
          <p:nvPr/>
        </p:nvSpPr>
        <p:spPr>
          <a:xfrm>
            <a:off x="357376" y="3028846"/>
            <a:ext cx="11477242" cy="515526"/>
          </a:xfrm>
          <a:prstGeom prst="rect">
            <a:avLst/>
          </a:prstGeom>
          <a:noFill/>
        </p:spPr>
        <p:txBody>
          <a:bodyPr wrap="square" rtlCol="0">
            <a:spAutoFit/>
          </a:bodyPr>
          <a:lstStyle/>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u="sng" dirty="0" smtClean="0">
                <a:solidFill>
                  <a:prstClr val="black"/>
                </a:solidFill>
                <a:latin typeface="メイリオ" panose="020B0604030504040204" pitchFamily="50" charset="-128"/>
                <a:ea typeface="メイリオ" panose="020B0604030504040204" pitchFamily="50" charset="-128"/>
              </a:rPr>
              <a:t>高齢者の消費者被害の防止には、周囲の人々による見守り（気づき）活動が重要</a:t>
            </a:r>
            <a:endParaRPr lang="ja-JP" altLang="en-US" sz="2000" u="sng" dirty="0">
              <a:solidFill>
                <a:prstClr val="black"/>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57379" y="5270640"/>
            <a:ext cx="11477242" cy="1477328"/>
          </a:xfrm>
          <a:prstGeom prst="rect">
            <a:avLst/>
          </a:prstGeom>
          <a:noFill/>
          <a:ln w="19050" cmpd="tri">
            <a:solidFill>
              <a:srgbClr val="002060"/>
            </a:solidFill>
          </a:ln>
        </p:spPr>
        <p:txBody>
          <a:bodyPr wrap="square" rtlCol="0">
            <a:spAutoFit/>
          </a:bodyPr>
          <a:lstStyle/>
          <a:p>
            <a:pPr>
              <a:lnSpc>
                <a:spcPts val="2700"/>
              </a:lnSpc>
            </a:pPr>
            <a:r>
              <a:rPr lang="ja-JP" altLang="en-US" sz="2000"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見守りネットワークの設置により、個人</a:t>
            </a:r>
            <a:r>
              <a:rPr lang="ja-JP" altLang="en-US" sz="2000" b="1" dirty="0">
                <a:latin typeface="メイリオ" panose="020B0604030504040204" pitchFamily="50" charset="-128"/>
                <a:ea typeface="メイリオ" panose="020B0604030504040204" pitchFamily="50" charset="-128"/>
              </a:rPr>
              <a:t>情報の提供・共有</a:t>
            </a:r>
            <a:r>
              <a:rPr lang="ja-JP" altLang="en-US" sz="2000" b="1" dirty="0" smtClean="0">
                <a:latin typeface="メイリオ" panose="020B0604030504040204" pitchFamily="50" charset="-128"/>
                <a:ea typeface="メイリオ" panose="020B0604030504040204" pitchFamily="50" charset="-128"/>
              </a:rPr>
              <a:t>が可能となり、見守り</a:t>
            </a:r>
            <a:r>
              <a:rPr lang="ja-JP" altLang="en-US" sz="2000" b="1" dirty="0">
                <a:latin typeface="メイリオ" panose="020B0604030504040204" pitchFamily="50" charset="-128"/>
                <a:ea typeface="メイリオ" panose="020B0604030504040204" pitchFamily="50" charset="-128"/>
              </a:rPr>
              <a:t>活動を行う</a:t>
            </a:r>
            <a:r>
              <a:rPr lang="ja-JP" altLang="en-US" sz="2000" b="1" dirty="0" smtClean="0">
                <a:latin typeface="メイリオ" panose="020B0604030504040204" pitchFamily="50" charset="-128"/>
                <a:ea typeface="メイリオ" panose="020B0604030504040204" pitchFamily="50" charset="-128"/>
              </a:rPr>
              <a:t>者は、</a:t>
            </a:r>
            <a:endParaRPr lang="en-US" altLang="ja-JP" sz="2000" b="1" dirty="0" smtClean="0">
              <a:latin typeface="メイリオ" panose="020B0604030504040204" pitchFamily="50" charset="-128"/>
              <a:ea typeface="メイリオ" panose="020B0604030504040204" pitchFamily="50" charset="-128"/>
            </a:endParaRPr>
          </a:p>
          <a:p>
            <a:pPr>
              <a:lnSpc>
                <a:spcPts val="2700"/>
              </a:lnSpc>
            </a:pPr>
            <a:r>
              <a:rPr lang="ja-JP" altLang="en-US" sz="2000" b="1" dirty="0" smtClean="0">
                <a:latin typeface="メイリオ" panose="020B0604030504040204" pitchFamily="50" charset="-128"/>
                <a:ea typeface="メイリオ" panose="020B0604030504040204" pitchFamily="50" charset="-128"/>
              </a:rPr>
              <a:t>　本人の同意を得ることなく、</a:t>
            </a:r>
            <a:r>
              <a:rPr lang="ja-JP" altLang="en-US" sz="2000" b="1" dirty="0">
                <a:latin typeface="メイリオ" panose="020B0604030504040204" pitchFamily="50" charset="-128"/>
                <a:ea typeface="メイリオ" panose="020B0604030504040204" pitchFamily="50" charset="-128"/>
              </a:rPr>
              <a:t>地域協議会や消費生活センターに消費者被害の可能性を報告・</a:t>
            </a:r>
            <a:r>
              <a:rPr lang="ja-JP" altLang="en-US" sz="2000" b="1" dirty="0" smtClean="0">
                <a:latin typeface="メイリオ" panose="020B0604030504040204" pitchFamily="50" charset="-128"/>
                <a:ea typeface="メイリオ" panose="020B0604030504040204" pitchFamily="50" charset="-128"/>
              </a:rPr>
              <a:t>相談</a:t>
            </a:r>
            <a:endParaRPr lang="en-US" altLang="ja-JP" sz="2000" b="1" dirty="0" smtClean="0">
              <a:latin typeface="メイリオ" panose="020B0604030504040204" pitchFamily="50" charset="-128"/>
              <a:ea typeface="メイリオ" panose="020B0604030504040204" pitchFamily="50" charset="-128"/>
            </a:endParaRPr>
          </a:p>
          <a:p>
            <a:pPr>
              <a:lnSpc>
                <a:spcPts val="2700"/>
              </a:lnSpc>
            </a:pPr>
            <a:r>
              <a:rPr lang="ja-JP" altLang="en-US" sz="2000" b="1" dirty="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する</a:t>
            </a:r>
            <a:r>
              <a:rPr lang="ja-JP" altLang="en-US" sz="2000" b="1" dirty="0">
                <a:latin typeface="メイリオ" panose="020B0604030504040204" pitchFamily="50" charset="-128"/>
                <a:ea typeface="メイリオ" panose="020B0604030504040204" pitchFamily="50" charset="-128"/>
              </a:rPr>
              <a:t>ことが</a:t>
            </a:r>
            <a:r>
              <a:rPr lang="ja-JP" altLang="en-US" sz="2000" b="1" dirty="0" smtClean="0">
                <a:latin typeface="メイリオ" panose="020B0604030504040204" pitchFamily="50" charset="-128"/>
                <a:ea typeface="メイリオ" panose="020B0604030504040204" pitchFamily="50" charset="-128"/>
              </a:rPr>
              <a:t>でき、地域協</a:t>
            </a:r>
            <a:r>
              <a:rPr lang="ja-JP" altLang="en-US" sz="2000" b="1" dirty="0">
                <a:latin typeface="メイリオ" panose="020B0604030504040204" pitchFamily="50" charset="-128"/>
                <a:ea typeface="メイリオ" panose="020B0604030504040204" pitchFamily="50" charset="-128"/>
              </a:rPr>
              <a:t>議会や消費生活センターは、地域包括支援センターや他</a:t>
            </a:r>
            <a:r>
              <a:rPr lang="ja-JP" altLang="en-US" sz="2000" b="1" dirty="0" smtClean="0">
                <a:latin typeface="メイリオ" panose="020B0604030504040204" pitchFamily="50" charset="-128"/>
                <a:ea typeface="メイリオ" panose="020B0604030504040204" pitchFamily="50" charset="-128"/>
              </a:rPr>
              <a:t>の関係機関と</a:t>
            </a:r>
            <a:endParaRPr lang="en-US" altLang="ja-JP" sz="2000" b="1" dirty="0" smtClean="0">
              <a:latin typeface="メイリオ" panose="020B0604030504040204" pitchFamily="50" charset="-128"/>
              <a:ea typeface="メイリオ" panose="020B0604030504040204" pitchFamily="50" charset="-128"/>
            </a:endParaRPr>
          </a:p>
          <a:p>
            <a:pPr>
              <a:lnSpc>
                <a:spcPts val="2700"/>
              </a:lnSpc>
            </a:pPr>
            <a:r>
              <a:rPr lang="ja-JP" altLang="en-US" sz="2000" b="1" dirty="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連携</a:t>
            </a:r>
            <a:r>
              <a:rPr lang="ja-JP" altLang="en-US" sz="2000" b="1" dirty="0">
                <a:latin typeface="メイリオ" panose="020B0604030504040204" pitchFamily="50" charset="-128"/>
                <a:ea typeface="メイリオ" panose="020B0604030504040204" pitchFamily="50" charset="-128"/>
              </a:rPr>
              <a:t>して、</a:t>
            </a:r>
            <a:r>
              <a:rPr lang="ja-JP" altLang="en-US" sz="2000" b="1" dirty="0" smtClean="0">
                <a:latin typeface="メイリオ" panose="020B0604030504040204" pitchFamily="50" charset="-128"/>
                <a:ea typeface="メイリオ" panose="020B0604030504040204" pitchFamily="50" charset="-128"/>
              </a:rPr>
              <a:t>被害の</a:t>
            </a:r>
            <a:r>
              <a:rPr lang="ja-JP" altLang="en-US" sz="2000" b="1" dirty="0">
                <a:latin typeface="メイリオ" panose="020B0604030504040204" pitchFamily="50" charset="-128"/>
                <a:ea typeface="メイリオ" panose="020B0604030504040204" pitchFamily="50" charset="-128"/>
              </a:rPr>
              <a:t>未然防止、拡大防止につなげることが</a:t>
            </a:r>
            <a:r>
              <a:rPr lang="ja-JP" altLang="en-US" sz="2000" b="1" dirty="0" smtClean="0">
                <a:latin typeface="メイリオ" panose="020B0604030504040204" pitchFamily="50" charset="-128"/>
                <a:ea typeface="メイリオ" panose="020B0604030504040204" pitchFamily="50" charset="-128"/>
              </a:rPr>
              <a:t>できる </a:t>
            </a:r>
            <a:endParaRPr lang="ja-JP" altLang="en-US" sz="2000" b="1" dirty="0">
              <a:latin typeface="メイリオ" panose="020B0604030504040204" pitchFamily="50" charset="-128"/>
              <a:ea typeface="メイリオ" panose="020B0604030504040204" pitchFamily="50" charset="-128"/>
            </a:endParaRPr>
          </a:p>
        </p:txBody>
      </p:sp>
      <p:sp>
        <p:nvSpPr>
          <p:cNvPr id="8" name="下矢印 7"/>
          <p:cNvSpPr/>
          <p:nvPr/>
        </p:nvSpPr>
        <p:spPr>
          <a:xfrm>
            <a:off x="5266003" y="2672684"/>
            <a:ext cx="1659989" cy="412316"/>
          </a:xfrm>
          <a:prstGeom prst="downArrow">
            <a:avLst>
              <a:gd name="adj1" fmla="val 60169"/>
              <a:gd name="adj2" fmla="val 46500"/>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山形 10"/>
          <p:cNvSpPr/>
          <p:nvPr/>
        </p:nvSpPr>
        <p:spPr>
          <a:xfrm rot="5400000">
            <a:off x="5951239" y="4407271"/>
            <a:ext cx="289521" cy="1209821"/>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山形 11"/>
          <p:cNvSpPr/>
          <p:nvPr/>
        </p:nvSpPr>
        <p:spPr>
          <a:xfrm rot="5400000">
            <a:off x="5951238" y="4215562"/>
            <a:ext cx="289521" cy="1209821"/>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山形 12"/>
          <p:cNvSpPr/>
          <p:nvPr/>
        </p:nvSpPr>
        <p:spPr>
          <a:xfrm rot="5400000">
            <a:off x="5951238" y="4013953"/>
            <a:ext cx="289521" cy="1209821"/>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ホームベース 14"/>
          <p:cNvSpPr/>
          <p:nvPr/>
        </p:nvSpPr>
        <p:spPr>
          <a:xfrm>
            <a:off x="618979" y="4440067"/>
            <a:ext cx="4009292" cy="64711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見守りネットワークの設置</a:t>
            </a:r>
          </a:p>
        </p:txBody>
      </p:sp>
      <p:sp>
        <p:nvSpPr>
          <p:cNvPr id="17" name="山形 16"/>
          <p:cNvSpPr/>
          <p:nvPr/>
        </p:nvSpPr>
        <p:spPr>
          <a:xfrm>
            <a:off x="4379742" y="4438929"/>
            <a:ext cx="543950" cy="648251"/>
          </a:xfrm>
          <a:prstGeom prst="chevron">
            <a:avLst>
              <a:gd name="adj" fmla="val 596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山形 17"/>
          <p:cNvSpPr/>
          <p:nvPr/>
        </p:nvSpPr>
        <p:spPr>
          <a:xfrm>
            <a:off x="4675162" y="4452334"/>
            <a:ext cx="543950" cy="648251"/>
          </a:xfrm>
          <a:prstGeom prst="chevron">
            <a:avLst>
              <a:gd name="adj" fmla="val 596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スライド番号プレースホルダー 3"/>
          <p:cNvSpPr>
            <a:spLocks noGrp="1"/>
          </p:cNvSpPr>
          <p:nvPr>
            <p:ph type="sldNum" sz="quarter" idx="12"/>
          </p:nvPr>
        </p:nvSpPr>
        <p:spPr>
          <a:xfrm>
            <a:off x="9357575" y="6382843"/>
            <a:ext cx="2743200" cy="365125"/>
          </a:xfrm>
        </p:spPr>
        <p:txBody>
          <a:bodyPr/>
          <a:lstStyle/>
          <a:p>
            <a:fld id="{E4C1733B-C53D-4270-BA78-DA98E2333AD7}" type="slidenum">
              <a:rPr kumimoji="1" lang="ja-JP" altLang="en-US" sz="1800" b="1" smtClean="0"/>
              <a:t>5</a:t>
            </a:fld>
            <a:endParaRPr kumimoji="1" lang="ja-JP" altLang="en-US" sz="1800" b="1" dirty="0"/>
          </a:p>
        </p:txBody>
      </p:sp>
    </p:spTree>
    <p:extLst>
      <p:ext uri="{BB962C8B-B14F-4D97-AF65-F5344CB8AC3E}">
        <p14:creationId xmlns:p14="http://schemas.microsoft.com/office/powerpoint/2010/main" val="373902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7378" y="822280"/>
            <a:ext cx="11477242" cy="1695336"/>
          </a:xfrm>
          <a:prstGeom prst="rect">
            <a:avLst/>
          </a:prstGeom>
          <a:noFill/>
        </p:spPr>
        <p:txBody>
          <a:bodyPr wrap="square" rtlCol="0">
            <a:spAutoFit/>
          </a:bodyPr>
          <a:lstStyle/>
          <a:p>
            <a:pPr>
              <a:lnSpc>
                <a:spcPts val="2500"/>
              </a:lnSpc>
            </a:pP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rPr>
              <a:t>消費者へのメリット</a:t>
            </a:r>
            <a:r>
              <a:rPr lang="en-US" altLang="ja-JP" dirty="0" smtClean="0">
                <a:solidFill>
                  <a:srgbClr val="000000"/>
                </a:solidFill>
                <a:latin typeface="メイリオ" panose="020B0604030504040204" pitchFamily="50" charset="-128"/>
                <a:ea typeface="メイリオ" panose="020B0604030504040204" pitchFamily="50" charset="-128"/>
              </a:rPr>
              <a:t>】</a:t>
            </a:r>
          </a:p>
          <a:p>
            <a:pPr lvl="0">
              <a:lnSpc>
                <a:spcPts val="2500"/>
              </a:lnSpc>
            </a:pPr>
            <a:r>
              <a:rPr lang="ja-JP" altLang="en-US"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日ごろの見守り活動より消費者</a:t>
            </a:r>
            <a:r>
              <a:rPr lang="ja-JP" altLang="en-US"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被害の未然防止、拡</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大防止が図られ、</a:t>
            </a:r>
            <a:r>
              <a:rPr lang="ja-JP" altLang="en-US"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地域</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において安心</a:t>
            </a:r>
            <a:r>
              <a:rPr lang="ja-JP" altLang="en-US"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・安全に</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暮らし</a:t>
            </a:r>
            <a:endParaRPr lang="en-US" altLang="ja-JP"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lvl="0">
              <a:lnSpc>
                <a:spcPts val="2500"/>
              </a:lnSpc>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続ける</a:t>
            </a:r>
            <a:r>
              <a:rPr lang="ja-JP" altLang="en-US"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ことが</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できる</a:t>
            </a:r>
            <a:endParaRPr lang="en-US" altLang="ja-JP"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lvl="0">
              <a:lnSpc>
                <a:spcPts val="25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顔見知りによる見守り活動が実施されるため、消費生活に関する困りごとを気軽に相談できる</a:t>
            </a:r>
            <a:endParaRPr lang="en-US" altLang="ja-JP"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lvl="0">
              <a:lnSpc>
                <a:spcPts val="2500"/>
              </a:lnSpc>
            </a:pPr>
            <a:r>
              <a:rPr lang="ja-JP" altLang="en-US"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福祉分野と一体的に見守りされることで、継続的な見守りが受けられる</a:t>
            </a:r>
            <a:endParaRPr lang="en-US" altLang="ja-JP"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357378" y="2624112"/>
            <a:ext cx="11477242" cy="1374735"/>
          </a:xfrm>
          <a:prstGeom prst="rect">
            <a:avLst/>
          </a:prstGeom>
          <a:noFill/>
        </p:spPr>
        <p:txBody>
          <a:bodyPr wrap="square" rtlCol="0">
            <a:spAutoFit/>
          </a:bodyPr>
          <a:lstStyle/>
          <a:p>
            <a:pPr>
              <a:lnSpc>
                <a:spcPts val="2500"/>
              </a:lnSpc>
            </a:pP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rPr>
              <a:t>福祉</a:t>
            </a:r>
            <a:r>
              <a:rPr lang="ja-JP" altLang="en-US" dirty="0">
                <a:solidFill>
                  <a:srgbClr val="000000"/>
                </a:solidFill>
                <a:latin typeface="メイリオ" panose="020B0604030504040204" pitchFamily="50" charset="-128"/>
                <a:ea typeface="メイリオ" panose="020B0604030504040204" pitchFamily="50" charset="-128"/>
              </a:rPr>
              <a:t>関係部局への</a:t>
            </a:r>
            <a:r>
              <a:rPr lang="ja-JP" altLang="en-US" dirty="0" smtClean="0">
                <a:solidFill>
                  <a:srgbClr val="000000"/>
                </a:solidFill>
                <a:latin typeface="メイリオ" panose="020B0604030504040204" pitchFamily="50" charset="-128"/>
                <a:ea typeface="メイリオ" panose="020B0604030504040204" pitchFamily="50" charset="-128"/>
              </a:rPr>
              <a:t>メリット</a:t>
            </a:r>
            <a:r>
              <a:rPr lang="en-US" altLang="ja-JP" dirty="0" smtClean="0">
                <a:solidFill>
                  <a:srgbClr val="000000"/>
                </a:solidFill>
                <a:latin typeface="メイリオ" panose="020B0604030504040204" pitchFamily="50" charset="-128"/>
                <a:ea typeface="メイリオ" panose="020B0604030504040204" pitchFamily="50" charset="-128"/>
              </a:rPr>
              <a:t>】</a:t>
            </a:r>
          </a:p>
          <a:p>
            <a:pPr>
              <a:lnSpc>
                <a:spcPts val="2500"/>
              </a:lnSpc>
            </a:pPr>
            <a:r>
              <a:rPr lang="ja-JP" altLang="en-US" dirty="0" smtClean="0">
                <a:solidFill>
                  <a:srgbClr val="000000"/>
                </a:solidFill>
                <a:latin typeface="メイリオ" panose="020B0604030504040204" pitchFamily="50" charset="-128"/>
                <a:ea typeface="メイリオ" panose="020B0604030504040204" pitchFamily="50" charset="-128"/>
              </a:rPr>
              <a:t>　 </a:t>
            </a:r>
            <a:r>
              <a:rPr lang="ja-JP" altLang="en-US" dirty="0">
                <a:solidFill>
                  <a:srgbClr val="000000"/>
                </a:solidFill>
                <a:latin typeface="メイリオ" panose="020B0604030504040204" pitchFamily="50" charset="-128"/>
                <a:ea typeface="メイリオ" panose="020B0604030504040204" pitchFamily="50" charset="-128"/>
              </a:rPr>
              <a:t>介護サービスにつながっていない高齢者の発見に</a:t>
            </a:r>
            <a:r>
              <a:rPr lang="ja-JP" altLang="en-US" dirty="0" smtClean="0">
                <a:solidFill>
                  <a:srgbClr val="000000"/>
                </a:solidFill>
                <a:latin typeface="メイリオ" panose="020B0604030504040204" pitchFamily="50" charset="-128"/>
                <a:ea typeface="メイリオ" panose="020B0604030504040204" pitchFamily="50" charset="-128"/>
              </a:rPr>
              <a:t>つながる</a:t>
            </a:r>
            <a:endParaRPr lang="ja-JP" altLang="en-US" dirty="0">
              <a:solidFill>
                <a:srgbClr val="000000"/>
              </a:solidFill>
              <a:latin typeface="メイリオ" panose="020B0604030504040204" pitchFamily="50" charset="-128"/>
              <a:ea typeface="メイリオ" panose="020B0604030504040204" pitchFamily="50" charset="-128"/>
            </a:endParaRPr>
          </a:p>
          <a:p>
            <a:pPr>
              <a:lnSpc>
                <a:spcPts val="2500"/>
              </a:lnSpc>
            </a:pPr>
            <a:r>
              <a:rPr lang="ja-JP" altLang="en-US" dirty="0" smtClean="0">
                <a:solidFill>
                  <a:srgbClr val="000000"/>
                </a:solidFill>
                <a:latin typeface="メイリオ" panose="020B0604030504040204" pitchFamily="50" charset="-128"/>
                <a:ea typeface="メイリオ" panose="020B0604030504040204" pitchFamily="50" charset="-128"/>
              </a:rPr>
              <a:t>　 </a:t>
            </a:r>
            <a:r>
              <a:rPr lang="ja-JP" altLang="en-US" dirty="0">
                <a:solidFill>
                  <a:srgbClr val="000000"/>
                </a:solidFill>
                <a:latin typeface="メイリオ" panose="020B0604030504040204" pitchFamily="50" charset="-128"/>
                <a:ea typeface="メイリオ" panose="020B0604030504040204" pitchFamily="50" charset="-128"/>
              </a:rPr>
              <a:t>被害の小さいうちに発見して対応することで</a:t>
            </a:r>
            <a:r>
              <a:rPr lang="ja-JP" altLang="en-US" dirty="0">
                <a:latin typeface="メイリオ" panose="020B0604030504040204" pitchFamily="50" charset="-128"/>
                <a:ea typeface="メイリオ" panose="020B0604030504040204" pitchFamily="50" charset="-128"/>
              </a:rPr>
              <a:t>、その後の福祉的対応がスムーズに</a:t>
            </a:r>
            <a:r>
              <a:rPr lang="ja-JP" altLang="en-US" dirty="0" smtClean="0">
                <a:latin typeface="メイリオ" panose="020B0604030504040204" pitchFamily="50" charset="-128"/>
                <a:ea typeface="メイリオ" panose="020B0604030504040204" pitchFamily="50" charset="-128"/>
              </a:rPr>
              <a:t>なる</a:t>
            </a:r>
            <a:endParaRPr lang="ja-JP" altLang="en-US" dirty="0">
              <a:latin typeface="メイリオ" panose="020B0604030504040204" pitchFamily="50" charset="-128"/>
              <a:ea typeface="メイリオ" panose="020B0604030504040204" pitchFamily="50" charset="-128"/>
            </a:endParaRPr>
          </a:p>
          <a:p>
            <a:pPr>
              <a:lnSpc>
                <a:spcPts val="2500"/>
              </a:lnSpc>
            </a:pPr>
            <a:r>
              <a:rPr lang="ja-JP" altLang="en-US" dirty="0" smtClean="0">
                <a:solidFill>
                  <a:srgbClr val="000000"/>
                </a:solidFill>
                <a:latin typeface="メイリオ" panose="020B0604030504040204" pitchFamily="50" charset="-128"/>
                <a:ea typeface="メイリオ" panose="020B0604030504040204" pitchFamily="50" charset="-128"/>
              </a:rPr>
              <a:t>　 </a:t>
            </a:r>
            <a:r>
              <a:rPr lang="ja-JP" altLang="en-US" dirty="0">
                <a:solidFill>
                  <a:srgbClr val="000000"/>
                </a:solidFill>
                <a:latin typeface="メイリオ" panose="020B0604030504040204" pitchFamily="50" charset="-128"/>
                <a:ea typeface="メイリオ" panose="020B0604030504040204" pitchFamily="50" charset="-128"/>
              </a:rPr>
              <a:t>成年後見制度や日常生活自立支援事業等、必要な制度･サービスにつなげることが</a:t>
            </a:r>
            <a:r>
              <a:rPr lang="ja-JP" altLang="en-US" dirty="0" smtClean="0">
                <a:solidFill>
                  <a:srgbClr val="000000"/>
                </a:solidFill>
                <a:latin typeface="メイリオ" panose="020B0604030504040204" pitchFamily="50" charset="-128"/>
                <a:ea typeface="メイリオ" panose="020B0604030504040204" pitchFamily="50" charset="-128"/>
              </a:rPr>
              <a:t>できる</a:t>
            </a:r>
            <a:endParaRPr kumimoji="1" lang="ja-JP" altLang="en-US"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357378" y="109305"/>
            <a:ext cx="11477242" cy="563342"/>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見守りネットワークの必要性・有益性②</a:t>
            </a:r>
            <a:endParaRPr lang="ja-JP" altLang="en-US" sz="2400" b="1" dirty="0">
              <a:solidFill>
                <a:schemeClr val="bg1"/>
              </a:solidFill>
            </a:endParaRPr>
          </a:p>
        </p:txBody>
      </p:sp>
      <p:sp>
        <p:nvSpPr>
          <p:cNvPr id="6" name="テキスト ボックス 5"/>
          <p:cNvSpPr txBox="1"/>
          <p:nvPr/>
        </p:nvSpPr>
        <p:spPr>
          <a:xfrm>
            <a:off x="357378" y="4200862"/>
            <a:ext cx="11477242" cy="2657138"/>
          </a:xfrm>
          <a:prstGeom prst="rect">
            <a:avLst/>
          </a:prstGeom>
          <a:noFill/>
        </p:spPr>
        <p:txBody>
          <a:bodyPr wrap="square" rtlCol="0">
            <a:spAutoFit/>
          </a:bodyPr>
          <a:lstStyle/>
          <a:p>
            <a:pPr>
              <a:lnSpc>
                <a:spcPts val="2500"/>
              </a:lnSpc>
            </a:pP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rPr>
              <a:t>設置</a:t>
            </a:r>
            <a:r>
              <a:rPr lang="ja-JP" altLang="en-US" dirty="0">
                <a:solidFill>
                  <a:srgbClr val="000000"/>
                </a:solidFill>
                <a:latin typeface="メイリオ" panose="020B0604030504040204" pitchFamily="50" charset="-128"/>
                <a:ea typeface="メイリオ" panose="020B0604030504040204" pitchFamily="50" charset="-128"/>
              </a:rPr>
              <a:t>により期待できる副次的</a:t>
            </a:r>
            <a:r>
              <a:rPr lang="ja-JP" altLang="en-US" dirty="0" smtClean="0">
                <a:solidFill>
                  <a:srgbClr val="000000"/>
                </a:solidFill>
                <a:latin typeface="メイリオ" panose="020B0604030504040204" pitchFamily="50" charset="-128"/>
                <a:ea typeface="メイリオ" panose="020B0604030504040204" pitchFamily="50" charset="-128"/>
              </a:rPr>
              <a:t>効果</a:t>
            </a:r>
            <a:r>
              <a:rPr lang="en-US" altLang="ja-JP" dirty="0" smtClean="0">
                <a:solidFill>
                  <a:srgbClr val="000000"/>
                </a:solidFill>
                <a:latin typeface="メイリオ" panose="020B0604030504040204" pitchFamily="50" charset="-128"/>
                <a:ea typeface="メイリオ" panose="020B0604030504040204" pitchFamily="50" charset="-128"/>
              </a:rPr>
              <a:t>】</a:t>
            </a:r>
          </a:p>
          <a:p>
            <a:pPr>
              <a:lnSpc>
                <a:spcPts val="2500"/>
              </a:lnSpc>
            </a:pPr>
            <a:r>
              <a:rPr lang="ja-JP" altLang="en-US" dirty="0" smtClean="0">
                <a:latin typeface="メイリオ" panose="020B0604030504040204" pitchFamily="50" charset="-128"/>
                <a:ea typeface="メイリオ" panose="020B0604030504040204" pitchFamily="50" charset="-128"/>
              </a:rPr>
              <a:t>　 </a:t>
            </a:r>
            <a:r>
              <a:rPr lang="ja-JP" altLang="en-US" dirty="0">
                <a:latin typeface="メイリオ" panose="020B0604030504040204" pitchFamily="50" charset="-128"/>
                <a:ea typeface="メイリオ" panose="020B0604030504040204" pitchFamily="50" charset="-128"/>
              </a:rPr>
              <a:t>構成員による被害の発見から消費生活センターへの通報が、ルール（仕組み）に従って</a:t>
            </a:r>
            <a:r>
              <a:rPr lang="ja-JP" altLang="en-US" dirty="0" smtClean="0">
                <a:latin typeface="メイリオ" panose="020B0604030504040204" pitchFamily="50" charset="-128"/>
                <a:ea typeface="メイリオ" panose="020B0604030504040204" pitchFamily="50" charset="-128"/>
              </a:rPr>
              <a:t>、スムーズに</a:t>
            </a:r>
            <a:endParaRPr lang="en-US" altLang="ja-JP" dirty="0" smtClean="0">
              <a:latin typeface="メイリオ" panose="020B0604030504040204" pitchFamily="50" charset="-128"/>
              <a:ea typeface="メイリオ" panose="020B0604030504040204" pitchFamily="50" charset="-128"/>
            </a:endParaRPr>
          </a:p>
          <a:p>
            <a:pPr>
              <a:lnSpc>
                <a:spcPts val="2500"/>
              </a:lnSpc>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行われ、つなぐ</a:t>
            </a:r>
            <a:r>
              <a:rPr lang="ja-JP" altLang="en-US" dirty="0">
                <a:latin typeface="メイリオ" panose="020B0604030504040204" pitchFamily="50" charset="-128"/>
                <a:ea typeface="メイリオ" panose="020B0604030504040204" pitchFamily="50" charset="-128"/>
              </a:rPr>
              <a:t>までの対応にバラつきがなく</a:t>
            </a:r>
            <a:r>
              <a:rPr lang="ja-JP" altLang="en-US" dirty="0" smtClean="0">
                <a:latin typeface="メイリオ" panose="020B0604030504040204" pitchFamily="50" charset="-128"/>
                <a:ea typeface="メイリオ" panose="020B0604030504040204" pitchFamily="50" charset="-128"/>
              </a:rPr>
              <a:t>なる</a:t>
            </a:r>
            <a:endParaRPr lang="ja-JP" altLang="en-US" dirty="0">
              <a:latin typeface="メイリオ" panose="020B0604030504040204" pitchFamily="50" charset="-128"/>
              <a:ea typeface="メイリオ" panose="020B0604030504040204" pitchFamily="50" charset="-128"/>
            </a:endParaRPr>
          </a:p>
          <a:p>
            <a:pPr>
              <a:lnSpc>
                <a:spcPts val="2500"/>
              </a:lnSpc>
            </a:pPr>
            <a:r>
              <a:rPr lang="ja-JP" altLang="en-US" dirty="0" smtClean="0">
                <a:latin typeface="メイリオ" panose="020B0604030504040204" pitchFamily="50" charset="-128"/>
                <a:ea typeface="メイリオ" panose="020B0604030504040204" pitchFamily="50" charset="-128"/>
              </a:rPr>
              <a:t>　 </a:t>
            </a:r>
            <a:r>
              <a:rPr lang="ja-JP" altLang="en-US" dirty="0">
                <a:latin typeface="メイリオ" panose="020B0604030504040204" pitchFamily="50" charset="-128"/>
                <a:ea typeface="メイリオ" panose="020B0604030504040204" pitchFamily="50" charset="-128"/>
              </a:rPr>
              <a:t>その後の継続的な見守りが</a:t>
            </a:r>
            <a:r>
              <a:rPr lang="ja-JP" altLang="en-US" dirty="0" smtClean="0">
                <a:latin typeface="メイリオ" panose="020B0604030504040204" pitchFamily="50" charset="-128"/>
                <a:ea typeface="メイリオ" panose="020B0604030504040204" pitchFamily="50" charset="-128"/>
              </a:rPr>
              <a:t>可能</a:t>
            </a:r>
            <a:endParaRPr lang="ja-JP" altLang="en-US" dirty="0">
              <a:latin typeface="メイリオ" panose="020B0604030504040204" pitchFamily="50" charset="-128"/>
              <a:ea typeface="メイリオ" panose="020B0604030504040204" pitchFamily="50" charset="-128"/>
            </a:endParaRPr>
          </a:p>
          <a:p>
            <a:pPr>
              <a:lnSpc>
                <a:spcPts val="2500"/>
              </a:lnSpc>
            </a:pPr>
            <a:r>
              <a:rPr lang="ja-JP" altLang="en-US" dirty="0" smtClean="0">
                <a:latin typeface="メイリオ" panose="020B0604030504040204" pitchFamily="50" charset="-128"/>
                <a:ea typeface="メイリオ" panose="020B0604030504040204" pitchFamily="50" charset="-128"/>
              </a:rPr>
              <a:t>　 </a:t>
            </a:r>
            <a:r>
              <a:rPr lang="ja-JP" altLang="en-US" dirty="0">
                <a:latin typeface="メイリオ" panose="020B0604030504040204" pitchFamily="50" charset="-128"/>
                <a:ea typeface="メイリオ" panose="020B0604030504040204" pitchFamily="50" charset="-128"/>
              </a:rPr>
              <a:t>地域協議会構成員に対しての学習効果が期待でき、どういった消費者被害が存在し、どう</a:t>
            </a:r>
            <a:r>
              <a:rPr lang="ja-JP" altLang="en-US" dirty="0" smtClean="0">
                <a:latin typeface="メイリオ" panose="020B0604030504040204" pitchFamily="50" charset="-128"/>
                <a:ea typeface="メイリオ" panose="020B0604030504040204" pitchFamily="50" charset="-128"/>
              </a:rPr>
              <a:t>いう</a:t>
            </a:r>
            <a:r>
              <a:rPr lang="ja-JP" altLang="en-US" dirty="0">
                <a:latin typeface="メイリオ" panose="020B0604030504040204" pitchFamily="50" charset="-128"/>
                <a:ea typeface="メイリオ" panose="020B0604030504040204" pitchFamily="50" charset="-128"/>
              </a:rPr>
              <a:t>場合</a:t>
            </a:r>
            <a:r>
              <a:rPr lang="ja-JP" altLang="en-US" dirty="0" smtClean="0">
                <a:latin typeface="メイリオ" panose="020B0604030504040204" pitchFamily="50" charset="-128"/>
                <a:ea typeface="メイリオ" panose="020B0604030504040204" pitchFamily="50" charset="-128"/>
              </a:rPr>
              <a:t>に</a:t>
            </a:r>
            <a:endParaRPr lang="en-US" altLang="ja-JP" dirty="0" smtClean="0">
              <a:latin typeface="メイリオ" panose="020B0604030504040204" pitchFamily="50" charset="-128"/>
              <a:ea typeface="メイリオ" panose="020B0604030504040204" pitchFamily="50" charset="-128"/>
            </a:endParaRPr>
          </a:p>
          <a:p>
            <a:pPr>
              <a:lnSpc>
                <a:spcPts val="2500"/>
              </a:lnSpc>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通報すれば</a:t>
            </a:r>
            <a:r>
              <a:rPr lang="ja-JP" altLang="en-US" dirty="0">
                <a:latin typeface="メイリオ" panose="020B0604030504040204" pitchFamily="50" charset="-128"/>
                <a:ea typeface="メイリオ" panose="020B0604030504040204" pitchFamily="50" charset="-128"/>
              </a:rPr>
              <a:t>いいのか等の判断が迅速にできるようになるため、消費者被害の未然</a:t>
            </a:r>
            <a:r>
              <a:rPr lang="ja-JP" altLang="en-US" dirty="0" smtClean="0">
                <a:latin typeface="メイリオ" panose="020B0604030504040204" pitchFamily="50" charset="-128"/>
                <a:ea typeface="メイリオ" panose="020B0604030504040204" pitchFamily="50" charset="-128"/>
              </a:rPr>
              <a:t>防止に</a:t>
            </a:r>
            <a:r>
              <a:rPr lang="ja-JP" altLang="en-US" dirty="0">
                <a:latin typeface="メイリオ" panose="020B0604030504040204" pitchFamily="50" charset="-128"/>
                <a:ea typeface="メイリオ" panose="020B0604030504040204" pitchFamily="50" charset="-128"/>
              </a:rPr>
              <a:t>つながる。</a:t>
            </a:r>
          </a:p>
          <a:p>
            <a:pPr>
              <a:lnSpc>
                <a:spcPts val="2500"/>
              </a:lnSpc>
            </a:pPr>
            <a:r>
              <a:rPr lang="ja-JP" altLang="en-US" dirty="0" smtClean="0">
                <a:latin typeface="メイリオ" panose="020B0604030504040204" pitchFamily="50" charset="-128"/>
                <a:ea typeface="メイリオ" panose="020B0604030504040204" pitchFamily="50" charset="-128"/>
              </a:rPr>
              <a:t>　 </a:t>
            </a:r>
            <a:r>
              <a:rPr lang="ja-JP" altLang="en-US" dirty="0">
                <a:latin typeface="メイリオ" panose="020B0604030504040204" pitchFamily="50" charset="-128"/>
                <a:ea typeface="メイリオ" panose="020B0604030504040204" pitchFamily="50" charset="-128"/>
              </a:rPr>
              <a:t>寄せられた消費者被害がどのように解決されたのか、地域協議会の構成員に</a:t>
            </a:r>
            <a:r>
              <a:rPr lang="ja-JP" altLang="en-US" dirty="0" smtClean="0">
                <a:latin typeface="メイリオ" panose="020B0604030504040204" pitchFamily="50" charset="-128"/>
                <a:ea typeface="メイリオ" panose="020B0604030504040204" pitchFamily="50" charset="-128"/>
              </a:rPr>
              <a:t>フィードバックでき</a:t>
            </a:r>
            <a:r>
              <a:rPr lang="ja-JP" altLang="en-US" dirty="0">
                <a:latin typeface="メイリオ" panose="020B0604030504040204" pitchFamily="50" charset="-128"/>
                <a:ea typeface="メイリオ" panose="020B0604030504040204" pitchFamily="50" charset="-128"/>
              </a:rPr>
              <a:t>、次</a:t>
            </a:r>
            <a:r>
              <a:rPr lang="ja-JP" altLang="en-US" dirty="0" smtClean="0">
                <a:latin typeface="メイリオ" panose="020B0604030504040204" pitchFamily="50" charset="-128"/>
                <a:ea typeface="メイリオ" panose="020B0604030504040204" pitchFamily="50" charset="-128"/>
              </a:rPr>
              <a:t>の</a:t>
            </a:r>
            <a:endParaRPr lang="en-US" altLang="ja-JP" dirty="0" smtClean="0">
              <a:latin typeface="メイリオ" panose="020B0604030504040204" pitchFamily="50" charset="-128"/>
              <a:ea typeface="メイリオ" panose="020B0604030504040204" pitchFamily="50" charset="-128"/>
            </a:endParaRPr>
          </a:p>
          <a:p>
            <a:pPr>
              <a:lnSpc>
                <a:spcPts val="2500"/>
              </a:lnSpc>
            </a:pPr>
            <a:r>
              <a:rPr lang="ja-JP" altLang="en-US" dirty="0" smtClean="0">
                <a:latin typeface="メイリオ" panose="020B0604030504040204" pitchFamily="50" charset="-128"/>
                <a:ea typeface="メイリオ" panose="020B0604030504040204" pitchFamily="50" charset="-128"/>
              </a:rPr>
              <a:t>　　見守りにいかされる</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9318938" y="6382108"/>
            <a:ext cx="2743200" cy="365125"/>
          </a:xfrm>
        </p:spPr>
        <p:txBody>
          <a:bodyPr/>
          <a:lstStyle/>
          <a:p>
            <a:fld id="{E4C1733B-C53D-4270-BA78-DA98E2333AD7}" type="slidenum">
              <a:rPr kumimoji="1" lang="ja-JP" altLang="en-US" sz="1800" b="1" smtClean="0"/>
              <a:t>6</a:t>
            </a:fld>
            <a:endParaRPr kumimoji="1" lang="ja-JP" altLang="en-US" sz="1800" b="1" dirty="0"/>
          </a:p>
        </p:txBody>
      </p:sp>
    </p:spTree>
    <p:extLst>
      <p:ext uri="{BB962C8B-B14F-4D97-AF65-F5344CB8AC3E}">
        <p14:creationId xmlns:p14="http://schemas.microsoft.com/office/powerpoint/2010/main" val="371828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57379" y="155594"/>
            <a:ext cx="11477242" cy="563342"/>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未設置市の現状</a:t>
            </a:r>
            <a:endParaRPr lang="ja-JP" altLang="en-US" sz="2400" b="1" dirty="0">
              <a:solidFill>
                <a:schemeClr val="bg1"/>
              </a:solidFill>
            </a:endParaRPr>
          </a:p>
        </p:txBody>
      </p:sp>
      <p:sp>
        <p:nvSpPr>
          <p:cNvPr id="3" name="テキスト ボックス 2">
            <a:extLst>
              <a:ext uri="{FF2B5EF4-FFF2-40B4-BE49-F238E27FC236}">
                <a16:creationId xmlns:a16="http://schemas.microsoft.com/office/drawing/2014/main" id="{A40E83FC-BEB5-44EF-839E-8CF93CAAAF62}"/>
              </a:ext>
            </a:extLst>
          </p:cNvPr>
          <p:cNvSpPr txBox="1"/>
          <p:nvPr/>
        </p:nvSpPr>
        <p:spPr>
          <a:xfrm>
            <a:off x="357379" y="918223"/>
            <a:ext cx="11477242" cy="1900520"/>
          </a:xfrm>
          <a:prstGeom prst="rect">
            <a:avLst/>
          </a:prstGeom>
          <a:noFill/>
        </p:spPr>
        <p:txBody>
          <a:bodyPr wrap="square" rtlCol="0">
            <a:spAutoFit/>
          </a:bodyPr>
          <a:lstStyle/>
          <a:p>
            <a:pPr defTabSz="457200">
              <a:lnSpc>
                <a:spcPct val="150000"/>
              </a:lnSpc>
            </a:pPr>
            <a:r>
              <a:rPr lang="en-US" altLang="ja-JP" sz="2000" dirty="0" smtClean="0">
                <a:solidFill>
                  <a:prstClr val="black"/>
                </a:solidFill>
                <a:latin typeface="メイリオ" panose="020B0604030504040204" pitchFamily="50" charset="-128"/>
                <a:ea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rPr>
              <a:t>未設置市の設置に向けた状況</a:t>
            </a:r>
            <a:r>
              <a:rPr lang="en-US" altLang="ja-JP" sz="2000" dirty="0" smtClean="0">
                <a:solidFill>
                  <a:prstClr val="black"/>
                </a:solidFill>
                <a:latin typeface="メイリオ" panose="020B0604030504040204" pitchFamily="50" charset="-128"/>
                <a:ea typeface="メイリオ" panose="020B0604030504040204" pitchFamily="50" charset="-128"/>
              </a:rPr>
              <a:t>】</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・設置</a:t>
            </a:r>
            <a:r>
              <a:rPr lang="ja-JP" altLang="en-US" sz="2000" dirty="0">
                <a:solidFill>
                  <a:prstClr val="black"/>
                </a:solidFill>
                <a:latin typeface="メイリオ" panose="020B0604030504040204" pitchFamily="50" charset="-128"/>
                <a:ea typeface="メイリオ" panose="020B0604030504040204" pitchFamily="50" charset="-128"/>
              </a:rPr>
              <a:t>予定時期が決まっている　（</a:t>
            </a:r>
            <a:r>
              <a:rPr lang="en-US" altLang="ja-JP" sz="2000" dirty="0">
                <a:solidFill>
                  <a:prstClr val="black"/>
                </a:solidFill>
                <a:latin typeface="メイリオ" panose="020B0604030504040204" pitchFamily="50" charset="-128"/>
                <a:ea typeface="メイリオ" panose="020B0604030504040204" pitchFamily="50" charset="-128"/>
              </a:rPr>
              <a:t>0</a:t>
            </a:r>
            <a:r>
              <a:rPr lang="ja-JP" altLang="en-US" sz="2000" dirty="0">
                <a:solidFill>
                  <a:prstClr val="black"/>
                </a:solidFill>
                <a:latin typeface="メイリオ" panose="020B0604030504040204" pitchFamily="50" charset="-128"/>
                <a:ea typeface="メイリオ" panose="020B0604030504040204" pitchFamily="50" charset="-128"/>
              </a:rPr>
              <a:t>）</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・設置</a:t>
            </a:r>
            <a:r>
              <a:rPr lang="ja-JP" altLang="en-US" sz="2000" dirty="0">
                <a:solidFill>
                  <a:prstClr val="black"/>
                </a:solidFill>
                <a:latin typeface="メイリオ" panose="020B0604030504040204" pitchFamily="50" charset="-128"/>
                <a:ea typeface="メイリオ" panose="020B0604030504040204" pitchFamily="50" charset="-128"/>
              </a:rPr>
              <a:t>に向けて具体的に動いているが、設置時期は決まっていない（２）</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・設置</a:t>
            </a:r>
            <a:r>
              <a:rPr lang="ja-JP" altLang="en-US" sz="2000" dirty="0">
                <a:solidFill>
                  <a:prstClr val="black"/>
                </a:solidFill>
                <a:latin typeface="メイリオ" panose="020B0604030504040204" pitchFamily="50" charset="-128"/>
                <a:ea typeface="メイリオ" panose="020B0604030504040204" pitchFamily="50" charset="-128"/>
              </a:rPr>
              <a:t>の必要性は理解しているが、具体的に動いていない　　（</a:t>
            </a:r>
            <a:r>
              <a:rPr lang="en-US" altLang="ja-JP" sz="2000" dirty="0">
                <a:solidFill>
                  <a:prstClr val="black"/>
                </a:solidFill>
                <a:latin typeface="メイリオ" panose="020B0604030504040204" pitchFamily="50" charset="-128"/>
                <a:ea typeface="メイリオ" panose="020B0604030504040204" pitchFamily="50" charset="-128"/>
              </a:rPr>
              <a:t>27</a:t>
            </a:r>
            <a:r>
              <a:rPr lang="ja-JP" altLang="en-US" sz="2000" dirty="0" smtClean="0">
                <a:solidFill>
                  <a:prstClr val="black"/>
                </a:solidFill>
                <a:latin typeface="メイリオ" panose="020B0604030504040204" pitchFamily="50" charset="-128"/>
                <a:ea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A40E83FC-BEB5-44EF-839E-8CF93CAAAF62}"/>
              </a:ext>
            </a:extLst>
          </p:cNvPr>
          <p:cNvSpPr txBox="1"/>
          <p:nvPr/>
        </p:nvSpPr>
        <p:spPr>
          <a:xfrm>
            <a:off x="357379" y="3721710"/>
            <a:ext cx="11477242" cy="573234"/>
          </a:xfrm>
          <a:prstGeom prst="rect">
            <a:avLst/>
          </a:prstGeom>
          <a:noFill/>
        </p:spPr>
        <p:txBody>
          <a:bodyPr wrap="square" rtlCol="0">
            <a:spAutoFit/>
          </a:bodyPr>
          <a:lstStyle/>
          <a:p>
            <a:pPr defTabSz="457200">
              <a:lnSpc>
                <a:spcPts val="4200"/>
              </a:lnSpc>
            </a:pPr>
            <a:endParaRPr lang="ja-JP" altLang="en-US" sz="2000" dirty="0">
              <a:solidFill>
                <a:prstClr val="black"/>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A40E83FC-BEB5-44EF-839E-8CF93CAAAF62}"/>
              </a:ext>
            </a:extLst>
          </p:cNvPr>
          <p:cNvSpPr txBox="1"/>
          <p:nvPr/>
        </p:nvSpPr>
        <p:spPr>
          <a:xfrm>
            <a:off x="357379" y="3323135"/>
            <a:ext cx="11477242" cy="3323987"/>
          </a:xfrm>
          <a:prstGeom prst="rect">
            <a:avLst/>
          </a:prstGeom>
          <a:noFill/>
        </p:spPr>
        <p:txBody>
          <a:bodyPr wrap="square" rtlCol="0">
            <a:spAutoFit/>
          </a:bodyPr>
          <a:lstStyle/>
          <a:p>
            <a:pPr defTabSz="457200">
              <a:lnSpc>
                <a:spcPct val="150000"/>
              </a:lnSpc>
            </a:pPr>
            <a:r>
              <a:rPr lang="en-US" altLang="ja-JP" sz="2000" dirty="0" smtClean="0">
                <a:solidFill>
                  <a:prstClr val="black"/>
                </a:solidFill>
                <a:latin typeface="メイリオ" panose="020B0604030504040204" pitchFamily="50" charset="-128"/>
                <a:ea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rPr>
              <a:t>設置</a:t>
            </a:r>
            <a:r>
              <a:rPr lang="ja-JP" altLang="en-US" sz="2000" dirty="0">
                <a:solidFill>
                  <a:prstClr val="black"/>
                </a:solidFill>
                <a:latin typeface="メイリオ" panose="020B0604030504040204" pitchFamily="50" charset="-128"/>
                <a:ea typeface="メイリオ" panose="020B0604030504040204" pitchFamily="50" charset="-128"/>
              </a:rPr>
              <a:t>市に聞いてみたい</a:t>
            </a:r>
            <a:r>
              <a:rPr lang="ja-JP" altLang="en-US" sz="2000" dirty="0" smtClean="0">
                <a:solidFill>
                  <a:prstClr val="black"/>
                </a:solidFill>
                <a:latin typeface="メイリオ" panose="020B0604030504040204" pitchFamily="50" charset="-128"/>
                <a:ea typeface="メイリオ" panose="020B0604030504040204" pitchFamily="50" charset="-128"/>
              </a:rPr>
              <a:t>こと</a:t>
            </a:r>
            <a:r>
              <a:rPr lang="en-US" altLang="ja-JP" sz="2000" dirty="0" smtClean="0">
                <a:solidFill>
                  <a:prstClr val="black"/>
                </a:solidFill>
                <a:latin typeface="メイリオ" panose="020B0604030504040204" pitchFamily="50" charset="-128"/>
                <a:ea typeface="メイリオ" panose="020B0604030504040204" pitchFamily="50" charset="-128"/>
              </a:rPr>
              <a:t>】</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en-US" altLang="ja-JP" sz="2000" dirty="0" smtClean="0">
                <a:solidFill>
                  <a:prstClr val="black"/>
                </a:solidFill>
                <a:latin typeface="メイリオ" panose="020B0604030504040204" pitchFamily="50" charset="-128"/>
                <a:ea typeface="メイリオ" panose="020B0604030504040204" pitchFamily="50" charset="-128"/>
              </a:rPr>
              <a:t>1.</a:t>
            </a:r>
            <a:r>
              <a:rPr lang="ja-JP" altLang="en-US" sz="2000" dirty="0" smtClean="0">
                <a:solidFill>
                  <a:prstClr val="black"/>
                </a:solidFill>
                <a:latin typeface="メイリオ" panose="020B0604030504040204" pitchFamily="50" charset="-128"/>
                <a:ea typeface="メイリオ" panose="020B0604030504040204" pitchFamily="50" charset="-128"/>
              </a:rPr>
              <a:t>　設置に向けてまず何をすればいいのか</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en-US" altLang="ja-JP" sz="2000" dirty="0" smtClean="0">
                <a:solidFill>
                  <a:prstClr val="black"/>
                </a:solidFill>
                <a:latin typeface="メイリオ" panose="020B0604030504040204" pitchFamily="50" charset="-128"/>
                <a:ea typeface="メイリオ" panose="020B0604030504040204" pitchFamily="50" charset="-128"/>
              </a:rPr>
              <a:t>2.</a:t>
            </a:r>
            <a:r>
              <a:rPr lang="ja-JP" altLang="en-US" sz="2000" dirty="0" smtClean="0">
                <a:solidFill>
                  <a:prstClr val="black"/>
                </a:solidFill>
                <a:latin typeface="メイリオ" panose="020B0604030504040204" pitchFamily="50" charset="-128"/>
                <a:ea typeface="メイリオ" panose="020B0604030504040204" pitchFamily="50" charset="-128"/>
              </a:rPr>
              <a:t>　設置に向けて困難だった出来事、設置後の困りごと</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lvl="0" defTabSz="457200">
              <a:lnSpc>
                <a:spcPct val="150000"/>
              </a:lnSpc>
              <a:defRPr/>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en-US" altLang="ja-JP" sz="2000" dirty="0">
                <a:solidFill>
                  <a:prstClr val="black"/>
                </a:solidFill>
                <a:latin typeface="メイリオ" panose="020B0604030504040204" pitchFamily="50" charset="-128"/>
                <a:ea typeface="メイリオ" panose="020B0604030504040204" pitchFamily="50" charset="-128"/>
              </a:rPr>
              <a:t>3.</a:t>
            </a:r>
            <a:r>
              <a:rPr lang="ja-JP" altLang="en-US" sz="2000" dirty="0">
                <a:solidFill>
                  <a:prstClr val="black"/>
                </a:solidFill>
                <a:latin typeface="メイリオ" panose="020B0604030504040204" pitchFamily="50" charset="-128"/>
                <a:ea typeface="メイリオ" panose="020B0604030504040204" pitchFamily="50" charset="-128"/>
              </a:rPr>
              <a:t>　設立後の活動について</a:t>
            </a:r>
            <a:endParaRPr lang="en-US" altLang="ja-JP" sz="2000" dirty="0">
              <a:solidFill>
                <a:prstClr val="black"/>
              </a:solidFill>
              <a:latin typeface="メイリオ" panose="020B0604030504040204" pitchFamily="50" charset="-128"/>
              <a:ea typeface="メイリオ" panose="020B0604030504040204" pitchFamily="50" charset="-128"/>
            </a:endParaRPr>
          </a:p>
          <a:p>
            <a:pPr lvl="0" defTabSz="457200">
              <a:lnSpc>
                <a:spcPct val="150000"/>
              </a:lnSpc>
              <a:defRPr/>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①連携</a:t>
            </a:r>
            <a:r>
              <a:rPr lang="ja-JP" altLang="en-US" sz="2000" dirty="0">
                <a:solidFill>
                  <a:prstClr val="black"/>
                </a:solidFill>
                <a:latin typeface="メイリオ" panose="020B0604030504040204" pitchFamily="50" charset="-128"/>
                <a:ea typeface="メイリオ" panose="020B0604030504040204" pitchFamily="50" charset="-128"/>
              </a:rPr>
              <a:t>が必要な事案発生時に情報共有する以外に、定期的に協議会メンバーでの意見交換</a:t>
            </a:r>
            <a:r>
              <a:rPr lang="ja-JP" altLang="en-US" sz="2000" dirty="0" smtClean="0">
                <a:solidFill>
                  <a:prstClr val="black"/>
                </a:solidFill>
                <a:latin typeface="メイリオ" panose="020B0604030504040204" pitchFamily="50" charset="-128"/>
                <a:ea typeface="メイリオ" panose="020B0604030504040204" pitchFamily="50" charset="-128"/>
              </a:rPr>
              <a:t>など</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lvl="0" defTabSz="457200">
              <a:lnSpc>
                <a:spcPct val="150000"/>
              </a:lnSpc>
              <a:defRPr/>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を行って</a:t>
            </a:r>
            <a:r>
              <a:rPr lang="ja-JP" altLang="en-US" sz="2000" dirty="0">
                <a:solidFill>
                  <a:prstClr val="black"/>
                </a:solidFill>
                <a:latin typeface="メイリオ" panose="020B0604030504040204" pitchFamily="50" charset="-128"/>
                <a:ea typeface="メイリオ" panose="020B0604030504040204" pitchFamily="50" charset="-128"/>
              </a:rPr>
              <a:t>いるのか</a:t>
            </a:r>
            <a:endParaRPr lang="en-US" altLang="ja-JP" sz="2000" dirty="0">
              <a:solidFill>
                <a:prstClr val="black"/>
              </a:solidFill>
              <a:latin typeface="メイリオ" panose="020B0604030504040204" pitchFamily="50" charset="-128"/>
              <a:ea typeface="メイリオ" panose="020B0604030504040204" pitchFamily="50" charset="-128"/>
            </a:endParaRPr>
          </a:p>
          <a:p>
            <a:pPr lvl="0" defTabSz="457200">
              <a:lnSpc>
                <a:spcPct val="150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②警察</a:t>
            </a:r>
            <a:r>
              <a:rPr lang="ja-JP" altLang="en-US" sz="2000" dirty="0">
                <a:solidFill>
                  <a:prstClr val="black"/>
                </a:solidFill>
                <a:latin typeface="メイリオ" panose="020B0604030504040204" pitchFamily="50" charset="-128"/>
                <a:ea typeface="メイリオ" panose="020B0604030504040204" pitchFamily="50" charset="-128"/>
              </a:rPr>
              <a:t>など庁外にある見守り機関とのかかわりはどのくらいの頻度で行っているの</a:t>
            </a:r>
            <a:r>
              <a:rPr lang="ja-JP" altLang="en-US" sz="2000" dirty="0" smtClean="0">
                <a:solidFill>
                  <a:prstClr val="black"/>
                </a:solidFill>
                <a:latin typeface="メイリオ" panose="020B0604030504040204" pitchFamily="50" charset="-128"/>
                <a:ea typeface="メイリオ" panose="020B0604030504040204" pitchFamily="50" charset="-128"/>
              </a:rPr>
              <a:t>か</a:t>
            </a:r>
            <a:endParaRPr lang="en-US" altLang="ja-JP" sz="2000" dirty="0">
              <a:solidFill>
                <a:prstClr val="black"/>
              </a:solidFill>
              <a:latin typeface="メイリオ" panose="020B0604030504040204" pitchFamily="50" charset="-128"/>
              <a:ea typeface="メイリオ" panose="020B0604030504040204" pitchFamily="50" charset="-128"/>
            </a:endParaRPr>
          </a:p>
        </p:txBody>
      </p:sp>
      <p:sp>
        <p:nvSpPr>
          <p:cNvPr id="6" name="スライド番号プレースホルダー 5"/>
          <p:cNvSpPr>
            <a:spLocks noGrp="1"/>
          </p:cNvSpPr>
          <p:nvPr>
            <p:ph type="sldNum" sz="quarter" idx="12"/>
          </p:nvPr>
        </p:nvSpPr>
        <p:spPr>
          <a:xfrm>
            <a:off x="9318938" y="6464559"/>
            <a:ext cx="2743200" cy="365125"/>
          </a:xfrm>
        </p:spPr>
        <p:txBody>
          <a:bodyPr/>
          <a:lstStyle/>
          <a:p>
            <a:fld id="{E4C1733B-C53D-4270-BA78-DA98E2333AD7}" type="slidenum">
              <a:rPr kumimoji="1" lang="ja-JP" altLang="en-US" sz="1800" b="1" smtClean="0"/>
              <a:t>7</a:t>
            </a:fld>
            <a:endParaRPr kumimoji="1" lang="ja-JP" altLang="en-US" sz="1800" b="1" dirty="0"/>
          </a:p>
        </p:txBody>
      </p:sp>
    </p:spTree>
    <p:extLst>
      <p:ext uri="{BB962C8B-B14F-4D97-AF65-F5344CB8AC3E}">
        <p14:creationId xmlns:p14="http://schemas.microsoft.com/office/powerpoint/2010/main" val="263802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57379" y="107550"/>
            <a:ext cx="11477242" cy="563342"/>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設置市の設置に至るまでの手順及び設置後の運営の紹介</a:t>
            </a:r>
            <a:endParaRPr lang="ja-JP" altLang="en-US" sz="2400" b="1" dirty="0">
              <a:solidFill>
                <a:schemeClr val="bg1"/>
              </a:solidFill>
            </a:endParaRPr>
          </a:p>
        </p:txBody>
      </p:sp>
      <p:sp>
        <p:nvSpPr>
          <p:cNvPr id="3" name="テキスト ボックス 2">
            <a:extLst>
              <a:ext uri="{FF2B5EF4-FFF2-40B4-BE49-F238E27FC236}">
                <a16:creationId xmlns:a16="http://schemas.microsoft.com/office/drawing/2014/main" id="{A40E83FC-BEB5-44EF-839E-8CF93CAAAF62}"/>
              </a:ext>
            </a:extLst>
          </p:cNvPr>
          <p:cNvSpPr txBox="1"/>
          <p:nvPr/>
        </p:nvSpPr>
        <p:spPr>
          <a:xfrm>
            <a:off x="357379" y="838317"/>
            <a:ext cx="11477242" cy="5786199"/>
          </a:xfrm>
          <a:prstGeom prst="rect">
            <a:avLst/>
          </a:prstGeom>
          <a:noFill/>
        </p:spPr>
        <p:txBody>
          <a:bodyPr wrap="square" rtlCol="0">
            <a:spAutoFit/>
          </a:bodyPr>
          <a:lstStyle/>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〇設置</a:t>
            </a:r>
            <a:r>
              <a:rPr lang="ja-JP" altLang="en-US" sz="2000" dirty="0">
                <a:solidFill>
                  <a:prstClr val="black"/>
                </a:solidFill>
                <a:latin typeface="メイリオ" panose="020B0604030504040204" pitchFamily="50" charset="-128"/>
                <a:ea typeface="メイリオ" panose="020B0604030504040204" pitchFamily="50" charset="-128"/>
              </a:rPr>
              <a:t>に至るまでの手順に</a:t>
            </a:r>
            <a:r>
              <a:rPr lang="ja-JP" altLang="en-US" sz="2000" dirty="0" smtClean="0">
                <a:solidFill>
                  <a:prstClr val="black"/>
                </a:solidFill>
                <a:latin typeface="メイリオ" panose="020B0604030504040204" pitchFamily="50" charset="-128"/>
                <a:ea typeface="メイリオ" panose="020B0604030504040204" pitchFamily="50" charset="-128"/>
              </a:rPr>
              <a:t>ついて</a:t>
            </a:r>
          </a:p>
          <a:p>
            <a:pPr defTabSz="457200">
              <a:lnSpc>
                <a:spcPct val="150000"/>
              </a:lnSpc>
            </a:pPr>
            <a:r>
              <a:rPr lang="ja-JP" altLang="en-US" sz="2000" dirty="0">
                <a:solidFill>
                  <a:prstClr val="black"/>
                </a:solidFill>
                <a:latin typeface="メイリオ" panose="020B0604030504040204" pitchFamily="50" charset="-128"/>
                <a:ea typeface="メイリオ" panose="020B0604030504040204" pitchFamily="50" charset="-128"/>
              </a:rPr>
              <a:t>・既存の会議体をそのまま活用</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rPr>
              <a:t>福祉部局に、福祉関連団体への声かけを依頼</a:t>
            </a: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rPr>
              <a:t>「意見交換会」を３回開催し、高齢者・</a:t>
            </a:r>
            <a:r>
              <a:rPr lang="ja-JP" altLang="en-US" sz="2000" dirty="0" err="1">
                <a:solidFill>
                  <a:prstClr val="black"/>
                </a:solidFill>
                <a:latin typeface="メイリオ" panose="020B0604030504040204" pitchFamily="50" charset="-128"/>
                <a:ea typeface="メイリオ" panose="020B0604030504040204" pitchFamily="50" charset="-128"/>
              </a:rPr>
              <a:t>障がい</a:t>
            </a:r>
            <a:r>
              <a:rPr lang="ja-JP" altLang="en-US" sz="2000" dirty="0">
                <a:solidFill>
                  <a:prstClr val="black"/>
                </a:solidFill>
                <a:latin typeface="メイリオ" panose="020B0604030504040204" pitchFamily="50" charset="-128"/>
                <a:ea typeface="メイリオ" panose="020B0604030504040204" pitchFamily="50" charset="-128"/>
              </a:rPr>
              <a:t>者の相談傾向、消費者</a:t>
            </a:r>
            <a:r>
              <a:rPr lang="ja-JP" altLang="en-US" sz="2000" dirty="0" smtClean="0">
                <a:solidFill>
                  <a:prstClr val="black"/>
                </a:solidFill>
                <a:latin typeface="メイリオ" panose="020B0604030504040204" pitchFamily="50" charset="-128"/>
                <a:ea typeface="メイリオ" panose="020B0604030504040204" pitchFamily="50" charset="-128"/>
              </a:rPr>
              <a:t>被害の</a:t>
            </a:r>
            <a:r>
              <a:rPr lang="ja-JP" altLang="en-US" sz="2000" dirty="0">
                <a:solidFill>
                  <a:prstClr val="black"/>
                </a:solidFill>
                <a:latin typeface="メイリオ" panose="020B0604030504040204" pitchFamily="50" charset="-128"/>
                <a:ea typeface="メイリオ" panose="020B0604030504040204" pitchFamily="50" charset="-128"/>
              </a:rPr>
              <a:t>事例などに</a:t>
            </a:r>
            <a:r>
              <a:rPr lang="ja-JP" altLang="en-US" sz="2000" dirty="0" smtClean="0">
                <a:solidFill>
                  <a:prstClr val="black"/>
                </a:solidFill>
                <a:latin typeface="メイリオ" panose="020B0604030504040204" pitchFamily="50" charset="-128"/>
                <a:ea typeface="メイリオ" panose="020B0604030504040204" pitchFamily="50" charset="-128"/>
              </a:rPr>
              <a:t>ついて</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意見</a:t>
            </a:r>
            <a:r>
              <a:rPr lang="ja-JP" altLang="en-US" sz="2000" dirty="0">
                <a:solidFill>
                  <a:prstClr val="black"/>
                </a:solidFill>
                <a:latin typeface="メイリオ" panose="020B0604030504040204" pitchFamily="50" charset="-128"/>
                <a:ea typeface="メイリオ" panose="020B0604030504040204" pitchFamily="50" charset="-128"/>
              </a:rPr>
              <a:t>交換</a:t>
            </a:r>
            <a:r>
              <a:rPr lang="ja-JP" altLang="en-US" sz="2000" dirty="0" smtClean="0">
                <a:solidFill>
                  <a:prstClr val="black"/>
                </a:solidFill>
                <a:latin typeface="メイリオ" panose="020B0604030504040204" pitchFamily="50" charset="-128"/>
                <a:ea typeface="メイリオ" panose="020B0604030504040204" pitchFamily="50" charset="-128"/>
              </a:rPr>
              <a:t>を実施</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〇設置</a:t>
            </a:r>
            <a:r>
              <a:rPr lang="ja-JP" altLang="en-US" sz="2000" dirty="0">
                <a:solidFill>
                  <a:prstClr val="black"/>
                </a:solidFill>
                <a:latin typeface="メイリオ" panose="020B0604030504040204" pitchFamily="50" charset="-128"/>
                <a:ea typeface="メイリオ" panose="020B0604030504040204" pitchFamily="50" charset="-128"/>
              </a:rPr>
              <a:t>市の協議会</a:t>
            </a:r>
            <a:r>
              <a:rPr lang="ja-JP" altLang="en-US" sz="2000" dirty="0" smtClean="0">
                <a:solidFill>
                  <a:prstClr val="black"/>
                </a:solidFill>
                <a:latin typeface="メイリオ" panose="020B0604030504040204" pitchFamily="50" charset="-128"/>
                <a:ea typeface="メイリオ" panose="020B0604030504040204" pitchFamily="50" charset="-128"/>
              </a:rPr>
              <a:t>の開催</a:t>
            </a:r>
            <a:r>
              <a:rPr lang="ja-JP" altLang="en-US" sz="2000" dirty="0">
                <a:solidFill>
                  <a:prstClr val="black"/>
                </a:solidFill>
                <a:latin typeface="メイリオ" panose="020B0604030504040204" pitchFamily="50" charset="-128"/>
                <a:ea typeface="メイリオ" panose="020B0604030504040204" pitchFamily="50" charset="-128"/>
              </a:rPr>
              <a:t>頻度や内容に</a:t>
            </a:r>
            <a:r>
              <a:rPr lang="ja-JP" altLang="en-US" sz="2000" dirty="0" smtClean="0">
                <a:solidFill>
                  <a:prstClr val="black"/>
                </a:solidFill>
                <a:latin typeface="メイリオ" panose="020B0604030504040204" pitchFamily="50" charset="-128"/>
                <a:ea typeface="メイリオ" panose="020B0604030504040204" pitchFamily="50" charset="-128"/>
              </a:rPr>
              <a:t>ついて</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開催頻度</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dirty="0">
                <a:solidFill>
                  <a:prstClr val="black"/>
                </a:solidFill>
                <a:latin typeface="メイリオ" panose="020B0604030504040204" pitchFamily="50" charset="-128"/>
                <a:ea typeface="メイリオ" panose="020B0604030504040204" pitchFamily="50" charset="-128"/>
              </a:rPr>
              <a:t>協議会としては、年に</a:t>
            </a:r>
            <a:r>
              <a:rPr lang="en-US" altLang="ja-JP" sz="2000" dirty="0">
                <a:solidFill>
                  <a:prstClr val="black"/>
                </a:solidFill>
                <a:latin typeface="メイリオ" panose="020B0604030504040204" pitchFamily="50" charset="-128"/>
                <a:ea typeface="メイリオ" panose="020B0604030504040204" pitchFamily="50" charset="-128"/>
              </a:rPr>
              <a:t>1</a:t>
            </a:r>
            <a:r>
              <a:rPr lang="ja-JP" altLang="en-US" sz="2000" dirty="0" err="1">
                <a:solidFill>
                  <a:prstClr val="black"/>
                </a:solidFill>
                <a:latin typeface="メイリオ" panose="020B0604030504040204" pitchFamily="50" charset="-128"/>
                <a:ea typeface="メイリオ" panose="020B0604030504040204" pitchFamily="50" charset="-128"/>
              </a:rPr>
              <a:t>、</a:t>
            </a:r>
            <a:r>
              <a:rPr lang="en-US" altLang="ja-JP" sz="2000" dirty="0">
                <a:solidFill>
                  <a:prstClr val="black"/>
                </a:solidFill>
                <a:latin typeface="メイリオ" panose="020B0604030504040204" pitchFamily="50" charset="-128"/>
                <a:ea typeface="メイリオ" panose="020B0604030504040204" pitchFamily="50" charset="-128"/>
              </a:rPr>
              <a:t>2</a:t>
            </a:r>
            <a:r>
              <a:rPr lang="ja-JP" altLang="en-US" sz="2000" dirty="0" smtClean="0">
                <a:solidFill>
                  <a:prstClr val="black"/>
                </a:solidFill>
                <a:latin typeface="メイリオ" panose="020B0604030504040204" pitchFamily="50" charset="-128"/>
                <a:ea typeface="メイリオ" panose="020B0604030504040204" pitchFamily="50" charset="-128"/>
              </a:rPr>
              <a:t>回開催</a:t>
            </a:r>
            <a:endParaRPr lang="ja-JP" altLang="en-US" sz="2000" dirty="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dirty="0">
                <a:solidFill>
                  <a:prstClr val="black"/>
                </a:solidFill>
                <a:latin typeface="メイリオ" panose="020B0604030504040204" pitchFamily="50" charset="-128"/>
                <a:ea typeface="メイリオ" panose="020B0604030504040204" pitchFamily="50" charset="-128"/>
              </a:rPr>
              <a:t>関係機関</a:t>
            </a:r>
            <a:r>
              <a:rPr lang="ja-JP" altLang="en-US" sz="2000" dirty="0" smtClean="0">
                <a:solidFill>
                  <a:prstClr val="black"/>
                </a:solidFill>
                <a:latin typeface="メイリオ" panose="020B0604030504040204" pitchFamily="50" charset="-128"/>
                <a:ea typeface="メイリオ" panose="020B0604030504040204" pitchFamily="50" charset="-128"/>
              </a:rPr>
              <a:t>とは、年</a:t>
            </a:r>
            <a:r>
              <a:rPr lang="ja-JP" altLang="en-US" sz="2000" dirty="0">
                <a:solidFill>
                  <a:prstClr val="black"/>
                </a:solidFill>
                <a:latin typeface="メイリオ" panose="020B0604030504040204" pitchFamily="50" charset="-128"/>
                <a:ea typeface="メイリオ" panose="020B0604030504040204" pitchFamily="50" charset="-128"/>
              </a:rPr>
              <a:t>に</a:t>
            </a:r>
            <a:r>
              <a:rPr lang="en-US" altLang="ja-JP" sz="2000" dirty="0">
                <a:solidFill>
                  <a:prstClr val="black"/>
                </a:solidFill>
                <a:latin typeface="メイリオ" panose="020B0604030504040204" pitchFamily="50" charset="-128"/>
                <a:ea typeface="メイリオ" panose="020B0604030504040204" pitchFamily="50" charset="-128"/>
              </a:rPr>
              <a:t>4</a:t>
            </a:r>
            <a:r>
              <a:rPr lang="ja-JP" altLang="en-US" sz="2000" dirty="0" err="1">
                <a:solidFill>
                  <a:prstClr val="black"/>
                </a:solidFill>
                <a:latin typeface="メイリオ" panose="020B0604030504040204" pitchFamily="50" charset="-128"/>
                <a:ea typeface="メイリオ" panose="020B0604030504040204" pitchFamily="50" charset="-128"/>
              </a:rPr>
              <a:t>、</a:t>
            </a:r>
            <a:r>
              <a:rPr lang="en-US" altLang="ja-JP" sz="2000" dirty="0">
                <a:solidFill>
                  <a:prstClr val="black"/>
                </a:solidFill>
                <a:latin typeface="メイリオ" panose="020B0604030504040204" pitchFamily="50" charset="-128"/>
                <a:ea typeface="メイリオ" panose="020B0604030504040204" pitchFamily="50" charset="-128"/>
              </a:rPr>
              <a:t>5</a:t>
            </a:r>
            <a:r>
              <a:rPr lang="ja-JP" altLang="en-US" sz="2000" dirty="0" smtClean="0">
                <a:solidFill>
                  <a:prstClr val="black"/>
                </a:solidFill>
                <a:latin typeface="メイリオ" panose="020B0604030504040204" pitchFamily="50" charset="-128"/>
                <a:ea typeface="メイリオ" panose="020B0604030504040204" pitchFamily="50" charset="-128"/>
              </a:rPr>
              <a:t>回の意見交換を</a:t>
            </a:r>
            <a:r>
              <a:rPr lang="ja-JP" altLang="en-US" sz="2000" i="1" dirty="0" smtClean="0">
                <a:solidFill>
                  <a:prstClr val="black"/>
                </a:solidFill>
                <a:latin typeface="メイリオ" panose="020B0604030504040204" pitchFamily="50" charset="-128"/>
                <a:ea typeface="メイリオ" panose="020B0604030504040204" pitchFamily="50" charset="-128"/>
              </a:rPr>
              <a:t>実施</a:t>
            </a:r>
            <a:endParaRPr lang="ja-JP" altLang="en-US" sz="2000" i="1" dirty="0">
              <a:solidFill>
                <a:prstClr val="black"/>
              </a:solidFill>
              <a:latin typeface="メイリオ" panose="020B0604030504040204" pitchFamily="50" charset="-128"/>
              <a:ea typeface="メイリオ" panose="020B0604030504040204" pitchFamily="50" charset="-128"/>
            </a:endParaRPr>
          </a:p>
          <a:p>
            <a:pPr defTabSz="457200">
              <a:lnSpc>
                <a:spcPct val="1500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dirty="0">
                <a:solidFill>
                  <a:prstClr val="black"/>
                </a:solidFill>
                <a:latin typeface="メイリオ" panose="020B0604030504040204" pitchFamily="50" charset="-128"/>
                <a:ea typeface="メイリオ" panose="020B0604030504040204" pitchFamily="50" charset="-128"/>
              </a:rPr>
              <a:t>警察と</a:t>
            </a:r>
            <a:r>
              <a:rPr lang="en-US" altLang="ja-JP" sz="2000" dirty="0">
                <a:solidFill>
                  <a:prstClr val="black"/>
                </a:solidFill>
                <a:latin typeface="メイリオ" panose="020B0604030504040204" pitchFamily="50" charset="-128"/>
                <a:ea typeface="メイリオ" panose="020B0604030504040204" pitchFamily="50" charset="-128"/>
              </a:rPr>
              <a:t>2</a:t>
            </a:r>
            <a:r>
              <a:rPr lang="ja-JP" altLang="en-US" sz="2000" dirty="0">
                <a:solidFill>
                  <a:prstClr val="black"/>
                </a:solidFill>
                <a:latin typeface="メイリオ" panose="020B0604030504040204" pitchFamily="50" charset="-128"/>
                <a:ea typeface="メイリオ" panose="020B0604030504040204" pitchFamily="50" charset="-128"/>
              </a:rPr>
              <a:t>か月に</a:t>
            </a:r>
            <a:r>
              <a:rPr lang="en-US" altLang="ja-JP" sz="2000" dirty="0">
                <a:solidFill>
                  <a:prstClr val="black"/>
                </a:solidFill>
                <a:latin typeface="メイリオ" panose="020B0604030504040204" pitchFamily="50" charset="-128"/>
                <a:ea typeface="メイリオ" panose="020B0604030504040204" pitchFamily="50" charset="-128"/>
              </a:rPr>
              <a:t>1</a:t>
            </a:r>
            <a:r>
              <a:rPr lang="ja-JP" altLang="en-US" sz="2000" dirty="0">
                <a:solidFill>
                  <a:prstClr val="black"/>
                </a:solidFill>
                <a:latin typeface="メイリオ" panose="020B0604030504040204" pitchFamily="50" charset="-128"/>
                <a:ea typeface="メイリオ" panose="020B0604030504040204" pitchFamily="50" charset="-128"/>
              </a:rPr>
              <a:t>回</a:t>
            </a:r>
          </a:p>
          <a:p>
            <a:pPr defTabSz="457200">
              <a:lnSpc>
                <a:spcPts val="4200"/>
              </a:lnSpc>
            </a:pPr>
            <a:r>
              <a:rPr lang="ja-JP" altLang="en-US" sz="2000" dirty="0" smtClean="0">
                <a:solidFill>
                  <a:prstClr val="black"/>
                </a:solidFill>
                <a:latin typeface="メイリオ" panose="020B0604030504040204" pitchFamily="50" charset="-128"/>
                <a:ea typeface="メイリオ" panose="020B0604030504040204" pitchFamily="50" charset="-128"/>
              </a:rPr>
              <a:t>　内容</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200"/>
              </a:lnSpc>
            </a:pPr>
            <a:r>
              <a:rPr lang="ja-JP" altLang="en-US" sz="2000" dirty="0" smtClean="0">
                <a:solidFill>
                  <a:prstClr val="black"/>
                </a:solidFill>
                <a:latin typeface="メイリオ" panose="020B0604030504040204" pitchFamily="50" charset="-128"/>
                <a:ea typeface="メイリオ" panose="020B0604030504040204" pitchFamily="50" charset="-128"/>
              </a:rPr>
              <a:t>　・</a:t>
            </a:r>
            <a:r>
              <a:rPr lang="ja-JP" altLang="en-US" sz="2000" dirty="0">
                <a:solidFill>
                  <a:prstClr val="black"/>
                </a:solidFill>
                <a:latin typeface="メイリオ" panose="020B0604030504040204" pitchFamily="50" charset="-128"/>
                <a:ea typeface="メイリオ" panose="020B0604030504040204" pitchFamily="50" charset="-128"/>
              </a:rPr>
              <a:t>消費者被害の現状、動向、消費者トラブル等について、特殊詐欺について</a:t>
            </a:r>
            <a:r>
              <a:rPr lang="ja-JP" altLang="en-US" sz="2000" dirty="0" smtClean="0">
                <a:solidFill>
                  <a:prstClr val="black"/>
                </a:solidFill>
                <a:latin typeface="メイリオ" panose="020B0604030504040204" pitchFamily="50" charset="-128"/>
                <a:ea typeface="メイリオ" panose="020B0604030504040204" pitchFamily="50" charset="-128"/>
              </a:rPr>
              <a:t>など</a:t>
            </a:r>
            <a:endParaRPr lang="ja-JP" altLang="en-US" sz="2000" dirty="0">
              <a:solidFill>
                <a:prstClr val="black"/>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9318938" y="6426816"/>
            <a:ext cx="2743200" cy="365125"/>
          </a:xfrm>
        </p:spPr>
        <p:txBody>
          <a:bodyPr/>
          <a:lstStyle/>
          <a:p>
            <a:fld id="{E4C1733B-C53D-4270-BA78-DA98E2333AD7}" type="slidenum">
              <a:rPr kumimoji="1" lang="ja-JP" altLang="en-US" sz="1800" b="1" smtClean="0"/>
              <a:t>8</a:t>
            </a:fld>
            <a:endParaRPr kumimoji="1" lang="ja-JP" altLang="en-US" sz="1800" b="1" dirty="0"/>
          </a:p>
        </p:txBody>
      </p:sp>
    </p:spTree>
    <p:extLst>
      <p:ext uri="{BB962C8B-B14F-4D97-AF65-F5344CB8AC3E}">
        <p14:creationId xmlns:p14="http://schemas.microsoft.com/office/powerpoint/2010/main" val="630537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57379" y="146186"/>
            <a:ext cx="11477242" cy="563342"/>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rPr>
              <a:t>設置に向けた課題と今後の取組み</a:t>
            </a:r>
            <a:endParaRPr lang="ja-JP" altLang="en-US" sz="2400" b="1" dirty="0">
              <a:solidFill>
                <a:schemeClr val="bg1"/>
              </a:solidFill>
            </a:endParaRPr>
          </a:p>
        </p:txBody>
      </p:sp>
      <p:sp>
        <p:nvSpPr>
          <p:cNvPr id="3" name="テキスト ボックス 2">
            <a:extLst>
              <a:ext uri="{FF2B5EF4-FFF2-40B4-BE49-F238E27FC236}">
                <a16:creationId xmlns:a16="http://schemas.microsoft.com/office/drawing/2014/main" id="{A40E83FC-BEB5-44EF-839E-8CF93CAAAF62}"/>
              </a:ext>
            </a:extLst>
          </p:cNvPr>
          <p:cNvSpPr txBox="1"/>
          <p:nvPr/>
        </p:nvSpPr>
        <p:spPr>
          <a:xfrm>
            <a:off x="357379" y="840968"/>
            <a:ext cx="11477242" cy="5683607"/>
          </a:xfrm>
          <a:prstGeom prst="rect">
            <a:avLst/>
          </a:prstGeom>
          <a:noFill/>
        </p:spPr>
        <p:txBody>
          <a:bodyPr wrap="square" rtlCol="0">
            <a:spAutoFit/>
          </a:bodyPr>
          <a:lstStyle/>
          <a:p>
            <a:pPr defTabSz="457200">
              <a:lnSpc>
                <a:spcPts val="4000"/>
              </a:lnSpc>
            </a:pPr>
            <a:r>
              <a:rPr lang="en-US" altLang="ja-JP" sz="2000" dirty="0">
                <a:solidFill>
                  <a:prstClr val="black"/>
                </a:solidFill>
                <a:latin typeface="メイリオ" panose="020B0604030504040204" pitchFamily="50" charset="-128"/>
                <a:ea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rPr>
              <a:t>課題</a:t>
            </a:r>
            <a:r>
              <a:rPr lang="en-US" altLang="ja-JP" sz="2000" dirty="0" smtClean="0">
                <a:solidFill>
                  <a:prstClr val="black"/>
                </a:solidFill>
                <a:latin typeface="メイリオ" panose="020B0604030504040204" pitchFamily="50" charset="-128"/>
                <a:ea typeface="メイリオ" panose="020B0604030504040204" pitchFamily="50" charset="-128"/>
              </a:rPr>
              <a:t>】</a:t>
            </a:r>
          </a:p>
          <a:p>
            <a:pPr defTabSz="457200">
              <a:lnSpc>
                <a:spcPts val="4000"/>
              </a:lnSpc>
            </a:pPr>
            <a:r>
              <a:rPr lang="ja-JP" altLang="en-US" sz="2000" dirty="0" smtClean="0">
                <a:solidFill>
                  <a:prstClr val="black"/>
                </a:solidFill>
                <a:latin typeface="メイリオ" panose="020B0604030504040204" pitchFamily="50" charset="-128"/>
                <a:ea typeface="メイリオ" panose="020B0604030504040204" pitchFamily="50" charset="-128"/>
              </a:rPr>
              <a:t>　・設置の必要性は理解しているものの、設置に向けてどこに働きかければいいのか、また、設置</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後にどのように運営したらいいのかなど</a:t>
            </a:r>
            <a:r>
              <a:rPr lang="ja-JP" altLang="en-US" sz="2000" dirty="0">
                <a:solidFill>
                  <a:prstClr val="black"/>
                </a:solidFill>
                <a:latin typeface="メイリオ" panose="020B0604030504040204" pitchFamily="50" charset="-128"/>
                <a:ea typeface="メイリオ" panose="020B0604030504040204" pitchFamily="50" charset="-128"/>
              </a:rPr>
              <a:t>の</a:t>
            </a:r>
            <a:r>
              <a:rPr lang="ja-JP" altLang="en-US" sz="2000" dirty="0" smtClean="0">
                <a:solidFill>
                  <a:prstClr val="black"/>
                </a:solidFill>
                <a:latin typeface="メイリオ" panose="020B0604030504040204" pitchFamily="50" charset="-128"/>
                <a:ea typeface="メイリオ" panose="020B0604030504040204" pitchFamily="50" charset="-128"/>
              </a:rPr>
              <a:t>不安を抱いている市町村が多数ある。</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rPr>
              <a:t>既</a:t>
            </a:r>
            <a:r>
              <a:rPr lang="ja-JP" altLang="en-US" sz="2000" dirty="0" smtClean="0">
                <a:solidFill>
                  <a:prstClr val="black"/>
                </a:solidFill>
                <a:latin typeface="メイリオ" panose="020B0604030504040204" pitchFamily="50" charset="-128"/>
                <a:ea typeface="メイリオ" panose="020B0604030504040204" pitchFamily="50" charset="-128"/>
              </a:rPr>
              <a:t>にある主に福祉分野の会議体にどのように理解を得て消費生活分野を組み込んでいくのが</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難しい。</a:t>
            </a:r>
            <a:endParaRPr lang="en-US" altLang="ja-JP" sz="2000" dirty="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en-US" altLang="ja-JP" sz="2000" dirty="0" smtClean="0">
                <a:solidFill>
                  <a:prstClr val="black"/>
                </a:solidFill>
                <a:latin typeface="メイリオ" panose="020B0604030504040204" pitchFamily="50" charset="-128"/>
                <a:ea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rPr>
              <a:t>今後の取組み</a:t>
            </a:r>
            <a:r>
              <a:rPr lang="en-US" altLang="ja-JP" sz="2000" dirty="0" smtClean="0">
                <a:solidFill>
                  <a:prstClr val="black"/>
                </a:solidFill>
                <a:latin typeface="メイリオ" panose="020B0604030504040204" pitchFamily="50" charset="-128"/>
                <a:ea typeface="メイリオ" panose="020B0604030504040204" pitchFamily="50" charset="-128"/>
              </a:rPr>
              <a:t>】</a:t>
            </a: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・引き続き、市町村</a:t>
            </a:r>
            <a:r>
              <a:rPr lang="ja-JP" altLang="en-US" sz="2000" dirty="0">
                <a:solidFill>
                  <a:prstClr val="black"/>
                </a:solidFill>
                <a:latin typeface="メイリオ" panose="020B0604030504040204" pitchFamily="50" charset="-128"/>
                <a:ea typeface="メイリオ" panose="020B0604030504040204" pitchFamily="50" charset="-128"/>
              </a:rPr>
              <a:t>職員向けの説明会等を</a:t>
            </a:r>
            <a:r>
              <a:rPr lang="ja-JP" altLang="en-US" sz="2000" dirty="0" smtClean="0">
                <a:solidFill>
                  <a:prstClr val="black"/>
                </a:solidFill>
                <a:latin typeface="メイリオ" panose="020B0604030504040204" pitchFamily="50" charset="-128"/>
                <a:ea typeface="メイリオ" panose="020B0604030504040204" pitchFamily="50" charset="-128"/>
              </a:rPr>
              <a:t>実施し、設置市に関する情報等を発信を行うことに</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より、設置を促進する。</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rPr>
              <a:t>市町村消費者行政担当を対象に実施したアンケート調査等で把握した内容をもとに未設置</a:t>
            </a:r>
            <a:r>
              <a:rPr lang="ja-JP" altLang="en-US" sz="2000" dirty="0" smtClean="0">
                <a:solidFill>
                  <a:prstClr val="black"/>
                </a:solidFill>
                <a:latin typeface="メイリオ" panose="020B0604030504040204" pitchFamily="50" charset="-128"/>
                <a:ea typeface="メイリオ" panose="020B0604030504040204" pitchFamily="50" charset="-128"/>
              </a:rPr>
              <a:t>市</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に</a:t>
            </a:r>
            <a:r>
              <a:rPr lang="ja-JP" altLang="en-US" sz="2000" dirty="0">
                <a:solidFill>
                  <a:prstClr val="black"/>
                </a:solidFill>
                <a:latin typeface="メイリオ" panose="020B0604030504040204" pitchFamily="50" charset="-128"/>
                <a:ea typeface="メイリオ" panose="020B0604030504040204" pitchFamily="50" charset="-128"/>
              </a:rPr>
              <a:t>対して個別のヒアリング等を行い</a:t>
            </a:r>
            <a:r>
              <a:rPr lang="ja-JP" altLang="en-US" sz="2000" dirty="0" smtClean="0">
                <a:solidFill>
                  <a:prstClr val="black"/>
                </a:solidFill>
                <a:latin typeface="メイリオ" panose="020B0604030504040204" pitchFamily="50" charset="-128"/>
                <a:ea typeface="メイリオ" panose="020B0604030504040204" pitchFamily="50" charset="-128"/>
              </a:rPr>
              <a:t>、設置への課題解決に向けたより</a:t>
            </a:r>
            <a:r>
              <a:rPr lang="ja-JP" altLang="en-US" sz="2000" dirty="0">
                <a:solidFill>
                  <a:prstClr val="black"/>
                </a:solidFill>
                <a:latin typeface="メイリオ" panose="020B0604030504040204" pitchFamily="50" charset="-128"/>
                <a:ea typeface="メイリオ" panose="020B0604030504040204" pitchFamily="50" charset="-128"/>
              </a:rPr>
              <a:t>具体的な</a:t>
            </a:r>
            <a:r>
              <a:rPr lang="ja-JP" altLang="en-US" sz="2000" dirty="0" smtClean="0">
                <a:solidFill>
                  <a:prstClr val="black"/>
                </a:solidFill>
                <a:latin typeface="メイリオ" panose="020B0604030504040204" pitchFamily="50" charset="-128"/>
                <a:ea typeface="メイリオ" panose="020B0604030504040204" pitchFamily="50" charset="-128"/>
              </a:rPr>
              <a:t>サポートを実施</a:t>
            </a:r>
            <a:endParaRPr lang="en-US" altLang="ja-JP" sz="2000" dirty="0" smtClean="0">
              <a:solidFill>
                <a:prstClr val="black"/>
              </a:solidFill>
              <a:latin typeface="メイリオ" panose="020B0604030504040204" pitchFamily="50" charset="-128"/>
              <a:ea typeface="メイリオ" panose="020B0604030504040204" pitchFamily="50" charset="-128"/>
            </a:endParaRPr>
          </a:p>
          <a:p>
            <a:pPr defTabSz="457200">
              <a:lnSpc>
                <a:spcPts val="4000"/>
              </a:lnSpc>
            </a:pPr>
            <a:r>
              <a:rPr lang="ja-JP" altLang="en-US" sz="2000" dirty="0">
                <a:solidFill>
                  <a:prstClr val="black"/>
                </a:solidFill>
                <a:latin typeface="メイリオ" panose="020B0604030504040204" pitchFamily="50" charset="-128"/>
                <a:ea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rPr>
              <a:t>　する。</a:t>
            </a:r>
            <a:endParaRPr lang="en-US" altLang="ja-JP" sz="2000" dirty="0" smtClean="0">
              <a:solidFill>
                <a:prstClr val="black"/>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9318938" y="6473452"/>
            <a:ext cx="2743200" cy="365125"/>
          </a:xfrm>
        </p:spPr>
        <p:txBody>
          <a:bodyPr/>
          <a:lstStyle/>
          <a:p>
            <a:fld id="{E4C1733B-C53D-4270-BA78-DA98E2333AD7}" type="slidenum">
              <a:rPr kumimoji="1" lang="ja-JP" altLang="en-US" sz="1800" b="1" smtClean="0"/>
              <a:t>9</a:t>
            </a:fld>
            <a:endParaRPr kumimoji="1" lang="ja-JP" altLang="en-US" sz="1800" b="1"/>
          </a:p>
        </p:txBody>
      </p:sp>
    </p:spTree>
    <p:extLst>
      <p:ext uri="{BB962C8B-B14F-4D97-AF65-F5344CB8AC3E}">
        <p14:creationId xmlns:p14="http://schemas.microsoft.com/office/powerpoint/2010/main" val="9687950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1605</Words>
  <Application>Microsoft Office PowerPoint</Application>
  <PresentationFormat>ワイド画面</PresentationFormat>
  <Paragraphs>110</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メイリオ</vt:lpstr>
      <vt:lpstr>游ゴシック</vt:lpstr>
      <vt:lpstr>游ゴシック Light</vt:lpstr>
      <vt:lpstr>Arial</vt:lpstr>
      <vt:lpstr>Trebuchet MS</vt:lpstr>
      <vt:lpstr>Wingdings 3</vt:lpstr>
      <vt:lpstr>Office テーマ</vt:lpstr>
      <vt:lpstr>見守りネットワーク設置に向けて  ～設置の必要性・有益性と今後の取組み～</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2023-01-17T07:22:21Z</dcterms:created>
  <dcterms:modified xsi:type="dcterms:W3CDTF">2023-01-17T07:22:25Z</dcterms:modified>
</cp:coreProperties>
</file>