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87" r:id="rId1"/>
  </p:sldMasterIdLst>
  <p:notesMasterIdLst>
    <p:notesMasterId r:id="rId11"/>
  </p:notesMasterIdLst>
  <p:handoutMasterIdLst>
    <p:handoutMasterId r:id="rId12"/>
  </p:handoutMasterIdLst>
  <p:sldIdLst>
    <p:sldId id="256" r:id="rId2"/>
    <p:sldId id="258" r:id="rId3"/>
    <p:sldId id="259" r:id="rId4"/>
    <p:sldId id="260" r:id="rId5"/>
    <p:sldId id="261" r:id="rId6"/>
    <p:sldId id="262" r:id="rId7"/>
    <p:sldId id="263"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D8796-9A91-413A-BEC5-06B8403F29A6}" type="datetimeFigureOut">
              <a:rPr kumimoji="1" lang="ja-JP" altLang="en-US" smtClean="0"/>
              <a:t>2022/10/26</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0F0C0-DD90-43AA-A68E-1C2FAB789B04}" type="slidenum">
              <a:rPr kumimoji="1" lang="ja-JP" altLang="en-US" smtClean="0"/>
              <a:t>‹#›</a:t>
            </a:fld>
            <a:endParaRPr kumimoji="1" lang="ja-JP" altLang="en-US"/>
          </a:p>
        </p:txBody>
      </p:sp>
    </p:spTree>
    <p:extLst>
      <p:ext uri="{BB962C8B-B14F-4D97-AF65-F5344CB8AC3E}">
        <p14:creationId xmlns:p14="http://schemas.microsoft.com/office/powerpoint/2010/main" val="3431301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D7B61-0636-45EC-AC58-2E714822B2DE}" type="datetimeFigureOut">
              <a:rPr kumimoji="1" lang="ja-JP" altLang="en-US" smtClean="0"/>
              <a:t>2022/10/26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40575-8159-4025-92C3-C0B137ECEDAD}" type="slidenum">
              <a:rPr kumimoji="1" lang="ja-JP" altLang="en-US" smtClean="0"/>
              <a:t>‹#›</a:t>
            </a:fld>
            <a:endParaRPr kumimoji="1" lang="ja-JP" altLang="en-US"/>
          </a:p>
        </p:txBody>
      </p:sp>
    </p:spTree>
    <p:extLst>
      <p:ext uri="{BB962C8B-B14F-4D97-AF65-F5344CB8AC3E}">
        <p14:creationId xmlns:p14="http://schemas.microsoft.com/office/powerpoint/2010/main" val="5801391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223D2BD-1AF0-4E46-8DEE-14CF37FE3C6F}"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044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3114696-0A9F-4A2F-A1B4-904C5605C8B2}"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018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DDCCF0-F800-494C-81C5-9EB0335404E1}"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5657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5C6F8E9-DDB6-490F-BED8-F26AF88FF954}"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2375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4E902A9-1CA1-4593-9A19-738AF3B3B977}"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601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EB816D9-85F2-4029-88EB-55E00A26E09F}"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20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217F8F-52D7-4047-A87C-4EEA1C8EF45B}"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42856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06DDEE-1522-4F72-967F-D00E7A7B644D}"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45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A1090E2-6C83-41C7-BFA0-33FE6A36404A}"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365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5F2641-3333-40B3-AC34-7613D1BBCB0E}" type="datetime1">
              <a:rPr lang="en-US" altLang="ja-JP"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8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6AA6A48-4E6F-4773-98FC-C4171480FB1C}" type="datetime1">
              <a:rPr lang="en-US" altLang="ja-JP"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37432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38C27FF-F296-468D-957D-36E6A7B0876F}" type="datetime1">
              <a:rPr lang="en-US" altLang="ja-JP" smtClean="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9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2B46695-002F-4598-9C50-D147B22B0D7E}" type="datetime1">
              <a:rPr lang="en-US" altLang="ja-JP" smtClean="0"/>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45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A8E3F-BAE4-44FE-95A2-2EC4401FFC33}" type="datetime1">
              <a:rPr lang="en-US" altLang="ja-JP" smtClean="0"/>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81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440577-7DE4-4B4B-AC96-55FA65DB0B0F}" type="datetime1">
              <a:rPr lang="en-US" altLang="ja-JP"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6684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2E5115A-391B-42A1-A23B-0066A73FFC35}" type="datetime1">
              <a:rPr lang="en-US" altLang="ja-JP"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55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A686C-BF4A-47CD-A52B-4174FD584B49}" type="datetime1">
              <a:rPr lang="en-US" altLang="ja-JP" smtClean="0"/>
              <a:t>10/26/2022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31810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2130" y="2936382"/>
            <a:ext cx="8011873" cy="818239"/>
          </a:xfrm>
        </p:spPr>
        <p:txBody>
          <a:bodyPr/>
          <a:lstStyle/>
          <a:p>
            <a:r>
              <a:rPr lang="ja-JP" altLang="en-US" sz="3600" b="1" dirty="0">
                <a:latin typeface="+mj-ea"/>
              </a:rPr>
              <a:t>大学生期に</a:t>
            </a:r>
            <a:r>
              <a:rPr lang="ja-JP" altLang="en-US" sz="3600" b="1" dirty="0" smtClean="0">
                <a:latin typeface="+mj-ea"/>
              </a:rPr>
              <a:t>おける消費者</a:t>
            </a:r>
            <a:r>
              <a:rPr lang="ja-JP" altLang="en-US" sz="3600" b="1" dirty="0">
                <a:latin typeface="+mj-ea"/>
              </a:rPr>
              <a:t>教育推進</a:t>
            </a:r>
            <a:r>
              <a:rPr lang="ja-JP" altLang="en-US" sz="3600" b="1" dirty="0" smtClean="0">
                <a:latin typeface="+mj-ea"/>
              </a:rPr>
              <a:t>事業</a:t>
            </a:r>
            <a:endParaRPr kumimoji="1" lang="ja-JP" altLang="en-US" sz="3600" dirty="0">
              <a:latin typeface="+mj-ea"/>
            </a:endParaRPr>
          </a:p>
        </p:txBody>
      </p:sp>
      <p:sp>
        <p:nvSpPr>
          <p:cNvPr id="3" name="サブタイトル 2"/>
          <p:cNvSpPr>
            <a:spLocks noGrp="1"/>
          </p:cNvSpPr>
          <p:nvPr>
            <p:ph type="subTitle" idx="1"/>
          </p:nvPr>
        </p:nvSpPr>
        <p:spPr/>
        <p:txBody>
          <a:bodyPr/>
          <a:lstStyle/>
          <a:p>
            <a:r>
              <a:rPr lang="ja-JP" altLang="en-US" dirty="0"/>
              <a:t>大阪府消費生活センター</a:t>
            </a:r>
          </a:p>
          <a:p>
            <a:endParaRPr kumimoji="1" lang="ja-JP" altLang="en-US" dirty="0"/>
          </a:p>
        </p:txBody>
      </p:sp>
      <p:sp>
        <p:nvSpPr>
          <p:cNvPr id="4" name="テキスト ボックス 3"/>
          <p:cNvSpPr txBox="1"/>
          <p:nvPr/>
        </p:nvSpPr>
        <p:spPr>
          <a:xfrm>
            <a:off x="10616486" y="257578"/>
            <a:ext cx="1197734"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資料４</a:t>
            </a:r>
            <a:endParaRPr kumimoji="1" lang="ja-JP" altLang="en-US" sz="2400"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z="1800" b="1" smtClean="0"/>
              <a:pPr/>
              <a:t>1</a:t>
            </a:fld>
            <a:endParaRPr lang="en-US" sz="1800" b="1" dirty="0"/>
          </a:p>
        </p:txBody>
      </p:sp>
    </p:spTree>
    <p:extLst>
      <p:ext uri="{BB962C8B-B14F-4D97-AF65-F5344CB8AC3E}">
        <p14:creationId xmlns:p14="http://schemas.microsoft.com/office/powerpoint/2010/main" val="78426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5745" y="84544"/>
            <a:ext cx="8596668" cy="536620"/>
          </a:xfrm>
        </p:spPr>
        <p:txBody>
          <a:bodyPr>
            <a:normAutofit fontScale="90000"/>
          </a:bodyPr>
          <a:lstStyle/>
          <a:p>
            <a:r>
              <a:rPr lang="ja-JP" altLang="en-US" b="1" dirty="0"/>
              <a:t>重点取組の設定</a:t>
            </a:r>
            <a:endParaRPr kumimoji="1" lang="ja-JP" altLang="en-US" dirty="0"/>
          </a:p>
        </p:txBody>
      </p:sp>
      <p:sp>
        <p:nvSpPr>
          <p:cNvPr id="3" name="テキスト プレースホルダー 2"/>
          <p:cNvSpPr>
            <a:spLocks noGrp="1"/>
          </p:cNvSpPr>
          <p:nvPr>
            <p:ph type="body" idx="1"/>
          </p:nvPr>
        </p:nvSpPr>
        <p:spPr>
          <a:xfrm>
            <a:off x="674152" y="759852"/>
            <a:ext cx="4185623" cy="1609859"/>
          </a:xfrm>
        </p:spPr>
        <p:txBody>
          <a:bodyPr/>
          <a:lstStyle/>
          <a:p>
            <a:r>
              <a:rPr lang="ja-JP" altLang="en-US" sz="1600" b="1" dirty="0" smtClean="0">
                <a:solidFill>
                  <a:schemeClr val="tx1"/>
                </a:solidFill>
                <a:latin typeface="+mn-ea"/>
              </a:rPr>
              <a:t>○重点取組１</a:t>
            </a:r>
            <a:endParaRPr lang="en-US" altLang="ja-JP" sz="1600" b="1" dirty="0" smtClean="0">
              <a:solidFill>
                <a:schemeClr val="tx1"/>
              </a:solidFill>
              <a:latin typeface="+mn-ea"/>
            </a:endParaRPr>
          </a:p>
          <a:p>
            <a:r>
              <a:rPr lang="ja-JP" altLang="en-US" sz="1400" b="1" dirty="0" smtClean="0">
                <a:solidFill>
                  <a:schemeClr val="tx1"/>
                </a:solidFill>
                <a:latin typeface="+mn-ea"/>
              </a:rPr>
              <a:t>成年</a:t>
            </a:r>
            <a:r>
              <a:rPr lang="ja-JP" altLang="en-US" sz="1400" b="1" dirty="0">
                <a:solidFill>
                  <a:schemeClr val="tx1"/>
                </a:solidFill>
                <a:latin typeface="+mn-ea"/>
              </a:rPr>
              <a:t>年齢を</a:t>
            </a:r>
            <a:r>
              <a:rPr lang="en-US" altLang="ja-JP" sz="1400" b="1" dirty="0">
                <a:solidFill>
                  <a:schemeClr val="tx1"/>
                </a:solidFill>
                <a:latin typeface="+mn-ea"/>
              </a:rPr>
              <a:t>18</a:t>
            </a:r>
            <a:r>
              <a:rPr lang="ja-JP" altLang="en-US" sz="1400" b="1" dirty="0">
                <a:solidFill>
                  <a:schemeClr val="tx1"/>
                </a:solidFill>
                <a:latin typeface="+mn-ea"/>
              </a:rPr>
              <a:t>歳に引き下げる改正民法の令和</a:t>
            </a:r>
            <a:r>
              <a:rPr lang="ja-JP" altLang="en-US" sz="1400" b="1" dirty="0" smtClean="0">
                <a:solidFill>
                  <a:schemeClr val="tx1"/>
                </a:solidFill>
                <a:latin typeface="+mn-ea"/>
              </a:rPr>
              <a:t>４年</a:t>
            </a:r>
            <a:r>
              <a:rPr lang="ja-JP" altLang="en-US" sz="1400" b="1" dirty="0">
                <a:solidFill>
                  <a:schemeClr val="tx1"/>
                </a:solidFill>
                <a:latin typeface="+mn-ea"/>
              </a:rPr>
              <a:t>４月施行を踏まえ、在学中に成年となる高校生等に対する実践的な消費者教育を推進するため、教育委員会等と連携し府内すべての高等学校等で消費者教育を以下の４点について重点的に</a:t>
            </a:r>
            <a:r>
              <a:rPr lang="ja-JP" altLang="en-US" sz="1400" b="1" dirty="0" smtClean="0">
                <a:solidFill>
                  <a:schemeClr val="tx1"/>
                </a:solidFill>
                <a:latin typeface="+mn-ea"/>
              </a:rPr>
              <a:t>取り組む</a:t>
            </a:r>
            <a:endParaRPr lang="ja-JP" altLang="en-US" sz="1400" b="1" dirty="0">
              <a:solidFill>
                <a:schemeClr val="tx1"/>
              </a:solidFill>
              <a:latin typeface="+mn-ea"/>
            </a:endParaRPr>
          </a:p>
        </p:txBody>
      </p:sp>
      <p:sp>
        <p:nvSpPr>
          <p:cNvPr id="4" name="コンテンツ プレースホルダー 3"/>
          <p:cNvSpPr>
            <a:spLocks noGrp="1"/>
          </p:cNvSpPr>
          <p:nvPr>
            <p:ph sz="half" idx="2"/>
          </p:nvPr>
        </p:nvSpPr>
        <p:spPr>
          <a:xfrm>
            <a:off x="675744" y="2737245"/>
            <a:ext cx="4185623" cy="3304117"/>
          </a:xfrm>
        </p:spPr>
        <p:txBody>
          <a:bodyPr/>
          <a:lstStyle/>
          <a:p>
            <a:r>
              <a:rPr lang="ja-JP" altLang="en-US" sz="1600" dirty="0">
                <a:solidFill>
                  <a:prstClr val="black"/>
                </a:solidFill>
                <a:latin typeface="游ゴシック" panose="020F0502020204030204"/>
              </a:rPr>
              <a:t>新学習指導要領が実施されるまでの間、先行</a:t>
            </a:r>
            <a:r>
              <a:rPr lang="ja-JP" altLang="en-US" sz="1600" dirty="0" smtClean="0">
                <a:solidFill>
                  <a:prstClr val="black"/>
                </a:solidFill>
                <a:latin typeface="游ゴシック" panose="020F0502020204030204"/>
              </a:rPr>
              <a:t>で特例</a:t>
            </a:r>
            <a:r>
              <a:rPr lang="ja-JP" altLang="en-US" sz="1600" dirty="0">
                <a:solidFill>
                  <a:prstClr val="black"/>
                </a:solidFill>
                <a:latin typeface="游ゴシック" panose="020F0502020204030204"/>
              </a:rPr>
              <a:t>として実施される家庭科、社会科等での実践的な消費者教育の周知徹底と早期実施</a:t>
            </a:r>
          </a:p>
          <a:p>
            <a:r>
              <a:rPr lang="ja-JP" altLang="en-US" sz="1600" dirty="0">
                <a:solidFill>
                  <a:prstClr val="black"/>
                </a:solidFill>
                <a:latin typeface="游ゴシック" panose="020F0502020204030204"/>
              </a:rPr>
              <a:t>「社会への扉」等の実践的な消費者教育教材等の活用</a:t>
            </a:r>
            <a:endParaRPr lang="en-US" altLang="ja-JP" sz="1600" dirty="0">
              <a:solidFill>
                <a:prstClr val="black"/>
              </a:solidFill>
              <a:latin typeface="游ゴシック" panose="020F0502020204030204"/>
            </a:endParaRPr>
          </a:p>
          <a:p>
            <a:r>
              <a:rPr lang="ja-JP" altLang="en-US" sz="1600" dirty="0">
                <a:solidFill>
                  <a:prstClr val="black"/>
                </a:solidFill>
                <a:latin typeface="游ゴシック" panose="020F0502020204030204"/>
              </a:rPr>
              <a:t>「消費者教育コーディネーター」等の育成・活用及び実務経験者の学校教育現場での活用</a:t>
            </a:r>
          </a:p>
          <a:p>
            <a:r>
              <a:rPr lang="ja-JP" altLang="en-US" sz="1600" dirty="0">
                <a:solidFill>
                  <a:prstClr val="black"/>
                </a:solidFill>
                <a:latin typeface="游ゴシック" panose="020F0502020204030204"/>
              </a:rPr>
              <a:t>教員研修等による消費者教育の指導力強化</a:t>
            </a:r>
          </a:p>
          <a:p>
            <a:endParaRPr kumimoji="1" lang="ja-JP" altLang="en-US" dirty="0"/>
          </a:p>
        </p:txBody>
      </p:sp>
      <p:sp>
        <p:nvSpPr>
          <p:cNvPr id="5" name="テキスト プレースホルダー 4"/>
          <p:cNvSpPr>
            <a:spLocks noGrp="1"/>
          </p:cNvSpPr>
          <p:nvPr>
            <p:ph type="body" sz="quarter" idx="3"/>
          </p:nvPr>
        </p:nvSpPr>
        <p:spPr>
          <a:xfrm>
            <a:off x="4974079" y="621164"/>
            <a:ext cx="4185618" cy="1748547"/>
          </a:xfrm>
        </p:spPr>
        <p:txBody>
          <a:bodyPr/>
          <a:lstStyle/>
          <a:p>
            <a:r>
              <a:rPr lang="ja-JP" altLang="en-US" sz="1600" b="1" dirty="0">
                <a:solidFill>
                  <a:schemeClr val="tx1"/>
                </a:solidFill>
              </a:rPr>
              <a:t>○</a:t>
            </a:r>
            <a:r>
              <a:rPr lang="ja-JP" altLang="en-US" sz="1600" b="1" dirty="0" smtClean="0">
                <a:solidFill>
                  <a:schemeClr val="tx1"/>
                </a:solidFill>
              </a:rPr>
              <a:t>重点</a:t>
            </a:r>
            <a:r>
              <a:rPr lang="ja-JP" altLang="en-US" sz="1600" b="1" dirty="0">
                <a:solidFill>
                  <a:schemeClr val="tx1"/>
                </a:solidFill>
              </a:rPr>
              <a:t>取組２</a:t>
            </a:r>
            <a:endParaRPr lang="en-US" altLang="ja-JP" sz="1600" b="1" dirty="0">
              <a:solidFill>
                <a:schemeClr val="tx1"/>
              </a:solidFill>
            </a:endParaRPr>
          </a:p>
          <a:p>
            <a:r>
              <a:rPr lang="ja-JP" altLang="en-US" sz="1400" b="1" dirty="0">
                <a:solidFill>
                  <a:schemeClr val="tx1"/>
                </a:solidFill>
              </a:rPr>
              <a:t>超高齢化社会の進展を踏まえ、消費者被害から高齢者、</a:t>
            </a:r>
            <a:r>
              <a:rPr lang="ja-JP" altLang="en-US" sz="1400" b="1" dirty="0" err="1">
                <a:solidFill>
                  <a:schemeClr val="tx1"/>
                </a:solidFill>
              </a:rPr>
              <a:t>障がい</a:t>
            </a:r>
            <a:r>
              <a:rPr lang="ja-JP" altLang="en-US" sz="1400" b="1" dirty="0">
                <a:solidFill>
                  <a:schemeClr val="tx1"/>
                </a:solidFill>
              </a:rPr>
              <a:t>者等を守るため、府内全市町村での消費者安全確保地域協議会等の見守りネットワークの設置とより効果的な運営が行われるよう、市町村の取組を</a:t>
            </a:r>
            <a:r>
              <a:rPr lang="ja-JP" altLang="en-US" sz="1400" b="1" dirty="0" smtClean="0">
                <a:solidFill>
                  <a:schemeClr val="tx1"/>
                </a:solidFill>
              </a:rPr>
              <a:t>支援</a:t>
            </a:r>
            <a:endParaRPr lang="ja-JP" altLang="en-US" sz="1400" b="1" dirty="0">
              <a:solidFill>
                <a:schemeClr val="tx1"/>
              </a:solidFill>
            </a:endParaRPr>
          </a:p>
        </p:txBody>
      </p:sp>
      <p:sp>
        <p:nvSpPr>
          <p:cNvPr id="6" name="コンテンツ プレースホルダー 5"/>
          <p:cNvSpPr>
            <a:spLocks noGrp="1"/>
          </p:cNvSpPr>
          <p:nvPr>
            <p:ph sz="quarter" idx="4"/>
          </p:nvPr>
        </p:nvSpPr>
        <p:spPr/>
        <p:txBody>
          <a:bodyPr>
            <a:normAutofit lnSpcReduction="10000"/>
          </a:bodyPr>
          <a:lstStyle/>
          <a:p>
            <a:r>
              <a:rPr lang="ja-JP" altLang="en-US" sz="1700" dirty="0">
                <a:solidFill>
                  <a:prstClr val="black"/>
                </a:solidFill>
                <a:latin typeface="游ゴシック" panose="020F0502020204030204"/>
              </a:rPr>
              <a:t>消費のサポーターをはじめ高齢者等向け講座の充実強化と地域における講座開催等の支援・調整</a:t>
            </a:r>
          </a:p>
          <a:p>
            <a:r>
              <a:rPr lang="ja-JP" altLang="en-US" sz="1700" dirty="0">
                <a:solidFill>
                  <a:prstClr val="black"/>
                </a:solidFill>
                <a:latin typeface="游ゴシック" panose="020F0502020204030204"/>
              </a:rPr>
              <a:t>弁護士等の専門家との連携による見守りネットワークづくりに向けた環境整備</a:t>
            </a:r>
            <a:endParaRPr lang="en-US" altLang="ja-JP" sz="1700" dirty="0">
              <a:solidFill>
                <a:prstClr val="black"/>
              </a:solidFill>
              <a:latin typeface="游ゴシック" panose="020F0502020204030204"/>
            </a:endParaRPr>
          </a:p>
          <a:p>
            <a:r>
              <a:rPr lang="ja-JP" altLang="en-US" sz="1700" dirty="0">
                <a:solidFill>
                  <a:prstClr val="black"/>
                </a:solidFill>
                <a:latin typeface="游ゴシック" panose="020F0502020204030204"/>
              </a:rPr>
              <a:t>警察との連携による高齢者等を狙い撃ちにする特殊詐欺被害や消費者被害の防止</a:t>
            </a:r>
          </a:p>
          <a:p>
            <a:r>
              <a:rPr lang="ja-JP" altLang="en-US" sz="1700" dirty="0">
                <a:solidFill>
                  <a:prstClr val="black"/>
                </a:solidFill>
                <a:latin typeface="游ゴシック" panose="020F0502020204030204"/>
              </a:rPr>
              <a:t>消費者安全確保地域協議会等の効果的運営に向けた研修等での好事例の情報交換機会の設定</a:t>
            </a:r>
            <a:endParaRPr lang="en-US" altLang="ja-JP" sz="1700" dirty="0">
              <a:solidFill>
                <a:prstClr val="black"/>
              </a:solidFill>
              <a:latin typeface="游ゴシック" panose="020F0502020204030204"/>
            </a:endParaRPr>
          </a:p>
          <a:p>
            <a:endParaRPr kumimoji="1" lang="ja-JP" altLang="en-US" dirty="0"/>
          </a:p>
        </p:txBody>
      </p:sp>
      <p:sp>
        <p:nvSpPr>
          <p:cNvPr id="7" name="正方形/長方形 6"/>
          <p:cNvSpPr/>
          <p:nvPr/>
        </p:nvSpPr>
        <p:spPr>
          <a:xfrm>
            <a:off x="674151" y="722387"/>
            <a:ext cx="4299927" cy="531897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D57F1E4F-1CFF-5643-939E-217C01CDF565}" type="slidenum">
              <a:rPr lang="en-US" sz="1800" b="1" smtClean="0"/>
              <a:pPr/>
              <a:t>2</a:t>
            </a:fld>
            <a:endParaRPr lang="en-US" sz="1800" b="1" dirty="0"/>
          </a:p>
        </p:txBody>
      </p:sp>
    </p:spTree>
    <p:extLst>
      <p:ext uri="{BB962C8B-B14F-4D97-AF65-F5344CB8AC3E}">
        <p14:creationId xmlns:p14="http://schemas.microsoft.com/office/powerpoint/2010/main" val="35025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576" y="158839"/>
            <a:ext cx="8596668" cy="665408"/>
          </a:xfrm>
        </p:spPr>
        <p:txBody>
          <a:bodyPr>
            <a:normAutofit/>
          </a:bodyPr>
          <a:lstStyle/>
          <a:p>
            <a:r>
              <a:rPr lang="ja-JP" altLang="en-US" sz="3200" b="1" dirty="0"/>
              <a:t>消費者教育の取組に関するイメージマップ</a:t>
            </a:r>
            <a:endParaRPr kumimoji="1" lang="ja-JP" altLang="en-US" sz="3200" b="1" dirty="0"/>
          </a:p>
        </p:txBody>
      </p:sp>
      <p:pic>
        <p:nvPicPr>
          <p:cNvPr id="4" name="コンテンツ プレースホルダー 5">
            <a:extLst>
              <a:ext uri="{FF2B5EF4-FFF2-40B4-BE49-F238E27FC236}">
                <a16:creationId xmlns:a16="http://schemas.microsoft.com/office/drawing/2014/main" id="{F70618A1-A446-4C55-B5C4-A5788D930DF6}"/>
              </a:ext>
            </a:extLst>
          </p:cNvPr>
          <p:cNvPicPr>
            <a:picLocks noGrp="1" noChangeAspect="1"/>
          </p:cNvPicPr>
          <p:nvPr>
            <p:ph idx="1"/>
          </p:nvPr>
        </p:nvPicPr>
        <p:blipFill>
          <a:blip r:embed="rId2"/>
          <a:stretch>
            <a:fillRect/>
          </a:stretch>
        </p:blipFill>
        <p:spPr>
          <a:xfrm>
            <a:off x="798673" y="907754"/>
            <a:ext cx="8449571" cy="5778216"/>
          </a:xfrm>
          <a:prstGeom prst="rect">
            <a:avLst/>
          </a:prstGeom>
        </p:spPr>
      </p:pic>
      <p:sp>
        <p:nvSpPr>
          <p:cNvPr id="5" name="正方形/長方形 4">
            <a:extLst>
              <a:ext uri="{FF2B5EF4-FFF2-40B4-BE49-F238E27FC236}">
                <a16:creationId xmlns:a16="http://schemas.microsoft.com/office/drawing/2014/main" id="{33AF32BD-697E-439E-8A12-3B765CECF695}"/>
              </a:ext>
            </a:extLst>
          </p:cNvPr>
          <p:cNvSpPr/>
          <p:nvPr/>
        </p:nvSpPr>
        <p:spPr>
          <a:xfrm>
            <a:off x="798673" y="3264266"/>
            <a:ext cx="5207017" cy="24258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r>
              <a:rPr lang="en-US" altLang="ja-JP" sz="2000" b="1" dirty="0">
                <a:solidFill>
                  <a:schemeClr val="tx1"/>
                </a:solidFill>
              </a:rPr>
              <a:t>【</a:t>
            </a:r>
            <a:r>
              <a:rPr lang="ja-JP" altLang="en-US" sz="2000" b="1" dirty="0">
                <a:solidFill>
                  <a:schemeClr val="tx1"/>
                </a:solidFill>
              </a:rPr>
              <a:t>大学・専門学校、若者</a:t>
            </a:r>
            <a:r>
              <a:rPr lang="en-US" altLang="ja-JP" sz="2000" b="1" dirty="0">
                <a:solidFill>
                  <a:schemeClr val="tx1"/>
                </a:solidFill>
              </a:rPr>
              <a:t>】</a:t>
            </a:r>
          </a:p>
          <a:p>
            <a:pPr>
              <a:spcBef>
                <a:spcPts val="1000"/>
              </a:spcBef>
            </a:pPr>
            <a:r>
              <a:rPr lang="ja-JP" altLang="en-US" b="1" dirty="0">
                <a:solidFill>
                  <a:schemeClr val="tx1"/>
                </a:solidFill>
              </a:rPr>
              <a:t>生活において自立を進め、消費生活のスタイルや価値観を確立し、自らの行動を始める</a:t>
            </a:r>
            <a:r>
              <a:rPr lang="ja-JP" altLang="en-US" b="1" dirty="0" smtClean="0">
                <a:solidFill>
                  <a:schemeClr val="tx1"/>
                </a:solidFill>
              </a:rPr>
              <a:t>時期</a:t>
            </a:r>
            <a:endParaRPr lang="en-US" altLang="ja-JP" b="1" dirty="0" smtClean="0">
              <a:solidFill>
                <a:schemeClr val="tx1"/>
              </a:solidFill>
            </a:endParaRPr>
          </a:p>
          <a:p>
            <a:pPr>
              <a:spcBef>
                <a:spcPts val="1000"/>
              </a:spcBef>
            </a:pPr>
            <a:r>
              <a:rPr lang="ja-JP" altLang="en-US" b="1" dirty="0" smtClean="0">
                <a:solidFill>
                  <a:schemeClr val="accent2">
                    <a:lumMod val="75000"/>
                  </a:schemeClr>
                </a:solidFill>
              </a:rPr>
              <a:t>⇒消費者市民社会の実現に向けて、消費者教育・啓発に関するボランティア活動など様々な活動</a:t>
            </a:r>
            <a:r>
              <a:rPr lang="ja-JP" altLang="en-US" b="1" dirty="0">
                <a:solidFill>
                  <a:schemeClr val="accent2">
                    <a:lumMod val="75000"/>
                  </a:schemeClr>
                </a:solidFill>
              </a:rPr>
              <a:t>へ</a:t>
            </a:r>
            <a:r>
              <a:rPr lang="ja-JP" altLang="en-US" b="1" dirty="0" smtClean="0">
                <a:solidFill>
                  <a:schemeClr val="accent2">
                    <a:lumMod val="75000"/>
                  </a:schemeClr>
                </a:solidFill>
              </a:rPr>
              <a:t>の取組みを推進</a:t>
            </a:r>
            <a:endParaRPr lang="en-US" altLang="ja-JP" b="1" dirty="0">
              <a:solidFill>
                <a:schemeClr val="accent2">
                  <a:lumMod val="75000"/>
                </a:schemeClr>
              </a:solidFill>
            </a:endParaRPr>
          </a:p>
        </p:txBody>
      </p:sp>
      <p:sp>
        <p:nvSpPr>
          <p:cNvPr id="9" name="正方形/長方形 8"/>
          <p:cNvSpPr/>
          <p:nvPr/>
        </p:nvSpPr>
        <p:spPr>
          <a:xfrm>
            <a:off x="6684135" y="1120462"/>
            <a:ext cx="850006" cy="531897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E61BF99C-A311-48A4-B34F-06163B04BD92}"/>
              </a:ext>
            </a:extLst>
          </p:cNvPr>
          <p:cNvCxnSpPr>
            <a:cxnSpLocks/>
          </p:cNvCxnSpPr>
          <p:nvPr/>
        </p:nvCxnSpPr>
        <p:spPr>
          <a:xfrm flipH="1">
            <a:off x="5383779" y="2132317"/>
            <a:ext cx="1243822" cy="10901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57F1E4F-1CFF-5643-939E-217C01CDF565}" type="slidenum">
              <a:rPr lang="en-US" sz="1800" b="1" smtClean="0"/>
              <a:pPr/>
              <a:t>3</a:t>
            </a:fld>
            <a:endParaRPr lang="en-US" sz="1800" b="1" dirty="0"/>
          </a:p>
        </p:txBody>
      </p:sp>
    </p:spTree>
    <p:extLst>
      <p:ext uri="{BB962C8B-B14F-4D97-AF65-F5344CB8AC3E}">
        <p14:creationId xmlns:p14="http://schemas.microsoft.com/office/powerpoint/2010/main" val="196763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5" y="197476"/>
            <a:ext cx="8596668" cy="948744"/>
          </a:xfrm>
        </p:spPr>
        <p:txBody>
          <a:bodyPr>
            <a:normAutofit/>
          </a:bodyPr>
          <a:lstStyle/>
          <a:p>
            <a:r>
              <a:rPr kumimoji="1" lang="ja-JP" altLang="en-US" sz="3200" b="1" dirty="0" smtClean="0"/>
              <a:t>大学生期における消費者教育推進事業</a:t>
            </a:r>
            <a:r>
              <a:rPr kumimoji="1" lang="en-US" altLang="ja-JP" sz="1600" b="1" dirty="0" smtClean="0"/>
              <a:t>【H28</a:t>
            </a:r>
            <a:r>
              <a:rPr kumimoji="1" lang="ja-JP" altLang="en-US" sz="1600" b="1" dirty="0" smtClean="0"/>
              <a:t>～実施</a:t>
            </a:r>
            <a:r>
              <a:rPr kumimoji="1" lang="en-US" altLang="ja-JP" sz="1600" b="1" dirty="0" smtClean="0"/>
              <a:t>】</a:t>
            </a:r>
            <a:endParaRPr kumimoji="1" lang="ja-JP" altLang="en-US" sz="1600" b="1" dirty="0"/>
          </a:p>
        </p:txBody>
      </p:sp>
      <p:grpSp>
        <p:nvGrpSpPr>
          <p:cNvPr id="8" name="グループ化 7"/>
          <p:cNvGrpSpPr/>
          <p:nvPr/>
        </p:nvGrpSpPr>
        <p:grpSpPr>
          <a:xfrm>
            <a:off x="258972" y="3814793"/>
            <a:ext cx="6206223" cy="2301372"/>
            <a:chOff x="3594599" y="66339"/>
            <a:chExt cx="4180976" cy="1602297"/>
          </a:xfrm>
        </p:grpSpPr>
        <p:sp>
          <p:nvSpPr>
            <p:cNvPr id="9" name="フローチャート: 他ページ結合子 8"/>
            <p:cNvSpPr/>
            <p:nvPr/>
          </p:nvSpPr>
          <p:spPr>
            <a:xfrm rot="16200000">
              <a:off x="3906145" y="101380"/>
              <a:ext cx="1323295" cy="1297349"/>
            </a:xfrm>
            <a:prstGeom prst="flowChartOffpageConnector">
              <a:avLst/>
            </a:pr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他ページ結合子 9"/>
            <p:cNvSpPr/>
            <p:nvPr/>
          </p:nvSpPr>
          <p:spPr>
            <a:xfrm rot="16200000">
              <a:off x="5167100" y="106520"/>
              <a:ext cx="1337776" cy="1272588"/>
            </a:xfrm>
            <a:prstGeom prst="flowChartOffpageConnector">
              <a:avLst/>
            </a:prstGeom>
            <a:solidFill>
              <a:srgbClr val="5C8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156439" y="154522"/>
              <a:ext cx="1292859" cy="1071425"/>
            </a:xfrm>
            <a:prstGeom prst="rect">
              <a:avLst/>
            </a:prstGeom>
            <a:noFill/>
          </p:spPr>
          <p:txBody>
            <a:bodyPr wrap="none" rtlCol="0">
              <a:spAutoFit/>
            </a:bodyPr>
            <a:lstStyle/>
            <a:p>
              <a:pPr lvl="0" algn="ctr"/>
              <a:r>
                <a:rPr lang="en-US" altLang="ja-JP" sz="2000" b="1" dirty="0">
                  <a:solidFill>
                    <a:schemeClr val="bg1"/>
                  </a:solidFill>
                  <a:latin typeface="UD デジタル 教科書体 NK-R" panose="02020400000000000000" pitchFamily="18" charset="-128"/>
                  <a:ea typeface="UD デジタル 教科書体 NK-R" panose="02020400000000000000" pitchFamily="18" charset="-128"/>
                </a:rPr>
                <a:t>STEP2</a:t>
              </a:r>
            </a:p>
            <a:p>
              <a:pPr lvl="0" algn="ctr"/>
              <a:endParaRPr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学生リーダー会で</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消費者教育・啓発の</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ボランティア活動</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に参加</a:t>
              </a:r>
            </a:p>
          </p:txBody>
        </p:sp>
        <p:sp>
          <p:nvSpPr>
            <p:cNvPr id="12" name="フローチャート: 他ページ結合子 11"/>
            <p:cNvSpPr/>
            <p:nvPr/>
          </p:nvSpPr>
          <p:spPr>
            <a:xfrm rot="16200000">
              <a:off x="6454220" y="90345"/>
              <a:ext cx="1345362" cy="1297349"/>
            </a:xfrm>
            <a:prstGeom prst="flowChartOffpageConnector">
              <a:avLst/>
            </a:prstGeom>
            <a:solidFill>
              <a:srgbClr val="3D5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480757" y="171083"/>
              <a:ext cx="1230225" cy="899997"/>
            </a:xfrm>
            <a:prstGeom prst="rect">
              <a:avLst/>
            </a:prstGeom>
            <a:noFill/>
          </p:spPr>
          <p:txBody>
            <a:bodyPr wrap="none" rtlCol="0">
              <a:spAutoFit/>
            </a:bodyPr>
            <a:lstStyle/>
            <a:p>
              <a:pPr lvl="0" algn="ctr"/>
              <a:r>
                <a:rPr lang="en-US" altLang="ja-JP" sz="2000" b="1" dirty="0">
                  <a:solidFill>
                    <a:schemeClr val="bg1"/>
                  </a:solidFill>
                  <a:latin typeface="UD デジタル 教科書体 NK-R" panose="02020400000000000000" pitchFamily="18" charset="-128"/>
                  <a:ea typeface="UD デジタル 教科書体 NK-R" panose="02020400000000000000" pitchFamily="18" charset="-128"/>
                </a:rPr>
                <a:t>STEP3</a:t>
              </a:r>
            </a:p>
            <a:p>
              <a:pPr lvl="0" algn="ctr"/>
              <a:endParaRPr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大阪府消費者教育</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学生リーダーに</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認定</a:t>
              </a:r>
              <a:endPar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3594599" y="139134"/>
              <a:ext cx="1808690" cy="1529502"/>
            </a:xfrm>
            <a:prstGeom prst="rect">
              <a:avLst/>
            </a:prstGeom>
            <a:noFill/>
          </p:spPr>
          <p:txBody>
            <a:bodyPr wrap="square" rtlCol="0">
              <a:spAutoFit/>
            </a:bodyPr>
            <a:lstStyle/>
            <a:p>
              <a:pPr lvl="0" algn="ctr"/>
              <a:r>
                <a:rPr lang="en-US" altLang="ja-JP" sz="2000" b="1" dirty="0">
                  <a:solidFill>
                    <a:schemeClr val="bg1"/>
                  </a:solidFill>
                  <a:latin typeface="UD デジタル 教科書体 NK-R" panose="02020400000000000000" pitchFamily="18" charset="-128"/>
                  <a:ea typeface="UD デジタル 教科書体 NK-R" panose="02020400000000000000" pitchFamily="18" charset="-128"/>
                </a:rPr>
                <a:t>STEP1</a:t>
              </a:r>
            </a:p>
            <a:p>
              <a:pPr lvl="0" algn="ctr"/>
              <a:endParaRPr lang="en-US" altLang="ja-JP"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dirty="0">
                  <a:solidFill>
                    <a:schemeClr val="bg1"/>
                  </a:solidFill>
                  <a:latin typeface="UD デジタル 教科書体 NK-R" panose="02020400000000000000" pitchFamily="18" charset="-128"/>
                  <a:ea typeface="UD デジタル 教科書体 NK-R" panose="02020400000000000000" pitchFamily="18" charset="-128"/>
                </a:rPr>
                <a:t>大阪府消費者教育</a:t>
              </a:r>
              <a:endParaRPr lang="en-US" altLang="ja-JP"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dirty="0">
                  <a:solidFill>
                    <a:schemeClr val="bg1"/>
                  </a:solidFill>
                  <a:latin typeface="UD デジタル 教科書体 NK-R" panose="02020400000000000000" pitchFamily="18" charset="-128"/>
                  <a:ea typeface="UD デジタル 教科書体 NK-R" panose="02020400000000000000" pitchFamily="18" charset="-128"/>
                </a:rPr>
                <a:t>学生リーダー養成</a:t>
              </a:r>
              <a:endParaRPr lang="en-US" altLang="ja-JP" dirty="0">
                <a:solidFill>
                  <a:schemeClr val="bg1"/>
                </a:solidFill>
                <a:latin typeface="UD デジタル 教科書体 NK-R" panose="02020400000000000000" pitchFamily="18" charset="-128"/>
                <a:ea typeface="UD デジタル 教科書体 NK-R" panose="02020400000000000000" pitchFamily="18" charset="-128"/>
              </a:endParaRPr>
            </a:p>
            <a:p>
              <a:pPr lvl="0" algn="ctr"/>
              <a:r>
                <a:rPr lang="ja-JP" altLang="en-US" dirty="0">
                  <a:solidFill>
                    <a:schemeClr val="bg1"/>
                  </a:solidFill>
                  <a:latin typeface="UD デジタル 教科書体 NK-R" panose="02020400000000000000" pitchFamily="18" charset="-128"/>
                  <a:ea typeface="UD デジタル 教科書体 NK-R" panose="02020400000000000000" pitchFamily="18" charset="-128"/>
                </a:rPr>
                <a:t>講座を受講</a:t>
              </a:r>
            </a:p>
            <a:p>
              <a:endParaRPr kumimoji="1" lang="ja-JP" altLang="en-US" sz="1200" dirty="0">
                <a:solidFill>
                  <a:schemeClr val="bg1"/>
                </a:solidFill>
              </a:endParaRPr>
            </a:p>
          </p:txBody>
        </p:sp>
      </p:grpSp>
      <p:sp>
        <p:nvSpPr>
          <p:cNvPr id="22" name="タイトル 1"/>
          <p:cNvSpPr txBox="1">
            <a:spLocks/>
          </p:cNvSpPr>
          <p:nvPr/>
        </p:nvSpPr>
        <p:spPr>
          <a:xfrm>
            <a:off x="677335" y="3055920"/>
            <a:ext cx="8596668" cy="6627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44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b="1" dirty="0" smtClean="0"/>
              <a:t>大阪府消費者教育学生リーダー</a:t>
            </a:r>
            <a:r>
              <a:rPr lang="ja-JP" altLang="en-US" sz="2400" b="1" dirty="0"/>
              <a:t>になるには</a:t>
            </a:r>
          </a:p>
        </p:txBody>
      </p:sp>
      <p:sp>
        <p:nvSpPr>
          <p:cNvPr id="23" name="コンテンツ プレースホルダー 5"/>
          <p:cNvSpPr txBox="1">
            <a:spLocks/>
          </p:cNvSpPr>
          <p:nvPr/>
        </p:nvSpPr>
        <p:spPr>
          <a:xfrm>
            <a:off x="6474019" y="3854288"/>
            <a:ext cx="3940935" cy="171970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1700" dirty="0" smtClean="0">
                <a:solidFill>
                  <a:prstClr val="black"/>
                </a:solidFill>
                <a:latin typeface="游ゴシック" panose="020F0502020204030204"/>
              </a:rPr>
              <a:t>リーダー認定者数（</a:t>
            </a:r>
            <a:r>
              <a:rPr lang="en-US" altLang="ja-JP" sz="1700" dirty="0" smtClean="0">
                <a:solidFill>
                  <a:prstClr val="black"/>
                </a:solidFill>
                <a:latin typeface="游ゴシック" panose="020F0502020204030204"/>
              </a:rPr>
              <a:t>R3</a:t>
            </a:r>
            <a:r>
              <a:rPr lang="ja-JP" altLang="en-US" sz="1700" dirty="0" smtClean="0">
                <a:solidFill>
                  <a:prstClr val="black"/>
                </a:solidFill>
                <a:latin typeface="游ゴシック" panose="020F0502020204030204"/>
              </a:rPr>
              <a:t>年度末）</a:t>
            </a:r>
            <a:endParaRPr lang="en-US" altLang="ja-JP" sz="1700" dirty="0" smtClean="0">
              <a:solidFill>
                <a:prstClr val="black"/>
              </a:solidFill>
              <a:latin typeface="游ゴシック" panose="020F0502020204030204"/>
            </a:endParaRPr>
          </a:p>
          <a:p>
            <a:pPr marL="0" indent="0">
              <a:buNone/>
            </a:pPr>
            <a:r>
              <a:rPr lang="ja-JP" altLang="en-US" sz="1700" dirty="0" smtClean="0">
                <a:solidFill>
                  <a:prstClr val="black"/>
                </a:solidFill>
                <a:latin typeface="游ゴシック" panose="020F0502020204030204"/>
              </a:rPr>
              <a:t>　  </a:t>
            </a:r>
            <a:r>
              <a:rPr lang="ja-JP" altLang="en-US" sz="1700" b="1" u="sng" dirty="0" smtClean="0">
                <a:solidFill>
                  <a:prstClr val="black"/>
                </a:solidFill>
                <a:latin typeface="游ゴシック" panose="020F0502020204030204"/>
              </a:rPr>
              <a:t>１３１名（</a:t>
            </a:r>
            <a:r>
              <a:rPr lang="en-US" altLang="ja-JP" sz="1700" b="1" u="sng" dirty="0" smtClean="0">
                <a:solidFill>
                  <a:prstClr val="black"/>
                </a:solidFill>
                <a:latin typeface="游ゴシック" panose="020F0502020204030204"/>
              </a:rPr>
              <a:t>R</a:t>
            </a:r>
            <a:r>
              <a:rPr lang="ja-JP" altLang="en-US" sz="1700" b="1" u="sng" dirty="0" smtClean="0">
                <a:solidFill>
                  <a:prstClr val="black"/>
                </a:solidFill>
                <a:latin typeface="游ゴシック" panose="020F0502020204030204"/>
              </a:rPr>
              <a:t>３認定者数：３７人）</a:t>
            </a:r>
          </a:p>
          <a:p>
            <a:r>
              <a:rPr lang="ja-JP" altLang="en-US" dirty="0"/>
              <a:t>構成</a:t>
            </a:r>
            <a:r>
              <a:rPr lang="ja-JP" altLang="en-US" dirty="0" smtClean="0"/>
              <a:t>大学数</a:t>
            </a:r>
            <a:endParaRPr lang="en-US" altLang="ja-JP" dirty="0" smtClean="0"/>
          </a:p>
          <a:p>
            <a:pPr marL="0" indent="0">
              <a:buNone/>
            </a:pPr>
            <a:r>
              <a:rPr lang="ja-JP" altLang="en-US" dirty="0" smtClean="0"/>
              <a:t>　  </a:t>
            </a:r>
            <a:r>
              <a:rPr lang="ja-JP" altLang="en-US" b="1" u="sng" dirty="0">
                <a:latin typeface="+mn-ea"/>
              </a:rPr>
              <a:t>２１</a:t>
            </a:r>
            <a:r>
              <a:rPr lang="ja-JP" altLang="en-US" b="1" u="sng" dirty="0" smtClean="0"/>
              <a:t>大学</a:t>
            </a:r>
            <a:endParaRPr lang="ja-JP" altLang="en-US" b="1" u="sng" dirty="0"/>
          </a:p>
        </p:txBody>
      </p:sp>
      <p:sp>
        <p:nvSpPr>
          <p:cNvPr id="24" name="テキスト プレースホルダー 6"/>
          <p:cNvSpPr txBox="1">
            <a:spLocks/>
          </p:cNvSpPr>
          <p:nvPr/>
        </p:nvSpPr>
        <p:spPr>
          <a:xfrm>
            <a:off x="677335" y="1146220"/>
            <a:ext cx="9020458" cy="18341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t>消費者として自立した判断能力を備え、消費者市民社会の実現に向け積極的に活動　　　　できる力を持つ大学生を育成し、主体的な活動を促進することにより、消費者教育を推進することを目的とした事業。</a:t>
            </a:r>
            <a:endParaRPr lang="en-US" altLang="ja-JP" dirty="0"/>
          </a:p>
          <a:p>
            <a:r>
              <a:rPr lang="ja-JP" altLang="en-US" dirty="0" smtClean="0"/>
              <a:t>同世代</a:t>
            </a:r>
            <a:r>
              <a:rPr lang="ja-JP" altLang="en-US" dirty="0"/>
              <a:t>や年下の若者等に対する消費者教育の担い手となる</a:t>
            </a:r>
            <a:endParaRPr lang="en-US" altLang="ja-JP" dirty="0"/>
          </a:p>
          <a:p>
            <a:pPr marL="0" indent="0">
              <a:buNone/>
            </a:pPr>
            <a:r>
              <a:rPr lang="ja-JP" altLang="en-US" b="1" u="sng" dirty="0" smtClean="0"/>
              <a:t>　「大阪府消費者教育学生リーダー」</a:t>
            </a:r>
            <a:r>
              <a:rPr lang="ja-JP" altLang="en-US" dirty="0" smtClean="0"/>
              <a:t>を育成。</a:t>
            </a:r>
            <a:endParaRPr lang="en-US" altLang="ja-JP" dirty="0"/>
          </a:p>
        </p:txBody>
      </p:sp>
      <p:sp>
        <p:nvSpPr>
          <p:cNvPr id="15" name="タイトル 1"/>
          <p:cNvSpPr txBox="1">
            <a:spLocks/>
          </p:cNvSpPr>
          <p:nvPr/>
        </p:nvSpPr>
        <p:spPr>
          <a:xfrm>
            <a:off x="677335" y="5882734"/>
            <a:ext cx="8466665" cy="803329"/>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kumimoji="1" sz="44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smtClean="0">
                <a:solidFill>
                  <a:schemeClr val="tx1"/>
                </a:solidFill>
              </a:rPr>
              <a:t>今年度（</a:t>
            </a:r>
            <a:r>
              <a:rPr lang="en-US" altLang="ja-JP" sz="1600" dirty="0" smtClean="0">
                <a:solidFill>
                  <a:schemeClr val="tx1"/>
                </a:solidFill>
              </a:rPr>
              <a:t>R4.6</a:t>
            </a:r>
            <a:r>
              <a:rPr lang="ja-JP" altLang="en-US" sz="1600" dirty="0" smtClean="0">
                <a:solidFill>
                  <a:schemeClr val="tx1"/>
                </a:solidFill>
              </a:rPr>
              <a:t>月）、南大阪地域大学コンソーシアムと大学コンソーシアム大阪</a:t>
            </a:r>
            <a:r>
              <a:rPr lang="ja-JP" altLang="en-US" sz="1600" dirty="0">
                <a:solidFill>
                  <a:schemeClr val="tx1"/>
                </a:solidFill>
              </a:rPr>
              <a:t>が</a:t>
            </a:r>
            <a:r>
              <a:rPr lang="ja-JP" altLang="en-US" sz="1600" dirty="0" smtClean="0">
                <a:solidFill>
                  <a:schemeClr val="tx1"/>
                </a:solidFill>
              </a:rPr>
              <a:t>単位互換包括連携協定を締結。これにより、大阪府内のほぼ全ての大学の学生が「大阪府消費者教育学生リーダー」に認定申請できる体制が構築された。</a:t>
            </a:r>
            <a:endParaRPr lang="ja-JP" altLang="en-US" sz="1600" dirty="0">
              <a:solidFill>
                <a:schemeClr val="tx1"/>
              </a:solidFill>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z="1800" b="1" smtClean="0"/>
              <a:pPr/>
              <a:t>4</a:t>
            </a:fld>
            <a:endParaRPr lang="en-US" sz="1800" b="1" dirty="0"/>
          </a:p>
        </p:txBody>
      </p:sp>
    </p:spTree>
    <p:extLst>
      <p:ext uri="{BB962C8B-B14F-4D97-AF65-F5344CB8AC3E}">
        <p14:creationId xmlns:p14="http://schemas.microsoft.com/office/powerpoint/2010/main" val="51043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677334" y="236112"/>
            <a:ext cx="8596668" cy="652530"/>
          </a:xfrm>
        </p:spPr>
        <p:txBody>
          <a:bodyPr>
            <a:normAutofit/>
          </a:bodyPr>
          <a:lstStyle/>
          <a:p>
            <a:r>
              <a:rPr kumimoji="1" lang="ja-JP" altLang="en-US" sz="3200" b="1" dirty="0" smtClean="0"/>
              <a:t>大阪府消費者教育学生リーダー会</a:t>
            </a:r>
            <a:endParaRPr kumimoji="1" lang="ja-JP" altLang="en-US" sz="3200" b="1" dirty="0"/>
          </a:p>
        </p:txBody>
      </p:sp>
      <p:sp>
        <p:nvSpPr>
          <p:cNvPr id="14" name="テキスト プレースホルダー 6"/>
          <p:cNvSpPr txBox="1">
            <a:spLocks/>
          </p:cNvSpPr>
          <p:nvPr/>
        </p:nvSpPr>
        <p:spPr>
          <a:xfrm>
            <a:off x="677334" y="888642"/>
            <a:ext cx="8596668" cy="4765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dirty="0"/>
              <a:t>リーダー</a:t>
            </a:r>
            <a:r>
              <a:rPr lang="ja-JP" altLang="en-US" dirty="0" smtClean="0"/>
              <a:t>認定者で構成された、消費者教育・啓発を実施する大学生による団体</a:t>
            </a:r>
            <a:endParaRPr lang="en-US" altLang="ja-JP" dirty="0" smtClean="0"/>
          </a:p>
          <a:p>
            <a:endParaRPr lang="en-US" altLang="ja-JP" dirty="0" smtClean="0"/>
          </a:p>
          <a:p>
            <a:endParaRPr lang="en-US" altLang="ja-JP" dirty="0"/>
          </a:p>
        </p:txBody>
      </p:sp>
      <p:sp>
        <p:nvSpPr>
          <p:cNvPr id="15" name="タイトル 1"/>
          <p:cNvSpPr txBox="1">
            <a:spLocks/>
          </p:cNvSpPr>
          <p:nvPr/>
        </p:nvSpPr>
        <p:spPr>
          <a:xfrm>
            <a:off x="677334" y="1754260"/>
            <a:ext cx="1550711" cy="47651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44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b="1" dirty="0"/>
              <a:t>活動内容</a:t>
            </a:r>
          </a:p>
        </p:txBody>
      </p:sp>
      <p:sp>
        <p:nvSpPr>
          <p:cNvPr id="16" name="テキスト プレースホルダー 6"/>
          <p:cNvSpPr txBox="1">
            <a:spLocks/>
          </p:cNvSpPr>
          <p:nvPr/>
        </p:nvSpPr>
        <p:spPr>
          <a:xfrm>
            <a:off x="677334" y="2230779"/>
            <a:ext cx="5195432" cy="37005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b="1" dirty="0" smtClean="0"/>
              <a:t>消費者教育・啓発活動（ボランティア活動）</a:t>
            </a:r>
            <a:endParaRPr lang="en-US" altLang="ja-JP" b="1" dirty="0"/>
          </a:p>
          <a:p>
            <a:pPr marL="0" indent="0">
              <a:buNone/>
            </a:pPr>
            <a:r>
              <a:rPr lang="ja-JP" altLang="en-US" dirty="0" smtClean="0"/>
              <a:t>　  啓発リーフレット・ウェブコンテンツ作成、</a:t>
            </a:r>
            <a:endParaRPr lang="en-US" altLang="ja-JP" dirty="0" smtClean="0"/>
          </a:p>
          <a:p>
            <a:pPr marL="0" indent="0">
              <a:buNone/>
            </a:pPr>
            <a:r>
              <a:rPr lang="ja-JP" altLang="en-US" dirty="0" smtClean="0"/>
              <a:t>　  高等学校・大学での</a:t>
            </a:r>
            <a:r>
              <a:rPr lang="en-US" altLang="ja-JP" dirty="0" smtClean="0"/>
              <a:t>TA</a:t>
            </a:r>
            <a:r>
              <a:rPr lang="ja-JP" altLang="en-US" dirty="0" err="1" smtClean="0"/>
              <a:t>、</a:t>
            </a:r>
            <a:r>
              <a:rPr lang="ja-JP" altLang="en-US" dirty="0" smtClean="0"/>
              <a:t>授業支援</a:t>
            </a:r>
            <a:endParaRPr lang="en-US" altLang="ja-JP" dirty="0" smtClean="0"/>
          </a:p>
          <a:p>
            <a:r>
              <a:rPr lang="ja-JP" altLang="en-US" b="1" dirty="0" smtClean="0"/>
              <a:t>企業</a:t>
            </a:r>
            <a:r>
              <a:rPr lang="en-US" altLang="ja-JP" b="1" dirty="0" smtClean="0"/>
              <a:t>×</a:t>
            </a:r>
            <a:r>
              <a:rPr lang="ja-JP" altLang="en-US" b="1" dirty="0" smtClean="0"/>
              <a:t>学生交流会の主催</a:t>
            </a:r>
            <a:endParaRPr lang="en-US" altLang="ja-JP" b="1" dirty="0" smtClean="0"/>
          </a:p>
          <a:p>
            <a:pPr marL="0" indent="0">
              <a:buNone/>
            </a:pPr>
            <a:r>
              <a:rPr lang="ja-JP" altLang="en-US" dirty="0" smtClean="0"/>
              <a:t>　  消費者教育を実施する企業と大学生との交</a:t>
            </a:r>
            <a:endParaRPr lang="en-US" altLang="ja-JP" dirty="0" smtClean="0"/>
          </a:p>
          <a:p>
            <a:pPr marL="0" indent="0">
              <a:buNone/>
            </a:pPr>
            <a:r>
              <a:rPr lang="ja-JP" altLang="en-US" dirty="0" smtClean="0"/>
              <a:t>　  流会を開催。</a:t>
            </a:r>
            <a:endParaRPr lang="en-US" altLang="ja-JP" dirty="0" smtClean="0"/>
          </a:p>
          <a:p>
            <a:pPr marL="0" indent="0">
              <a:buNone/>
            </a:pPr>
            <a:r>
              <a:rPr lang="ja-JP" altLang="en-US" dirty="0"/>
              <a:t>　</a:t>
            </a:r>
            <a:r>
              <a:rPr lang="ja-JP" altLang="en-US" dirty="0" smtClean="0"/>
              <a:t>  学生の主体的な活動や</a:t>
            </a:r>
            <a:r>
              <a:rPr lang="ja-JP" altLang="en-US" dirty="0"/>
              <a:t>、</a:t>
            </a:r>
            <a:r>
              <a:rPr lang="ja-JP" altLang="en-US" dirty="0" smtClean="0"/>
              <a:t>学生リーダーとして</a:t>
            </a:r>
            <a:endParaRPr lang="en-US" altLang="ja-JP" dirty="0" smtClean="0"/>
          </a:p>
          <a:p>
            <a:pPr marL="0" indent="0">
              <a:buNone/>
            </a:pPr>
            <a:r>
              <a:rPr lang="ja-JP" altLang="en-US" dirty="0" smtClean="0"/>
              <a:t>　  の自覚を引き出すため、リーダー会が企画・</a:t>
            </a:r>
            <a:endParaRPr lang="en-US" altLang="ja-JP" dirty="0" smtClean="0"/>
          </a:p>
          <a:p>
            <a:pPr marL="0" indent="0">
              <a:buNone/>
            </a:pPr>
            <a:r>
              <a:rPr lang="ja-JP" altLang="en-US" dirty="0"/>
              <a:t>　</a:t>
            </a:r>
            <a:r>
              <a:rPr lang="ja-JP" altLang="en-US" dirty="0" smtClean="0"/>
              <a:t>  準備・運営を全般的</a:t>
            </a:r>
            <a:r>
              <a:rPr lang="ja-JP" altLang="en-US" dirty="0"/>
              <a:t>に担当</a:t>
            </a:r>
            <a:r>
              <a:rPr lang="ja-JP" altLang="en-US" dirty="0" smtClean="0"/>
              <a:t>する。</a:t>
            </a:r>
            <a:endParaRPr lang="en-US" altLang="ja-JP" dirty="0" smtClean="0"/>
          </a:p>
          <a:p>
            <a:endParaRPr lang="en-US" altLang="ja-JP" dirty="0"/>
          </a:p>
        </p:txBody>
      </p:sp>
      <p:pic>
        <p:nvPicPr>
          <p:cNvPr id="4" name="図 3"/>
          <p:cNvPicPr>
            <a:picLocks noChangeAspect="1"/>
          </p:cNvPicPr>
          <p:nvPr/>
        </p:nvPicPr>
        <p:blipFill>
          <a:blip r:embed="rId2"/>
          <a:stretch>
            <a:fillRect/>
          </a:stretch>
        </p:blipFill>
        <p:spPr>
          <a:xfrm>
            <a:off x="5872766" y="1541172"/>
            <a:ext cx="4849973" cy="4587418"/>
          </a:xfrm>
          <a:prstGeom prst="rect">
            <a:avLst/>
          </a:prstGeom>
        </p:spPr>
      </p:pic>
      <p:sp>
        <p:nvSpPr>
          <p:cNvPr id="2" name="スライド番号プレースホルダー 1"/>
          <p:cNvSpPr>
            <a:spLocks noGrp="1"/>
          </p:cNvSpPr>
          <p:nvPr>
            <p:ph type="sldNum" sz="quarter" idx="12"/>
          </p:nvPr>
        </p:nvSpPr>
        <p:spPr/>
        <p:txBody>
          <a:bodyPr/>
          <a:lstStyle/>
          <a:p>
            <a:fld id="{D57F1E4F-1CFF-5643-939E-217C01CDF565}" type="slidenum">
              <a:rPr lang="en-US" sz="1800" b="1" smtClean="0"/>
              <a:pPr/>
              <a:t>5</a:t>
            </a:fld>
            <a:endParaRPr lang="en-US" sz="1800" b="1" dirty="0"/>
          </a:p>
        </p:txBody>
      </p:sp>
    </p:spTree>
    <p:extLst>
      <p:ext uri="{BB962C8B-B14F-4D97-AF65-F5344CB8AC3E}">
        <p14:creationId xmlns:p14="http://schemas.microsoft.com/office/powerpoint/2010/main" val="341541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31885" y="2202287"/>
            <a:ext cx="3624959" cy="447617"/>
          </a:xfrm>
        </p:spPr>
        <p:txBody>
          <a:bodyPr>
            <a:noAutofit/>
          </a:bodyPr>
          <a:lstStyle/>
          <a:p>
            <a:r>
              <a:rPr kumimoji="1" lang="ja-JP" altLang="en-US" sz="2400" b="1" dirty="0" smtClean="0"/>
              <a:t>啓発リーフレットの作成</a:t>
            </a:r>
            <a:endParaRPr kumimoji="1" lang="ja-JP" altLang="en-US" sz="2400" b="1" dirty="0"/>
          </a:p>
        </p:txBody>
      </p:sp>
      <p:pic>
        <p:nvPicPr>
          <p:cNvPr id="10" name="図 9"/>
          <p:cNvPicPr>
            <a:picLocks noChangeAspect="1"/>
          </p:cNvPicPr>
          <p:nvPr/>
        </p:nvPicPr>
        <p:blipFill>
          <a:blip r:embed="rId2"/>
          <a:stretch>
            <a:fillRect/>
          </a:stretch>
        </p:blipFill>
        <p:spPr>
          <a:xfrm>
            <a:off x="4725796" y="1447739"/>
            <a:ext cx="6388672" cy="4457376"/>
          </a:xfrm>
          <a:prstGeom prst="rect">
            <a:avLst/>
          </a:prstGeom>
        </p:spPr>
      </p:pic>
      <p:sp>
        <p:nvSpPr>
          <p:cNvPr id="14" name="タイトル 11"/>
          <p:cNvSpPr txBox="1">
            <a:spLocks/>
          </p:cNvSpPr>
          <p:nvPr/>
        </p:nvSpPr>
        <p:spPr>
          <a:xfrm>
            <a:off x="677334" y="236112"/>
            <a:ext cx="8596668" cy="652530"/>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20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t>リーダー会による消費者教育・啓発活動</a:t>
            </a:r>
          </a:p>
        </p:txBody>
      </p:sp>
      <p:sp>
        <p:nvSpPr>
          <p:cNvPr id="15" name="コンテンツ プレースホルダー 12"/>
          <p:cNvSpPr>
            <a:spLocks noGrp="1"/>
          </p:cNvSpPr>
          <p:nvPr>
            <p:ph idx="1"/>
          </p:nvPr>
        </p:nvSpPr>
        <p:spPr>
          <a:xfrm>
            <a:off x="115908" y="2835630"/>
            <a:ext cx="4609887" cy="2740922"/>
          </a:xfrm>
        </p:spPr>
        <p:txBody>
          <a:bodyPr>
            <a:normAutofit/>
          </a:bodyPr>
          <a:lstStyle/>
          <a:p>
            <a:r>
              <a:rPr lang="ja-JP" altLang="en-US" dirty="0"/>
              <a:t>若者</a:t>
            </a:r>
            <a:r>
              <a:rPr lang="ja-JP" altLang="en-US" dirty="0" smtClean="0"/>
              <a:t>によくある消費者トラブルの紹介や注意点などをまとめた内容</a:t>
            </a:r>
            <a:endParaRPr lang="ja-JP" altLang="en-US" dirty="0"/>
          </a:p>
          <a:p>
            <a:r>
              <a:rPr lang="ja-JP" altLang="en-US" dirty="0" smtClean="0"/>
              <a:t>府立学校校長会において周知を行い、教育庁を通じて府立</a:t>
            </a:r>
            <a:r>
              <a:rPr lang="ja-JP" altLang="en-US" dirty="0"/>
              <a:t>全高等学校、支援学校に</a:t>
            </a:r>
            <a:r>
              <a:rPr lang="ja-JP" altLang="en-US" dirty="0" smtClean="0"/>
              <a:t>配付</a:t>
            </a:r>
            <a:endParaRPr lang="en-US" altLang="ja-JP" dirty="0" smtClean="0"/>
          </a:p>
          <a:p>
            <a:r>
              <a:rPr lang="ja-JP" altLang="en-US" dirty="0" smtClean="0"/>
              <a:t>成年</a:t>
            </a:r>
            <a:r>
              <a:rPr lang="ja-JP" altLang="en-US" dirty="0"/>
              <a:t>年齢引下げを踏まえた取組の１つとして、産経新聞や共同通信社などのメディアに掲載</a:t>
            </a:r>
            <a:endParaRPr lang="en-US" altLang="ja-JP" dirty="0"/>
          </a:p>
          <a:p>
            <a:endParaRPr lang="ja-JP" altLang="en-US" dirty="0"/>
          </a:p>
        </p:txBody>
      </p:sp>
      <p:sp>
        <p:nvSpPr>
          <p:cNvPr id="2" name="スライド番号プレースホルダー 1"/>
          <p:cNvSpPr>
            <a:spLocks noGrp="1"/>
          </p:cNvSpPr>
          <p:nvPr>
            <p:ph type="sldNum" sz="quarter" idx="12"/>
          </p:nvPr>
        </p:nvSpPr>
        <p:spPr/>
        <p:txBody>
          <a:bodyPr/>
          <a:lstStyle/>
          <a:p>
            <a:fld id="{519954A3-9DFD-4C44-94BA-B95130A3BA1C}" type="slidenum">
              <a:rPr lang="en-US" sz="1800" b="1" smtClean="0"/>
              <a:t>6</a:t>
            </a:fld>
            <a:endParaRPr lang="en-US" sz="1800" b="1" dirty="0"/>
          </a:p>
        </p:txBody>
      </p:sp>
    </p:spTree>
    <p:extLst>
      <p:ext uri="{BB962C8B-B14F-4D97-AF65-F5344CB8AC3E}">
        <p14:creationId xmlns:p14="http://schemas.microsoft.com/office/powerpoint/2010/main" val="1282386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1"/>
          <p:cNvSpPr txBox="1">
            <a:spLocks/>
          </p:cNvSpPr>
          <p:nvPr/>
        </p:nvSpPr>
        <p:spPr>
          <a:xfrm>
            <a:off x="677334" y="236112"/>
            <a:ext cx="8596668" cy="652530"/>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20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t>リーダー会による消費者教育・啓発活動</a:t>
            </a:r>
          </a:p>
        </p:txBody>
      </p:sp>
      <p:pic>
        <p:nvPicPr>
          <p:cNvPr id="4" name="図 3"/>
          <p:cNvPicPr>
            <a:picLocks noChangeAspect="1"/>
          </p:cNvPicPr>
          <p:nvPr/>
        </p:nvPicPr>
        <p:blipFill>
          <a:blip r:embed="rId2"/>
          <a:stretch>
            <a:fillRect/>
          </a:stretch>
        </p:blipFill>
        <p:spPr>
          <a:xfrm>
            <a:off x="266339" y="2080088"/>
            <a:ext cx="5298192" cy="3400332"/>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050" y="2979133"/>
            <a:ext cx="4987150" cy="3329189"/>
          </a:xfrm>
          <a:prstGeom prst="rect">
            <a:avLst/>
          </a:prstGeom>
        </p:spPr>
      </p:pic>
      <p:sp>
        <p:nvSpPr>
          <p:cNvPr id="11" name="コンテンツ プレースホルダー 12"/>
          <p:cNvSpPr>
            <a:spLocks noGrp="1"/>
          </p:cNvSpPr>
          <p:nvPr>
            <p:ph idx="1"/>
          </p:nvPr>
        </p:nvSpPr>
        <p:spPr>
          <a:xfrm>
            <a:off x="104820" y="1070803"/>
            <a:ext cx="5459711" cy="1009285"/>
          </a:xfrm>
        </p:spPr>
        <p:txBody>
          <a:bodyPr>
            <a:normAutofit lnSpcReduction="10000"/>
          </a:bodyPr>
          <a:lstStyle/>
          <a:p>
            <a:r>
              <a:rPr lang="ja-JP" altLang="en-US" b="1" dirty="0"/>
              <a:t>産経</a:t>
            </a:r>
            <a:r>
              <a:rPr lang="ja-JP" altLang="en-US" b="1" dirty="0" smtClean="0"/>
              <a:t>新聞社による取材（</a:t>
            </a:r>
            <a:r>
              <a:rPr lang="en-US" altLang="ja-JP" b="1" dirty="0" smtClean="0"/>
              <a:t>R4.1.4</a:t>
            </a:r>
            <a:r>
              <a:rPr lang="ja-JP" altLang="en-US" b="1" dirty="0"/>
              <a:t> </a:t>
            </a:r>
            <a:r>
              <a:rPr lang="ja-JP" altLang="en-US" b="1" dirty="0" smtClean="0"/>
              <a:t>朝刊掲載）</a:t>
            </a:r>
            <a:endParaRPr lang="en-US" altLang="ja-JP" b="1" dirty="0" smtClean="0"/>
          </a:p>
          <a:p>
            <a:pPr marL="0" indent="0">
              <a:buNone/>
            </a:pPr>
            <a:r>
              <a:rPr lang="ja-JP" altLang="en-US" sz="1400" dirty="0" smtClean="0"/>
              <a:t>　　リーフレット作成のきっかけや、同世代や年下の若者に伝え</a:t>
            </a:r>
            <a:endParaRPr lang="en-US" altLang="ja-JP" sz="1400" dirty="0" smtClean="0"/>
          </a:p>
          <a:p>
            <a:pPr marL="0" indent="0">
              <a:buNone/>
            </a:pPr>
            <a:r>
              <a:rPr lang="ja-JP" altLang="en-US" sz="1400" dirty="0"/>
              <a:t>　</a:t>
            </a:r>
            <a:r>
              <a:rPr lang="ja-JP" altLang="en-US" sz="1400" dirty="0" smtClean="0"/>
              <a:t>　</a:t>
            </a:r>
            <a:r>
              <a:rPr lang="ja-JP" altLang="en-US" sz="1400" dirty="0" err="1" smtClean="0"/>
              <a:t>たい</a:t>
            </a:r>
            <a:r>
              <a:rPr lang="ja-JP" altLang="en-US" sz="1400" dirty="0" smtClean="0"/>
              <a:t>ことなどを紹介</a:t>
            </a:r>
            <a:endParaRPr lang="ja-JP" altLang="en-US" sz="1400" dirty="0"/>
          </a:p>
        </p:txBody>
      </p:sp>
      <p:sp>
        <p:nvSpPr>
          <p:cNvPr id="13" name="コンテンツ プレースホルダー 12"/>
          <p:cNvSpPr txBox="1">
            <a:spLocks/>
          </p:cNvSpPr>
          <p:nvPr/>
        </p:nvSpPr>
        <p:spPr>
          <a:xfrm>
            <a:off x="5564531" y="1575445"/>
            <a:ext cx="4826647" cy="1332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b="1" dirty="0"/>
              <a:t>共同</a:t>
            </a:r>
            <a:r>
              <a:rPr lang="ja-JP" altLang="en-US" b="1" dirty="0" smtClean="0"/>
              <a:t>通信社による取材</a:t>
            </a:r>
            <a:endParaRPr lang="en-US" altLang="ja-JP" b="1" dirty="0"/>
          </a:p>
          <a:p>
            <a:pPr marL="0" indent="0">
              <a:buNone/>
            </a:pPr>
            <a:r>
              <a:rPr lang="ja-JP" altLang="en-US" b="1" dirty="0" smtClean="0"/>
              <a:t>（</a:t>
            </a:r>
            <a:r>
              <a:rPr lang="en-US" altLang="ja-JP" b="1" dirty="0"/>
              <a:t>R</a:t>
            </a:r>
            <a:r>
              <a:rPr lang="ja-JP" altLang="en-US" b="1" dirty="0" smtClean="0"/>
              <a:t>４</a:t>
            </a:r>
            <a:r>
              <a:rPr lang="en-US" altLang="ja-JP" b="1" dirty="0" smtClean="0"/>
              <a:t>.</a:t>
            </a:r>
            <a:r>
              <a:rPr lang="ja-JP" altLang="en-US" b="1" dirty="0"/>
              <a:t>３</a:t>
            </a:r>
            <a:r>
              <a:rPr lang="ja-JP" altLang="en-US" b="1" dirty="0" smtClean="0"/>
              <a:t>～４ 静岡新聞等３社に掲載）</a:t>
            </a:r>
            <a:endParaRPr lang="en-US" altLang="ja-JP" b="1" dirty="0" smtClean="0"/>
          </a:p>
          <a:p>
            <a:pPr marL="0" indent="0">
              <a:buFont typeface="Wingdings 3" charset="2"/>
              <a:buNone/>
            </a:pPr>
            <a:r>
              <a:rPr lang="ja-JP" altLang="en-US" sz="1400" dirty="0" smtClean="0"/>
              <a:t>府立鳳高等学校において、卒業を控えた高校３年生を対象に、</a:t>
            </a:r>
            <a:r>
              <a:rPr lang="ja-JP" altLang="en-US" sz="1400" dirty="0"/>
              <a:t>成年</a:t>
            </a:r>
            <a:r>
              <a:rPr lang="ja-JP" altLang="en-US" sz="1400" dirty="0" smtClean="0"/>
              <a:t>になったら注意してほしいことなどを説明</a:t>
            </a:r>
            <a:endParaRPr lang="ja-JP" altLang="en-US" sz="1400" dirty="0"/>
          </a:p>
        </p:txBody>
      </p:sp>
      <p:sp>
        <p:nvSpPr>
          <p:cNvPr id="2" name="スライド番号プレースホルダー 1"/>
          <p:cNvSpPr>
            <a:spLocks noGrp="1"/>
          </p:cNvSpPr>
          <p:nvPr>
            <p:ph type="sldNum" sz="quarter" idx="12"/>
          </p:nvPr>
        </p:nvSpPr>
        <p:spPr>
          <a:xfrm>
            <a:off x="8590663" y="6308322"/>
            <a:ext cx="683339" cy="365125"/>
          </a:xfrm>
        </p:spPr>
        <p:txBody>
          <a:bodyPr/>
          <a:lstStyle/>
          <a:p>
            <a:fld id="{519954A3-9DFD-4C44-94BA-B95130A3BA1C}" type="slidenum">
              <a:rPr lang="en-US" sz="1800" b="1" smtClean="0"/>
              <a:t>7</a:t>
            </a:fld>
            <a:endParaRPr lang="en-US" sz="1800" b="1" dirty="0"/>
          </a:p>
        </p:txBody>
      </p:sp>
    </p:spTree>
    <p:extLst>
      <p:ext uri="{BB962C8B-B14F-4D97-AF65-F5344CB8AC3E}">
        <p14:creationId xmlns:p14="http://schemas.microsoft.com/office/powerpoint/2010/main" val="316550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6655077" y="4260422"/>
            <a:ext cx="3642129" cy="2253908"/>
          </a:xfrm>
          <a:prstGeom prst="rect">
            <a:avLst/>
          </a:prstGeom>
        </p:spPr>
      </p:pic>
      <p:sp>
        <p:nvSpPr>
          <p:cNvPr id="2" name="タイトル 1"/>
          <p:cNvSpPr>
            <a:spLocks noGrp="1"/>
          </p:cNvSpPr>
          <p:nvPr>
            <p:ph type="title"/>
          </p:nvPr>
        </p:nvSpPr>
        <p:spPr>
          <a:xfrm>
            <a:off x="228760" y="1451920"/>
            <a:ext cx="6648557" cy="600303"/>
          </a:xfrm>
        </p:spPr>
        <p:txBody>
          <a:bodyPr>
            <a:noAutofit/>
          </a:bodyPr>
          <a:lstStyle/>
          <a:p>
            <a:r>
              <a:rPr lang="ja-JP" altLang="en-US" sz="2400" b="1" dirty="0" smtClean="0"/>
              <a:t>「そのときあなたはどうする？」ゲームの活用</a:t>
            </a:r>
            <a:endParaRPr kumimoji="1" lang="ja-JP" altLang="en-US" sz="2400" b="1" dirty="0"/>
          </a:p>
        </p:txBody>
      </p:sp>
      <p:sp>
        <p:nvSpPr>
          <p:cNvPr id="5" name="タイトル 11"/>
          <p:cNvSpPr txBox="1">
            <a:spLocks/>
          </p:cNvSpPr>
          <p:nvPr/>
        </p:nvSpPr>
        <p:spPr>
          <a:xfrm>
            <a:off x="677334" y="236112"/>
            <a:ext cx="8596668" cy="652530"/>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20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t>リーダー会による消費者教育・啓発活動</a:t>
            </a:r>
          </a:p>
        </p:txBody>
      </p:sp>
      <p:sp>
        <p:nvSpPr>
          <p:cNvPr id="6" name="コンテンツ プレースホルダー 12"/>
          <p:cNvSpPr txBox="1">
            <a:spLocks/>
          </p:cNvSpPr>
          <p:nvPr/>
        </p:nvSpPr>
        <p:spPr>
          <a:xfrm>
            <a:off x="228761" y="2275704"/>
            <a:ext cx="5772794" cy="27137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t>日々</a:t>
            </a:r>
            <a:r>
              <a:rPr lang="ja-JP" altLang="en-US" dirty="0" smtClean="0"/>
              <a:t>の消費行動について気付きを与えるゲーム</a:t>
            </a:r>
          </a:p>
          <a:p>
            <a:r>
              <a:rPr lang="ja-JP" altLang="en-US" dirty="0" smtClean="0"/>
              <a:t>「つくる」「あそぶ」２通りの遊び方。</a:t>
            </a:r>
            <a:endParaRPr lang="en-US" altLang="ja-JP" dirty="0" smtClean="0"/>
          </a:p>
          <a:p>
            <a:pPr marL="0" indent="0">
              <a:buNone/>
            </a:pPr>
            <a:r>
              <a:rPr lang="ja-JP" altLang="en-US" sz="1400" dirty="0" smtClean="0"/>
              <a:t>「つくる」：自身の経験をもとに、ジレンマ問題を作成</a:t>
            </a:r>
            <a:endParaRPr lang="en-US" altLang="ja-JP" sz="1400" dirty="0" smtClean="0"/>
          </a:p>
          <a:p>
            <a:pPr marL="0" indent="0">
              <a:buNone/>
            </a:pPr>
            <a:r>
              <a:rPr lang="ja-JP" altLang="en-US" sz="1400" dirty="0" smtClean="0"/>
              <a:t>「あそぶ」：ジレンマ問題に回答し自らの消費行動をタイプ別に診断</a:t>
            </a:r>
            <a:endParaRPr lang="en-US" altLang="ja-JP" sz="1400" dirty="0" smtClean="0"/>
          </a:p>
          <a:p>
            <a:pPr marL="0" indent="0">
              <a:buNone/>
            </a:pPr>
            <a:endParaRPr lang="en-US" altLang="ja-JP" sz="1400" dirty="0" smtClean="0"/>
          </a:p>
          <a:p>
            <a:pPr marL="0" indent="0">
              <a:buNone/>
            </a:pPr>
            <a:r>
              <a:rPr lang="en-US" altLang="ja-JP" sz="1400" dirty="0" smtClean="0"/>
              <a:t>※</a:t>
            </a:r>
            <a:r>
              <a:rPr lang="ja-JP" altLang="en-US" sz="1400" dirty="0" smtClean="0"/>
              <a:t>ジレンマ問題</a:t>
            </a:r>
            <a:r>
              <a:rPr lang="ja-JP" altLang="en-US" sz="1400" dirty="0"/>
              <a:t>・・</a:t>
            </a:r>
            <a:r>
              <a:rPr lang="ja-JP" altLang="en-US" sz="1400" dirty="0" smtClean="0"/>
              <a:t>・買い物をしたりサービスを受けたりする際、２つの選択肢のうち</a:t>
            </a:r>
            <a:r>
              <a:rPr lang="ja-JP" altLang="en-US" sz="1400" dirty="0"/>
              <a:t>どう</a:t>
            </a:r>
            <a:r>
              <a:rPr lang="ja-JP" altLang="en-US" sz="1400" dirty="0" smtClean="0"/>
              <a:t>してもどちらかに決めかねるような状況を作り出し、選択させる問題</a:t>
            </a:r>
            <a:endParaRPr lang="en-US" altLang="ja-JP" sz="1400" dirty="0" smtClean="0"/>
          </a:p>
          <a:p>
            <a:pPr marL="0" indent="0">
              <a:buNone/>
            </a:pPr>
            <a:endParaRPr lang="en-US" altLang="ja-JP" sz="1400" dirty="0"/>
          </a:p>
          <a:p>
            <a:pPr marL="0" indent="0">
              <a:buNone/>
            </a:pPr>
            <a:endParaRPr lang="en-US" altLang="ja-JP" sz="1400" dirty="0" smtClean="0"/>
          </a:p>
          <a:p>
            <a:pPr marL="0" indent="0">
              <a:buNone/>
            </a:pPr>
            <a:endParaRPr lang="en-US" altLang="ja-JP" sz="1400" dirty="0" smtClean="0"/>
          </a:p>
        </p:txBody>
      </p:sp>
      <p:pic>
        <p:nvPicPr>
          <p:cNvPr id="7" name="図 6"/>
          <p:cNvPicPr>
            <a:picLocks noChangeAspect="1"/>
          </p:cNvPicPr>
          <p:nvPr/>
        </p:nvPicPr>
        <p:blipFill>
          <a:blip r:embed="rId3"/>
          <a:stretch>
            <a:fillRect/>
          </a:stretch>
        </p:blipFill>
        <p:spPr>
          <a:xfrm>
            <a:off x="6912655" y="931626"/>
            <a:ext cx="3384551" cy="3285812"/>
          </a:xfrm>
          <a:prstGeom prst="rect">
            <a:avLst/>
          </a:prstGeom>
        </p:spPr>
      </p:pic>
      <p:sp>
        <p:nvSpPr>
          <p:cNvPr id="10" name="コンテンツ プレースホルダー 12"/>
          <p:cNvSpPr>
            <a:spLocks noGrp="1"/>
          </p:cNvSpPr>
          <p:nvPr>
            <p:ph idx="1"/>
          </p:nvPr>
        </p:nvSpPr>
        <p:spPr>
          <a:xfrm>
            <a:off x="228760" y="5007669"/>
            <a:ext cx="6262191" cy="1462858"/>
          </a:xfrm>
        </p:spPr>
        <p:txBody>
          <a:bodyPr>
            <a:normAutofit lnSpcReduction="10000"/>
          </a:bodyPr>
          <a:lstStyle/>
          <a:p>
            <a:r>
              <a:rPr lang="ja-JP" altLang="en-US" dirty="0" smtClean="0"/>
              <a:t>りんくう翔南高校での授業支援</a:t>
            </a:r>
            <a:endParaRPr lang="en-US" altLang="ja-JP" dirty="0" smtClean="0"/>
          </a:p>
          <a:p>
            <a:pPr marL="0" indent="0">
              <a:buNone/>
            </a:pPr>
            <a:r>
              <a:rPr lang="ja-JP" altLang="en-US" sz="1400" dirty="0" smtClean="0"/>
              <a:t>　高校１年生</a:t>
            </a:r>
            <a:r>
              <a:rPr lang="ja-JP" altLang="en-US" sz="1400" dirty="0"/>
              <a:t>の</a:t>
            </a:r>
            <a:r>
              <a:rPr lang="ja-JP" altLang="en-US" sz="1400" dirty="0" smtClean="0"/>
              <a:t>「家庭基礎」に</a:t>
            </a:r>
            <a:r>
              <a:rPr lang="ja-JP" altLang="en-US" sz="1400" dirty="0"/>
              <a:t>おいて</a:t>
            </a:r>
            <a:r>
              <a:rPr lang="ja-JP" altLang="en-US" sz="1400" dirty="0" smtClean="0"/>
              <a:t>、「そのときあなたはどうする？」ゲームを活用した授業が実施</a:t>
            </a:r>
            <a:r>
              <a:rPr lang="ja-JP" altLang="en-US" sz="1400" dirty="0"/>
              <a:t>され</a:t>
            </a:r>
            <a:r>
              <a:rPr lang="ja-JP" altLang="en-US" sz="1400" dirty="0" smtClean="0"/>
              <a:t>、リーダー会の学生が</a:t>
            </a:r>
            <a:r>
              <a:rPr lang="en-US" altLang="ja-JP" sz="1400" dirty="0" smtClean="0"/>
              <a:t>TA</a:t>
            </a:r>
            <a:r>
              <a:rPr lang="ja-JP" altLang="en-US" sz="1400" dirty="0" smtClean="0"/>
              <a:t>を担当。</a:t>
            </a:r>
            <a:endParaRPr lang="en-US" altLang="ja-JP" sz="1400" dirty="0" smtClean="0"/>
          </a:p>
          <a:p>
            <a:pPr marL="0" indent="0">
              <a:buNone/>
            </a:pPr>
            <a:r>
              <a:rPr lang="ja-JP" altLang="en-US" sz="1400" dirty="0" smtClean="0"/>
              <a:t>　１人１台端末が配備されている環境において、本ゲームの</a:t>
            </a:r>
            <a:r>
              <a:rPr lang="en-US" altLang="ja-JP" sz="1400" dirty="0" smtClean="0"/>
              <a:t>ICT</a:t>
            </a:r>
            <a:r>
              <a:rPr lang="ja-JP" altLang="en-US" sz="1400" dirty="0" smtClean="0"/>
              <a:t>教材としての可能性も見出すことができた。</a:t>
            </a:r>
            <a:endParaRPr lang="ja-JP" altLang="en-US" sz="1400" dirty="0"/>
          </a:p>
        </p:txBody>
      </p:sp>
      <p:sp>
        <p:nvSpPr>
          <p:cNvPr id="3" name="スライド番号プレースホルダー 2"/>
          <p:cNvSpPr>
            <a:spLocks noGrp="1"/>
          </p:cNvSpPr>
          <p:nvPr>
            <p:ph type="sldNum" sz="quarter" idx="12"/>
          </p:nvPr>
        </p:nvSpPr>
        <p:spPr>
          <a:xfrm>
            <a:off x="8397480" y="6470527"/>
            <a:ext cx="683339" cy="365125"/>
          </a:xfrm>
        </p:spPr>
        <p:txBody>
          <a:bodyPr/>
          <a:lstStyle/>
          <a:p>
            <a:fld id="{519954A3-9DFD-4C44-94BA-B95130A3BA1C}" type="slidenum">
              <a:rPr lang="en-US" sz="1800" b="1" smtClean="0"/>
              <a:t>8</a:t>
            </a:fld>
            <a:endParaRPr lang="en-US" sz="1800" b="1" dirty="0"/>
          </a:p>
        </p:txBody>
      </p:sp>
    </p:spTree>
    <p:extLst>
      <p:ext uri="{BB962C8B-B14F-4D97-AF65-F5344CB8AC3E}">
        <p14:creationId xmlns:p14="http://schemas.microsoft.com/office/powerpoint/2010/main" val="1124277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16316" y="2331076"/>
            <a:ext cx="3854528" cy="445994"/>
          </a:xfrm>
        </p:spPr>
        <p:txBody>
          <a:bodyPr>
            <a:noAutofit/>
          </a:bodyPr>
          <a:lstStyle/>
          <a:p>
            <a:r>
              <a:rPr lang="ja-JP" altLang="en-US" sz="2400" b="1" dirty="0" smtClean="0"/>
              <a:t>追手門学院大学での授業</a:t>
            </a:r>
            <a:endParaRPr kumimoji="1" lang="ja-JP" altLang="en-US" sz="2400" b="1" dirty="0"/>
          </a:p>
        </p:txBody>
      </p:sp>
      <p:pic>
        <p:nvPicPr>
          <p:cNvPr id="2" name="コンテンツ プレースホルダー 1"/>
          <p:cNvPicPr>
            <a:picLocks noGrp="1" noChangeAspect="1"/>
          </p:cNvPicPr>
          <p:nvPr>
            <p:ph idx="1"/>
          </p:nvPr>
        </p:nvPicPr>
        <p:blipFill>
          <a:blip r:embed="rId2"/>
          <a:stretch>
            <a:fillRect/>
          </a:stretch>
        </p:blipFill>
        <p:spPr>
          <a:xfrm>
            <a:off x="4270844" y="1584101"/>
            <a:ext cx="6585520" cy="4185634"/>
          </a:xfrm>
          <a:prstGeom prst="rect">
            <a:avLst/>
          </a:prstGeom>
        </p:spPr>
      </p:pic>
      <p:sp>
        <p:nvSpPr>
          <p:cNvPr id="5" name="コンテンツ プレースホルダー 12"/>
          <p:cNvSpPr txBox="1">
            <a:spLocks/>
          </p:cNvSpPr>
          <p:nvPr/>
        </p:nvSpPr>
        <p:spPr>
          <a:xfrm>
            <a:off x="257578" y="2874268"/>
            <a:ext cx="4013266" cy="20712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t>一般教養</a:t>
            </a:r>
            <a:r>
              <a:rPr lang="ja-JP" altLang="en-US" dirty="0" smtClean="0"/>
              <a:t>科目「キャリアデザイン」の授業（</a:t>
            </a:r>
            <a:r>
              <a:rPr lang="en-US" altLang="ja-JP" dirty="0" smtClean="0"/>
              <a:t>105</a:t>
            </a:r>
            <a:r>
              <a:rPr lang="ja-JP" altLang="en-US" dirty="0" smtClean="0"/>
              <a:t>分）を担当</a:t>
            </a:r>
            <a:endParaRPr lang="en-US" altLang="ja-JP" dirty="0" smtClean="0"/>
          </a:p>
          <a:p>
            <a:r>
              <a:rPr lang="ja-JP" altLang="en-US" dirty="0" smtClean="0"/>
              <a:t>「消費」を通じた社会との繋がりについて、</a:t>
            </a:r>
            <a:r>
              <a:rPr lang="ja-JP" altLang="en-US" dirty="0"/>
              <a:t>ワークショップ等を</a:t>
            </a:r>
            <a:r>
              <a:rPr lang="ja-JP" altLang="en-US" dirty="0" smtClean="0"/>
              <a:t>交えながら授業を展開。リーダー会の</a:t>
            </a:r>
            <a:r>
              <a:rPr lang="ja-JP" altLang="en-US" dirty="0"/>
              <a:t>活動</a:t>
            </a:r>
            <a:r>
              <a:rPr lang="ja-JP" altLang="en-US" dirty="0" smtClean="0"/>
              <a:t>についても紹介</a:t>
            </a:r>
          </a:p>
          <a:p>
            <a:endParaRPr lang="ja-JP" altLang="en-US" dirty="0"/>
          </a:p>
        </p:txBody>
      </p:sp>
      <p:sp>
        <p:nvSpPr>
          <p:cNvPr id="7" name="タイトル 11"/>
          <p:cNvSpPr txBox="1">
            <a:spLocks/>
          </p:cNvSpPr>
          <p:nvPr/>
        </p:nvSpPr>
        <p:spPr>
          <a:xfrm>
            <a:off x="677334" y="236112"/>
            <a:ext cx="8596668" cy="652530"/>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20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t>リーダー会による消費者教育・啓発活動</a:t>
            </a:r>
          </a:p>
        </p:txBody>
      </p:sp>
      <p:sp>
        <p:nvSpPr>
          <p:cNvPr id="3" name="スライド番号プレースホルダー 2"/>
          <p:cNvSpPr>
            <a:spLocks noGrp="1"/>
          </p:cNvSpPr>
          <p:nvPr>
            <p:ph type="sldNum" sz="quarter" idx="12"/>
          </p:nvPr>
        </p:nvSpPr>
        <p:spPr/>
        <p:txBody>
          <a:bodyPr/>
          <a:lstStyle/>
          <a:p>
            <a:fld id="{519954A3-9DFD-4C44-94BA-B95130A3BA1C}" type="slidenum">
              <a:rPr lang="en-US" sz="1800" b="1" smtClean="0"/>
              <a:t>9</a:t>
            </a:fld>
            <a:endParaRPr lang="en-US" sz="1800" b="1" dirty="0"/>
          </a:p>
        </p:txBody>
      </p:sp>
    </p:spTree>
    <p:extLst>
      <p:ext uri="{BB962C8B-B14F-4D97-AF65-F5344CB8AC3E}">
        <p14:creationId xmlns:p14="http://schemas.microsoft.com/office/powerpoint/2010/main" val="3323101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1072</Words>
  <Application>Microsoft Office PowerPoint</Application>
  <PresentationFormat>ワイド画面</PresentationFormat>
  <Paragraphs>95</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UD デジタル 教科書体 NK-R</vt:lpstr>
      <vt:lpstr>メイリオ</vt:lpstr>
      <vt:lpstr>游ゴシック</vt:lpstr>
      <vt:lpstr>Arial</vt:lpstr>
      <vt:lpstr>Trebuchet MS</vt:lpstr>
      <vt:lpstr>Wingdings 3</vt:lpstr>
      <vt:lpstr>ファセット</vt:lpstr>
      <vt:lpstr>大学生期における消費者教育推進事業</vt:lpstr>
      <vt:lpstr>重点取組の設定</vt:lpstr>
      <vt:lpstr>消費者教育の取組に関するイメージマップ</vt:lpstr>
      <vt:lpstr>大学生期における消費者教育推進事業【H28～実施】</vt:lpstr>
      <vt:lpstr>大阪府消費者教育学生リーダー会</vt:lpstr>
      <vt:lpstr>啓発リーフレットの作成</vt:lpstr>
      <vt:lpstr>PowerPoint プレゼンテーション</vt:lpstr>
      <vt:lpstr>「そのときあなたはどうする？」ゲームの活用</vt:lpstr>
      <vt:lpstr>追手門学院大学での授業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2022-10-26T10:17:11Z</dcterms:created>
  <dcterms:modified xsi:type="dcterms:W3CDTF">2022-10-26T10:17:38Z</dcterms:modified>
</cp:coreProperties>
</file>