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62" r:id="rId2"/>
    <p:sldId id="260" r:id="rId3"/>
    <p:sldId id="261" r:id="rId4"/>
  </p:sldIdLst>
  <p:sldSz cx="13681075" cy="9972675"/>
  <p:notesSz cx="9926638" cy="6797675"/>
  <p:defaultTextStyle>
    <a:defPPr>
      <a:defRPr lang="ja-JP"/>
    </a:defPPr>
    <a:lvl1pPr marL="0" algn="l" defTabSz="1351593" rtl="0" eaLnBrk="1" latinLnBrk="0" hangingPunct="1">
      <a:defRPr kumimoji="1" sz="2600" kern="1200">
        <a:solidFill>
          <a:schemeClr val="tx1"/>
        </a:solidFill>
        <a:latin typeface="+mn-lt"/>
        <a:ea typeface="+mn-ea"/>
        <a:cs typeface="+mn-cs"/>
      </a:defRPr>
    </a:lvl1pPr>
    <a:lvl2pPr marL="675796" algn="l" defTabSz="1351593" rtl="0" eaLnBrk="1" latinLnBrk="0" hangingPunct="1">
      <a:defRPr kumimoji="1" sz="2600" kern="1200">
        <a:solidFill>
          <a:schemeClr val="tx1"/>
        </a:solidFill>
        <a:latin typeface="+mn-lt"/>
        <a:ea typeface="+mn-ea"/>
        <a:cs typeface="+mn-cs"/>
      </a:defRPr>
    </a:lvl2pPr>
    <a:lvl3pPr marL="1351593" algn="l" defTabSz="1351593" rtl="0" eaLnBrk="1" latinLnBrk="0" hangingPunct="1">
      <a:defRPr kumimoji="1" sz="2600" kern="1200">
        <a:solidFill>
          <a:schemeClr val="tx1"/>
        </a:solidFill>
        <a:latin typeface="+mn-lt"/>
        <a:ea typeface="+mn-ea"/>
        <a:cs typeface="+mn-cs"/>
      </a:defRPr>
    </a:lvl3pPr>
    <a:lvl4pPr marL="2027389" algn="l" defTabSz="1351593" rtl="0" eaLnBrk="1" latinLnBrk="0" hangingPunct="1">
      <a:defRPr kumimoji="1" sz="2600" kern="1200">
        <a:solidFill>
          <a:schemeClr val="tx1"/>
        </a:solidFill>
        <a:latin typeface="+mn-lt"/>
        <a:ea typeface="+mn-ea"/>
        <a:cs typeface="+mn-cs"/>
      </a:defRPr>
    </a:lvl4pPr>
    <a:lvl5pPr marL="2703186" algn="l" defTabSz="1351593" rtl="0" eaLnBrk="1" latinLnBrk="0" hangingPunct="1">
      <a:defRPr kumimoji="1" sz="2600" kern="1200">
        <a:solidFill>
          <a:schemeClr val="tx1"/>
        </a:solidFill>
        <a:latin typeface="+mn-lt"/>
        <a:ea typeface="+mn-ea"/>
        <a:cs typeface="+mn-cs"/>
      </a:defRPr>
    </a:lvl5pPr>
    <a:lvl6pPr marL="3378982" algn="l" defTabSz="1351593" rtl="0" eaLnBrk="1" latinLnBrk="0" hangingPunct="1">
      <a:defRPr kumimoji="1" sz="2600" kern="1200">
        <a:solidFill>
          <a:schemeClr val="tx1"/>
        </a:solidFill>
        <a:latin typeface="+mn-lt"/>
        <a:ea typeface="+mn-ea"/>
        <a:cs typeface="+mn-cs"/>
      </a:defRPr>
    </a:lvl6pPr>
    <a:lvl7pPr marL="4054779" algn="l" defTabSz="1351593" rtl="0" eaLnBrk="1" latinLnBrk="0" hangingPunct="1">
      <a:defRPr kumimoji="1" sz="2600" kern="1200">
        <a:solidFill>
          <a:schemeClr val="tx1"/>
        </a:solidFill>
        <a:latin typeface="+mn-lt"/>
        <a:ea typeface="+mn-ea"/>
        <a:cs typeface="+mn-cs"/>
      </a:defRPr>
    </a:lvl7pPr>
    <a:lvl8pPr marL="4730575" algn="l" defTabSz="1351593" rtl="0" eaLnBrk="1" latinLnBrk="0" hangingPunct="1">
      <a:defRPr kumimoji="1" sz="2600" kern="1200">
        <a:solidFill>
          <a:schemeClr val="tx1"/>
        </a:solidFill>
        <a:latin typeface="+mn-lt"/>
        <a:ea typeface="+mn-ea"/>
        <a:cs typeface="+mn-cs"/>
      </a:defRPr>
    </a:lvl8pPr>
    <a:lvl9pPr marL="5406372" algn="l" defTabSz="1351593" rtl="0" eaLnBrk="1" latinLnBrk="0" hangingPunct="1">
      <a:defRPr kumimoji="1"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41">
          <p15:clr>
            <a:srgbClr val="A4A3A4"/>
          </p15:clr>
        </p15:guide>
        <p15:guide id="2" pos="430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52" d="100"/>
          <a:sy n="52" d="100"/>
        </p:scale>
        <p:origin x="1218" y="54"/>
      </p:cViewPr>
      <p:guideLst>
        <p:guide orient="horz" pos="3141"/>
        <p:guide pos="430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10.250.18.22\disk1\&#12481;&#12540;&#12512;&#12469;&#12452;&#12488;&#12487;&#12540;&#12479;&#36939;&#29992;&#38283;&#22987;210405\01_&#30456;&#35527;\&#9670;&#30456;&#35527;&#38306;&#20418;&#9670;&#9670;\006&#28040;&#36027;&#29983;&#27963;&#12475;&#12531;&#12479;&#12540;&#30456;&#35527;&#27010;&#35201;\R4&#30456;&#35527;&#27010;&#35201;&#65288;R3&#23455;&#32318;&#65289;\&#27010;&#35201;&#29256;&#65288;&#12497;&#12527;&#12509;&#65289;\&#65288;&#20316;&#26989;&#29992;&#65289;(&#24220;&#20869;&#29256;)&#20196;&#21644;3&#24180;&#24230;&#30456;&#35527;&#27010;&#35201;&#20316;&#25104;&#29992;&#12487;&#12540;&#12479;&#12505;&#12540;&#12473;%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10.250.18.22\disk1\&#12481;&#12540;&#12512;&#12469;&#12452;&#12488;&#12487;&#12540;&#12479;&#36939;&#29992;&#38283;&#22987;210405\01_&#30456;&#35527;\&#9670;&#30456;&#35527;&#38306;&#20418;&#9670;&#9670;\006&#28040;&#36027;&#29983;&#27963;&#12475;&#12531;&#12479;&#12540;&#30456;&#35527;&#27010;&#35201;\R4&#30456;&#35527;&#27010;&#35201;&#65288;R3&#23455;&#32318;&#65289;\&#27010;&#35201;&#29256;&#65288;&#12497;&#12527;&#12509;&#65289;\(&#24220;&#20869;&#29256;)&#20196;&#21644;3&#24180;&#24230;&#30456;&#35527;&#27010;&#35201;&#20316;&#25104;&#29992;&#12487;&#12540;&#12479;&#12505;&#12540;&#12473;%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10.250.18.22\disk1\&#12481;&#12540;&#12512;&#12469;&#12452;&#12488;&#12487;&#12540;&#12479;&#36939;&#29992;&#38283;&#22987;210405\00_&#28040;&#36027;&#32773;&#20445;&#35703;&#26465;&#20363;&#38306;&#36899;\&#22823;&#38442;&#24220;&#28040;&#36027;&#32773;&#20445;&#35703;&#23529;&#35696;&#20250;\01_&#28040;&#36027;&#32773;&#20445;&#35703;&#23529;&#35696;&#20250;\R4&#24180;&#24230;\06_&#36039;&#26009;\&#26356;&#26032;&#20316;&#26989;&#29992;\&#26681;&#25312;&#36039;&#26009;\&#34920;%2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10.250.18.22\disk1\&#12481;&#12540;&#12512;&#12469;&#12452;&#12488;&#12487;&#12540;&#12479;&#36939;&#29992;&#38283;&#22987;210405\01_&#30456;&#35527;\&#9670;&#30456;&#35527;&#38306;&#20418;&#9670;&#9670;\006&#28040;&#36027;&#29983;&#27963;&#12475;&#12531;&#12479;&#12540;&#30456;&#35527;&#27010;&#35201;\R4&#30456;&#35527;&#27010;&#35201;&#65288;R3&#23455;&#32318;&#65289;\&#27010;&#35201;&#29256;&#65288;&#12497;&#12527;&#12509;&#65289;\&#65288;&#20316;&#26989;&#29992;&#65289;(&#24220;&#20869;&#29256;)&#20196;&#21644;3&#24180;&#24230;&#30456;&#35527;&#27010;&#35201;&#20316;&#25104;&#29992;&#12487;&#12540;&#12479;&#12505;&#12540;&#12473;%20.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39451875961412"/>
          <c:y val="0.1222068025481306"/>
          <c:w val="0.71537533798365471"/>
          <c:h val="0.74387023814568398"/>
        </c:manualLayout>
      </c:layout>
      <c:barChart>
        <c:barDir val="bar"/>
        <c:grouping val="clustered"/>
        <c:varyColors val="0"/>
        <c:ser>
          <c:idx val="0"/>
          <c:order val="0"/>
          <c:tx>
            <c:strRef>
              <c:f>若者・高齢者!$L$97</c:f>
              <c:strCache>
                <c:ptCount val="1"/>
                <c:pt idx="0">
                  <c:v>全体に占める割合</c:v>
                </c:pt>
              </c:strCache>
            </c:strRef>
          </c:tx>
          <c:spPr>
            <a:pattFill prst="ltVert">
              <a:fgClr>
                <a:schemeClr val="bg1"/>
              </a:fgClr>
              <a:bgClr>
                <a:srgbClr val="92D050"/>
              </a:bgClr>
            </a:pattFill>
            <a:ln w="12700">
              <a:solidFill>
                <a:srgbClr val="92D050"/>
              </a:solidFill>
            </a:ln>
            <a:effectLst/>
          </c:spPr>
          <c:invertIfNegative val="0"/>
          <c:cat>
            <c:strRef>
              <c:f>若者・高齢者!$K$98:$K$107</c:f>
              <c:strCache>
                <c:ptCount val="10"/>
                <c:pt idx="0">
                  <c:v>電　気</c:v>
                </c:pt>
                <c:pt idx="1">
                  <c:v>移動通信サービス</c:v>
                </c:pt>
                <c:pt idx="2">
                  <c:v>紳士・婦人洋服</c:v>
                </c:pt>
                <c:pt idx="3">
                  <c:v>出会い系サイト・アプリ</c:v>
                </c:pt>
                <c:pt idx="4">
                  <c:v>健康食品</c:v>
                </c:pt>
                <c:pt idx="5">
                  <c:v>インターネットゲーム</c:v>
                </c:pt>
                <c:pt idx="6">
                  <c:v>化粧品</c:v>
                </c:pt>
                <c:pt idx="7">
                  <c:v>エステティックサービス</c:v>
                </c:pt>
                <c:pt idx="8">
                  <c:v>内職・副業</c:v>
                </c:pt>
                <c:pt idx="9">
                  <c:v>賃貸アパート・マンション</c:v>
                </c:pt>
              </c:strCache>
            </c:strRef>
          </c:cat>
          <c:val>
            <c:numRef>
              <c:f>若者・高齢者!$L$98:$L$107</c:f>
              <c:numCache>
                <c:formatCode>0.0%</c:formatCode>
                <c:ptCount val="10"/>
                <c:pt idx="0">
                  <c:v>0.17676767676767677</c:v>
                </c:pt>
                <c:pt idx="1">
                  <c:v>8.600095556617296E-2</c:v>
                </c:pt>
                <c:pt idx="2">
                  <c:v>0.13469894475481067</c:v>
                </c:pt>
                <c:pt idx="3">
                  <c:v>0.315</c:v>
                </c:pt>
                <c:pt idx="4">
                  <c:v>0.14738805970149255</c:v>
                </c:pt>
                <c:pt idx="5">
                  <c:v>0.67771639042357279</c:v>
                </c:pt>
                <c:pt idx="6">
                  <c:v>0.11484823625922888</c:v>
                </c:pt>
                <c:pt idx="7">
                  <c:v>0.58651399491094147</c:v>
                </c:pt>
                <c:pt idx="8">
                  <c:v>0.49949341438703143</c:v>
                </c:pt>
                <c:pt idx="9">
                  <c:v>0.21397955819320805</c:v>
                </c:pt>
              </c:numCache>
            </c:numRef>
          </c:val>
          <c:extLst>
            <c:ext xmlns:c16="http://schemas.microsoft.com/office/drawing/2014/chart" uri="{C3380CC4-5D6E-409C-BE32-E72D297353CC}">
              <c16:uniqueId val="{00000000-D622-47E2-AA39-1670E486E412}"/>
            </c:ext>
          </c:extLst>
        </c:ser>
        <c:dLbls>
          <c:showLegendKey val="0"/>
          <c:showVal val="0"/>
          <c:showCatName val="0"/>
          <c:showSerName val="0"/>
          <c:showPercent val="0"/>
          <c:showBubbleSize val="0"/>
        </c:dLbls>
        <c:gapWidth val="182"/>
        <c:axId val="366805392"/>
        <c:axId val="366806224"/>
      </c:barChart>
      <c:catAx>
        <c:axId val="3668053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366806224"/>
        <c:crosses val="autoZero"/>
        <c:auto val="1"/>
        <c:lblAlgn val="ctr"/>
        <c:lblOffset val="100"/>
        <c:noMultiLvlLbl val="0"/>
      </c:catAx>
      <c:valAx>
        <c:axId val="3668062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366805392"/>
        <c:crosses val="autoZero"/>
        <c:crossBetween val="between"/>
      </c:valAx>
      <c:spPr>
        <a:noFill/>
        <a:ln>
          <a:noFill/>
        </a:ln>
        <a:effectLst/>
      </c:spPr>
    </c:plotArea>
    <c:plotVisOnly val="1"/>
    <c:dispBlanksAs val="gap"/>
    <c:showDLblsOverMax val="0"/>
  </c:chart>
  <c:spPr>
    <a:solidFill>
      <a:schemeClr val="bg1"/>
    </a:solidFill>
    <a:ln>
      <a:solidFill>
        <a:schemeClr val="tx1"/>
      </a:solidFill>
    </a:ln>
    <a:effectLst/>
  </c:spPr>
  <c:txPr>
    <a:bodyPr/>
    <a:lstStyle/>
    <a:p>
      <a:pPr>
        <a:defRPr baseline="0">
          <a:solidFill>
            <a:schemeClr val="tx1"/>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若者・高齢者!$L$50</c:f>
              <c:strCache>
                <c:ptCount val="1"/>
                <c:pt idx="0">
                  <c:v>20歳以上
30歳未満</c:v>
                </c:pt>
              </c:strCache>
            </c:strRef>
          </c:tx>
          <c:spPr>
            <a:pattFill prst="pct10">
              <a:fgClr>
                <a:schemeClr val="bg1"/>
              </a:fgClr>
              <a:bgClr>
                <a:schemeClr val="accent2"/>
              </a:bgClr>
            </a:pattFill>
            <a:ln w="12700">
              <a:solidFill>
                <a:schemeClr val="accent2"/>
              </a:solidFill>
            </a:ln>
            <a:effectLst/>
          </c:spPr>
          <c:invertIfNegative val="0"/>
          <c:cat>
            <c:strRef>
              <c:f>若者・高齢者!$K$51:$K$60</c:f>
              <c:strCache>
                <c:ptCount val="10"/>
                <c:pt idx="0">
                  <c:v>電　気</c:v>
                </c:pt>
                <c:pt idx="1">
                  <c:v>移動通信サービス</c:v>
                </c:pt>
                <c:pt idx="2">
                  <c:v>紳士・婦人洋服</c:v>
                </c:pt>
                <c:pt idx="3">
                  <c:v>出会い系サイト・アプリ</c:v>
                </c:pt>
                <c:pt idx="4">
                  <c:v>健康食品</c:v>
                </c:pt>
                <c:pt idx="5">
                  <c:v>インターネットゲーム</c:v>
                </c:pt>
                <c:pt idx="6">
                  <c:v>化粧品</c:v>
                </c:pt>
                <c:pt idx="7">
                  <c:v>エステティックサービス</c:v>
                </c:pt>
                <c:pt idx="8">
                  <c:v>内職・副業</c:v>
                </c:pt>
                <c:pt idx="9">
                  <c:v>賃貸アパート・マンション</c:v>
                </c:pt>
              </c:strCache>
            </c:strRef>
          </c:cat>
          <c:val>
            <c:numRef>
              <c:f>若者・高齢者!$L$51:$L$60</c:f>
              <c:numCache>
                <c:formatCode>General</c:formatCode>
                <c:ptCount val="10"/>
                <c:pt idx="0">
                  <c:v>161</c:v>
                </c:pt>
                <c:pt idx="1">
                  <c:v>166</c:v>
                </c:pt>
                <c:pt idx="2">
                  <c:v>164</c:v>
                </c:pt>
                <c:pt idx="3">
                  <c:v>209</c:v>
                </c:pt>
                <c:pt idx="4">
                  <c:v>165</c:v>
                </c:pt>
                <c:pt idx="5">
                  <c:v>34</c:v>
                </c:pt>
                <c:pt idx="6">
                  <c:v>213</c:v>
                </c:pt>
                <c:pt idx="7">
                  <c:v>435</c:v>
                </c:pt>
                <c:pt idx="8">
                  <c:v>455</c:v>
                </c:pt>
                <c:pt idx="9">
                  <c:v>631</c:v>
                </c:pt>
              </c:numCache>
            </c:numRef>
          </c:val>
          <c:extLst>
            <c:ext xmlns:c16="http://schemas.microsoft.com/office/drawing/2014/chart" uri="{C3380CC4-5D6E-409C-BE32-E72D297353CC}">
              <c16:uniqueId val="{00000000-12E5-48A0-8CF9-30FFE781828F}"/>
            </c:ext>
          </c:extLst>
        </c:ser>
        <c:ser>
          <c:idx val="1"/>
          <c:order val="1"/>
          <c:tx>
            <c:strRef>
              <c:f>若者・高齢者!$M$50</c:f>
              <c:strCache>
                <c:ptCount val="1"/>
                <c:pt idx="0">
                  <c:v>19歳</c:v>
                </c:pt>
              </c:strCache>
            </c:strRef>
          </c:tx>
          <c:spPr>
            <a:pattFill prst="ltUpDiag">
              <a:fgClr>
                <a:schemeClr val="bg1"/>
              </a:fgClr>
              <a:bgClr>
                <a:schemeClr val="accent6"/>
              </a:bgClr>
            </a:pattFill>
            <a:ln w="12700">
              <a:solidFill>
                <a:schemeClr val="accent6"/>
              </a:solidFill>
            </a:ln>
            <a:effectLst/>
          </c:spPr>
          <c:invertIfNegative val="0"/>
          <c:cat>
            <c:strRef>
              <c:f>若者・高齢者!$K$51:$K$60</c:f>
              <c:strCache>
                <c:ptCount val="10"/>
                <c:pt idx="0">
                  <c:v>電　気</c:v>
                </c:pt>
                <c:pt idx="1">
                  <c:v>移動通信サービス</c:v>
                </c:pt>
                <c:pt idx="2">
                  <c:v>紳士・婦人洋服</c:v>
                </c:pt>
                <c:pt idx="3">
                  <c:v>出会い系サイト・アプリ</c:v>
                </c:pt>
                <c:pt idx="4">
                  <c:v>健康食品</c:v>
                </c:pt>
                <c:pt idx="5">
                  <c:v>インターネットゲーム</c:v>
                </c:pt>
                <c:pt idx="6">
                  <c:v>化粧品</c:v>
                </c:pt>
                <c:pt idx="7">
                  <c:v>エステティックサービス</c:v>
                </c:pt>
                <c:pt idx="8">
                  <c:v>内職・副業</c:v>
                </c:pt>
                <c:pt idx="9">
                  <c:v>賃貸アパート・マンション</c:v>
                </c:pt>
              </c:strCache>
            </c:strRef>
          </c:cat>
          <c:val>
            <c:numRef>
              <c:f>若者・高齢者!$M$51:$M$60</c:f>
              <c:numCache>
                <c:formatCode>General</c:formatCode>
                <c:ptCount val="10"/>
                <c:pt idx="0">
                  <c:v>9</c:v>
                </c:pt>
                <c:pt idx="1">
                  <c:v>5</c:v>
                </c:pt>
                <c:pt idx="2">
                  <c:v>19</c:v>
                </c:pt>
                <c:pt idx="3">
                  <c:v>17</c:v>
                </c:pt>
                <c:pt idx="4">
                  <c:v>17</c:v>
                </c:pt>
                <c:pt idx="5">
                  <c:v>1</c:v>
                </c:pt>
                <c:pt idx="6">
                  <c:v>30</c:v>
                </c:pt>
                <c:pt idx="7">
                  <c:v>14</c:v>
                </c:pt>
                <c:pt idx="8">
                  <c:v>18</c:v>
                </c:pt>
                <c:pt idx="9">
                  <c:v>11</c:v>
                </c:pt>
              </c:numCache>
            </c:numRef>
          </c:val>
          <c:extLst>
            <c:ext xmlns:c16="http://schemas.microsoft.com/office/drawing/2014/chart" uri="{C3380CC4-5D6E-409C-BE32-E72D297353CC}">
              <c16:uniqueId val="{00000001-12E5-48A0-8CF9-30FFE781828F}"/>
            </c:ext>
          </c:extLst>
        </c:ser>
        <c:ser>
          <c:idx val="2"/>
          <c:order val="2"/>
          <c:tx>
            <c:strRef>
              <c:f>若者・高齢者!$N$50</c:f>
              <c:strCache>
                <c:ptCount val="1"/>
                <c:pt idx="0">
                  <c:v>18歳</c:v>
                </c:pt>
              </c:strCache>
            </c:strRef>
          </c:tx>
          <c:spPr>
            <a:pattFill prst="ltVert">
              <a:fgClr>
                <a:schemeClr val="bg1"/>
              </a:fgClr>
              <a:bgClr>
                <a:schemeClr val="accent4"/>
              </a:bgClr>
            </a:pattFill>
            <a:ln w="12700">
              <a:solidFill>
                <a:schemeClr val="accent4"/>
              </a:solidFill>
            </a:ln>
            <a:effectLst/>
          </c:spPr>
          <c:invertIfNegative val="0"/>
          <c:cat>
            <c:strRef>
              <c:f>若者・高齢者!$K$51:$K$60</c:f>
              <c:strCache>
                <c:ptCount val="10"/>
                <c:pt idx="0">
                  <c:v>電　気</c:v>
                </c:pt>
                <c:pt idx="1">
                  <c:v>移動通信サービス</c:v>
                </c:pt>
                <c:pt idx="2">
                  <c:v>紳士・婦人洋服</c:v>
                </c:pt>
                <c:pt idx="3">
                  <c:v>出会い系サイト・アプリ</c:v>
                </c:pt>
                <c:pt idx="4">
                  <c:v>健康食品</c:v>
                </c:pt>
                <c:pt idx="5">
                  <c:v>インターネットゲーム</c:v>
                </c:pt>
                <c:pt idx="6">
                  <c:v>化粧品</c:v>
                </c:pt>
                <c:pt idx="7">
                  <c:v>エステティックサービス</c:v>
                </c:pt>
                <c:pt idx="8">
                  <c:v>内職・副業</c:v>
                </c:pt>
                <c:pt idx="9">
                  <c:v>賃貸アパート・マンション</c:v>
                </c:pt>
              </c:strCache>
            </c:strRef>
          </c:cat>
          <c:val>
            <c:numRef>
              <c:f>若者・高齢者!$N$51:$N$60</c:f>
              <c:numCache>
                <c:formatCode>General</c:formatCode>
                <c:ptCount val="10"/>
                <c:pt idx="0">
                  <c:v>5</c:v>
                </c:pt>
                <c:pt idx="1">
                  <c:v>1</c:v>
                </c:pt>
                <c:pt idx="2">
                  <c:v>15</c:v>
                </c:pt>
                <c:pt idx="3">
                  <c:v>14</c:v>
                </c:pt>
                <c:pt idx="4">
                  <c:v>16</c:v>
                </c:pt>
                <c:pt idx="5">
                  <c:v>7</c:v>
                </c:pt>
                <c:pt idx="6">
                  <c:v>30</c:v>
                </c:pt>
                <c:pt idx="7">
                  <c:v>6</c:v>
                </c:pt>
                <c:pt idx="8">
                  <c:v>17</c:v>
                </c:pt>
                <c:pt idx="9">
                  <c:v>5</c:v>
                </c:pt>
              </c:numCache>
            </c:numRef>
          </c:val>
          <c:extLst>
            <c:ext xmlns:c16="http://schemas.microsoft.com/office/drawing/2014/chart" uri="{C3380CC4-5D6E-409C-BE32-E72D297353CC}">
              <c16:uniqueId val="{00000002-12E5-48A0-8CF9-30FFE781828F}"/>
            </c:ext>
          </c:extLst>
        </c:ser>
        <c:ser>
          <c:idx val="3"/>
          <c:order val="3"/>
          <c:tx>
            <c:strRef>
              <c:f>若者・高齢者!$O$50</c:f>
              <c:strCache>
                <c:ptCount val="1"/>
                <c:pt idx="0">
                  <c:v>18歳未満</c:v>
                </c:pt>
              </c:strCache>
            </c:strRef>
          </c:tx>
          <c:spPr>
            <a:pattFill prst="ltDnDiag">
              <a:fgClr>
                <a:schemeClr val="bg1"/>
              </a:fgClr>
              <a:bgClr>
                <a:schemeClr val="accent1"/>
              </a:bgClr>
            </a:pattFill>
            <a:ln w="12700">
              <a:solidFill>
                <a:schemeClr val="accent1"/>
              </a:solidFill>
            </a:ln>
            <a:effectLst/>
          </c:spPr>
          <c:invertIfNegative val="0"/>
          <c:cat>
            <c:strRef>
              <c:f>若者・高齢者!$K$51:$K$60</c:f>
              <c:strCache>
                <c:ptCount val="10"/>
                <c:pt idx="0">
                  <c:v>電　気</c:v>
                </c:pt>
                <c:pt idx="1">
                  <c:v>移動通信サービス</c:v>
                </c:pt>
                <c:pt idx="2">
                  <c:v>紳士・婦人洋服</c:v>
                </c:pt>
                <c:pt idx="3">
                  <c:v>出会い系サイト・アプリ</c:v>
                </c:pt>
                <c:pt idx="4">
                  <c:v>健康食品</c:v>
                </c:pt>
                <c:pt idx="5">
                  <c:v>インターネットゲーム</c:v>
                </c:pt>
                <c:pt idx="6">
                  <c:v>化粧品</c:v>
                </c:pt>
                <c:pt idx="7">
                  <c:v>エステティックサービス</c:v>
                </c:pt>
                <c:pt idx="8">
                  <c:v>内職・副業</c:v>
                </c:pt>
                <c:pt idx="9">
                  <c:v>賃貸アパート・マンション</c:v>
                </c:pt>
              </c:strCache>
            </c:strRef>
          </c:cat>
          <c:val>
            <c:numRef>
              <c:f>若者・高齢者!$O$51:$O$60</c:f>
              <c:numCache>
                <c:formatCode>General</c:formatCode>
                <c:ptCount val="10"/>
                <c:pt idx="0">
                  <c:v>0</c:v>
                </c:pt>
                <c:pt idx="1">
                  <c:v>8</c:v>
                </c:pt>
                <c:pt idx="2">
                  <c:v>19</c:v>
                </c:pt>
                <c:pt idx="3">
                  <c:v>12</c:v>
                </c:pt>
                <c:pt idx="4">
                  <c:v>118</c:v>
                </c:pt>
                <c:pt idx="5">
                  <c:v>326</c:v>
                </c:pt>
                <c:pt idx="6">
                  <c:v>147</c:v>
                </c:pt>
                <c:pt idx="7">
                  <c:v>6</c:v>
                </c:pt>
                <c:pt idx="8">
                  <c:v>3</c:v>
                </c:pt>
                <c:pt idx="9">
                  <c:v>2</c:v>
                </c:pt>
              </c:numCache>
            </c:numRef>
          </c:val>
          <c:extLst>
            <c:ext xmlns:c16="http://schemas.microsoft.com/office/drawing/2014/chart" uri="{C3380CC4-5D6E-409C-BE32-E72D297353CC}">
              <c16:uniqueId val="{00000003-12E5-48A0-8CF9-30FFE781828F}"/>
            </c:ext>
          </c:extLst>
        </c:ser>
        <c:dLbls>
          <c:showLegendKey val="0"/>
          <c:showVal val="0"/>
          <c:showCatName val="0"/>
          <c:showSerName val="0"/>
          <c:showPercent val="0"/>
          <c:showBubbleSize val="0"/>
        </c:dLbls>
        <c:gapWidth val="150"/>
        <c:overlap val="100"/>
        <c:axId val="1928742304"/>
        <c:axId val="1669808576"/>
        <c:extLst/>
      </c:barChart>
      <c:catAx>
        <c:axId val="19287423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669808576"/>
        <c:crosses val="autoZero"/>
        <c:auto val="1"/>
        <c:lblAlgn val="ctr"/>
        <c:lblOffset val="100"/>
        <c:noMultiLvlLbl val="0"/>
      </c:catAx>
      <c:valAx>
        <c:axId val="16698085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928742304"/>
        <c:crosses val="autoZero"/>
        <c:crossBetween val="between"/>
      </c:valAx>
      <c:spPr>
        <a:noFill/>
        <a:ln>
          <a:noFill/>
        </a:ln>
        <a:effectLst/>
      </c:spPr>
    </c:plotArea>
    <c:legend>
      <c:legendPos val="b"/>
      <c:layout>
        <c:manualLayout>
          <c:xMode val="edge"/>
          <c:yMode val="edge"/>
          <c:x val="8.999641061569659E-2"/>
          <c:y val="0.82865044719388625"/>
          <c:w val="0.86355313275541368"/>
          <c:h val="0.1605177099886925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solidFill>
      <a:schemeClr val="bg1"/>
    </a:solidFill>
    <a:ln>
      <a:solidFill>
        <a:schemeClr val="tx1"/>
      </a:solidFill>
    </a:ln>
    <a:effectLst/>
  </c:spPr>
  <c:txPr>
    <a:bodyPr/>
    <a:lstStyle/>
    <a:p>
      <a:pPr>
        <a:defRPr baseline="0">
          <a:solidFill>
            <a:schemeClr val="tx1"/>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[3]若者・高齢者!$L$74</c:f>
              <c:strCache>
                <c:ptCount val="1"/>
                <c:pt idx="0">
                  <c:v>65歳以上</c:v>
                </c:pt>
              </c:strCache>
            </c:strRef>
          </c:tx>
          <c:spPr>
            <a:solidFill>
              <a:srgbClr val="92D050"/>
            </a:solidFill>
            <a:ln>
              <a:solidFill>
                <a:srgbClr val="00B050"/>
              </a:solidFill>
            </a:ln>
            <a:effectLst/>
          </c:spPr>
          <c:invertIfNegative val="0"/>
          <c:cat>
            <c:strRef>
              <c:f>[3]若者・高齢者!$K$75:$K$84</c:f>
              <c:strCache>
                <c:ptCount val="10"/>
                <c:pt idx="0">
                  <c:v>電　気</c:v>
                </c:pt>
                <c:pt idx="1">
                  <c:v>アダルト情報サイト</c:v>
                </c:pt>
                <c:pt idx="2">
                  <c:v>新　聞</c:v>
                </c:pt>
                <c:pt idx="3">
                  <c:v>修理サービス</c:v>
                </c:pt>
                <c:pt idx="4">
                  <c:v>インターネット接続回線</c:v>
                </c:pt>
                <c:pt idx="5">
                  <c:v>保健・福祉サービス</c:v>
                </c:pt>
                <c:pt idx="6">
                  <c:v>健康食品</c:v>
                </c:pt>
                <c:pt idx="7">
                  <c:v>工事・建築</c:v>
                </c:pt>
                <c:pt idx="8">
                  <c:v>移動通信サービス</c:v>
                </c:pt>
                <c:pt idx="9">
                  <c:v>化粧品</c:v>
                </c:pt>
              </c:strCache>
            </c:strRef>
          </c:cat>
          <c:val>
            <c:numRef>
              <c:f>[3]若者・高齢者!$L$75:$L$84</c:f>
              <c:numCache>
                <c:formatCode>General</c:formatCode>
                <c:ptCount val="10"/>
                <c:pt idx="0">
                  <c:v>309</c:v>
                </c:pt>
                <c:pt idx="1">
                  <c:v>315</c:v>
                </c:pt>
                <c:pt idx="2">
                  <c:v>401</c:v>
                </c:pt>
                <c:pt idx="3">
                  <c:v>407</c:v>
                </c:pt>
                <c:pt idx="4">
                  <c:v>434</c:v>
                </c:pt>
                <c:pt idx="5">
                  <c:v>453</c:v>
                </c:pt>
                <c:pt idx="6">
                  <c:v>691</c:v>
                </c:pt>
                <c:pt idx="7">
                  <c:v>693</c:v>
                </c:pt>
                <c:pt idx="8">
                  <c:v>750</c:v>
                </c:pt>
                <c:pt idx="9">
                  <c:v>964</c:v>
                </c:pt>
              </c:numCache>
            </c:numRef>
          </c:val>
          <c:extLst>
            <c:ext xmlns:c16="http://schemas.microsoft.com/office/drawing/2014/chart" uri="{C3380CC4-5D6E-409C-BE32-E72D297353CC}">
              <c16:uniqueId val="{00000000-C69C-433F-97B3-028D981682DA}"/>
            </c:ext>
          </c:extLst>
        </c:ser>
        <c:dLbls>
          <c:showLegendKey val="0"/>
          <c:showVal val="0"/>
          <c:showCatName val="0"/>
          <c:showSerName val="0"/>
          <c:showPercent val="0"/>
          <c:showBubbleSize val="0"/>
        </c:dLbls>
        <c:gapWidth val="182"/>
        <c:axId val="1424360272"/>
        <c:axId val="1928060976"/>
        <c:extLst/>
      </c:barChart>
      <c:catAx>
        <c:axId val="14243602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928060976"/>
        <c:crosses val="autoZero"/>
        <c:auto val="1"/>
        <c:lblAlgn val="ctr"/>
        <c:lblOffset val="100"/>
        <c:noMultiLvlLbl val="0"/>
      </c:catAx>
      <c:valAx>
        <c:axId val="1928060976"/>
        <c:scaling>
          <c:orientation val="minMax"/>
          <c:max val="10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4243602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solidFill>
      <a:schemeClr val="bg1"/>
    </a:solidFill>
    <a:ln>
      <a:solidFill>
        <a:schemeClr val="tx1"/>
      </a:solidFill>
    </a:ln>
    <a:effectLst/>
  </c:spPr>
  <c:txPr>
    <a:bodyPr/>
    <a:lstStyle/>
    <a:p>
      <a:pPr>
        <a:defRPr baseline="0">
          <a:solidFill>
            <a:schemeClr val="tx1"/>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016096236929372"/>
          <c:y val="7.7448513647508863E-2"/>
          <c:w val="0.7225026775522202"/>
          <c:h val="0.79937586695332674"/>
        </c:manualLayout>
      </c:layout>
      <c:barChart>
        <c:barDir val="bar"/>
        <c:grouping val="clustered"/>
        <c:varyColors val="0"/>
        <c:ser>
          <c:idx val="0"/>
          <c:order val="0"/>
          <c:tx>
            <c:strRef>
              <c:f>若者・高齢者!$L$121</c:f>
              <c:strCache>
                <c:ptCount val="1"/>
                <c:pt idx="0">
                  <c:v>全体に占める割合</c:v>
                </c:pt>
              </c:strCache>
            </c:strRef>
          </c:tx>
          <c:spPr>
            <a:pattFill prst="ltVert">
              <a:fgClr>
                <a:schemeClr val="bg1"/>
              </a:fgClr>
              <a:bgClr>
                <a:srgbClr val="FFC000"/>
              </a:bgClr>
            </a:pattFill>
            <a:ln w="12700">
              <a:solidFill>
                <a:srgbClr val="FFC000"/>
              </a:solidFill>
            </a:ln>
            <a:effectLst/>
          </c:spPr>
          <c:invertIfNegative val="0"/>
          <c:cat>
            <c:strRef>
              <c:f>若者・高齢者!$K$122:$K$131</c:f>
              <c:strCache>
                <c:ptCount val="10"/>
                <c:pt idx="0">
                  <c:v>電　気</c:v>
                </c:pt>
                <c:pt idx="1">
                  <c:v>アダルト情報サイト</c:v>
                </c:pt>
                <c:pt idx="2">
                  <c:v>新　聞</c:v>
                </c:pt>
                <c:pt idx="3">
                  <c:v>修理サービス</c:v>
                </c:pt>
                <c:pt idx="4">
                  <c:v>インターネット接続回線</c:v>
                </c:pt>
                <c:pt idx="5">
                  <c:v>保健・福祉サービス</c:v>
                </c:pt>
                <c:pt idx="6">
                  <c:v>健康食品</c:v>
                </c:pt>
                <c:pt idx="7">
                  <c:v>工事・建築</c:v>
                </c:pt>
                <c:pt idx="8">
                  <c:v>移動通信サービス</c:v>
                </c:pt>
                <c:pt idx="9">
                  <c:v>化粧品</c:v>
                </c:pt>
              </c:strCache>
            </c:strRef>
          </c:cat>
          <c:val>
            <c:numRef>
              <c:f>若者・高齢者!$L$122:$L$131</c:f>
              <c:numCache>
                <c:formatCode>0.0%</c:formatCode>
                <c:ptCount val="10"/>
                <c:pt idx="0">
                  <c:v>0.31212121212121213</c:v>
                </c:pt>
                <c:pt idx="1">
                  <c:v>0.3336864406779661</c:v>
                </c:pt>
                <c:pt idx="2">
                  <c:v>0.58711566617862376</c:v>
                </c:pt>
                <c:pt idx="3">
                  <c:v>0.33803986710963457</c:v>
                </c:pt>
                <c:pt idx="4">
                  <c:v>0.30889679715302493</c:v>
                </c:pt>
                <c:pt idx="5">
                  <c:v>0.63268156424581001</c:v>
                </c:pt>
                <c:pt idx="6">
                  <c:v>0.32229477611940299</c:v>
                </c:pt>
                <c:pt idx="7">
                  <c:v>0.38954468802698144</c:v>
                </c:pt>
                <c:pt idx="8">
                  <c:v>0.35833731485905401</c:v>
                </c:pt>
                <c:pt idx="9">
                  <c:v>0.26360404703308721</c:v>
                </c:pt>
              </c:numCache>
            </c:numRef>
          </c:val>
          <c:extLst>
            <c:ext xmlns:c16="http://schemas.microsoft.com/office/drawing/2014/chart" uri="{C3380CC4-5D6E-409C-BE32-E72D297353CC}">
              <c16:uniqueId val="{00000000-B884-4741-8E90-D6482A699E81}"/>
            </c:ext>
          </c:extLst>
        </c:ser>
        <c:dLbls>
          <c:showLegendKey val="0"/>
          <c:showVal val="0"/>
          <c:showCatName val="0"/>
          <c:showSerName val="0"/>
          <c:showPercent val="0"/>
          <c:showBubbleSize val="0"/>
        </c:dLbls>
        <c:gapWidth val="182"/>
        <c:axId val="237757519"/>
        <c:axId val="237756271"/>
      </c:barChart>
      <c:catAx>
        <c:axId val="23775751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237756271"/>
        <c:crosses val="autoZero"/>
        <c:auto val="1"/>
        <c:lblAlgn val="ctr"/>
        <c:lblOffset val="100"/>
        <c:noMultiLvlLbl val="0"/>
      </c:catAx>
      <c:valAx>
        <c:axId val="23775627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237757519"/>
        <c:crosses val="autoZero"/>
        <c:crossBetween val="between"/>
      </c:valAx>
      <c:spPr>
        <a:noFill/>
        <a:ln>
          <a:noFill/>
        </a:ln>
        <a:effectLst/>
      </c:spPr>
    </c:plotArea>
    <c:plotVisOnly val="1"/>
    <c:dispBlanksAs val="gap"/>
    <c:showDLblsOverMax val="0"/>
  </c:chart>
  <c:spPr>
    <a:solidFill>
      <a:schemeClr val="bg1"/>
    </a:solidFill>
    <a:ln>
      <a:solidFill>
        <a:schemeClr val="tx1"/>
      </a:solidFill>
    </a:ln>
    <a:effectLst/>
  </c:spPr>
  <c:txPr>
    <a:bodyPr/>
    <a:lstStyle/>
    <a:p>
      <a:pPr>
        <a:defRPr baseline="0">
          <a:solidFill>
            <a:sysClr val="windowText" lastClr="000000"/>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26081" y="3097995"/>
            <a:ext cx="11628914" cy="2137661"/>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2052161" y="5651182"/>
            <a:ext cx="9576753" cy="2548573"/>
          </a:xfrm>
        </p:spPr>
        <p:txBody>
          <a:bodyPr/>
          <a:lstStyle>
            <a:lvl1pPr marL="0" indent="0" algn="ctr">
              <a:buNone/>
              <a:defRPr>
                <a:solidFill>
                  <a:schemeClr val="tx1">
                    <a:tint val="75000"/>
                  </a:schemeClr>
                </a:solidFill>
              </a:defRPr>
            </a:lvl1pPr>
            <a:lvl2pPr marL="675796" indent="0" algn="ctr">
              <a:buNone/>
              <a:defRPr>
                <a:solidFill>
                  <a:schemeClr val="tx1">
                    <a:tint val="75000"/>
                  </a:schemeClr>
                </a:solidFill>
              </a:defRPr>
            </a:lvl2pPr>
            <a:lvl3pPr marL="1351593" indent="0" algn="ctr">
              <a:buNone/>
              <a:defRPr>
                <a:solidFill>
                  <a:schemeClr val="tx1">
                    <a:tint val="75000"/>
                  </a:schemeClr>
                </a:solidFill>
              </a:defRPr>
            </a:lvl3pPr>
            <a:lvl4pPr marL="2027389" indent="0" algn="ctr">
              <a:buNone/>
              <a:defRPr>
                <a:solidFill>
                  <a:schemeClr val="tx1">
                    <a:tint val="75000"/>
                  </a:schemeClr>
                </a:solidFill>
              </a:defRPr>
            </a:lvl4pPr>
            <a:lvl5pPr marL="2703186" indent="0" algn="ctr">
              <a:buNone/>
              <a:defRPr>
                <a:solidFill>
                  <a:schemeClr val="tx1">
                    <a:tint val="75000"/>
                  </a:schemeClr>
                </a:solidFill>
              </a:defRPr>
            </a:lvl5pPr>
            <a:lvl6pPr marL="3378982" indent="0" algn="ctr">
              <a:buNone/>
              <a:defRPr>
                <a:solidFill>
                  <a:schemeClr val="tx1">
                    <a:tint val="75000"/>
                  </a:schemeClr>
                </a:solidFill>
              </a:defRPr>
            </a:lvl6pPr>
            <a:lvl7pPr marL="4054779" indent="0" algn="ctr">
              <a:buNone/>
              <a:defRPr>
                <a:solidFill>
                  <a:schemeClr val="tx1">
                    <a:tint val="75000"/>
                  </a:schemeClr>
                </a:solidFill>
              </a:defRPr>
            </a:lvl7pPr>
            <a:lvl8pPr marL="4730575" indent="0" algn="ctr">
              <a:buNone/>
              <a:defRPr>
                <a:solidFill>
                  <a:schemeClr val="tx1">
                    <a:tint val="75000"/>
                  </a:schemeClr>
                </a:solidFill>
              </a:defRPr>
            </a:lvl8pPr>
            <a:lvl9pPr marL="5406372"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4912D99-B5E8-42DB-840C-898EF39F3452}" type="datetimeFigureOut">
              <a:rPr kumimoji="1" lang="ja-JP" altLang="en-US" smtClean="0"/>
              <a:t>2023/1/17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7AA5CF-51E1-4D01-BB70-A72935B68D10}" type="slidenum">
              <a:rPr kumimoji="1" lang="ja-JP" altLang="en-US" smtClean="0"/>
              <a:t>‹#›</a:t>
            </a:fld>
            <a:endParaRPr kumimoji="1" lang="ja-JP" altLang="en-US"/>
          </a:p>
        </p:txBody>
      </p:sp>
    </p:spTree>
    <p:extLst>
      <p:ext uri="{BB962C8B-B14F-4D97-AF65-F5344CB8AC3E}">
        <p14:creationId xmlns:p14="http://schemas.microsoft.com/office/powerpoint/2010/main" val="2049444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4912D99-B5E8-42DB-840C-898EF39F3452}" type="datetimeFigureOut">
              <a:rPr kumimoji="1" lang="ja-JP" altLang="en-US" smtClean="0"/>
              <a:t>2023/1/17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7AA5CF-51E1-4D01-BB70-A72935B68D10}" type="slidenum">
              <a:rPr kumimoji="1" lang="ja-JP" altLang="en-US" smtClean="0"/>
              <a:t>‹#›</a:t>
            </a:fld>
            <a:endParaRPr kumimoji="1" lang="ja-JP" altLang="en-US"/>
          </a:p>
        </p:txBody>
      </p:sp>
    </p:spTree>
    <p:extLst>
      <p:ext uri="{BB962C8B-B14F-4D97-AF65-F5344CB8AC3E}">
        <p14:creationId xmlns:p14="http://schemas.microsoft.com/office/powerpoint/2010/main" val="2258815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3887718" y="558655"/>
            <a:ext cx="4308589" cy="1191411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957201" y="558655"/>
            <a:ext cx="12702498" cy="1191411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4912D99-B5E8-42DB-840C-898EF39F3452}" type="datetimeFigureOut">
              <a:rPr kumimoji="1" lang="ja-JP" altLang="en-US" smtClean="0"/>
              <a:t>2023/1/17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7AA5CF-51E1-4D01-BB70-A72935B68D10}" type="slidenum">
              <a:rPr kumimoji="1" lang="ja-JP" altLang="en-US" smtClean="0"/>
              <a:t>‹#›</a:t>
            </a:fld>
            <a:endParaRPr kumimoji="1" lang="ja-JP" altLang="en-US"/>
          </a:p>
        </p:txBody>
      </p:sp>
    </p:spTree>
    <p:extLst>
      <p:ext uri="{BB962C8B-B14F-4D97-AF65-F5344CB8AC3E}">
        <p14:creationId xmlns:p14="http://schemas.microsoft.com/office/powerpoint/2010/main" val="2559396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4912D99-B5E8-42DB-840C-898EF39F3452}" type="datetimeFigureOut">
              <a:rPr kumimoji="1" lang="ja-JP" altLang="en-US" smtClean="0"/>
              <a:t>2023/1/17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7AA5CF-51E1-4D01-BB70-A72935B68D10}" type="slidenum">
              <a:rPr kumimoji="1" lang="ja-JP" altLang="en-US" smtClean="0"/>
              <a:t>‹#›</a:t>
            </a:fld>
            <a:endParaRPr kumimoji="1" lang="ja-JP" altLang="en-US"/>
          </a:p>
        </p:txBody>
      </p:sp>
    </p:spTree>
    <p:extLst>
      <p:ext uri="{BB962C8B-B14F-4D97-AF65-F5344CB8AC3E}">
        <p14:creationId xmlns:p14="http://schemas.microsoft.com/office/powerpoint/2010/main" val="1046001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80710" y="6408369"/>
            <a:ext cx="11628914" cy="1980684"/>
          </a:xfrm>
        </p:spPr>
        <p:txBody>
          <a:bodyPr anchor="t"/>
          <a:lstStyle>
            <a:lvl1pPr algn="l">
              <a:defRPr sz="59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080710" y="4226846"/>
            <a:ext cx="11628914" cy="2181522"/>
          </a:xfrm>
        </p:spPr>
        <p:txBody>
          <a:bodyPr anchor="b"/>
          <a:lstStyle>
            <a:lvl1pPr marL="0" indent="0">
              <a:buNone/>
              <a:defRPr sz="3000">
                <a:solidFill>
                  <a:schemeClr val="tx1">
                    <a:tint val="75000"/>
                  </a:schemeClr>
                </a:solidFill>
              </a:defRPr>
            </a:lvl1pPr>
            <a:lvl2pPr marL="675796" indent="0">
              <a:buNone/>
              <a:defRPr sz="2600">
                <a:solidFill>
                  <a:schemeClr val="tx1">
                    <a:tint val="75000"/>
                  </a:schemeClr>
                </a:solidFill>
              </a:defRPr>
            </a:lvl2pPr>
            <a:lvl3pPr marL="1351593" indent="0">
              <a:buNone/>
              <a:defRPr sz="2300">
                <a:solidFill>
                  <a:schemeClr val="tx1">
                    <a:tint val="75000"/>
                  </a:schemeClr>
                </a:solidFill>
              </a:defRPr>
            </a:lvl3pPr>
            <a:lvl4pPr marL="2027389" indent="0">
              <a:buNone/>
              <a:defRPr sz="2100">
                <a:solidFill>
                  <a:schemeClr val="tx1">
                    <a:tint val="75000"/>
                  </a:schemeClr>
                </a:solidFill>
              </a:defRPr>
            </a:lvl4pPr>
            <a:lvl5pPr marL="2703186" indent="0">
              <a:buNone/>
              <a:defRPr sz="2100">
                <a:solidFill>
                  <a:schemeClr val="tx1">
                    <a:tint val="75000"/>
                  </a:schemeClr>
                </a:solidFill>
              </a:defRPr>
            </a:lvl5pPr>
            <a:lvl6pPr marL="3378982" indent="0">
              <a:buNone/>
              <a:defRPr sz="2100">
                <a:solidFill>
                  <a:schemeClr val="tx1">
                    <a:tint val="75000"/>
                  </a:schemeClr>
                </a:solidFill>
              </a:defRPr>
            </a:lvl6pPr>
            <a:lvl7pPr marL="4054779" indent="0">
              <a:buNone/>
              <a:defRPr sz="2100">
                <a:solidFill>
                  <a:schemeClr val="tx1">
                    <a:tint val="75000"/>
                  </a:schemeClr>
                </a:solidFill>
              </a:defRPr>
            </a:lvl7pPr>
            <a:lvl8pPr marL="4730575" indent="0">
              <a:buNone/>
              <a:defRPr sz="2100">
                <a:solidFill>
                  <a:schemeClr val="tx1">
                    <a:tint val="75000"/>
                  </a:schemeClr>
                </a:solidFill>
              </a:defRPr>
            </a:lvl8pPr>
            <a:lvl9pPr marL="5406372" indent="0">
              <a:buNone/>
              <a:defRPr sz="21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4912D99-B5E8-42DB-840C-898EF39F3452}" type="datetimeFigureOut">
              <a:rPr kumimoji="1" lang="ja-JP" altLang="en-US" smtClean="0"/>
              <a:t>2023/1/17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7AA5CF-51E1-4D01-BB70-A72935B68D10}" type="slidenum">
              <a:rPr kumimoji="1" lang="ja-JP" altLang="en-US" smtClean="0"/>
              <a:t>‹#›</a:t>
            </a:fld>
            <a:endParaRPr kumimoji="1" lang="ja-JP" altLang="en-US"/>
          </a:p>
        </p:txBody>
      </p:sp>
    </p:spTree>
    <p:extLst>
      <p:ext uri="{BB962C8B-B14F-4D97-AF65-F5344CB8AC3E}">
        <p14:creationId xmlns:p14="http://schemas.microsoft.com/office/powerpoint/2010/main" val="1849023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957202" y="3257280"/>
            <a:ext cx="8505543" cy="9215490"/>
          </a:xfrm>
        </p:spPr>
        <p:txBody>
          <a:bodyPr/>
          <a:lstStyle>
            <a:lvl1pPr>
              <a:defRPr sz="4100"/>
            </a:lvl1pPr>
            <a:lvl2pPr>
              <a:defRPr sz="3600"/>
            </a:lvl2pPr>
            <a:lvl3pPr>
              <a:defRPr sz="3000"/>
            </a:lvl3pPr>
            <a:lvl4pPr>
              <a:defRPr sz="2600"/>
            </a:lvl4pPr>
            <a:lvl5pPr>
              <a:defRPr sz="2600"/>
            </a:lvl5pPr>
            <a:lvl6pPr>
              <a:defRPr sz="2600"/>
            </a:lvl6pPr>
            <a:lvl7pPr>
              <a:defRPr sz="2600"/>
            </a:lvl7pPr>
            <a:lvl8pPr>
              <a:defRPr sz="2600"/>
            </a:lvl8pPr>
            <a:lvl9pPr>
              <a:defRPr sz="2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9690762" y="3257280"/>
            <a:ext cx="8505544" cy="9215490"/>
          </a:xfrm>
        </p:spPr>
        <p:txBody>
          <a:bodyPr/>
          <a:lstStyle>
            <a:lvl1pPr>
              <a:defRPr sz="4100"/>
            </a:lvl1pPr>
            <a:lvl2pPr>
              <a:defRPr sz="3600"/>
            </a:lvl2pPr>
            <a:lvl3pPr>
              <a:defRPr sz="3000"/>
            </a:lvl3pPr>
            <a:lvl4pPr>
              <a:defRPr sz="2600"/>
            </a:lvl4pPr>
            <a:lvl5pPr>
              <a:defRPr sz="2600"/>
            </a:lvl5pPr>
            <a:lvl6pPr>
              <a:defRPr sz="2600"/>
            </a:lvl6pPr>
            <a:lvl7pPr>
              <a:defRPr sz="2600"/>
            </a:lvl7pPr>
            <a:lvl8pPr>
              <a:defRPr sz="2600"/>
            </a:lvl8pPr>
            <a:lvl9pPr>
              <a:defRPr sz="2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4912D99-B5E8-42DB-840C-898EF39F3452}" type="datetimeFigureOut">
              <a:rPr kumimoji="1" lang="ja-JP" altLang="en-US" smtClean="0"/>
              <a:t>2023/1/17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67AA5CF-51E1-4D01-BB70-A72935B68D10}" type="slidenum">
              <a:rPr kumimoji="1" lang="ja-JP" altLang="en-US" smtClean="0"/>
              <a:t>‹#›</a:t>
            </a:fld>
            <a:endParaRPr kumimoji="1" lang="ja-JP" altLang="en-US"/>
          </a:p>
        </p:txBody>
      </p:sp>
    </p:spTree>
    <p:extLst>
      <p:ext uri="{BB962C8B-B14F-4D97-AF65-F5344CB8AC3E}">
        <p14:creationId xmlns:p14="http://schemas.microsoft.com/office/powerpoint/2010/main" val="2990786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4054" y="399369"/>
            <a:ext cx="12312968" cy="1662113"/>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84054" y="2232310"/>
            <a:ext cx="6044851" cy="930321"/>
          </a:xfrm>
        </p:spPr>
        <p:txBody>
          <a:bodyPr anchor="b"/>
          <a:lstStyle>
            <a:lvl1pPr marL="0" indent="0">
              <a:buNone/>
              <a:defRPr sz="3600" b="1"/>
            </a:lvl1pPr>
            <a:lvl2pPr marL="675796" indent="0">
              <a:buNone/>
              <a:defRPr sz="3000" b="1"/>
            </a:lvl2pPr>
            <a:lvl3pPr marL="1351593" indent="0">
              <a:buNone/>
              <a:defRPr sz="2600" b="1"/>
            </a:lvl3pPr>
            <a:lvl4pPr marL="2027389" indent="0">
              <a:buNone/>
              <a:defRPr sz="2300" b="1"/>
            </a:lvl4pPr>
            <a:lvl5pPr marL="2703186" indent="0">
              <a:buNone/>
              <a:defRPr sz="2300" b="1"/>
            </a:lvl5pPr>
            <a:lvl6pPr marL="3378982" indent="0">
              <a:buNone/>
              <a:defRPr sz="2300" b="1"/>
            </a:lvl6pPr>
            <a:lvl7pPr marL="4054779" indent="0">
              <a:buNone/>
              <a:defRPr sz="2300" b="1"/>
            </a:lvl7pPr>
            <a:lvl8pPr marL="4730575" indent="0">
              <a:buNone/>
              <a:defRPr sz="2300" b="1"/>
            </a:lvl8pPr>
            <a:lvl9pPr marL="5406372" indent="0">
              <a:buNone/>
              <a:defRPr sz="23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4054" y="3162631"/>
            <a:ext cx="6044851" cy="5745831"/>
          </a:xfrm>
        </p:spPr>
        <p:txBody>
          <a:bodyPr/>
          <a:lstStyle>
            <a:lvl1pPr>
              <a:defRPr sz="3600"/>
            </a:lvl1pPr>
            <a:lvl2pPr>
              <a:defRPr sz="3000"/>
            </a:lvl2pPr>
            <a:lvl3pPr>
              <a:defRPr sz="2600"/>
            </a:lvl3pPr>
            <a:lvl4pPr>
              <a:defRPr sz="2300"/>
            </a:lvl4pPr>
            <a:lvl5pPr>
              <a:defRPr sz="2300"/>
            </a:lvl5pPr>
            <a:lvl6pPr>
              <a:defRPr sz="2300"/>
            </a:lvl6pPr>
            <a:lvl7pPr>
              <a:defRPr sz="2300"/>
            </a:lvl7pPr>
            <a:lvl8pPr>
              <a:defRPr sz="2300"/>
            </a:lvl8pPr>
            <a:lvl9pPr>
              <a:defRPr sz="23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949798" y="2232310"/>
            <a:ext cx="6047225" cy="930321"/>
          </a:xfrm>
        </p:spPr>
        <p:txBody>
          <a:bodyPr anchor="b"/>
          <a:lstStyle>
            <a:lvl1pPr marL="0" indent="0">
              <a:buNone/>
              <a:defRPr sz="3600" b="1"/>
            </a:lvl1pPr>
            <a:lvl2pPr marL="675796" indent="0">
              <a:buNone/>
              <a:defRPr sz="3000" b="1"/>
            </a:lvl2pPr>
            <a:lvl3pPr marL="1351593" indent="0">
              <a:buNone/>
              <a:defRPr sz="2600" b="1"/>
            </a:lvl3pPr>
            <a:lvl4pPr marL="2027389" indent="0">
              <a:buNone/>
              <a:defRPr sz="2300" b="1"/>
            </a:lvl4pPr>
            <a:lvl5pPr marL="2703186" indent="0">
              <a:buNone/>
              <a:defRPr sz="2300" b="1"/>
            </a:lvl5pPr>
            <a:lvl6pPr marL="3378982" indent="0">
              <a:buNone/>
              <a:defRPr sz="2300" b="1"/>
            </a:lvl6pPr>
            <a:lvl7pPr marL="4054779" indent="0">
              <a:buNone/>
              <a:defRPr sz="2300" b="1"/>
            </a:lvl7pPr>
            <a:lvl8pPr marL="4730575" indent="0">
              <a:buNone/>
              <a:defRPr sz="2300" b="1"/>
            </a:lvl8pPr>
            <a:lvl9pPr marL="5406372" indent="0">
              <a:buNone/>
              <a:defRPr sz="23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949798" y="3162631"/>
            <a:ext cx="6047225" cy="5745831"/>
          </a:xfrm>
        </p:spPr>
        <p:txBody>
          <a:bodyPr/>
          <a:lstStyle>
            <a:lvl1pPr>
              <a:defRPr sz="3600"/>
            </a:lvl1pPr>
            <a:lvl2pPr>
              <a:defRPr sz="3000"/>
            </a:lvl2pPr>
            <a:lvl3pPr>
              <a:defRPr sz="2600"/>
            </a:lvl3pPr>
            <a:lvl4pPr>
              <a:defRPr sz="2300"/>
            </a:lvl4pPr>
            <a:lvl5pPr>
              <a:defRPr sz="2300"/>
            </a:lvl5pPr>
            <a:lvl6pPr>
              <a:defRPr sz="2300"/>
            </a:lvl6pPr>
            <a:lvl7pPr>
              <a:defRPr sz="2300"/>
            </a:lvl7pPr>
            <a:lvl8pPr>
              <a:defRPr sz="2300"/>
            </a:lvl8pPr>
            <a:lvl9pPr>
              <a:defRPr sz="23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4912D99-B5E8-42DB-840C-898EF39F3452}" type="datetimeFigureOut">
              <a:rPr kumimoji="1" lang="ja-JP" altLang="en-US" smtClean="0"/>
              <a:t>2023/1/17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67AA5CF-51E1-4D01-BB70-A72935B68D10}" type="slidenum">
              <a:rPr kumimoji="1" lang="ja-JP" altLang="en-US" smtClean="0"/>
              <a:t>‹#›</a:t>
            </a:fld>
            <a:endParaRPr kumimoji="1" lang="ja-JP" altLang="en-US"/>
          </a:p>
        </p:txBody>
      </p:sp>
    </p:spTree>
    <p:extLst>
      <p:ext uri="{BB962C8B-B14F-4D97-AF65-F5344CB8AC3E}">
        <p14:creationId xmlns:p14="http://schemas.microsoft.com/office/powerpoint/2010/main" val="173170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4912D99-B5E8-42DB-840C-898EF39F3452}" type="datetimeFigureOut">
              <a:rPr kumimoji="1" lang="ja-JP" altLang="en-US" smtClean="0"/>
              <a:t>2023/1/17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67AA5CF-51E1-4D01-BB70-A72935B68D10}" type="slidenum">
              <a:rPr kumimoji="1" lang="ja-JP" altLang="en-US" smtClean="0"/>
              <a:t>‹#›</a:t>
            </a:fld>
            <a:endParaRPr kumimoji="1" lang="ja-JP" altLang="en-US"/>
          </a:p>
        </p:txBody>
      </p:sp>
    </p:spTree>
    <p:extLst>
      <p:ext uri="{BB962C8B-B14F-4D97-AF65-F5344CB8AC3E}">
        <p14:creationId xmlns:p14="http://schemas.microsoft.com/office/powerpoint/2010/main" val="3573080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4912D99-B5E8-42DB-840C-898EF39F3452}" type="datetimeFigureOut">
              <a:rPr kumimoji="1" lang="ja-JP" altLang="en-US" smtClean="0"/>
              <a:t>2023/1/17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67AA5CF-51E1-4D01-BB70-A72935B68D10}" type="slidenum">
              <a:rPr kumimoji="1" lang="ja-JP" altLang="en-US" smtClean="0"/>
              <a:t>‹#›</a:t>
            </a:fld>
            <a:endParaRPr kumimoji="1" lang="ja-JP" altLang="en-US"/>
          </a:p>
        </p:txBody>
      </p:sp>
    </p:spTree>
    <p:extLst>
      <p:ext uri="{BB962C8B-B14F-4D97-AF65-F5344CB8AC3E}">
        <p14:creationId xmlns:p14="http://schemas.microsoft.com/office/powerpoint/2010/main" val="3835913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4055" y="397060"/>
            <a:ext cx="4500979" cy="1689814"/>
          </a:xfrm>
        </p:spPr>
        <p:txBody>
          <a:bodyPr anchor="b"/>
          <a:lstStyle>
            <a:lvl1pPr algn="l">
              <a:defRPr sz="3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348920" y="397061"/>
            <a:ext cx="7648101" cy="8511402"/>
          </a:xfrm>
        </p:spPr>
        <p:txBody>
          <a:bodyPr/>
          <a:lstStyle>
            <a:lvl1pPr>
              <a:defRPr sz="4800"/>
            </a:lvl1pPr>
            <a:lvl2pPr>
              <a:defRPr sz="4100"/>
            </a:lvl2pPr>
            <a:lvl3pPr>
              <a:defRPr sz="3600"/>
            </a:lvl3pPr>
            <a:lvl4pPr>
              <a:defRPr sz="3000"/>
            </a:lvl4pPr>
            <a:lvl5pPr>
              <a:defRPr sz="3000"/>
            </a:lvl5pPr>
            <a:lvl6pPr>
              <a:defRPr sz="3000"/>
            </a:lvl6pPr>
            <a:lvl7pPr>
              <a:defRPr sz="3000"/>
            </a:lvl7pPr>
            <a:lvl8pPr>
              <a:defRPr sz="3000"/>
            </a:lvl8pPr>
            <a:lvl9pPr>
              <a:defRPr sz="3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4055" y="2086876"/>
            <a:ext cx="4500979" cy="6821587"/>
          </a:xfrm>
        </p:spPr>
        <p:txBody>
          <a:bodyPr/>
          <a:lstStyle>
            <a:lvl1pPr marL="0" indent="0">
              <a:buNone/>
              <a:defRPr sz="2100"/>
            </a:lvl1pPr>
            <a:lvl2pPr marL="675796" indent="0">
              <a:buNone/>
              <a:defRPr sz="1800"/>
            </a:lvl2pPr>
            <a:lvl3pPr marL="1351593" indent="0">
              <a:buNone/>
              <a:defRPr sz="1500"/>
            </a:lvl3pPr>
            <a:lvl4pPr marL="2027389" indent="0">
              <a:buNone/>
              <a:defRPr sz="1400"/>
            </a:lvl4pPr>
            <a:lvl5pPr marL="2703186" indent="0">
              <a:buNone/>
              <a:defRPr sz="1400"/>
            </a:lvl5pPr>
            <a:lvl6pPr marL="3378982" indent="0">
              <a:buNone/>
              <a:defRPr sz="1400"/>
            </a:lvl6pPr>
            <a:lvl7pPr marL="4054779" indent="0">
              <a:buNone/>
              <a:defRPr sz="1400"/>
            </a:lvl7pPr>
            <a:lvl8pPr marL="4730575" indent="0">
              <a:buNone/>
              <a:defRPr sz="1400"/>
            </a:lvl8pPr>
            <a:lvl9pPr marL="5406372" indent="0">
              <a:buNone/>
              <a:defRPr sz="14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4912D99-B5E8-42DB-840C-898EF39F3452}" type="datetimeFigureOut">
              <a:rPr kumimoji="1" lang="ja-JP" altLang="en-US" smtClean="0"/>
              <a:t>2023/1/17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67AA5CF-51E1-4D01-BB70-A72935B68D10}" type="slidenum">
              <a:rPr kumimoji="1" lang="ja-JP" altLang="en-US" smtClean="0"/>
              <a:t>‹#›</a:t>
            </a:fld>
            <a:endParaRPr kumimoji="1" lang="ja-JP" altLang="en-US"/>
          </a:p>
        </p:txBody>
      </p:sp>
    </p:spTree>
    <p:extLst>
      <p:ext uri="{BB962C8B-B14F-4D97-AF65-F5344CB8AC3E}">
        <p14:creationId xmlns:p14="http://schemas.microsoft.com/office/powerpoint/2010/main" val="3317157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681586" y="6980873"/>
            <a:ext cx="8208645" cy="824131"/>
          </a:xfrm>
        </p:spPr>
        <p:txBody>
          <a:bodyPr anchor="b"/>
          <a:lstStyle>
            <a:lvl1pPr algn="l">
              <a:defRPr sz="3000" b="1"/>
            </a:lvl1pPr>
          </a:lstStyle>
          <a:p>
            <a:r>
              <a:rPr kumimoji="1" lang="ja-JP" altLang="en-US"/>
              <a:t>マスター タイトルの書式設定</a:t>
            </a:r>
          </a:p>
        </p:txBody>
      </p:sp>
      <p:sp>
        <p:nvSpPr>
          <p:cNvPr id="3" name="図プレースホルダー 2"/>
          <p:cNvSpPr>
            <a:spLocks noGrp="1"/>
          </p:cNvSpPr>
          <p:nvPr>
            <p:ph type="pic" idx="1"/>
          </p:nvPr>
        </p:nvSpPr>
        <p:spPr>
          <a:xfrm>
            <a:off x="2681586" y="891077"/>
            <a:ext cx="8208645" cy="5983605"/>
          </a:xfrm>
        </p:spPr>
        <p:txBody>
          <a:bodyPr/>
          <a:lstStyle>
            <a:lvl1pPr marL="0" indent="0">
              <a:buNone/>
              <a:defRPr sz="4800"/>
            </a:lvl1pPr>
            <a:lvl2pPr marL="675796" indent="0">
              <a:buNone/>
              <a:defRPr sz="4100"/>
            </a:lvl2pPr>
            <a:lvl3pPr marL="1351593" indent="0">
              <a:buNone/>
              <a:defRPr sz="3600"/>
            </a:lvl3pPr>
            <a:lvl4pPr marL="2027389" indent="0">
              <a:buNone/>
              <a:defRPr sz="3000"/>
            </a:lvl4pPr>
            <a:lvl5pPr marL="2703186" indent="0">
              <a:buNone/>
              <a:defRPr sz="3000"/>
            </a:lvl5pPr>
            <a:lvl6pPr marL="3378982" indent="0">
              <a:buNone/>
              <a:defRPr sz="3000"/>
            </a:lvl6pPr>
            <a:lvl7pPr marL="4054779" indent="0">
              <a:buNone/>
              <a:defRPr sz="3000"/>
            </a:lvl7pPr>
            <a:lvl8pPr marL="4730575" indent="0">
              <a:buNone/>
              <a:defRPr sz="3000"/>
            </a:lvl8pPr>
            <a:lvl9pPr marL="5406372" indent="0">
              <a:buNone/>
              <a:defRPr sz="3000"/>
            </a:lvl9pPr>
          </a:lstStyle>
          <a:p>
            <a:endParaRPr kumimoji="1" lang="ja-JP" altLang="en-US"/>
          </a:p>
        </p:txBody>
      </p:sp>
      <p:sp>
        <p:nvSpPr>
          <p:cNvPr id="4" name="テキスト プレースホルダー 3"/>
          <p:cNvSpPr>
            <a:spLocks noGrp="1"/>
          </p:cNvSpPr>
          <p:nvPr>
            <p:ph type="body" sz="half" idx="2"/>
          </p:nvPr>
        </p:nvSpPr>
        <p:spPr>
          <a:xfrm>
            <a:off x="2681586" y="7805004"/>
            <a:ext cx="8208645" cy="1170404"/>
          </a:xfrm>
        </p:spPr>
        <p:txBody>
          <a:bodyPr/>
          <a:lstStyle>
            <a:lvl1pPr marL="0" indent="0">
              <a:buNone/>
              <a:defRPr sz="2100"/>
            </a:lvl1pPr>
            <a:lvl2pPr marL="675796" indent="0">
              <a:buNone/>
              <a:defRPr sz="1800"/>
            </a:lvl2pPr>
            <a:lvl3pPr marL="1351593" indent="0">
              <a:buNone/>
              <a:defRPr sz="1500"/>
            </a:lvl3pPr>
            <a:lvl4pPr marL="2027389" indent="0">
              <a:buNone/>
              <a:defRPr sz="1400"/>
            </a:lvl4pPr>
            <a:lvl5pPr marL="2703186" indent="0">
              <a:buNone/>
              <a:defRPr sz="1400"/>
            </a:lvl5pPr>
            <a:lvl6pPr marL="3378982" indent="0">
              <a:buNone/>
              <a:defRPr sz="1400"/>
            </a:lvl6pPr>
            <a:lvl7pPr marL="4054779" indent="0">
              <a:buNone/>
              <a:defRPr sz="1400"/>
            </a:lvl7pPr>
            <a:lvl8pPr marL="4730575" indent="0">
              <a:buNone/>
              <a:defRPr sz="1400"/>
            </a:lvl8pPr>
            <a:lvl9pPr marL="5406372" indent="0">
              <a:buNone/>
              <a:defRPr sz="14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4912D99-B5E8-42DB-840C-898EF39F3452}" type="datetimeFigureOut">
              <a:rPr kumimoji="1" lang="ja-JP" altLang="en-US" smtClean="0"/>
              <a:t>2023/1/17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67AA5CF-51E1-4D01-BB70-A72935B68D10}" type="slidenum">
              <a:rPr kumimoji="1" lang="ja-JP" altLang="en-US" smtClean="0"/>
              <a:t>‹#›</a:t>
            </a:fld>
            <a:endParaRPr kumimoji="1" lang="ja-JP" altLang="en-US"/>
          </a:p>
        </p:txBody>
      </p:sp>
    </p:spTree>
    <p:extLst>
      <p:ext uri="{BB962C8B-B14F-4D97-AF65-F5344CB8AC3E}">
        <p14:creationId xmlns:p14="http://schemas.microsoft.com/office/powerpoint/2010/main" val="236140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4054" y="399369"/>
            <a:ext cx="12312968" cy="1662113"/>
          </a:xfrm>
          <a:prstGeom prst="rect">
            <a:avLst/>
          </a:prstGeom>
        </p:spPr>
        <p:txBody>
          <a:bodyPr vert="horz" lIns="135159" tIns="67580" rIns="135159" bIns="6758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4054" y="2326959"/>
            <a:ext cx="12312968" cy="6581504"/>
          </a:xfrm>
          <a:prstGeom prst="rect">
            <a:avLst/>
          </a:prstGeom>
        </p:spPr>
        <p:txBody>
          <a:bodyPr vert="horz" lIns="135159" tIns="67580" rIns="135159" bIns="6758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4054" y="9243194"/>
            <a:ext cx="3192251" cy="530953"/>
          </a:xfrm>
          <a:prstGeom prst="rect">
            <a:avLst/>
          </a:prstGeom>
        </p:spPr>
        <p:txBody>
          <a:bodyPr vert="horz" lIns="135159" tIns="67580" rIns="135159" bIns="67580" rtlCol="0" anchor="ctr"/>
          <a:lstStyle>
            <a:lvl1pPr algn="l">
              <a:defRPr sz="1800">
                <a:solidFill>
                  <a:schemeClr val="tx1">
                    <a:tint val="75000"/>
                  </a:schemeClr>
                </a:solidFill>
              </a:defRPr>
            </a:lvl1pPr>
          </a:lstStyle>
          <a:p>
            <a:fld id="{64912D99-B5E8-42DB-840C-898EF39F3452}" type="datetimeFigureOut">
              <a:rPr kumimoji="1" lang="ja-JP" altLang="en-US" smtClean="0"/>
              <a:t>2023/1/17</a:t>
            </a:fld>
            <a:endParaRPr kumimoji="1" lang="ja-JP" altLang="en-US"/>
          </a:p>
        </p:txBody>
      </p:sp>
      <p:sp>
        <p:nvSpPr>
          <p:cNvPr id="5" name="フッター プレースホルダー 4"/>
          <p:cNvSpPr>
            <a:spLocks noGrp="1"/>
          </p:cNvSpPr>
          <p:nvPr>
            <p:ph type="ftr" sz="quarter" idx="3"/>
          </p:nvPr>
        </p:nvSpPr>
        <p:spPr>
          <a:xfrm>
            <a:off x="4674368" y="9243194"/>
            <a:ext cx="4332340" cy="530953"/>
          </a:xfrm>
          <a:prstGeom prst="rect">
            <a:avLst/>
          </a:prstGeom>
        </p:spPr>
        <p:txBody>
          <a:bodyPr vert="horz" lIns="135159" tIns="67580" rIns="135159" bIns="67580" rtlCol="0" anchor="ctr"/>
          <a:lstStyle>
            <a:lvl1pPr algn="ctr">
              <a:defRPr sz="18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9804770" y="9243194"/>
            <a:ext cx="3192251" cy="530953"/>
          </a:xfrm>
          <a:prstGeom prst="rect">
            <a:avLst/>
          </a:prstGeom>
        </p:spPr>
        <p:txBody>
          <a:bodyPr vert="horz" lIns="135159" tIns="67580" rIns="135159" bIns="67580" rtlCol="0" anchor="ctr"/>
          <a:lstStyle>
            <a:lvl1pPr algn="r">
              <a:defRPr sz="1800">
                <a:solidFill>
                  <a:schemeClr val="tx1">
                    <a:tint val="75000"/>
                  </a:schemeClr>
                </a:solidFill>
              </a:defRPr>
            </a:lvl1pPr>
          </a:lstStyle>
          <a:p>
            <a:fld id="{467AA5CF-51E1-4D01-BB70-A72935B68D10}" type="slidenum">
              <a:rPr kumimoji="1" lang="ja-JP" altLang="en-US" smtClean="0"/>
              <a:t>‹#›</a:t>
            </a:fld>
            <a:endParaRPr kumimoji="1" lang="ja-JP" altLang="en-US"/>
          </a:p>
        </p:txBody>
      </p:sp>
    </p:spTree>
    <p:extLst>
      <p:ext uri="{BB962C8B-B14F-4D97-AF65-F5344CB8AC3E}">
        <p14:creationId xmlns:p14="http://schemas.microsoft.com/office/powerpoint/2010/main" val="1245235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51593" rtl="0" eaLnBrk="1" latinLnBrk="0" hangingPunct="1">
        <a:spcBef>
          <a:spcPct val="0"/>
        </a:spcBef>
        <a:buNone/>
        <a:defRPr kumimoji="1" sz="6500" kern="1200">
          <a:solidFill>
            <a:schemeClr val="tx1"/>
          </a:solidFill>
          <a:latin typeface="+mj-lt"/>
          <a:ea typeface="+mj-ea"/>
          <a:cs typeface="+mj-cs"/>
        </a:defRPr>
      </a:lvl1pPr>
    </p:titleStyle>
    <p:bodyStyle>
      <a:lvl1pPr marL="506847" indent="-506847" algn="l" defTabSz="1351593" rtl="0" eaLnBrk="1" latinLnBrk="0" hangingPunct="1">
        <a:spcBef>
          <a:spcPct val="20000"/>
        </a:spcBef>
        <a:buFont typeface="Arial" panose="020B0604020202020204" pitchFamily="34" charset="0"/>
        <a:buChar char="•"/>
        <a:defRPr kumimoji="1" sz="4800" kern="1200">
          <a:solidFill>
            <a:schemeClr val="tx1"/>
          </a:solidFill>
          <a:latin typeface="+mn-lt"/>
          <a:ea typeface="+mn-ea"/>
          <a:cs typeface="+mn-cs"/>
        </a:defRPr>
      </a:lvl1pPr>
      <a:lvl2pPr marL="1098169" indent="-422373" algn="l" defTabSz="1351593" rtl="0" eaLnBrk="1" latinLnBrk="0" hangingPunct="1">
        <a:spcBef>
          <a:spcPct val="20000"/>
        </a:spcBef>
        <a:buFont typeface="Arial" panose="020B0604020202020204" pitchFamily="34" charset="0"/>
        <a:buChar char="–"/>
        <a:defRPr kumimoji="1" sz="4100" kern="1200">
          <a:solidFill>
            <a:schemeClr val="tx1"/>
          </a:solidFill>
          <a:latin typeface="+mn-lt"/>
          <a:ea typeface="+mn-ea"/>
          <a:cs typeface="+mn-cs"/>
        </a:defRPr>
      </a:lvl2pPr>
      <a:lvl3pPr marL="1689491" indent="-337898" algn="l" defTabSz="135159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3pPr>
      <a:lvl4pPr marL="2365288" indent="-337898" algn="l" defTabSz="1351593"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4pPr>
      <a:lvl5pPr marL="3041084" indent="-337898" algn="l" defTabSz="1351593"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5pPr>
      <a:lvl6pPr marL="3716881" indent="-337898" algn="l" defTabSz="1351593"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6pPr>
      <a:lvl7pPr marL="4392677" indent="-337898" algn="l" defTabSz="1351593"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7pPr>
      <a:lvl8pPr marL="5068473" indent="-337898" algn="l" defTabSz="1351593"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8pPr>
      <a:lvl9pPr marL="5744270" indent="-337898" algn="l" defTabSz="1351593"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9pPr>
    </p:bodyStyle>
    <p:otherStyle>
      <a:defPPr>
        <a:defRPr lang="ja-JP"/>
      </a:defPPr>
      <a:lvl1pPr marL="0" algn="l" defTabSz="1351593" rtl="0" eaLnBrk="1" latinLnBrk="0" hangingPunct="1">
        <a:defRPr kumimoji="1" sz="2600" kern="1200">
          <a:solidFill>
            <a:schemeClr val="tx1"/>
          </a:solidFill>
          <a:latin typeface="+mn-lt"/>
          <a:ea typeface="+mn-ea"/>
          <a:cs typeface="+mn-cs"/>
        </a:defRPr>
      </a:lvl1pPr>
      <a:lvl2pPr marL="675796" algn="l" defTabSz="1351593" rtl="0" eaLnBrk="1" latinLnBrk="0" hangingPunct="1">
        <a:defRPr kumimoji="1" sz="2600" kern="1200">
          <a:solidFill>
            <a:schemeClr val="tx1"/>
          </a:solidFill>
          <a:latin typeface="+mn-lt"/>
          <a:ea typeface="+mn-ea"/>
          <a:cs typeface="+mn-cs"/>
        </a:defRPr>
      </a:lvl2pPr>
      <a:lvl3pPr marL="1351593" algn="l" defTabSz="1351593" rtl="0" eaLnBrk="1" latinLnBrk="0" hangingPunct="1">
        <a:defRPr kumimoji="1" sz="2600" kern="1200">
          <a:solidFill>
            <a:schemeClr val="tx1"/>
          </a:solidFill>
          <a:latin typeface="+mn-lt"/>
          <a:ea typeface="+mn-ea"/>
          <a:cs typeface="+mn-cs"/>
        </a:defRPr>
      </a:lvl3pPr>
      <a:lvl4pPr marL="2027389" algn="l" defTabSz="1351593" rtl="0" eaLnBrk="1" latinLnBrk="0" hangingPunct="1">
        <a:defRPr kumimoji="1" sz="2600" kern="1200">
          <a:solidFill>
            <a:schemeClr val="tx1"/>
          </a:solidFill>
          <a:latin typeface="+mn-lt"/>
          <a:ea typeface="+mn-ea"/>
          <a:cs typeface="+mn-cs"/>
        </a:defRPr>
      </a:lvl4pPr>
      <a:lvl5pPr marL="2703186" algn="l" defTabSz="1351593" rtl="0" eaLnBrk="1" latinLnBrk="0" hangingPunct="1">
        <a:defRPr kumimoji="1" sz="2600" kern="1200">
          <a:solidFill>
            <a:schemeClr val="tx1"/>
          </a:solidFill>
          <a:latin typeface="+mn-lt"/>
          <a:ea typeface="+mn-ea"/>
          <a:cs typeface="+mn-cs"/>
        </a:defRPr>
      </a:lvl5pPr>
      <a:lvl6pPr marL="3378982" algn="l" defTabSz="1351593" rtl="0" eaLnBrk="1" latinLnBrk="0" hangingPunct="1">
        <a:defRPr kumimoji="1" sz="2600" kern="1200">
          <a:solidFill>
            <a:schemeClr val="tx1"/>
          </a:solidFill>
          <a:latin typeface="+mn-lt"/>
          <a:ea typeface="+mn-ea"/>
          <a:cs typeface="+mn-cs"/>
        </a:defRPr>
      </a:lvl6pPr>
      <a:lvl7pPr marL="4054779" algn="l" defTabSz="1351593" rtl="0" eaLnBrk="1" latinLnBrk="0" hangingPunct="1">
        <a:defRPr kumimoji="1" sz="2600" kern="1200">
          <a:solidFill>
            <a:schemeClr val="tx1"/>
          </a:solidFill>
          <a:latin typeface="+mn-lt"/>
          <a:ea typeface="+mn-ea"/>
          <a:cs typeface="+mn-cs"/>
        </a:defRPr>
      </a:lvl7pPr>
      <a:lvl8pPr marL="4730575" algn="l" defTabSz="1351593" rtl="0" eaLnBrk="1" latinLnBrk="0" hangingPunct="1">
        <a:defRPr kumimoji="1" sz="2600" kern="1200">
          <a:solidFill>
            <a:schemeClr val="tx1"/>
          </a:solidFill>
          <a:latin typeface="+mn-lt"/>
          <a:ea typeface="+mn-ea"/>
          <a:cs typeface="+mn-cs"/>
        </a:defRPr>
      </a:lvl8pPr>
      <a:lvl9pPr marL="5406372" algn="l" defTabSz="1351593" rtl="0" eaLnBrk="1" latinLnBrk="0" hangingPunct="1">
        <a:defRPr kumimoji="1"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chart" Target="../charts/chart2.xml"/><Relationship Id="rId7"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jpeg"/><Relationship Id="rId5" Type="http://schemas.openxmlformats.org/officeDocument/2006/relationships/chart" Target="../charts/chart4.xml"/><Relationship Id="rId10" Type="http://schemas.openxmlformats.org/officeDocument/2006/relationships/image" Target="../media/image5.jpeg"/><Relationship Id="rId4" Type="http://schemas.openxmlformats.org/officeDocument/2006/relationships/chart" Target="../charts/chart3.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83110" y="17787"/>
            <a:ext cx="12022177" cy="576000"/>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dk1">
              <a:shade val="50000"/>
            </a:schemeClr>
          </a:lnRef>
          <a:fillRef idx="1">
            <a:schemeClr val="dk1"/>
          </a:fillRef>
          <a:effectRef idx="0">
            <a:schemeClr val="dk1"/>
          </a:effectRef>
          <a:fontRef idx="minor">
            <a:schemeClr val="lt1"/>
          </a:fontRef>
        </p:style>
        <p:txBody>
          <a:bodyPr rot="0" spcFirstLastPara="0" vert="horz" wrap="square" lIns="122537" tIns="61268" rIns="122537" bIns="61268" numCol="1" spcCol="0" rtlCol="0" fromWordArt="0" anchor="ctr" anchorCtr="0" forceAA="0" compatLnSpc="1">
            <a:prstTxWarp prst="textNoShape">
              <a:avLst/>
            </a:prstTxWarp>
            <a:noAutofit/>
          </a:bodyPr>
          <a:lstStyle/>
          <a:p>
            <a:r>
              <a:rPr lang="ja-JP" altLang="en-US" sz="2200" b="1" kern="100" dirty="0" smtClean="0">
                <a:latin typeface="ＭＳ Ｐゴシック" panose="020B0600070205080204" pitchFamily="50" charset="-128"/>
                <a:cs typeface="Times New Roman"/>
              </a:rPr>
              <a:t>重点</a:t>
            </a:r>
            <a:r>
              <a:rPr lang="ja-JP" altLang="en-US" sz="2200" b="1" kern="100" dirty="0">
                <a:latin typeface="ＭＳ Ｐゴシック" panose="020B0600070205080204" pitchFamily="50" charset="-128"/>
                <a:cs typeface="Times New Roman"/>
              </a:rPr>
              <a:t>取組と参考指標の取組</a:t>
            </a:r>
            <a:r>
              <a:rPr lang="ja-JP" altLang="en-US" sz="2200" b="1" kern="100" dirty="0" smtClean="0">
                <a:latin typeface="ＭＳ Ｐゴシック" panose="020B0600070205080204" pitchFamily="50" charset="-128"/>
                <a:cs typeface="Times New Roman"/>
              </a:rPr>
              <a:t>状況</a:t>
            </a:r>
            <a:r>
              <a:rPr lang="ja-JP" altLang="en-US" sz="2200" b="1" kern="100" dirty="0">
                <a:latin typeface="ＭＳ Ｐゴシック" panose="020B0600070205080204" pitchFamily="50" charset="-128"/>
                <a:cs typeface="Times New Roman"/>
              </a:rPr>
              <a:t>　</a:t>
            </a:r>
            <a:endParaRPr lang="ja-JP" altLang="en-US" sz="2200" b="1" kern="100" dirty="0">
              <a:latin typeface="ＭＳ Ｐゴシック" panose="020B0600070205080204" pitchFamily="50" charset="-128"/>
              <a:ea typeface="ＭＳ Ｐゴシック" panose="020B0600070205080204" pitchFamily="50" charset="-128"/>
              <a:cs typeface="Times New Roman"/>
            </a:endParaRPr>
          </a:p>
        </p:txBody>
      </p:sp>
      <p:sp>
        <p:nvSpPr>
          <p:cNvPr id="30" name="正方形/長方形 29"/>
          <p:cNvSpPr/>
          <p:nvPr/>
        </p:nvSpPr>
        <p:spPr>
          <a:xfrm>
            <a:off x="178084" y="884049"/>
            <a:ext cx="13324905" cy="9036000"/>
          </a:xfrm>
          <a:prstGeom prst="rect">
            <a:avLst/>
          </a:prstGeom>
          <a:solidFill>
            <a:sysClr val="window" lastClr="FFFFFF"/>
          </a:solidFill>
          <a:ln w="12700" cap="flat" cmpd="sng" algn="ctr">
            <a:solidFill>
              <a:schemeClr val="tx1"/>
            </a:solidFill>
            <a:prstDash val="solid"/>
          </a:ln>
          <a:effectLst/>
        </p:spPr>
        <p:txBody>
          <a:bodyPr wrap="square" lIns="36000" tIns="36000" rIns="36000" bIns="36000" anchor="ctr" anchorCtr="0">
            <a:noAutofit/>
          </a:bodyPr>
          <a:lstStyle/>
          <a:p>
            <a:pPr>
              <a:lnSpc>
                <a:spcPts val="1300"/>
              </a:lnSpc>
            </a:pPr>
            <a:endParaRPr lang="ja-JP" altLang="en-US" sz="1050" kern="100" dirty="0">
              <a:latin typeface="ＭＳ Ｐ明朝" panose="02020600040205080304" pitchFamily="18" charset="-128"/>
              <a:ea typeface="ＭＳ Ｐ明朝" panose="02020600040205080304" pitchFamily="18" charset="-128"/>
              <a:cs typeface="Times New Roman" panose="02020603050405020304" pitchFamily="18" charset="0"/>
            </a:endParaRPr>
          </a:p>
        </p:txBody>
      </p:sp>
      <p:sp>
        <p:nvSpPr>
          <p:cNvPr id="31" name="テキスト ボックス 23"/>
          <p:cNvSpPr txBox="1"/>
          <p:nvPr/>
        </p:nvSpPr>
        <p:spPr>
          <a:xfrm>
            <a:off x="183110" y="687316"/>
            <a:ext cx="6657427" cy="449251"/>
          </a:xfrm>
          <a:prstGeom prst="rect">
            <a:avLst/>
          </a:prstGeom>
          <a:solidFill>
            <a:schemeClr val="tx1">
              <a:lumMod val="75000"/>
              <a:lumOff val="25000"/>
            </a:schemeClr>
          </a:solidFill>
          <a:ln w="15875" cap="flat" cmpd="sng" algn="ctr">
            <a:solidFill>
              <a:schemeClr val="tx1">
                <a:lumMod val="75000"/>
                <a:lumOff val="25000"/>
              </a:schemeClr>
            </a:solidFill>
            <a:prstDash val="solid"/>
          </a:ln>
          <a:effectLst/>
        </p:spPr>
        <p:txBody>
          <a:bodyPr wrap="square" anchor="ctr" anchorCtr="0">
            <a:noAutofit/>
          </a:bodyPr>
          <a:lstStyle/>
          <a:p>
            <a:pPr fontAlgn="base"/>
            <a:r>
              <a:rPr lang="ja-JP" altLang="en-US" sz="1400" dirty="0" smtClean="0">
                <a:solidFill>
                  <a:srgbClr val="FFFFFF"/>
                </a:solidFill>
                <a:latin typeface="ＭＳ Ｐゴシック" panose="020B0600070205080204" pitchFamily="50" charset="-128"/>
                <a:ea typeface="HGPｺﾞｼｯｸE" panose="020B0900000000000000" pitchFamily="50" charset="-128"/>
                <a:cs typeface="Times New Roman" panose="02020603050405020304" pitchFamily="18" charset="0"/>
              </a:rPr>
              <a:t>重点取組　　</a:t>
            </a:r>
            <a:r>
              <a:rPr lang="ja-JP" altLang="en-US" sz="1000" dirty="0" smtClean="0">
                <a:solidFill>
                  <a:srgbClr val="FFFFFF"/>
                </a:solidFill>
                <a:latin typeface="ＭＳ Ｐゴシック" panose="020B0600070205080204" pitchFamily="50" charset="-128"/>
                <a:ea typeface="HGPｺﾞｼｯｸE" panose="020B0900000000000000" pitchFamily="50" charset="-128"/>
                <a:cs typeface="Times New Roman" panose="02020603050405020304" pitchFamily="18" charset="0"/>
              </a:rPr>
              <a:t>特に</a:t>
            </a:r>
            <a:r>
              <a:rPr lang="ja-JP" altLang="en-US" sz="1000" dirty="0">
                <a:solidFill>
                  <a:srgbClr val="FFFFFF"/>
                </a:solidFill>
                <a:latin typeface="ＭＳ Ｐゴシック" panose="020B0600070205080204" pitchFamily="50" charset="-128"/>
                <a:ea typeface="HGPｺﾞｼｯｸE" panose="020B0900000000000000" pitchFamily="50" charset="-128"/>
                <a:cs typeface="Times New Roman" panose="02020603050405020304" pitchFamily="18" charset="0"/>
              </a:rPr>
              <a:t>喫緊の課題を重点取組に</a:t>
            </a:r>
            <a:r>
              <a:rPr lang="ja-JP" altLang="en-US" sz="1000" dirty="0" smtClean="0">
                <a:solidFill>
                  <a:srgbClr val="FFFFFF"/>
                </a:solidFill>
                <a:latin typeface="ＭＳ Ｐゴシック" panose="020B0600070205080204" pitchFamily="50" charset="-128"/>
                <a:ea typeface="HGPｺﾞｼｯｸE" panose="020B0900000000000000" pitchFamily="50" charset="-128"/>
                <a:cs typeface="Times New Roman" panose="02020603050405020304" pitchFamily="18" charset="0"/>
              </a:rPr>
              <a:t>設定。あわせて</a:t>
            </a:r>
            <a:r>
              <a:rPr lang="ja-JP" altLang="en-US" sz="1000" dirty="0">
                <a:solidFill>
                  <a:srgbClr val="FFFFFF"/>
                </a:solidFill>
                <a:latin typeface="ＭＳ Ｐゴシック" panose="020B0600070205080204" pitchFamily="50" charset="-128"/>
                <a:ea typeface="HGPｺﾞｼｯｸE" panose="020B0900000000000000" pitchFamily="50" charset="-128"/>
                <a:cs typeface="Times New Roman" panose="02020603050405020304" pitchFamily="18" charset="0"/>
              </a:rPr>
              <a:t>、毎年度動向を注視していくべき指標（参考指標）を</a:t>
            </a:r>
            <a:r>
              <a:rPr lang="ja-JP" altLang="en-US" sz="1000" dirty="0" smtClean="0">
                <a:solidFill>
                  <a:srgbClr val="FFFFFF"/>
                </a:solidFill>
                <a:latin typeface="ＭＳ Ｐゴシック" panose="020B0600070205080204" pitchFamily="50" charset="-128"/>
                <a:ea typeface="HGPｺﾞｼｯｸE" panose="020B0900000000000000" pitchFamily="50" charset="-128"/>
                <a:cs typeface="Times New Roman" panose="02020603050405020304" pitchFamily="18" charset="0"/>
              </a:rPr>
              <a:t>設定</a:t>
            </a:r>
            <a:endParaRPr lang="ja-JP" altLang="en-US" sz="1000" dirty="0">
              <a:solidFill>
                <a:srgbClr val="FFFFFF"/>
              </a:solidFill>
              <a:latin typeface="ＭＳ Ｐゴシック" panose="020B0600070205080204" pitchFamily="50" charset="-128"/>
              <a:ea typeface="HGPｺﾞｼｯｸE" panose="020B0900000000000000" pitchFamily="50" charset="-128"/>
              <a:cs typeface="Times New Roman" panose="02020603050405020304" pitchFamily="18" charset="0"/>
            </a:endParaRPr>
          </a:p>
        </p:txBody>
      </p:sp>
      <p:sp>
        <p:nvSpPr>
          <p:cNvPr id="35" name="テキスト ボックス 34"/>
          <p:cNvSpPr txBox="1"/>
          <p:nvPr/>
        </p:nvSpPr>
        <p:spPr>
          <a:xfrm>
            <a:off x="9288809" y="236336"/>
            <a:ext cx="2717380" cy="307777"/>
          </a:xfrm>
          <a:prstGeom prst="rect">
            <a:avLst/>
          </a:prstGeom>
          <a:solidFill>
            <a:schemeClr val="tx1">
              <a:lumMod val="75000"/>
              <a:lumOff val="25000"/>
            </a:schemeClr>
          </a:solidFill>
        </p:spPr>
        <p:txBody>
          <a:bodyPr wrap="square" rtlCol="0">
            <a:spAutoFit/>
          </a:bodyPr>
          <a:lstStyle/>
          <a:p>
            <a:pPr algn="r"/>
            <a:r>
              <a:rPr kumimoji="1" lang="en-US" altLang="ja-JP" sz="1400" dirty="0" smtClean="0">
                <a:solidFill>
                  <a:schemeClr val="bg1"/>
                </a:solidFill>
                <a:latin typeface="+mj-ea"/>
                <a:ea typeface="+mj-ea"/>
              </a:rPr>
              <a:t>【</a:t>
            </a:r>
            <a:r>
              <a:rPr lang="ja-JP" altLang="en-US" sz="1400" dirty="0" smtClean="0">
                <a:solidFill>
                  <a:schemeClr val="bg1"/>
                </a:solidFill>
                <a:latin typeface="+mj-ea"/>
                <a:ea typeface="+mj-ea"/>
              </a:rPr>
              <a:t>大阪府消費生活センター</a:t>
            </a:r>
            <a:r>
              <a:rPr kumimoji="1" lang="en-US" altLang="ja-JP" sz="1400" dirty="0" smtClean="0">
                <a:solidFill>
                  <a:schemeClr val="bg1"/>
                </a:solidFill>
                <a:latin typeface="+mj-ea"/>
                <a:ea typeface="+mj-ea"/>
              </a:rPr>
              <a:t>】</a:t>
            </a:r>
            <a:endParaRPr kumimoji="1" lang="ja-JP" altLang="en-US" sz="1400" dirty="0">
              <a:solidFill>
                <a:schemeClr val="bg1"/>
              </a:solidFill>
              <a:latin typeface="+mj-ea"/>
              <a:ea typeface="+mj-ea"/>
            </a:endParaRPr>
          </a:p>
        </p:txBody>
      </p:sp>
      <p:sp>
        <p:nvSpPr>
          <p:cNvPr id="15" name="正方形/長方形 14"/>
          <p:cNvSpPr/>
          <p:nvPr/>
        </p:nvSpPr>
        <p:spPr>
          <a:xfrm>
            <a:off x="261822" y="1094533"/>
            <a:ext cx="6415915" cy="8644332"/>
          </a:xfrm>
          <a:prstGeom prst="rect">
            <a:avLst/>
          </a:prstGeom>
          <a:ln w="6350">
            <a:noFill/>
          </a:ln>
        </p:spPr>
        <p:txBody>
          <a:bodyPr wrap="square" lIns="0" tIns="63997" rIns="0" bIns="63997" rtlCol="0" anchor="t">
            <a:noAutofit/>
          </a:bodyPr>
          <a:lstStyle/>
          <a:p>
            <a:pPr>
              <a:lnSpc>
                <a:spcPts val="1440"/>
              </a:lnSpc>
            </a:pPr>
            <a:r>
              <a:rPr lang="ja-JP" altLang="en-US" sz="1200" b="1" u="sng" dirty="0" smtClean="0">
                <a:latin typeface="+mn-ea"/>
                <a:cs typeface="Meiryo UI" pitchFamily="50" charset="-128"/>
              </a:rPr>
              <a:t>■重点</a:t>
            </a:r>
            <a:r>
              <a:rPr lang="ja-JP" altLang="en-US" sz="1200" b="1" u="sng" dirty="0">
                <a:latin typeface="+mn-ea"/>
                <a:cs typeface="Meiryo UI" pitchFamily="50" charset="-128"/>
              </a:rPr>
              <a:t>取組１</a:t>
            </a:r>
          </a:p>
          <a:p>
            <a:pPr>
              <a:lnSpc>
                <a:spcPts val="1440"/>
              </a:lnSpc>
            </a:pPr>
            <a:r>
              <a:rPr lang="ja-JP" altLang="en-US" sz="1200" b="1" u="sng" dirty="0">
                <a:latin typeface="+mn-ea"/>
                <a:cs typeface="Meiryo UI" pitchFamily="50" charset="-128"/>
              </a:rPr>
              <a:t>在学中に成年となる高校生等に対する実践的な消費者教育を推進するため、</a:t>
            </a:r>
            <a:r>
              <a:rPr lang="ja-JP" altLang="en-US" sz="1200" b="1" u="sng" dirty="0" smtClean="0">
                <a:latin typeface="+mn-ea"/>
                <a:cs typeface="Meiryo UI" pitchFamily="50" charset="-128"/>
              </a:rPr>
              <a:t>教育委員会等</a:t>
            </a:r>
            <a:r>
              <a:rPr lang="ja-JP" altLang="en-US" sz="1200" b="1" u="sng" dirty="0">
                <a:latin typeface="+mn-ea"/>
                <a:cs typeface="Meiryo UI" pitchFamily="50" charset="-128"/>
              </a:rPr>
              <a:t>と連携し、</a:t>
            </a:r>
            <a:r>
              <a:rPr lang="ja-JP" altLang="en-US" sz="1200" b="1" u="sng" dirty="0" smtClean="0">
                <a:latin typeface="+mn-ea"/>
                <a:cs typeface="Meiryo UI" pitchFamily="50" charset="-128"/>
              </a:rPr>
              <a:t>府内</a:t>
            </a:r>
            <a:r>
              <a:rPr lang="ja-JP" altLang="en-US" sz="1200" b="1" u="sng" dirty="0">
                <a:latin typeface="+mn-ea"/>
                <a:cs typeface="Meiryo UI" pitchFamily="50" charset="-128"/>
              </a:rPr>
              <a:t>すべての高等学校等で消費者教育を実施できるよう重点的に</a:t>
            </a:r>
            <a:r>
              <a:rPr lang="ja-JP" altLang="en-US" sz="1200" b="1" u="sng" dirty="0" smtClean="0">
                <a:latin typeface="+mn-ea"/>
                <a:cs typeface="Meiryo UI" pitchFamily="50" charset="-128"/>
              </a:rPr>
              <a:t>取り組む</a:t>
            </a:r>
            <a:endParaRPr lang="en-US" altLang="ja-JP" sz="1100" dirty="0" smtClean="0">
              <a:latin typeface="+mn-ea"/>
              <a:cs typeface="Meiryo UI" pitchFamily="50" charset="-128"/>
            </a:endParaRPr>
          </a:p>
          <a:p>
            <a:pPr>
              <a:lnSpc>
                <a:spcPts val="1440"/>
              </a:lnSpc>
              <a:spcBef>
                <a:spcPts val="800"/>
              </a:spcBef>
            </a:pPr>
            <a:r>
              <a:rPr lang="ja-JP" altLang="en-US" sz="1100" b="1" dirty="0" smtClean="0">
                <a:latin typeface="+mn-ea"/>
                <a:cs typeface="Meiryo UI" pitchFamily="50" charset="-128"/>
              </a:rPr>
              <a:t>○取組内容</a:t>
            </a:r>
            <a:endParaRPr lang="ja-JP" altLang="en-US" sz="1100" b="1" dirty="0">
              <a:latin typeface="+mn-ea"/>
              <a:cs typeface="Meiryo UI" pitchFamily="50" charset="-128"/>
            </a:endParaRPr>
          </a:p>
          <a:p>
            <a:pPr marL="180975" indent="-180975">
              <a:lnSpc>
                <a:spcPts val="1440"/>
              </a:lnSpc>
            </a:pPr>
            <a:r>
              <a:rPr lang="ja-JP" altLang="en-US" sz="1100" dirty="0" smtClean="0">
                <a:latin typeface="+mn-ea"/>
                <a:cs typeface="Meiryo UI" pitchFamily="50" charset="-128"/>
              </a:rPr>
              <a:t>① 新学習</a:t>
            </a:r>
            <a:r>
              <a:rPr lang="ja-JP" altLang="en-US" sz="1100" dirty="0">
                <a:latin typeface="+mn-ea"/>
                <a:cs typeface="Meiryo UI" pitchFamily="50" charset="-128"/>
              </a:rPr>
              <a:t>指導要領が実施されるまでの間、先行で特例として実施される家庭科、社会科等での実践的な</a:t>
            </a:r>
            <a:r>
              <a:rPr lang="ja-JP" altLang="en-US" sz="1100" dirty="0" smtClean="0">
                <a:latin typeface="+mn-ea"/>
                <a:cs typeface="Meiryo UI" pitchFamily="50" charset="-128"/>
              </a:rPr>
              <a:t>消費　　 者教育の周知</a:t>
            </a:r>
            <a:r>
              <a:rPr lang="ja-JP" altLang="en-US" sz="1100" dirty="0">
                <a:latin typeface="+mn-ea"/>
                <a:cs typeface="Meiryo UI" pitchFamily="50" charset="-128"/>
              </a:rPr>
              <a:t>徹底と早期</a:t>
            </a:r>
            <a:r>
              <a:rPr lang="ja-JP" altLang="en-US" sz="1100" dirty="0" smtClean="0">
                <a:latin typeface="+mn-ea"/>
                <a:cs typeface="Meiryo UI" pitchFamily="50" charset="-128"/>
              </a:rPr>
              <a:t>実施</a:t>
            </a:r>
            <a:endParaRPr lang="en-US" altLang="ja-JP" sz="1100" dirty="0" smtClean="0">
              <a:latin typeface="+mn-ea"/>
              <a:cs typeface="Meiryo UI" pitchFamily="50" charset="-128"/>
            </a:endParaRPr>
          </a:p>
          <a:p>
            <a:pPr>
              <a:lnSpc>
                <a:spcPts val="1440"/>
              </a:lnSpc>
            </a:pPr>
            <a:r>
              <a:rPr lang="ja-JP" altLang="en-US" sz="1100" dirty="0" smtClean="0">
                <a:latin typeface="+mn-ea"/>
                <a:cs typeface="Meiryo UI" pitchFamily="50" charset="-128"/>
              </a:rPr>
              <a:t>④ 教員</a:t>
            </a:r>
            <a:r>
              <a:rPr lang="ja-JP" altLang="en-US" sz="1100" dirty="0">
                <a:latin typeface="+mn-ea"/>
                <a:cs typeface="Meiryo UI" pitchFamily="50" charset="-128"/>
              </a:rPr>
              <a:t>研修等による消費者教育の指導力強化</a:t>
            </a:r>
            <a:endParaRPr lang="en-US" altLang="ja-JP" sz="1100" dirty="0">
              <a:latin typeface="+mn-ea"/>
              <a:cs typeface="Meiryo UI" pitchFamily="50" charset="-128"/>
            </a:endParaRPr>
          </a:p>
          <a:p>
            <a:pPr>
              <a:lnSpc>
                <a:spcPts val="1440"/>
              </a:lnSpc>
            </a:pPr>
            <a:endParaRPr lang="en-US" altLang="ja-JP" sz="1100" dirty="0" smtClean="0">
              <a:latin typeface="+mn-ea"/>
              <a:cs typeface="Meiryo UI" pitchFamily="50" charset="-128"/>
            </a:endParaRPr>
          </a:p>
          <a:p>
            <a:pPr>
              <a:lnSpc>
                <a:spcPts val="1440"/>
              </a:lnSpc>
            </a:pPr>
            <a:endParaRPr lang="en-US" altLang="ja-JP" sz="1100" dirty="0">
              <a:latin typeface="+mn-ea"/>
              <a:cs typeface="Meiryo UI" pitchFamily="50" charset="-128"/>
            </a:endParaRPr>
          </a:p>
          <a:p>
            <a:pPr>
              <a:lnSpc>
                <a:spcPts val="1440"/>
              </a:lnSpc>
            </a:pPr>
            <a:endParaRPr lang="en-US" altLang="ja-JP" sz="1100" dirty="0" smtClean="0">
              <a:latin typeface="+mn-ea"/>
              <a:cs typeface="Meiryo UI" pitchFamily="50" charset="-128"/>
            </a:endParaRPr>
          </a:p>
          <a:p>
            <a:pPr>
              <a:lnSpc>
                <a:spcPts val="1440"/>
              </a:lnSpc>
            </a:pPr>
            <a:endParaRPr lang="en-US" altLang="ja-JP" sz="1100" dirty="0" smtClean="0">
              <a:latin typeface="+mn-ea"/>
              <a:cs typeface="Meiryo UI" pitchFamily="50" charset="-128"/>
            </a:endParaRPr>
          </a:p>
          <a:p>
            <a:pPr>
              <a:lnSpc>
                <a:spcPts val="1440"/>
              </a:lnSpc>
            </a:pPr>
            <a:endParaRPr lang="ja-JP" altLang="en-US" sz="1100" dirty="0">
              <a:latin typeface="+mn-ea"/>
              <a:cs typeface="Meiryo UI" pitchFamily="50" charset="-128"/>
            </a:endParaRPr>
          </a:p>
          <a:p>
            <a:pPr>
              <a:lnSpc>
                <a:spcPts val="1440"/>
              </a:lnSpc>
            </a:pPr>
            <a:r>
              <a:rPr lang="ja-JP" altLang="en-US" sz="1050" dirty="0">
                <a:latin typeface="+mn-ea"/>
                <a:cs typeface="Meiryo UI" pitchFamily="50" charset="-128"/>
              </a:rPr>
              <a:t>・</a:t>
            </a:r>
            <a:r>
              <a:rPr lang="ja-JP" altLang="en-US" sz="1050" dirty="0" smtClean="0">
                <a:latin typeface="+mn-ea"/>
                <a:cs typeface="Meiryo UI" pitchFamily="50" charset="-128"/>
              </a:rPr>
              <a:t>教育庁と連携し</a:t>
            </a:r>
            <a:r>
              <a:rPr lang="ja-JP" altLang="en-US" sz="1050" dirty="0">
                <a:latin typeface="+mn-ea"/>
                <a:cs typeface="Meiryo UI" pitchFamily="50" charset="-128"/>
              </a:rPr>
              <a:t>て</a:t>
            </a:r>
            <a:r>
              <a:rPr lang="ja-JP" altLang="en-US" sz="1050" dirty="0" smtClean="0">
                <a:latin typeface="+mn-ea"/>
                <a:cs typeface="Meiryo UI" pitchFamily="50" charset="-128"/>
              </a:rPr>
              <a:t>講師派遣事業を実施するなど、実践的</a:t>
            </a:r>
            <a:r>
              <a:rPr lang="ja-JP" altLang="en-US" sz="1050" dirty="0">
                <a:latin typeface="+mn-ea"/>
                <a:cs typeface="Meiryo UI" pitchFamily="50" charset="-128"/>
              </a:rPr>
              <a:t>な消費者</a:t>
            </a:r>
            <a:r>
              <a:rPr lang="ja-JP" altLang="en-US" sz="1050" dirty="0" smtClean="0">
                <a:latin typeface="+mn-ea"/>
                <a:cs typeface="Meiryo UI" pitchFamily="50" charset="-128"/>
              </a:rPr>
              <a:t>教育を実施してきた。また、府立学校校長会や関係　部署（子ども青少年課等）と連携した広報を行った結果、学校現場から講師派遣の申込みが増加している。</a:t>
            </a:r>
            <a:endParaRPr lang="en-US" altLang="ja-JP" sz="1050" dirty="0" smtClean="0">
              <a:latin typeface="+mn-ea"/>
              <a:cs typeface="Meiryo UI" pitchFamily="50" charset="-128"/>
            </a:endParaRPr>
          </a:p>
          <a:p>
            <a:pPr>
              <a:lnSpc>
                <a:spcPts val="1440"/>
              </a:lnSpc>
            </a:pPr>
            <a:r>
              <a:rPr lang="ja-JP" altLang="en-US" sz="1050" dirty="0">
                <a:latin typeface="+mn-ea"/>
                <a:cs typeface="Meiryo UI" pitchFamily="50" charset="-128"/>
              </a:rPr>
              <a:t>・</a:t>
            </a:r>
            <a:r>
              <a:rPr lang="ja-JP" altLang="en-US" sz="1050" dirty="0" smtClean="0">
                <a:latin typeface="+mn-ea"/>
                <a:cs typeface="Meiryo UI" pitchFamily="50" charset="-128"/>
              </a:rPr>
              <a:t>消費者教育の指導力強化のため、教育</a:t>
            </a:r>
            <a:r>
              <a:rPr lang="en-US" altLang="ja-JP" sz="1050" dirty="0" smtClean="0">
                <a:latin typeface="+mn-ea"/>
                <a:cs typeface="Meiryo UI" pitchFamily="50" charset="-128"/>
              </a:rPr>
              <a:t>C</a:t>
            </a:r>
            <a:r>
              <a:rPr lang="ja-JP" altLang="en-US" sz="1050" dirty="0" smtClean="0">
                <a:latin typeface="+mn-ea"/>
                <a:cs typeface="Meiryo UI" pitchFamily="50" charset="-128"/>
              </a:rPr>
              <a:t>と連携して教員研修での働きかけや研修動画の掲載を実施している。</a:t>
            </a:r>
            <a:endParaRPr lang="ja-JP" altLang="en-US" sz="1050" dirty="0">
              <a:latin typeface="+mn-ea"/>
              <a:cs typeface="Meiryo UI" pitchFamily="50" charset="-128"/>
            </a:endParaRPr>
          </a:p>
          <a:p>
            <a:pPr>
              <a:lnSpc>
                <a:spcPts val="1440"/>
              </a:lnSpc>
            </a:pPr>
            <a:r>
              <a:rPr lang="ja-JP" altLang="en-US" sz="1050" b="1" dirty="0" smtClean="0">
                <a:latin typeface="+mn-ea"/>
                <a:cs typeface="Meiryo UI" pitchFamily="50" charset="-128"/>
              </a:rPr>
              <a:t>⇒引き続き、教育庁や関連部局と連携し、効果的な広報を行う。　また、新学習指導要領において拡充された「金融教育」等についても、学校現場の要望を踏まえ、多様な機関</a:t>
            </a:r>
            <a:r>
              <a:rPr lang="ja-JP" altLang="en-US" sz="1050" b="1" dirty="0">
                <a:latin typeface="+mn-ea"/>
                <a:cs typeface="Meiryo UI" pitchFamily="50" charset="-128"/>
              </a:rPr>
              <a:t>と</a:t>
            </a:r>
            <a:r>
              <a:rPr lang="ja-JP" altLang="en-US" sz="1050" b="1" dirty="0" smtClean="0">
                <a:latin typeface="+mn-ea"/>
                <a:cs typeface="Meiryo UI" pitchFamily="50" charset="-128"/>
              </a:rPr>
              <a:t>連携しながら対応していく。</a:t>
            </a:r>
            <a:endParaRPr lang="en-US" altLang="ja-JP" sz="1050" b="1" dirty="0" smtClean="0">
              <a:latin typeface="+mn-ea"/>
              <a:cs typeface="Meiryo UI" pitchFamily="50" charset="-128"/>
            </a:endParaRPr>
          </a:p>
          <a:p>
            <a:pPr>
              <a:lnSpc>
                <a:spcPts val="1440"/>
              </a:lnSpc>
              <a:spcBef>
                <a:spcPts val="800"/>
              </a:spcBef>
            </a:pPr>
            <a:r>
              <a:rPr lang="ja-JP" altLang="en-US" sz="1050" dirty="0" smtClean="0">
                <a:latin typeface="+mn-ea"/>
                <a:cs typeface="Meiryo UI" pitchFamily="50" charset="-128"/>
              </a:rPr>
              <a:t>② 「</a:t>
            </a:r>
            <a:r>
              <a:rPr lang="ja-JP" altLang="en-US" sz="1050" dirty="0">
                <a:latin typeface="+mn-ea"/>
                <a:cs typeface="Meiryo UI" pitchFamily="50" charset="-128"/>
              </a:rPr>
              <a:t>社会への扉」等の実践的な消費者教育教材等の</a:t>
            </a:r>
            <a:r>
              <a:rPr lang="ja-JP" altLang="en-US" sz="1050" dirty="0" smtClean="0">
                <a:latin typeface="+mn-ea"/>
                <a:cs typeface="Meiryo UI" pitchFamily="50" charset="-128"/>
              </a:rPr>
              <a:t>活用</a:t>
            </a:r>
            <a:endParaRPr lang="en-US" altLang="ja-JP" sz="1050" dirty="0">
              <a:latin typeface="+mn-ea"/>
              <a:cs typeface="Meiryo UI" pitchFamily="50" charset="-128"/>
            </a:endParaRPr>
          </a:p>
          <a:p>
            <a:pPr>
              <a:lnSpc>
                <a:spcPts val="1440"/>
              </a:lnSpc>
            </a:pPr>
            <a:endParaRPr lang="en-US" altLang="ja-JP" sz="1100" dirty="0">
              <a:latin typeface="+mn-ea"/>
              <a:cs typeface="Meiryo UI" pitchFamily="50" charset="-128"/>
            </a:endParaRPr>
          </a:p>
          <a:p>
            <a:pPr>
              <a:lnSpc>
                <a:spcPts val="1440"/>
              </a:lnSpc>
            </a:pPr>
            <a:endParaRPr lang="en-US" altLang="ja-JP" sz="1100" dirty="0" smtClean="0">
              <a:latin typeface="+mn-ea"/>
              <a:cs typeface="Meiryo UI" pitchFamily="50" charset="-128"/>
            </a:endParaRPr>
          </a:p>
          <a:p>
            <a:pPr>
              <a:lnSpc>
                <a:spcPts val="1440"/>
              </a:lnSpc>
            </a:pPr>
            <a:endParaRPr lang="en-US" altLang="ja-JP" sz="1100" dirty="0">
              <a:latin typeface="+mn-ea"/>
              <a:cs typeface="Meiryo UI" pitchFamily="50" charset="-128"/>
            </a:endParaRPr>
          </a:p>
          <a:p>
            <a:pPr>
              <a:lnSpc>
                <a:spcPts val="1440"/>
              </a:lnSpc>
            </a:pPr>
            <a:endParaRPr lang="ja-JP" altLang="en-US" sz="1100" dirty="0">
              <a:latin typeface="+mn-ea"/>
              <a:cs typeface="Meiryo UI" pitchFamily="50" charset="-128"/>
            </a:endParaRPr>
          </a:p>
          <a:p>
            <a:pPr>
              <a:lnSpc>
                <a:spcPts val="1440"/>
              </a:lnSpc>
            </a:pPr>
            <a:endParaRPr lang="en-US" altLang="ja-JP" sz="1100" dirty="0" smtClean="0">
              <a:latin typeface="HGP創英角ｺﾞｼｯｸUB" panose="020B0900000000000000" pitchFamily="50" charset="-128"/>
              <a:ea typeface="HGP創英角ｺﾞｼｯｸUB" panose="020B0900000000000000" pitchFamily="50" charset="-128"/>
              <a:cs typeface="Meiryo UI" pitchFamily="50" charset="-128"/>
            </a:endParaRPr>
          </a:p>
          <a:p>
            <a:pPr>
              <a:lnSpc>
                <a:spcPts val="1440"/>
              </a:lnSpc>
            </a:pPr>
            <a:r>
              <a:rPr lang="ja-JP" altLang="en-US" sz="1050" dirty="0" smtClean="0">
                <a:latin typeface="+mn-ea"/>
                <a:cs typeface="Meiryo UI" pitchFamily="50" charset="-128"/>
              </a:rPr>
              <a:t>　「指示事項」に加えて、消費者庁が「社会への扉」の活用を推進したことや、府センター作成の「めざそう！消費者市民」を活用して消費者教育に努めた結果、</a:t>
            </a:r>
            <a:r>
              <a:rPr lang="en-US" altLang="ja-JP" sz="1050" dirty="0"/>
              <a:t> </a:t>
            </a:r>
            <a:r>
              <a:rPr lang="en-US" altLang="ja-JP" sz="1050" dirty="0" smtClean="0"/>
              <a:t>R1</a:t>
            </a:r>
            <a:r>
              <a:rPr lang="ja-JP" altLang="en-US" sz="1050" dirty="0" smtClean="0"/>
              <a:t>年度以降</a:t>
            </a:r>
            <a:r>
              <a:rPr lang="ja-JP" altLang="en-US" sz="1050" dirty="0" smtClean="0">
                <a:latin typeface="+mn-ea"/>
                <a:cs typeface="Meiryo UI" pitchFamily="50" charset="-128"/>
              </a:rPr>
              <a:t>府立学校での消費者教育の実施率が大幅に上昇した。</a:t>
            </a:r>
            <a:endParaRPr lang="en-US" altLang="ja-JP" sz="1050" dirty="0" smtClean="0">
              <a:latin typeface="+mn-ea"/>
              <a:cs typeface="Meiryo UI" pitchFamily="50" charset="-128"/>
            </a:endParaRPr>
          </a:p>
          <a:p>
            <a:pPr>
              <a:lnSpc>
                <a:spcPts val="1440"/>
              </a:lnSpc>
            </a:pPr>
            <a:r>
              <a:rPr lang="ja-JP" altLang="en-US" sz="1050" dirty="0">
                <a:latin typeface="+mn-ea"/>
                <a:cs typeface="Meiryo UI" pitchFamily="50" charset="-128"/>
              </a:rPr>
              <a:t>　</a:t>
            </a:r>
            <a:r>
              <a:rPr lang="ja-JP" altLang="en-US" sz="1050" b="1" dirty="0" smtClean="0">
                <a:latin typeface="+mn-ea"/>
                <a:cs typeface="Meiryo UI" pitchFamily="50" charset="-128"/>
              </a:rPr>
              <a:t>⇒引き続き、</a:t>
            </a:r>
            <a:r>
              <a:rPr lang="ja-JP" altLang="en-US" sz="1050" b="1" dirty="0" smtClean="0"/>
              <a:t>「</a:t>
            </a:r>
            <a:r>
              <a:rPr lang="ja-JP" altLang="en-US" sz="1050" b="1" dirty="0"/>
              <a:t>府立学校に対する指示事項</a:t>
            </a:r>
            <a:r>
              <a:rPr lang="ja-JP" altLang="en-US" sz="1050" b="1" dirty="0" smtClean="0"/>
              <a:t>」</a:t>
            </a:r>
            <a:r>
              <a:rPr lang="ja-JP" altLang="en-US" sz="1050" b="1" dirty="0" smtClean="0">
                <a:latin typeface="+mn-ea"/>
                <a:cs typeface="Meiryo UI" pitchFamily="50" charset="-128"/>
              </a:rPr>
              <a:t>への掲載について、</a:t>
            </a:r>
            <a:r>
              <a:rPr lang="ja-JP" altLang="en-US" sz="1050" b="1" dirty="0">
                <a:latin typeface="+mn-ea"/>
                <a:cs typeface="Meiryo UI" pitchFamily="50" charset="-128"/>
              </a:rPr>
              <a:t>教育庁に働きかけを</a:t>
            </a:r>
            <a:r>
              <a:rPr lang="ja-JP" altLang="en-US" sz="1050" b="1" dirty="0" smtClean="0">
                <a:latin typeface="+mn-ea"/>
                <a:cs typeface="Meiryo UI" pitchFamily="50" charset="-128"/>
              </a:rPr>
              <a:t>行う。</a:t>
            </a:r>
            <a:endParaRPr lang="en-US" altLang="ja-JP" sz="1050" b="1" dirty="0" smtClean="0">
              <a:latin typeface="+mn-ea"/>
              <a:cs typeface="Meiryo UI" pitchFamily="50" charset="-128"/>
            </a:endParaRPr>
          </a:p>
          <a:p>
            <a:pPr>
              <a:lnSpc>
                <a:spcPts val="1440"/>
              </a:lnSpc>
            </a:pPr>
            <a:r>
              <a:rPr lang="ja-JP" altLang="en-US" sz="1050" b="1" dirty="0">
                <a:latin typeface="+mn-ea"/>
                <a:cs typeface="Meiryo UI" pitchFamily="50" charset="-128"/>
              </a:rPr>
              <a:t>　</a:t>
            </a:r>
            <a:r>
              <a:rPr lang="ja-JP" altLang="en-US" sz="1050" b="1" dirty="0" smtClean="0">
                <a:latin typeface="+mn-ea"/>
                <a:cs typeface="Meiryo UI" pitchFamily="50" charset="-128"/>
              </a:rPr>
              <a:t>　また、現在８０％台に留まっている特別支援学校においても、消費者教育教材を活用した教育が実践されるよう、　</a:t>
            </a:r>
            <a:endParaRPr lang="en-US" altLang="ja-JP" sz="1050" b="1" dirty="0" smtClean="0">
              <a:latin typeface="+mn-ea"/>
              <a:cs typeface="Meiryo UI" pitchFamily="50" charset="-128"/>
            </a:endParaRPr>
          </a:p>
          <a:p>
            <a:pPr>
              <a:lnSpc>
                <a:spcPts val="1440"/>
              </a:lnSpc>
            </a:pPr>
            <a:r>
              <a:rPr lang="ja-JP" altLang="en-US" sz="1050" b="1" dirty="0">
                <a:latin typeface="+mn-ea"/>
                <a:cs typeface="Meiryo UI" pitchFamily="50" charset="-128"/>
              </a:rPr>
              <a:t>　</a:t>
            </a:r>
            <a:r>
              <a:rPr lang="ja-JP" altLang="en-US" sz="1050" b="1" dirty="0" smtClean="0">
                <a:latin typeface="+mn-ea"/>
                <a:cs typeface="Meiryo UI" pitchFamily="50" charset="-128"/>
              </a:rPr>
              <a:t>　</a:t>
            </a:r>
            <a:r>
              <a:rPr lang="en-US" altLang="ja-JP" sz="1050" b="1" dirty="0" smtClean="0">
                <a:latin typeface="+mn-ea"/>
                <a:cs typeface="Meiryo UI" pitchFamily="50" charset="-128"/>
              </a:rPr>
              <a:t>R4</a:t>
            </a:r>
            <a:r>
              <a:rPr lang="ja-JP" altLang="en-US" sz="1050" b="1" dirty="0" smtClean="0">
                <a:latin typeface="+mn-ea"/>
                <a:cs typeface="Meiryo UI" pitchFamily="50" charset="-128"/>
              </a:rPr>
              <a:t>年度に特別支援学校用教材（教員向け）を作成し、活用を支援する。</a:t>
            </a:r>
            <a:endParaRPr lang="en-US" altLang="ja-JP" sz="1050" b="1" dirty="0" smtClean="0">
              <a:latin typeface="+mn-ea"/>
              <a:cs typeface="Meiryo UI" pitchFamily="50" charset="-128"/>
            </a:endParaRPr>
          </a:p>
          <a:p>
            <a:pPr>
              <a:lnSpc>
                <a:spcPts val="1440"/>
              </a:lnSpc>
              <a:spcBef>
                <a:spcPts val="800"/>
              </a:spcBef>
            </a:pPr>
            <a:r>
              <a:rPr lang="ja-JP" altLang="en-US" sz="1050" dirty="0" smtClean="0">
                <a:latin typeface="+mn-ea"/>
                <a:cs typeface="Meiryo UI" pitchFamily="50" charset="-128"/>
              </a:rPr>
              <a:t>③ 「</a:t>
            </a:r>
            <a:r>
              <a:rPr lang="ja-JP" altLang="en-US" sz="1050" dirty="0">
                <a:latin typeface="+mn-ea"/>
                <a:cs typeface="Meiryo UI" pitchFamily="50" charset="-128"/>
              </a:rPr>
              <a:t>消費者教育コーディネーター」等の育成・活用及び実務経験者の学校教育現場での</a:t>
            </a:r>
            <a:r>
              <a:rPr lang="ja-JP" altLang="en-US" sz="1050" dirty="0" smtClean="0">
                <a:latin typeface="+mn-ea"/>
                <a:cs typeface="Meiryo UI" pitchFamily="50" charset="-128"/>
              </a:rPr>
              <a:t>活用</a:t>
            </a:r>
            <a:endParaRPr lang="en-US" altLang="ja-JP" sz="1050" dirty="0" smtClean="0">
              <a:latin typeface="+mn-ea"/>
              <a:cs typeface="Meiryo UI" pitchFamily="50" charset="-128"/>
            </a:endParaRPr>
          </a:p>
          <a:p>
            <a:pPr>
              <a:lnSpc>
                <a:spcPts val="1440"/>
              </a:lnSpc>
            </a:pPr>
            <a:endParaRPr lang="en-US" altLang="ja-JP" sz="1100" dirty="0">
              <a:latin typeface="+mn-ea"/>
              <a:cs typeface="Meiryo UI" pitchFamily="50" charset="-128"/>
            </a:endParaRPr>
          </a:p>
          <a:p>
            <a:pPr>
              <a:lnSpc>
                <a:spcPts val="1440"/>
              </a:lnSpc>
            </a:pPr>
            <a:endParaRPr lang="en-US" altLang="ja-JP" sz="1100" dirty="0" smtClean="0">
              <a:latin typeface="+mn-ea"/>
              <a:cs typeface="Meiryo UI" pitchFamily="50" charset="-128"/>
            </a:endParaRPr>
          </a:p>
          <a:p>
            <a:pPr>
              <a:lnSpc>
                <a:spcPts val="1440"/>
              </a:lnSpc>
            </a:pPr>
            <a:endParaRPr lang="en-US" altLang="ja-JP" sz="1100" dirty="0">
              <a:latin typeface="+mn-ea"/>
              <a:cs typeface="Meiryo UI" pitchFamily="50" charset="-128"/>
            </a:endParaRPr>
          </a:p>
          <a:p>
            <a:pPr>
              <a:lnSpc>
                <a:spcPts val="1440"/>
              </a:lnSpc>
            </a:pPr>
            <a:endParaRPr lang="en-US" altLang="ja-JP" sz="1050" dirty="0" smtClean="0">
              <a:latin typeface="+mn-ea"/>
              <a:cs typeface="Meiryo UI" pitchFamily="50" charset="-128"/>
            </a:endParaRPr>
          </a:p>
          <a:p>
            <a:pPr>
              <a:lnSpc>
                <a:spcPts val="1440"/>
              </a:lnSpc>
            </a:pPr>
            <a:r>
              <a:rPr lang="ja-JP" altLang="en-US" sz="1050" dirty="0">
                <a:latin typeface="+mn-ea"/>
                <a:cs typeface="Meiryo UI" pitchFamily="50" charset="-128"/>
              </a:rPr>
              <a:t>　 </a:t>
            </a:r>
            <a:r>
              <a:rPr lang="ja-JP" altLang="en-US" sz="1050" dirty="0" smtClean="0">
                <a:latin typeface="+mn-ea"/>
                <a:cs typeface="Meiryo UI" pitchFamily="50" charset="-128"/>
              </a:rPr>
              <a:t>校長会</a:t>
            </a:r>
            <a:r>
              <a:rPr lang="ja-JP" altLang="en-US" sz="1050" dirty="0">
                <a:latin typeface="+mn-ea"/>
                <a:cs typeface="Meiryo UI" pitchFamily="50" charset="-128"/>
              </a:rPr>
              <a:t>等での周知もあり消費者</a:t>
            </a:r>
            <a:r>
              <a:rPr lang="ja-JP" altLang="en-US" sz="1050" dirty="0" smtClean="0">
                <a:latin typeface="+mn-ea"/>
                <a:cs typeface="Meiryo UI" pitchFamily="50" charset="-128"/>
              </a:rPr>
              <a:t>教育コーディネーターの活用については、学校からの問合せが大幅に増加した。　また、消費者教育イメージマップの共有など他の団体との連携も進んでおり、昨年度は数件程度であったコーディネート件数が、今年度は</a:t>
            </a:r>
            <a:r>
              <a:rPr lang="en-US" altLang="ja-JP" sz="1050" dirty="0" smtClean="0">
                <a:latin typeface="+mn-ea"/>
                <a:cs typeface="Meiryo UI" pitchFamily="50" charset="-128"/>
              </a:rPr>
              <a:t>9</a:t>
            </a:r>
            <a:r>
              <a:rPr lang="ja-JP" altLang="en-US" sz="1050" dirty="0" smtClean="0">
                <a:latin typeface="+mn-ea"/>
                <a:cs typeface="Meiryo UI" pitchFamily="50" charset="-128"/>
              </a:rPr>
              <a:t>月末時点で</a:t>
            </a:r>
            <a:r>
              <a:rPr lang="en-US" altLang="ja-JP" sz="1050" dirty="0" smtClean="0">
                <a:latin typeface="+mn-ea"/>
                <a:cs typeface="Meiryo UI" pitchFamily="50" charset="-128"/>
              </a:rPr>
              <a:t>45</a:t>
            </a:r>
            <a:r>
              <a:rPr lang="ja-JP" altLang="en-US" sz="1050" dirty="0" smtClean="0">
                <a:latin typeface="+mn-ea"/>
                <a:cs typeface="Meiryo UI" pitchFamily="50" charset="-128"/>
              </a:rPr>
              <a:t>件に達している。</a:t>
            </a:r>
            <a:endParaRPr lang="en-US" altLang="ja-JP" sz="1050" dirty="0" smtClean="0">
              <a:latin typeface="+mn-ea"/>
              <a:cs typeface="Meiryo UI" pitchFamily="50" charset="-128"/>
            </a:endParaRPr>
          </a:p>
          <a:p>
            <a:pPr>
              <a:lnSpc>
                <a:spcPts val="1440"/>
              </a:lnSpc>
            </a:pPr>
            <a:r>
              <a:rPr lang="ja-JP" altLang="en-US" sz="1050" b="1" dirty="0" smtClean="0">
                <a:latin typeface="+mn-ea"/>
                <a:cs typeface="Meiryo UI" pitchFamily="50" charset="-128"/>
              </a:rPr>
              <a:t>⇒引き続き、教育庁と連携して関係団体との意見交換会を実施するなど、現場のニーズを捉えた取組みを</a:t>
            </a:r>
            <a:r>
              <a:rPr lang="ja-JP" altLang="en-US" sz="1050" b="1" dirty="0">
                <a:latin typeface="+mn-ea"/>
                <a:cs typeface="Meiryo UI" pitchFamily="50" charset="-128"/>
              </a:rPr>
              <a:t>推進</a:t>
            </a:r>
            <a:r>
              <a:rPr lang="ja-JP" altLang="en-US" sz="1050" b="1" dirty="0" smtClean="0">
                <a:latin typeface="+mn-ea"/>
                <a:cs typeface="Meiryo UI" pitchFamily="50" charset="-128"/>
              </a:rPr>
              <a:t>する。</a:t>
            </a:r>
            <a:endParaRPr lang="en-US" altLang="ja-JP" sz="1050" b="1" dirty="0">
              <a:latin typeface="+mn-ea"/>
              <a:cs typeface="Meiryo UI" pitchFamily="50" charset="-128"/>
            </a:endParaRPr>
          </a:p>
          <a:p>
            <a:pPr>
              <a:spcBef>
                <a:spcPts val="800"/>
              </a:spcBef>
            </a:pPr>
            <a:r>
              <a:rPr lang="en-US" altLang="ja-JP" sz="1100" b="1" dirty="0" smtClean="0">
                <a:latin typeface="+mn-ea"/>
                <a:cs typeface="Meiryo UI" pitchFamily="50" charset="-128"/>
              </a:rPr>
              <a:t>【</a:t>
            </a:r>
            <a:r>
              <a:rPr lang="ja-JP" altLang="en-US" sz="1100" b="1" dirty="0" smtClean="0">
                <a:latin typeface="+mn-ea"/>
                <a:cs typeface="Meiryo UI" pitchFamily="50" charset="-128"/>
              </a:rPr>
              <a:t>重点取組１における参考指標</a:t>
            </a:r>
            <a:r>
              <a:rPr lang="en-US" altLang="ja-JP" sz="1100" b="1" dirty="0" smtClean="0">
                <a:latin typeface="+mn-ea"/>
                <a:cs typeface="Meiryo UI" pitchFamily="50" charset="-128"/>
              </a:rPr>
              <a:t>】</a:t>
            </a:r>
            <a:br>
              <a:rPr lang="en-US" altLang="ja-JP" sz="1100" b="1" dirty="0" smtClean="0">
                <a:latin typeface="+mn-ea"/>
                <a:cs typeface="Meiryo UI" pitchFamily="50" charset="-128"/>
              </a:rPr>
            </a:br>
            <a:r>
              <a:rPr lang="ja-JP" altLang="en-US" sz="1100" b="1" dirty="0" smtClean="0"/>
              <a:t>「</a:t>
            </a:r>
            <a:r>
              <a:rPr lang="ja-JP" altLang="en-US" sz="1100" b="1" dirty="0"/>
              <a:t>社会への扉」等の消費者教育教材を活用して消費者教育を実施した高校等の</a:t>
            </a:r>
            <a:r>
              <a:rPr lang="ja-JP" altLang="en-US" sz="1100" b="1" dirty="0" smtClean="0"/>
              <a:t>比率</a:t>
            </a:r>
            <a:endParaRPr lang="ja-JP" altLang="en-US" sz="1100" dirty="0"/>
          </a:p>
          <a:p>
            <a:pPr>
              <a:lnSpc>
                <a:spcPts val="1440"/>
              </a:lnSpc>
            </a:pPr>
            <a:endParaRPr lang="en-US" altLang="ja-JP" sz="1100" b="1" dirty="0" smtClean="0">
              <a:latin typeface="+mn-ea"/>
              <a:cs typeface="Meiryo UI" pitchFamily="50" charset="-128"/>
            </a:endParaRPr>
          </a:p>
          <a:p>
            <a:pPr>
              <a:lnSpc>
                <a:spcPts val="1440"/>
              </a:lnSpc>
            </a:pPr>
            <a:endParaRPr lang="en-US" altLang="ja-JP" sz="1100" b="1" dirty="0" smtClean="0">
              <a:latin typeface="+mn-ea"/>
              <a:cs typeface="Meiryo UI" pitchFamily="50" charset="-128"/>
            </a:endParaRPr>
          </a:p>
          <a:p>
            <a:pPr>
              <a:lnSpc>
                <a:spcPts val="1440"/>
              </a:lnSpc>
            </a:pPr>
            <a:endParaRPr lang="en-US" altLang="ja-JP" sz="1100" b="1" dirty="0">
              <a:latin typeface="+mn-ea"/>
              <a:cs typeface="Meiryo UI" pitchFamily="50" charset="-128"/>
            </a:endParaRPr>
          </a:p>
          <a:p>
            <a:pPr>
              <a:lnSpc>
                <a:spcPts val="1440"/>
              </a:lnSpc>
            </a:pPr>
            <a:endParaRPr lang="en-US" altLang="ja-JP" sz="1100" b="1" dirty="0" smtClean="0">
              <a:latin typeface="+mn-ea"/>
              <a:cs typeface="Meiryo UI" pitchFamily="50" charset="-128"/>
            </a:endParaRPr>
          </a:p>
          <a:p>
            <a:endParaRPr lang="ja-JP" altLang="en-US" sz="1100" dirty="0">
              <a:latin typeface="+mn-ea"/>
              <a:cs typeface="Meiryo UI" pitchFamily="50" charset="-128"/>
            </a:endParaRPr>
          </a:p>
        </p:txBody>
      </p:sp>
      <p:sp>
        <p:nvSpPr>
          <p:cNvPr id="19" name="正方形/長方形 18"/>
          <p:cNvSpPr/>
          <p:nvPr/>
        </p:nvSpPr>
        <p:spPr>
          <a:xfrm>
            <a:off x="12346494" y="90809"/>
            <a:ext cx="1079424" cy="502978"/>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122537" tIns="61268" rIns="122537" bIns="61268" numCol="1" spcCol="0" rtlCol="0" fromWordArt="0" anchor="ctr" anchorCtr="0" forceAA="0" compatLnSpc="1">
            <a:prstTxWarp prst="textNoShape">
              <a:avLst/>
            </a:prstTxWarp>
            <a:noAutofit/>
          </a:bodyPr>
          <a:lstStyle/>
          <a:p>
            <a:pPr marL="0" marR="0" lvl="0" indent="0" algn="ctr" defTabSz="1351593" eaLnBrk="1" fontAlgn="auto" latinLnBrk="0" hangingPunct="1">
              <a:lnSpc>
                <a:spcPct val="100000"/>
              </a:lnSpc>
              <a:spcBef>
                <a:spcPts val="0"/>
              </a:spcBef>
              <a:spcAft>
                <a:spcPts val="0"/>
              </a:spcAft>
              <a:buClrTx/>
              <a:buSzTx/>
              <a:buFontTx/>
              <a:buNone/>
              <a:tabLst/>
              <a:defRPr/>
            </a:pPr>
            <a:r>
              <a:rPr kumimoji="0" lang="ja-JP" altLang="en-US" sz="14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資料</a:t>
            </a:r>
            <a:r>
              <a:rPr kumimoji="0" lang="ja-JP" altLang="en-US" sz="1400" kern="100" noProof="0" dirty="0" smtClean="0">
                <a:solidFill>
                  <a:prstClr val="black"/>
                </a:solidFill>
                <a:latin typeface="ＭＳ Ｐゴシック" panose="020B0600070205080204" pitchFamily="50" charset="-128"/>
                <a:ea typeface="ＭＳ Ｐゴシック" panose="020B0600070205080204" pitchFamily="50" charset="-128"/>
                <a:cs typeface="Times New Roman"/>
              </a:rPr>
              <a:t>３－１</a:t>
            </a:r>
            <a:endParaRPr kumimoji="0" lang="en-US" altLang="ja-JP" sz="1400" kern="100" dirty="0" smtClean="0">
              <a:solidFill>
                <a:prstClr val="black"/>
              </a:solidFill>
              <a:latin typeface="ＭＳ Ｐゴシック" panose="020B0600070205080204" pitchFamily="50" charset="-128"/>
              <a:ea typeface="ＭＳ Ｐゴシック" panose="020B0600070205080204" pitchFamily="50" charset="-128"/>
              <a:cs typeface="Times New Roman"/>
            </a:endParaRPr>
          </a:p>
        </p:txBody>
      </p:sp>
      <p:sp>
        <p:nvSpPr>
          <p:cNvPr id="11" name="テキスト ボックス 10"/>
          <p:cNvSpPr txBox="1"/>
          <p:nvPr/>
        </p:nvSpPr>
        <p:spPr>
          <a:xfrm>
            <a:off x="6843492" y="1124817"/>
            <a:ext cx="6621893" cy="9299982"/>
          </a:xfrm>
          <a:prstGeom prst="rect">
            <a:avLst/>
          </a:prstGeom>
          <a:noFill/>
        </p:spPr>
        <p:txBody>
          <a:bodyPr wrap="square" rtlCol="0">
            <a:spAutoFit/>
          </a:bodyPr>
          <a:lstStyle/>
          <a:p>
            <a:pPr>
              <a:lnSpc>
                <a:spcPts val="1440"/>
              </a:lnSpc>
            </a:pPr>
            <a:r>
              <a:rPr lang="ja-JP" altLang="en-US" sz="1200" b="1" u="sng" dirty="0">
                <a:latin typeface="+mn-ea"/>
                <a:cs typeface="Meiryo UI" pitchFamily="50" charset="-128"/>
              </a:rPr>
              <a:t>■重点取組２</a:t>
            </a:r>
          </a:p>
          <a:p>
            <a:pPr>
              <a:lnSpc>
                <a:spcPts val="1440"/>
              </a:lnSpc>
            </a:pPr>
            <a:r>
              <a:rPr lang="ja-JP" altLang="en-US" sz="1200" b="1" u="sng" dirty="0">
                <a:latin typeface="+mn-ea"/>
                <a:cs typeface="Meiryo UI" pitchFamily="50" charset="-128"/>
              </a:rPr>
              <a:t>消費者被害から高齢者、</a:t>
            </a:r>
            <a:r>
              <a:rPr lang="ja-JP" altLang="en-US" sz="1200" b="1" u="sng" dirty="0" err="1">
                <a:latin typeface="+mn-ea"/>
                <a:cs typeface="Meiryo UI" pitchFamily="50" charset="-128"/>
              </a:rPr>
              <a:t>障がい</a:t>
            </a:r>
            <a:r>
              <a:rPr lang="ja-JP" altLang="en-US" sz="1200" b="1" u="sng" dirty="0">
                <a:latin typeface="+mn-ea"/>
                <a:cs typeface="Meiryo UI" pitchFamily="50" charset="-128"/>
              </a:rPr>
              <a:t>者等を守るため、府内全市町村に高齢者の見守りネットワーク</a:t>
            </a:r>
          </a:p>
          <a:p>
            <a:pPr>
              <a:lnSpc>
                <a:spcPts val="1440"/>
              </a:lnSpc>
            </a:pPr>
            <a:r>
              <a:rPr lang="ja-JP" altLang="en-US" sz="1100" b="1" u="sng" dirty="0">
                <a:latin typeface="+mn-ea"/>
                <a:cs typeface="Meiryo UI" pitchFamily="50" charset="-128"/>
              </a:rPr>
              <a:t>（消費者安全確保地域協議会等）</a:t>
            </a:r>
            <a:r>
              <a:rPr lang="ja-JP" altLang="en-US" sz="1200" b="1" u="sng" dirty="0">
                <a:latin typeface="+mn-ea"/>
                <a:cs typeface="Meiryo UI" pitchFamily="50" charset="-128"/>
              </a:rPr>
              <a:t>が設置され、より効果的な運営が行われるよう市町村の取組を支援</a:t>
            </a:r>
          </a:p>
          <a:p>
            <a:pPr>
              <a:lnSpc>
                <a:spcPts val="1440"/>
              </a:lnSpc>
              <a:spcBef>
                <a:spcPts val="800"/>
              </a:spcBef>
            </a:pPr>
            <a:r>
              <a:rPr lang="ja-JP" altLang="en-US" sz="1100" b="1" dirty="0" smtClean="0">
                <a:latin typeface="+mn-ea"/>
                <a:cs typeface="Meiryo UI" pitchFamily="50" charset="-128"/>
              </a:rPr>
              <a:t>○取組内容</a:t>
            </a:r>
            <a:endParaRPr lang="en-US" altLang="ja-JP" sz="1100" b="1" dirty="0">
              <a:latin typeface="+mn-ea"/>
              <a:cs typeface="Meiryo UI" pitchFamily="50" charset="-128"/>
            </a:endParaRPr>
          </a:p>
          <a:p>
            <a:pPr>
              <a:lnSpc>
                <a:spcPts val="1440"/>
              </a:lnSpc>
            </a:pPr>
            <a:r>
              <a:rPr lang="ja-JP" altLang="en-US" sz="1100" dirty="0">
                <a:latin typeface="+mn-ea"/>
                <a:cs typeface="Meiryo UI" pitchFamily="50" charset="-128"/>
              </a:rPr>
              <a:t>①</a:t>
            </a:r>
            <a:r>
              <a:rPr lang="ja-JP" altLang="en-US" sz="1100" dirty="0" smtClean="0">
                <a:latin typeface="+mn-ea"/>
                <a:cs typeface="Meiryo UI" pitchFamily="50" charset="-128"/>
              </a:rPr>
              <a:t> </a:t>
            </a:r>
            <a:r>
              <a:rPr lang="ja-JP" altLang="en-US" sz="1100" dirty="0">
                <a:latin typeface="+mn-ea"/>
                <a:cs typeface="Meiryo UI" pitchFamily="50" charset="-128"/>
              </a:rPr>
              <a:t>消費のサポーターをはじめ高齢者等向け講座の充実強化と地域における講座開催等の支援・調整</a:t>
            </a:r>
            <a:endParaRPr lang="en-US" altLang="ja-JP" sz="1100" dirty="0">
              <a:latin typeface="+mn-ea"/>
              <a:cs typeface="Meiryo UI" pitchFamily="50" charset="-128"/>
            </a:endParaRPr>
          </a:p>
          <a:p>
            <a:pPr>
              <a:lnSpc>
                <a:spcPts val="1440"/>
              </a:lnSpc>
            </a:pPr>
            <a:endParaRPr lang="en-US" altLang="ja-JP" sz="1100" dirty="0">
              <a:latin typeface="+mn-ea"/>
              <a:cs typeface="Meiryo UI" pitchFamily="50" charset="-128"/>
            </a:endParaRPr>
          </a:p>
          <a:p>
            <a:pPr>
              <a:lnSpc>
                <a:spcPts val="1440"/>
              </a:lnSpc>
            </a:pPr>
            <a:endParaRPr lang="en-US" altLang="ja-JP" sz="1100" dirty="0">
              <a:latin typeface="+mn-ea"/>
              <a:cs typeface="Meiryo UI" pitchFamily="50" charset="-128"/>
            </a:endParaRPr>
          </a:p>
          <a:p>
            <a:pPr>
              <a:lnSpc>
                <a:spcPts val="1440"/>
              </a:lnSpc>
            </a:pPr>
            <a:endParaRPr lang="en-US" altLang="ja-JP" sz="1100" dirty="0">
              <a:latin typeface="+mn-ea"/>
              <a:cs typeface="Meiryo UI" pitchFamily="50" charset="-128"/>
            </a:endParaRPr>
          </a:p>
          <a:p>
            <a:pPr>
              <a:lnSpc>
                <a:spcPts val="1440"/>
              </a:lnSpc>
            </a:pPr>
            <a:endParaRPr lang="en-US" altLang="ja-JP" sz="1100" dirty="0">
              <a:latin typeface="HGP創英角ｺﾞｼｯｸUB" panose="020B0900000000000000" pitchFamily="50" charset="-128"/>
              <a:ea typeface="HGP創英角ｺﾞｼｯｸUB" panose="020B0900000000000000" pitchFamily="50" charset="-128"/>
              <a:cs typeface="Meiryo UI" pitchFamily="50" charset="-128"/>
            </a:endParaRPr>
          </a:p>
          <a:p>
            <a:pPr>
              <a:lnSpc>
                <a:spcPts val="1440"/>
              </a:lnSpc>
            </a:pPr>
            <a:r>
              <a:rPr lang="ja-JP" altLang="en-US" sz="1050" dirty="0">
                <a:latin typeface="+mn-ea"/>
                <a:cs typeface="Meiryo UI" pitchFamily="50" charset="-128"/>
              </a:rPr>
              <a:t>　</a:t>
            </a:r>
            <a:r>
              <a:rPr lang="ja-JP" altLang="en-US" sz="1050" dirty="0" smtClean="0">
                <a:latin typeface="+mn-ea"/>
                <a:cs typeface="Meiryo UI" pitchFamily="50" charset="-128"/>
              </a:rPr>
              <a:t>地域</a:t>
            </a:r>
            <a:r>
              <a:rPr lang="ja-JP" altLang="en-US" sz="1050" dirty="0">
                <a:latin typeface="+mn-ea"/>
                <a:cs typeface="Meiryo UI" pitchFamily="50" charset="-128"/>
              </a:rPr>
              <a:t>における消費者教育が推進されるよう、消費のサポーターを</a:t>
            </a:r>
            <a:r>
              <a:rPr lang="ja-JP" altLang="en-US" sz="1050" dirty="0" smtClean="0">
                <a:latin typeface="+mn-ea"/>
                <a:cs typeface="Meiryo UI" pitchFamily="50" charset="-128"/>
              </a:rPr>
              <a:t>養成してきた。また、コロナ禍において対面での講座減少に伴い、オンライン講座</a:t>
            </a:r>
            <a:r>
              <a:rPr lang="ja-JP" altLang="en-US" sz="1050" dirty="0">
                <a:latin typeface="+mn-ea"/>
                <a:cs typeface="Meiryo UI" pitchFamily="50" charset="-128"/>
              </a:rPr>
              <a:t>にも対応できるよう新たな研修を実施する等</a:t>
            </a:r>
            <a:r>
              <a:rPr lang="ja-JP" altLang="en-US" sz="1050" dirty="0" smtClean="0">
                <a:latin typeface="+mn-ea"/>
                <a:cs typeface="Meiryo UI" pitchFamily="50" charset="-128"/>
              </a:rPr>
              <a:t>、工夫して人材養成</a:t>
            </a:r>
            <a:r>
              <a:rPr lang="ja-JP" altLang="en-US" sz="1050" dirty="0">
                <a:latin typeface="+mn-ea"/>
                <a:cs typeface="Meiryo UI" pitchFamily="50" charset="-128"/>
              </a:rPr>
              <a:t>に努めて</a:t>
            </a:r>
            <a:r>
              <a:rPr lang="ja-JP" altLang="en-US" sz="1050" dirty="0" smtClean="0">
                <a:latin typeface="+mn-ea"/>
                <a:cs typeface="Meiryo UI" pitchFamily="50" charset="-128"/>
              </a:rPr>
              <a:t>きた。</a:t>
            </a:r>
            <a:endParaRPr lang="en-US" altLang="ja-JP" sz="1050" dirty="0" smtClean="0">
              <a:latin typeface="+mn-ea"/>
              <a:cs typeface="Meiryo UI" pitchFamily="50" charset="-128"/>
            </a:endParaRPr>
          </a:p>
          <a:p>
            <a:pPr>
              <a:lnSpc>
                <a:spcPts val="1440"/>
              </a:lnSpc>
            </a:pPr>
            <a:r>
              <a:rPr lang="ja-JP" altLang="en-US" sz="1050" b="1" dirty="0" smtClean="0">
                <a:latin typeface="+mn-ea"/>
                <a:cs typeface="Meiryo UI" pitchFamily="50" charset="-128"/>
              </a:rPr>
              <a:t>⇒引き続き、消費</a:t>
            </a:r>
            <a:r>
              <a:rPr lang="ja-JP" altLang="en-US" sz="1050" b="1" dirty="0">
                <a:latin typeface="+mn-ea"/>
                <a:cs typeface="Meiryo UI" pitchFamily="50" charset="-128"/>
              </a:rPr>
              <a:t>の</a:t>
            </a:r>
            <a:r>
              <a:rPr lang="ja-JP" altLang="en-US" sz="1050" b="1" dirty="0" smtClean="0">
                <a:latin typeface="+mn-ea"/>
                <a:cs typeface="Meiryo UI" pitchFamily="50" charset="-128"/>
              </a:rPr>
              <a:t>サポーターの養成に努め、地域</a:t>
            </a:r>
            <a:r>
              <a:rPr lang="ja-JP" altLang="en-US" sz="1050" b="1" dirty="0">
                <a:latin typeface="+mn-ea"/>
                <a:cs typeface="Meiryo UI" pitchFamily="50" charset="-128"/>
              </a:rPr>
              <a:t>での見守り活動の一翼を</a:t>
            </a:r>
            <a:r>
              <a:rPr lang="ja-JP" altLang="en-US" sz="1050" b="1" dirty="0" smtClean="0">
                <a:latin typeface="+mn-ea"/>
                <a:cs typeface="Meiryo UI" pitchFamily="50" charset="-128"/>
              </a:rPr>
              <a:t>担う人材</a:t>
            </a:r>
            <a:r>
              <a:rPr lang="ja-JP" altLang="en-US" sz="1050" b="1" dirty="0">
                <a:latin typeface="+mn-ea"/>
                <a:cs typeface="Meiryo UI" pitchFamily="50" charset="-128"/>
              </a:rPr>
              <a:t>の育成を</a:t>
            </a:r>
            <a:r>
              <a:rPr lang="ja-JP" altLang="en-US" sz="1050" b="1" dirty="0" smtClean="0">
                <a:latin typeface="+mn-ea"/>
                <a:cs typeface="Meiryo UI" pitchFamily="50" charset="-128"/>
              </a:rPr>
              <a:t>めざしていく。</a:t>
            </a:r>
            <a:endParaRPr lang="en-US" altLang="ja-JP" sz="1050" b="1" dirty="0" smtClean="0">
              <a:latin typeface="+mn-ea"/>
              <a:cs typeface="Meiryo UI" pitchFamily="50" charset="-128"/>
            </a:endParaRPr>
          </a:p>
          <a:p>
            <a:pPr>
              <a:lnSpc>
                <a:spcPts val="1440"/>
              </a:lnSpc>
            </a:pPr>
            <a:r>
              <a:rPr lang="ja-JP" altLang="en-US" sz="1050" b="1" dirty="0" smtClean="0">
                <a:latin typeface="+mn-ea"/>
                <a:cs typeface="Meiryo UI" pitchFamily="50" charset="-128"/>
              </a:rPr>
              <a:t>　また、地域</a:t>
            </a:r>
            <a:r>
              <a:rPr lang="ja-JP" altLang="en-US" sz="1050" b="1" dirty="0">
                <a:latin typeface="+mn-ea"/>
                <a:cs typeface="Meiryo UI" pitchFamily="50" charset="-128"/>
              </a:rPr>
              <a:t>で</a:t>
            </a:r>
            <a:r>
              <a:rPr lang="ja-JP" altLang="en-US" sz="1050" b="1" dirty="0" smtClean="0">
                <a:latin typeface="+mn-ea"/>
                <a:cs typeface="Meiryo UI" pitchFamily="50" charset="-128"/>
              </a:rPr>
              <a:t>のサポーター活用</a:t>
            </a:r>
            <a:r>
              <a:rPr lang="ja-JP" altLang="en-US" sz="1050" b="1" dirty="0">
                <a:latin typeface="+mn-ea"/>
                <a:cs typeface="Meiryo UI" pitchFamily="50" charset="-128"/>
              </a:rPr>
              <a:t>が</a:t>
            </a:r>
            <a:r>
              <a:rPr lang="ja-JP" altLang="en-US" sz="1050" b="1" dirty="0" smtClean="0">
                <a:latin typeface="+mn-ea"/>
                <a:cs typeface="Meiryo UI" pitchFamily="50" charset="-128"/>
              </a:rPr>
              <a:t>限られている現状を踏まえ、</a:t>
            </a:r>
            <a:r>
              <a:rPr lang="ja-JP" altLang="en-US" sz="1050" b="1" dirty="0">
                <a:latin typeface="+mn-ea"/>
                <a:cs typeface="Meiryo UI" pitchFamily="50" charset="-128"/>
              </a:rPr>
              <a:t>今後</a:t>
            </a:r>
            <a:r>
              <a:rPr lang="ja-JP" altLang="en-US" sz="1050" b="1" dirty="0" smtClean="0">
                <a:latin typeface="+mn-ea"/>
                <a:cs typeface="Meiryo UI" pitchFamily="50" charset="-128"/>
              </a:rPr>
              <a:t>は消費者</a:t>
            </a:r>
            <a:r>
              <a:rPr lang="ja-JP" altLang="en-US" sz="1050" b="1" dirty="0">
                <a:latin typeface="+mn-ea"/>
                <a:cs typeface="Meiryo UI" pitchFamily="50" charset="-128"/>
              </a:rPr>
              <a:t>安全確保地域協議会設置市や</a:t>
            </a:r>
            <a:r>
              <a:rPr lang="ja-JP" altLang="en-US" sz="1050" b="1" dirty="0" smtClean="0">
                <a:latin typeface="+mn-ea"/>
                <a:cs typeface="Meiryo UI" pitchFamily="50" charset="-128"/>
              </a:rPr>
              <a:t>検討</a:t>
            </a:r>
            <a:endParaRPr lang="en-US" altLang="ja-JP" sz="1050" b="1" dirty="0" smtClean="0">
              <a:latin typeface="+mn-ea"/>
              <a:cs typeface="Meiryo UI" pitchFamily="50" charset="-128"/>
            </a:endParaRPr>
          </a:p>
          <a:p>
            <a:pPr>
              <a:lnSpc>
                <a:spcPts val="1440"/>
              </a:lnSpc>
            </a:pPr>
            <a:r>
              <a:rPr lang="ja-JP" altLang="en-US" sz="1050" b="1" dirty="0">
                <a:latin typeface="+mn-ea"/>
                <a:cs typeface="Meiryo UI" pitchFamily="50" charset="-128"/>
              </a:rPr>
              <a:t>　</a:t>
            </a:r>
            <a:r>
              <a:rPr lang="ja-JP" altLang="en-US" sz="1050" b="1" dirty="0" smtClean="0">
                <a:latin typeface="+mn-ea"/>
                <a:cs typeface="Meiryo UI" pitchFamily="50" charset="-128"/>
              </a:rPr>
              <a:t>市に向けて個別の働きかけを行うなど、サポーター活用に向けた取組を強化する。</a:t>
            </a:r>
            <a:endParaRPr lang="en-US" altLang="ja-JP" sz="1050" b="1" dirty="0" smtClean="0">
              <a:latin typeface="+mn-ea"/>
              <a:cs typeface="Meiryo UI" pitchFamily="50" charset="-128"/>
            </a:endParaRPr>
          </a:p>
          <a:p>
            <a:pPr>
              <a:lnSpc>
                <a:spcPts val="1440"/>
              </a:lnSpc>
              <a:spcBef>
                <a:spcPts val="800"/>
              </a:spcBef>
            </a:pPr>
            <a:r>
              <a:rPr lang="ja-JP" altLang="en-US" sz="1100" dirty="0">
                <a:latin typeface="+mn-ea"/>
                <a:cs typeface="Meiryo UI" pitchFamily="50" charset="-128"/>
              </a:rPr>
              <a:t>③</a:t>
            </a:r>
            <a:r>
              <a:rPr lang="ja-JP" altLang="en-US" sz="1100" dirty="0" smtClean="0">
                <a:latin typeface="+mn-ea"/>
                <a:cs typeface="Meiryo UI" pitchFamily="50" charset="-128"/>
              </a:rPr>
              <a:t> </a:t>
            </a:r>
            <a:r>
              <a:rPr lang="ja-JP" altLang="en-US" sz="1100" dirty="0">
                <a:latin typeface="+mn-ea"/>
                <a:cs typeface="Meiryo UI" pitchFamily="50" charset="-128"/>
              </a:rPr>
              <a:t>警察との連携による高齢者等を狙い撃ちにする特殊詐欺被害や消費者被害の防止</a:t>
            </a:r>
            <a:endParaRPr lang="en-US" altLang="ja-JP" sz="1100" dirty="0">
              <a:latin typeface="+mn-ea"/>
              <a:cs typeface="Meiryo UI" pitchFamily="50" charset="-128"/>
            </a:endParaRPr>
          </a:p>
          <a:p>
            <a:pPr>
              <a:lnSpc>
                <a:spcPts val="1440"/>
              </a:lnSpc>
            </a:pPr>
            <a:endParaRPr lang="en-US" altLang="ja-JP" sz="1100" dirty="0">
              <a:latin typeface="+mn-ea"/>
              <a:cs typeface="Meiryo UI" pitchFamily="50" charset="-128"/>
            </a:endParaRPr>
          </a:p>
          <a:p>
            <a:pPr>
              <a:lnSpc>
                <a:spcPts val="1440"/>
              </a:lnSpc>
            </a:pPr>
            <a:endParaRPr lang="en-US" altLang="ja-JP" sz="1100" dirty="0">
              <a:latin typeface="+mn-ea"/>
              <a:cs typeface="Meiryo UI" pitchFamily="50" charset="-128"/>
            </a:endParaRPr>
          </a:p>
          <a:p>
            <a:pPr>
              <a:lnSpc>
                <a:spcPts val="1440"/>
              </a:lnSpc>
            </a:pPr>
            <a:endParaRPr lang="en-US" altLang="ja-JP" sz="1100" dirty="0">
              <a:latin typeface="+mn-ea"/>
              <a:cs typeface="Meiryo UI" pitchFamily="50" charset="-128"/>
            </a:endParaRPr>
          </a:p>
          <a:p>
            <a:pPr>
              <a:lnSpc>
                <a:spcPts val="1440"/>
              </a:lnSpc>
            </a:pPr>
            <a:endParaRPr lang="en-US" altLang="ja-JP" sz="1100" dirty="0">
              <a:latin typeface="+mn-ea"/>
              <a:cs typeface="Meiryo UI" pitchFamily="50" charset="-128"/>
            </a:endParaRPr>
          </a:p>
          <a:p>
            <a:pPr>
              <a:lnSpc>
                <a:spcPts val="1440"/>
              </a:lnSpc>
            </a:pPr>
            <a:r>
              <a:rPr lang="ja-JP" altLang="en-US" sz="1050" dirty="0" smtClean="0">
                <a:latin typeface="+mn-ea"/>
                <a:cs typeface="Meiryo UI" pitchFamily="50" charset="-128"/>
              </a:rPr>
              <a:t>　府警</a:t>
            </a:r>
            <a:r>
              <a:rPr lang="ja-JP" altLang="en-US" sz="1050" dirty="0">
                <a:latin typeface="+mn-ea"/>
                <a:cs typeface="Meiryo UI" pitchFamily="50" charset="-128"/>
              </a:rPr>
              <a:t>本部等との連携のもと、高齢者等を狙い撃ちにする特殊詐欺被害や消費者被害の防止に向けた事業として、高齢者等の被害防止に向けた見守りのポイントをまとめたハンドブックやポスターを作成し、民間企業との連携のもと、コンビニエンスストアや</a:t>
            </a:r>
            <a:r>
              <a:rPr lang="ja-JP" altLang="en-US" sz="1050" dirty="0" smtClean="0">
                <a:latin typeface="+mn-ea"/>
                <a:cs typeface="Meiryo UI" pitchFamily="50" charset="-128"/>
              </a:rPr>
              <a:t>スーパーマーケットに配付して</a:t>
            </a:r>
            <a:r>
              <a:rPr lang="ja-JP" altLang="en-US" sz="1050" dirty="0">
                <a:latin typeface="+mn-ea"/>
                <a:cs typeface="Meiryo UI" pitchFamily="50" charset="-128"/>
              </a:rPr>
              <a:t>きた</a:t>
            </a:r>
            <a:r>
              <a:rPr lang="ja-JP" altLang="en-US" sz="1050" dirty="0" smtClean="0">
                <a:latin typeface="+mn-ea"/>
                <a:cs typeface="Meiryo UI" pitchFamily="50" charset="-128"/>
              </a:rPr>
              <a:t>。</a:t>
            </a:r>
            <a:endParaRPr lang="en-US" altLang="ja-JP" sz="1050" dirty="0" smtClean="0">
              <a:latin typeface="+mn-ea"/>
              <a:cs typeface="Meiryo UI" pitchFamily="50" charset="-128"/>
            </a:endParaRPr>
          </a:p>
          <a:p>
            <a:pPr>
              <a:lnSpc>
                <a:spcPts val="1440"/>
              </a:lnSpc>
            </a:pPr>
            <a:r>
              <a:rPr lang="ja-JP" altLang="en-US" sz="1050" b="1" dirty="0" smtClean="0">
                <a:latin typeface="+mn-ea"/>
                <a:cs typeface="Meiryo UI" pitchFamily="50" charset="-128"/>
              </a:rPr>
              <a:t>⇒ハンドブックやポスターの配付にあたっては、協力いただける企業</a:t>
            </a:r>
            <a:r>
              <a:rPr lang="ja-JP" altLang="en-US" sz="1050" b="1" dirty="0">
                <a:latin typeface="+mn-ea"/>
                <a:cs typeface="Meiryo UI" pitchFamily="50" charset="-128"/>
              </a:rPr>
              <a:t>を広げる</a:t>
            </a:r>
            <a:r>
              <a:rPr lang="ja-JP" altLang="en-US" sz="1050" b="1" dirty="0" smtClean="0">
                <a:latin typeface="+mn-ea"/>
                <a:cs typeface="Meiryo UI" pitchFamily="50" charset="-128"/>
              </a:rPr>
              <a:t>など、今後</a:t>
            </a:r>
            <a:r>
              <a:rPr lang="ja-JP" altLang="en-US" sz="1050" b="1" dirty="0">
                <a:latin typeface="+mn-ea"/>
                <a:cs typeface="Meiryo UI" pitchFamily="50" charset="-128"/>
              </a:rPr>
              <a:t>とも</a:t>
            </a:r>
            <a:r>
              <a:rPr lang="ja-JP" altLang="en-US" sz="1050" b="1" dirty="0" smtClean="0">
                <a:latin typeface="+mn-ea"/>
                <a:cs typeface="Meiryo UI" pitchFamily="50" charset="-128"/>
              </a:rPr>
              <a:t>継続した取組を行う。</a:t>
            </a:r>
            <a:endParaRPr lang="en-US" altLang="ja-JP" sz="1050" b="1" dirty="0" smtClean="0">
              <a:latin typeface="+mn-ea"/>
              <a:cs typeface="Meiryo UI" pitchFamily="50" charset="-128"/>
            </a:endParaRPr>
          </a:p>
          <a:p>
            <a:pPr>
              <a:lnSpc>
                <a:spcPts val="1440"/>
              </a:lnSpc>
            </a:pPr>
            <a:r>
              <a:rPr lang="ja-JP" altLang="en-US" sz="1050" b="1" dirty="0">
                <a:latin typeface="+mn-ea"/>
                <a:cs typeface="Meiryo UI" pitchFamily="50" charset="-128"/>
              </a:rPr>
              <a:t>　</a:t>
            </a:r>
            <a:r>
              <a:rPr lang="ja-JP" altLang="en-US" sz="1050" b="1" dirty="0" smtClean="0">
                <a:latin typeface="+mn-ea"/>
                <a:cs typeface="Meiryo UI" pitchFamily="50" charset="-128"/>
              </a:rPr>
              <a:t>また、消費のサポーターを有効に活用していくため、</a:t>
            </a:r>
            <a:r>
              <a:rPr lang="ja-JP" altLang="en-US" sz="1050" b="1" dirty="0">
                <a:latin typeface="+mn-ea"/>
                <a:cs typeface="Meiryo UI" pitchFamily="50" charset="-128"/>
              </a:rPr>
              <a:t>引き続き、府警</a:t>
            </a:r>
            <a:r>
              <a:rPr lang="ja-JP" altLang="en-US" sz="1050" b="1" dirty="0" smtClean="0">
                <a:latin typeface="+mn-ea"/>
                <a:cs typeface="Meiryo UI" pitchFamily="50" charset="-128"/>
              </a:rPr>
              <a:t>本部と連携を図って</a:t>
            </a:r>
            <a:r>
              <a:rPr lang="ja-JP" altLang="en-US" sz="1050" b="1" dirty="0">
                <a:latin typeface="+mn-ea"/>
                <a:cs typeface="Meiryo UI" pitchFamily="50" charset="-128"/>
              </a:rPr>
              <a:t>い</a:t>
            </a:r>
            <a:r>
              <a:rPr lang="ja-JP" altLang="en-US" sz="1050" b="1" dirty="0" smtClean="0">
                <a:latin typeface="+mn-ea"/>
                <a:cs typeface="Meiryo UI" pitchFamily="50" charset="-128"/>
              </a:rPr>
              <a:t>く。</a:t>
            </a:r>
            <a:endParaRPr lang="ja-JP" altLang="en-US" sz="1050" b="1" dirty="0">
              <a:latin typeface="+mn-ea"/>
              <a:cs typeface="Meiryo UI" pitchFamily="50" charset="-128"/>
            </a:endParaRPr>
          </a:p>
          <a:p>
            <a:pPr>
              <a:lnSpc>
                <a:spcPts val="1440"/>
              </a:lnSpc>
              <a:spcBef>
                <a:spcPts val="800"/>
              </a:spcBef>
            </a:pPr>
            <a:r>
              <a:rPr lang="ja-JP" altLang="en-US" sz="1100" dirty="0" smtClean="0">
                <a:latin typeface="+mn-ea"/>
                <a:cs typeface="Meiryo UI" pitchFamily="50" charset="-128"/>
              </a:rPr>
              <a:t>② </a:t>
            </a:r>
            <a:r>
              <a:rPr lang="ja-JP" altLang="en-US" sz="1100" dirty="0">
                <a:latin typeface="+mn-ea"/>
                <a:cs typeface="Meiryo UI" pitchFamily="50" charset="-128"/>
              </a:rPr>
              <a:t>弁護士等の専門家との連携による見守りネットワークづくりに向けた環境整備</a:t>
            </a:r>
            <a:endParaRPr lang="en-US" altLang="ja-JP" sz="1100" dirty="0">
              <a:latin typeface="+mn-ea"/>
              <a:cs typeface="Meiryo UI" pitchFamily="50" charset="-128"/>
            </a:endParaRPr>
          </a:p>
          <a:p>
            <a:pPr>
              <a:lnSpc>
                <a:spcPts val="1440"/>
              </a:lnSpc>
            </a:pPr>
            <a:r>
              <a:rPr lang="ja-JP" altLang="en-US" sz="1100" dirty="0" smtClean="0">
                <a:latin typeface="+mn-ea"/>
                <a:cs typeface="Meiryo UI" pitchFamily="50" charset="-128"/>
              </a:rPr>
              <a:t>④ </a:t>
            </a:r>
            <a:r>
              <a:rPr lang="ja-JP" altLang="en-US" sz="1100" dirty="0">
                <a:latin typeface="+mn-ea"/>
                <a:cs typeface="Meiryo UI" pitchFamily="50" charset="-128"/>
              </a:rPr>
              <a:t>消費者安全確保地域協議会等の効果的運営に向けた研修等での好事例の情報交換機会の設定</a:t>
            </a:r>
            <a:endParaRPr lang="en-US" altLang="ja-JP" sz="1100" dirty="0">
              <a:latin typeface="+mn-ea"/>
              <a:cs typeface="Meiryo UI" pitchFamily="50" charset="-128"/>
            </a:endParaRPr>
          </a:p>
          <a:p>
            <a:pPr>
              <a:lnSpc>
                <a:spcPts val="1440"/>
              </a:lnSpc>
            </a:pPr>
            <a:endParaRPr lang="ja-JP" altLang="en-US" sz="1100" dirty="0">
              <a:latin typeface="+mn-ea"/>
              <a:cs typeface="Meiryo UI" pitchFamily="50" charset="-128"/>
            </a:endParaRPr>
          </a:p>
          <a:p>
            <a:pPr>
              <a:lnSpc>
                <a:spcPts val="1440"/>
              </a:lnSpc>
            </a:pPr>
            <a:endParaRPr lang="en-US" altLang="ja-JP" sz="1100" dirty="0">
              <a:latin typeface="+mn-ea"/>
              <a:cs typeface="Meiryo UI" pitchFamily="50" charset="-128"/>
            </a:endParaRPr>
          </a:p>
          <a:p>
            <a:pPr>
              <a:lnSpc>
                <a:spcPts val="1440"/>
              </a:lnSpc>
            </a:pPr>
            <a:endParaRPr lang="en-US" altLang="ja-JP" sz="1100" dirty="0">
              <a:latin typeface="+mn-ea"/>
              <a:cs typeface="Meiryo UI" pitchFamily="50" charset="-128"/>
            </a:endParaRPr>
          </a:p>
          <a:p>
            <a:pPr>
              <a:lnSpc>
                <a:spcPts val="1440"/>
              </a:lnSpc>
            </a:pPr>
            <a:endParaRPr lang="en-US" altLang="ja-JP" sz="1100" dirty="0">
              <a:latin typeface="+mn-ea"/>
              <a:cs typeface="Meiryo UI" pitchFamily="50" charset="-128"/>
            </a:endParaRPr>
          </a:p>
          <a:p>
            <a:pPr>
              <a:lnSpc>
                <a:spcPts val="1440"/>
              </a:lnSpc>
            </a:pPr>
            <a:endParaRPr lang="en-US" altLang="ja-JP" sz="1050" dirty="0" smtClean="0">
              <a:latin typeface="+mn-ea"/>
              <a:cs typeface="Meiryo UI" pitchFamily="50" charset="-128"/>
            </a:endParaRPr>
          </a:p>
          <a:p>
            <a:pPr>
              <a:lnSpc>
                <a:spcPts val="1440"/>
              </a:lnSpc>
            </a:pPr>
            <a:r>
              <a:rPr lang="ja-JP" altLang="en-US" sz="1050" dirty="0" smtClean="0">
                <a:latin typeface="+mn-ea"/>
                <a:cs typeface="Meiryo UI" pitchFamily="50" charset="-128"/>
              </a:rPr>
              <a:t>　</a:t>
            </a:r>
            <a:r>
              <a:rPr lang="en-US" altLang="ja-JP" sz="1050" dirty="0" smtClean="0">
                <a:latin typeface="+mn-ea"/>
                <a:cs typeface="Meiryo UI" pitchFamily="50" charset="-128"/>
              </a:rPr>
              <a:t>H28</a:t>
            </a:r>
            <a:r>
              <a:rPr lang="ja-JP" altLang="en-US" sz="1050" dirty="0">
                <a:latin typeface="+mn-ea"/>
                <a:cs typeface="Meiryo UI" pitchFamily="50" charset="-128"/>
              </a:rPr>
              <a:t>年度以降、市町村の消費者行政担当者等を対象とした研修会を毎年度実施し、協議会設置の意義や重要性の説明、既設置市の事例紹介等を行ってきた。</a:t>
            </a:r>
            <a:r>
              <a:rPr lang="en-US" altLang="ja-JP" sz="1050" dirty="0">
                <a:latin typeface="+mn-ea"/>
                <a:cs typeface="Meiryo UI" pitchFamily="50" charset="-128"/>
              </a:rPr>
              <a:t>R</a:t>
            </a:r>
            <a:r>
              <a:rPr lang="ja-JP" altLang="en-US" sz="1050" dirty="0">
                <a:latin typeface="+mn-ea"/>
                <a:cs typeface="Meiryo UI" pitchFamily="50" charset="-128"/>
              </a:rPr>
              <a:t>２，３年度には、大阪弁護士会の協力をいただきながら、福祉部局担当者等も対象とした研修を行った。　</a:t>
            </a:r>
            <a:endParaRPr lang="en-US" altLang="ja-JP" sz="1050" dirty="0">
              <a:latin typeface="+mn-ea"/>
              <a:cs typeface="Meiryo UI" pitchFamily="50" charset="-128"/>
            </a:endParaRPr>
          </a:p>
          <a:p>
            <a:pPr>
              <a:lnSpc>
                <a:spcPts val="1440"/>
              </a:lnSpc>
            </a:pPr>
            <a:r>
              <a:rPr lang="ja-JP" altLang="en-US" sz="1050" b="1" dirty="0" smtClean="0">
                <a:latin typeface="+mn-ea"/>
                <a:cs typeface="Meiryo UI" pitchFamily="50" charset="-128"/>
              </a:rPr>
              <a:t>⇒引き続き、市町村職員向けの説明会等を実施するとともに、市町村消費者行政担当を対象に実施したアンケート</a:t>
            </a:r>
            <a:r>
              <a:rPr lang="ja-JP" altLang="en-US" sz="1050" b="1" dirty="0">
                <a:latin typeface="+mn-ea"/>
                <a:cs typeface="Meiryo UI" pitchFamily="50" charset="-128"/>
              </a:rPr>
              <a:t>調査等で把握した内容をもと</a:t>
            </a:r>
            <a:r>
              <a:rPr lang="ja-JP" altLang="en-US" sz="1050" b="1" dirty="0" smtClean="0">
                <a:latin typeface="+mn-ea"/>
                <a:cs typeface="Meiryo UI" pitchFamily="50" charset="-128"/>
              </a:rPr>
              <a:t>に未設置</a:t>
            </a:r>
            <a:r>
              <a:rPr lang="ja-JP" altLang="en-US" sz="1050" b="1" dirty="0">
                <a:latin typeface="+mn-ea"/>
                <a:cs typeface="Meiryo UI" pitchFamily="50" charset="-128"/>
              </a:rPr>
              <a:t>市に対して個別のヒアリング等を行い、より具体的なサポート</a:t>
            </a:r>
            <a:r>
              <a:rPr lang="ja-JP" altLang="en-US" sz="1050" b="1" dirty="0" smtClean="0">
                <a:latin typeface="+mn-ea"/>
                <a:cs typeface="Meiryo UI" pitchFamily="50" charset="-128"/>
              </a:rPr>
              <a:t>を行っていく。</a:t>
            </a:r>
            <a:endParaRPr lang="en-US" altLang="ja-JP" sz="1050" b="1" dirty="0">
              <a:latin typeface="+mn-ea"/>
              <a:cs typeface="Meiryo UI" pitchFamily="50" charset="-128"/>
            </a:endParaRPr>
          </a:p>
          <a:p>
            <a:pPr>
              <a:lnSpc>
                <a:spcPts val="1440"/>
              </a:lnSpc>
              <a:spcBef>
                <a:spcPts val="800"/>
              </a:spcBef>
            </a:pPr>
            <a:r>
              <a:rPr lang="en-US" altLang="ja-JP" sz="1100" b="1" dirty="0" smtClean="0">
                <a:latin typeface="+mn-ea"/>
                <a:cs typeface="Meiryo UI" pitchFamily="50" charset="-128"/>
              </a:rPr>
              <a:t>【</a:t>
            </a:r>
            <a:r>
              <a:rPr lang="ja-JP" altLang="en-US" sz="1100" b="1" dirty="0">
                <a:latin typeface="+mn-ea"/>
                <a:cs typeface="Meiryo UI" pitchFamily="50" charset="-128"/>
              </a:rPr>
              <a:t>重点取組２における参考指標</a:t>
            </a:r>
            <a:r>
              <a:rPr lang="en-US" altLang="ja-JP" sz="1100" b="1" dirty="0">
                <a:latin typeface="+mn-ea"/>
                <a:cs typeface="Meiryo UI" pitchFamily="50" charset="-128"/>
              </a:rPr>
              <a:t>】</a:t>
            </a:r>
            <a:br>
              <a:rPr lang="en-US" altLang="ja-JP" sz="1100" b="1" dirty="0">
                <a:latin typeface="+mn-ea"/>
                <a:cs typeface="Meiryo UI" pitchFamily="50" charset="-128"/>
              </a:rPr>
            </a:br>
            <a:r>
              <a:rPr lang="ja-JP" altLang="en-US" sz="1100" b="1" dirty="0">
                <a:latin typeface="+mn-ea"/>
                <a:cs typeface="Meiryo UI" pitchFamily="50" charset="-128"/>
              </a:rPr>
              <a:t>市町村における消費者安全確保地域協議会等見守りネットワークの設置の比率</a:t>
            </a:r>
            <a:endParaRPr lang="ja-JP" altLang="en-US" sz="1100" b="1" dirty="0">
              <a:solidFill>
                <a:srgbClr val="FF0000"/>
              </a:solidFill>
              <a:latin typeface="+mn-ea"/>
              <a:cs typeface="Meiryo UI" pitchFamily="50" charset="-128"/>
            </a:endParaRPr>
          </a:p>
          <a:p>
            <a:pPr>
              <a:lnSpc>
                <a:spcPts val="1440"/>
              </a:lnSpc>
            </a:pPr>
            <a:endParaRPr lang="en-US" altLang="ja-JP" sz="1100" dirty="0">
              <a:latin typeface="HGS創英角ﾎﾟｯﾌﾟ体" panose="040B0A00000000000000" pitchFamily="50" charset="-128"/>
              <a:ea typeface="HGS創英角ﾎﾟｯﾌﾟ体" panose="040B0A00000000000000" pitchFamily="50" charset="-128"/>
              <a:cs typeface="Meiryo UI" pitchFamily="50" charset="-128"/>
            </a:endParaRPr>
          </a:p>
          <a:p>
            <a:pPr>
              <a:lnSpc>
                <a:spcPts val="1440"/>
              </a:lnSpc>
            </a:pPr>
            <a:endParaRPr lang="en-US" altLang="ja-JP" sz="1100" dirty="0">
              <a:latin typeface="HGS創英角ﾎﾟｯﾌﾟ体" panose="040B0A00000000000000" pitchFamily="50" charset="-128"/>
              <a:ea typeface="HGS創英角ﾎﾟｯﾌﾟ体" panose="040B0A00000000000000" pitchFamily="50" charset="-128"/>
              <a:cs typeface="Meiryo UI" pitchFamily="50" charset="-128"/>
            </a:endParaRPr>
          </a:p>
          <a:p>
            <a:pPr>
              <a:lnSpc>
                <a:spcPts val="1440"/>
              </a:lnSpc>
            </a:pPr>
            <a:endParaRPr lang="en-US" altLang="ja-JP" sz="1100" dirty="0">
              <a:latin typeface="HGS創英角ﾎﾟｯﾌﾟ体" panose="040B0A00000000000000" pitchFamily="50" charset="-128"/>
              <a:ea typeface="HGS創英角ﾎﾟｯﾌﾟ体" panose="040B0A00000000000000" pitchFamily="50" charset="-128"/>
              <a:cs typeface="Meiryo UI" pitchFamily="50" charset="-128"/>
            </a:endParaRPr>
          </a:p>
          <a:p>
            <a:pPr>
              <a:lnSpc>
                <a:spcPts val="1440"/>
              </a:lnSpc>
            </a:pPr>
            <a:endParaRPr lang="en-US" altLang="ja-JP" sz="1100" b="1" dirty="0">
              <a:latin typeface="+mn-ea"/>
              <a:cs typeface="Meiryo UI" pitchFamily="50" charset="-128"/>
            </a:endParaRPr>
          </a:p>
          <a:p>
            <a:pPr>
              <a:lnSpc>
                <a:spcPts val="1440"/>
              </a:lnSpc>
            </a:pPr>
            <a:endParaRPr lang="en-US" altLang="ja-JP" sz="1100" b="1" dirty="0">
              <a:latin typeface="+mn-ea"/>
              <a:cs typeface="Meiryo UI" pitchFamily="50" charset="-128"/>
            </a:endParaRPr>
          </a:p>
          <a:p>
            <a:pPr>
              <a:lnSpc>
                <a:spcPts val="1440"/>
              </a:lnSpc>
            </a:pPr>
            <a:endParaRPr lang="en-US" altLang="ja-JP" sz="1100" b="1" dirty="0">
              <a:latin typeface="+mn-ea"/>
              <a:cs typeface="Meiryo UI" pitchFamily="50" charset="-128"/>
            </a:endParaRPr>
          </a:p>
          <a:p>
            <a:pPr>
              <a:lnSpc>
                <a:spcPts val="1440"/>
              </a:lnSpc>
            </a:pPr>
            <a:endParaRPr lang="en-US" altLang="ja-JP" sz="1100" b="1" dirty="0">
              <a:latin typeface="+mn-ea"/>
              <a:cs typeface="Meiryo UI" pitchFamily="50" charset="-128"/>
            </a:endParaRPr>
          </a:p>
          <a:p>
            <a:pPr>
              <a:lnSpc>
                <a:spcPts val="1440"/>
              </a:lnSpc>
            </a:pPr>
            <a:endParaRPr lang="en-US" altLang="ja-JP" sz="1100" b="1" dirty="0">
              <a:latin typeface="+mn-ea"/>
              <a:cs typeface="Meiryo UI" pitchFamily="50" charset="-128"/>
            </a:endParaRPr>
          </a:p>
          <a:p>
            <a:pPr>
              <a:lnSpc>
                <a:spcPts val="1440"/>
              </a:lnSpc>
            </a:pPr>
            <a:endParaRPr lang="en-US" altLang="ja-JP" sz="1100" b="1" dirty="0">
              <a:latin typeface="+mn-ea"/>
              <a:cs typeface="Meiryo UI" pitchFamily="50" charset="-128"/>
            </a:endParaRPr>
          </a:p>
          <a:p>
            <a:pPr>
              <a:lnSpc>
                <a:spcPts val="1440"/>
              </a:lnSpc>
            </a:pPr>
            <a:endParaRPr lang="en-US" altLang="ja-JP" sz="1100" b="1" dirty="0">
              <a:latin typeface="+mn-ea"/>
              <a:cs typeface="Meiryo UI" pitchFamily="50" charset="-128"/>
            </a:endParaRPr>
          </a:p>
        </p:txBody>
      </p:sp>
      <p:graphicFrame>
        <p:nvGraphicFramePr>
          <p:cNvPr id="13" name="表 12"/>
          <p:cNvGraphicFramePr>
            <a:graphicFrameLocks noGrp="1"/>
          </p:cNvGraphicFramePr>
          <p:nvPr>
            <p:extLst/>
          </p:nvPr>
        </p:nvGraphicFramePr>
        <p:xfrm>
          <a:off x="293867" y="2538065"/>
          <a:ext cx="6325954" cy="748008"/>
        </p:xfrm>
        <a:graphic>
          <a:graphicData uri="http://schemas.openxmlformats.org/drawingml/2006/table">
            <a:tbl>
              <a:tblPr firstRow="1" bandRow="1">
                <a:tableStyleId>{BC89EF96-8CEA-46FF-86C4-4CE0E7609802}</a:tableStyleId>
              </a:tblPr>
              <a:tblGrid>
                <a:gridCol w="930046">
                  <a:extLst>
                    <a:ext uri="{9D8B030D-6E8A-4147-A177-3AD203B41FA5}">
                      <a16:colId xmlns:a16="http://schemas.microsoft.com/office/drawing/2014/main" val="1359797845"/>
                    </a:ext>
                  </a:extLst>
                </a:gridCol>
                <a:gridCol w="5395908">
                  <a:extLst>
                    <a:ext uri="{9D8B030D-6E8A-4147-A177-3AD203B41FA5}">
                      <a16:colId xmlns:a16="http://schemas.microsoft.com/office/drawing/2014/main" val="1899557836"/>
                    </a:ext>
                  </a:extLst>
                </a:gridCol>
              </a:tblGrid>
              <a:tr h="748008">
                <a:tc>
                  <a:txBody>
                    <a:bodyPr/>
                    <a:lstStyle/>
                    <a:p>
                      <a:r>
                        <a:rPr kumimoji="1" lang="ja-JP" altLang="en-US" sz="1000" b="0" dirty="0" smtClean="0"/>
                        <a:t>これまでの取組</a:t>
                      </a:r>
                    </a:p>
                  </a:txBody>
                  <a:tcPr marL="36000" marR="36000"/>
                </a:tc>
                <a:tc>
                  <a:txBody>
                    <a:bodyPr/>
                    <a:lstStyle/>
                    <a:p>
                      <a:r>
                        <a:rPr kumimoji="1" lang="ja-JP" altLang="en-US" sz="1050" b="0" dirty="0" smtClean="0"/>
                        <a:t>・講師派遣事業など、実践的な消費者教育について校長会等で周知した。</a:t>
                      </a:r>
                    </a:p>
                    <a:p>
                      <a:r>
                        <a:rPr kumimoji="1" lang="ja-JP" altLang="en-US" sz="1050" b="0" dirty="0" smtClean="0"/>
                        <a:t>・府教育センターが主催する研修（高校</a:t>
                      </a:r>
                      <a:r>
                        <a:rPr kumimoji="1" lang="en-US" altLang="ja-JP" sz="1050" b="0" dirty="0" smtClean="0"/>
                        <a:t>10</a:t>
                      </a:r>
                      <a:r>
                        <a:rPr kumimoji="1" lang="ja-JP" altLang="en-US" sz="1050" b="0" dirty="0" smtClean="0"/>
                        <a:t>年経験者研修、消費者教育研修、中・高等学校</a:t>
                      </a:r>
                      <a:r>
                        <a:rPr kumimoji="1" lang="en-US" altLang="ja-JP" sz="1050" b="0" dirty="0" smtClean="0"/>
                        <a:t/>
                      </a:r>
                      <a:br>
                        <a:rPr kumimoji="1" lang="en-US" altLang="ja-JP" sz="1050" b="0" dirty="0" smtClean="0"/>
                      </a:br>
                      <a:r>
                        <a:rPr kumimoji="1" lang="ja-JP" altLang="en-US" sz="1050" b="0" dirty="0" smtClean="0"/>
                        <a:t>　「家庭」授業力向上研修）において、消費者教育教材を活用した授業の働きかけを実施</a:t>
                      </a:r>
                      <a:endParaRPr kumimoji="1" lang="en-US" altLang="ja-JP" sz="1050" b="0" dirty="0" smtClean="0"/>
                    </a:p>
                    <a:p>
                      <a:pPr marL="0" marR="0" lvl="0" indent="0" algn="l" defTabSz="1351593" rtl="0" eaLnBrk="1" fontAlgn="auto" latinLnBrk="0" hangingPunct="1">
                        <a:lnSpc>
                          <a:spcPct val="100000"/>
                        </a:lnSpc>
                        <a:spcBef>
                          <a:spcPts val="0"/>
                        </a:spcBef>
                        <a:spcAft>
                          <a:spcPts val="0"/>
                        </a:spcAft>
                        <a:buClrTx/>
                        <a:buSzTx/>
                        <a:buFontTx/>
                        <a:buNone/>
                        <a:tabLst/>
                        <a:defRPr/>
                      </a:pPr>
                      <a:r>
                        <a:rPr kumimoji="1" lang="ja-JP" altLang="en-US" sz="1050" b="0" dirty="0" smtClean="0"/>
                        <a:t>・オンデマンドで受講できる研修動画を教育センターのサイトに掲載した。</a:t>
                      </a:r>
                    </a:p>
                  </a:txBody>
                  <a:tcPr marL="72000" marR="72000"/>
                </a:tc>
                <a:extLst>
                  <a:ext uri="{0D108BD9-81ED-4DB2-BD59-A6C34878D82A}">
                    <a16:rowId xmlns:a16="http://schemas.microsoft.com/office/drawing/2014/main" val="3538099697"/>
                  </a:ext>
                </a:extLst>
              </a:tr>
            </a:tbl>
          </a:graphicData>
        </a:graphic>
      </p:graphicFrame>
      <p:graphicFrame>
        <p:nvGraphicFramePr>
          <p:cNvPr id="21" name="表 20"/>
          <p:cNvGraphicFramePr>
            <a:graphicFrameLocks noGrp="1"/>
          </p:cNvGraphicFramePr>
          <p:nvPr>
            <p:extLst/>
          </p:nvPr>
        </p:nvGraphicFramePr>
        <p:xfrm>
          <a:off x="291662" y="4603008"/>
          <a:ext cx="6325954" cy="773268"/>
        </p:xfrm>
        <a:graphic>
          <a:graphicData uri="http://schemas.openxmlformats.org/drawingml/2006/table">
            <a:tbl>
              <a:tblPr firstRow="1" bandRow="1">
                <a:tableStyleId>{BC89EF96-8CEA-46FF-86C4-4CE0E7609802}</a:tableStyleId>
              </a:tblPr>
              <a:tblGrid>
                <a:gridCol w="1002054">
                  <a:extLst>
                    <a:ext uri="{9D8B030D-6E8A-4147-A177-3AD203B41FA5}">
                      <a16:colId xmlns:a16="http://schemas.microsoft.com/office/drawing/2014/main" val="1359797845"/>
                    </a:ext>
                  </a:extLst>
                </a:gridCol>
                <a:gridCol w="5323900">
                  <a:extLst>
                    <a:ext uri="{9D8B030D-6E8A-4147-A177-3AD203B41FA5}">
                      <a16:colId xmlns:a16="http://schemas.microsoft.com/office/drawing/2014/main" val="1899557836"/>
                    </a:ext>
                  </a:extLst>
                </a:gridCol>
              </a:tblGrid>
              <a:tr h="773268">
                <a:tc>
                  <a:txBody>
                    <a:bodyPr/>
                    <a:lstStyle/>
                    <a:p>
                      <a:r>
                        <a:rPr kumimoji="1" lang="ja-JP" altLang="en-US" sz="1000" b="0" dirty="0" smtClean="0"/>
                        <a:t>これまでの取組</a:t>
                      </a:r>
                    </a:p>
                  </a:txBody>
                  <a:tcPr marL="72000" marR="72000"/>
                </a:tc>
                <a:tc>
                  <a:txBody>
                    <a:bodyPr/>
                    <a:lstStyle/>
                    <a:p>
                      <a:pPr marL="0" marR="0" lvl="0" indent="0" algn="l" defTabSz="1351593" rtl="0" eaLnBrk="1" fontAlgn="auto" latinLnBrk="0" hangingPunct="1">
                        <a:lnSpc>
                          <a:spcPct val="100000"/>
                        </a:lnSpc>
                        <a:spcBef>
                          <a:spcPts val="0"/>
                        </a:spcBef>
                        <a:spcAft>
                          <a:spcPts val="0"/>
                        </a:spcAft>
                        <a:buClrTx/>
                        <a:buSzTx/>
                        <a:buFontTx/>
                        <a:buNone/>
                        <a:tabLst/>
                        <a:defRPr/>
                      </a:pPr>
                      <a:r>
                        <a:rPr kumimoji="1" lang="ja-JP" altLang="en-US" sz="1050" b="0" dirty="0" smtClean="0"/>
                        <a:t>・教育庁からの「府立学校に対する指示事項」において、</a:t>
                      </a:r>
                      <a:r>
                        <a:rPr kumimoji="1" lang="en-US" altLang="ja-JP" sz="1050" b="0" dirty="0" smtClean="0"/>
                        <a:t>R1</a:t>
                      </a:r>
                      <a:r>
                        <a:rPr kumimoji="1" lang="ja-JP" altLang="en-US" sz="1050" b="0" dirty="0" smtClean="0"/>
                        <a:t>年度から「消費者教育の充実」が加わり、その一環として「社会への扉」等の消費者教育教材が活用されている。</a:t>
                      </a:r>
                      <a:endParaRPr kumimoji="1" lang="en-US" altLang="ja-JP" sz="1050" b="0" dirty="0" smtClean="0"/>
                    </a:p>
                    <a:p>
                      <a:pPr marL="0" marR="0" lvl="0" indent="0" algn="l" defTabSz="1351593" rtl="0" eaLnBrk="1" fontAlgn="auto" latinLnBrk="0" hangingPunct="1">
                        <a:lnSpc>
                          <a:spcPct val="100000"/>
                        </a:lnSpc>
                        <a:spcBef>
                          <a:spcPts val="0"/>
                        </a:spcBef>
                        <a:spcAft>
                          <a:spcPts val="0"/>
                        </a:spcAft>
                        <a:buClrTx/>
                        <a:buSzTx/>
                        <a:buFontTx/>
                        <a:buNone/>
                        <a:tabLst/>
                        <a:defRPr/>
                      </a:pPr>
                      <a:r>
                        <a:rPr kumimoji="1" lang="ja-JP" altLang="en-US" sz="1050" b="0" dirty="0" smtClean="0"/>
                        <a:t>・消費者教育教材である「めざそう！消費者市民（</a:t>
                      </a:r>
                      <a:r>
                        <a:rPr kumimoji="1" lang="en-US" altLang="ja-JP" sz="1050" b="0" dirty="0" smtClean="0"/>
                        <a:t>H28</a:t>
                      </a:r>
                      <a:r>
                        <a:rPr kumimoji="1" lang="ja-JP" altLang="en-US" sz="1050" b="0" dirty="0" smtClean="0"/>
                        <a:t>）」を府内全高校に配付して、大阪府消費者教育推進校でモデル授業を実施した。また、講師派遣事業でも活用している。</a:t>
                      </a:r>
                    </a:p>
                  </a:txBody>
                  <a:tcPr marL="72000" marR="72000"/>
                </a:tc>
                <a:extLst>
                  <a:ext uri="{0D108BD9-81ED-4DB2-BD59-A6C34878D82A}">
                    <a16:rowId xmlns:a16="http://schemas.microsoft.com/office/drawing/2014/main" val="3538099697"/>
                  </a:ext>
                </a:extLst>
              </a:tr>
            </a:tbl>
          </a:graphicData>
        </a:graphic>
      </p:graphicFrame>
      <p:graphicFrame>
        <p:nvGraphicFramePr>
          <p:cNvPr id="22" name="表 21"/>
          <p:cNvGraphicFramePr>
            <a:graphicFrameLocks noGrp="1"/>
          </p:cNvGraphicFramePr>
          <p:nvPr>
            <p:extLst/>
          </p:nvPr>
        </p:nvGraphicFramePr>
        <p:xfrm>
          <a:off x="291662" y="6636398"/>
          <a:ext cx="6325954" cy="576064"/>
        </p:xfrm>
        <a:graphic>
          <a:graphicData uri="http://schemas.openxmlformats.org/drawingml/2006/table">
            <a:tbl>
              <a:tblPr firstRow="1" bandRow="1">
                <a:tableStyleId>{BC89EF96-8CEA-46FF-86C4-4CE0E7609802}</a:tableStyleId>
              </a:tblPr>
              <a:tblGrid>
                <a:gridCol w="1004259">
                  <a:extLst>
                    <a:ext uri="{9D8B030D-6E8A-4147-A177-3AD203B41FA5}">
                      <a16:colId xmlns:a16="http://schemas.microsoft.com/office/drawing/2014/main" val="1359797845"/>
                    </a:ext>
                  </a:extLst>
                </a:gridCol>
                <a:gridCol w="5321695">
                  <a:extLst>
                    <a:ext uri="{9D8B030D-6E8A-4147-A177-3AD203B41FA5}">
                      <a16:colId xmlns:a16="http://schemas.microsoft.com/office/drawing/2014/main" val="1899557836"/>
                    </a:ext>
                  </a:extLst>
                </a:gridCol>
              </a:tblGrid>
              <a:tr h="576064">
                <a:tc>
                  <a:txBody>
                    <a:bodyPr/>
                    <a:lstStyle/>
                    <a:p>
                      <a:r>
                        <a:rPr kumimoji="1" lang="ja-JP" altLang="en-US" sz="1000" b="0" dirty="0" smtClean="0"/>
                        <a:t>これまでの取組</a:t>
                      </a:r>
                    </a:p>
                  </a:txBody>
                  <a:tcPr marL="72000" marR="72000"/>
                </a:tc>
                <a:tc>
                  <a:txBody>
                    <a:bodyPr/>
                    <a:lstStyle/>
                    <a:p>
                      <a:r>
                        <a:rPr kumimoji="1" lang="ja-JP" altLang="en-US" sz="1050" b="0" dirty="0" smtClean="0"/>
                        <a:t>・消費者教育コーディネーターの活用について、府立学校校長会等で周知した。</a:t>
                      </a:r>
                    </a:p>
                    <a:p>
                      <a:r>
                        <a:rPr kumimoji="1" lang="ja-JP" altLang="en-US" sz="1050" b="0" dirty="0" smtClean="0"/>
                        <a:t>・消費者教育に関する講師派遣事業を実施している団体等と意見交換会を実施した。また、教育現場やコーディネーターが活用するための消費者教育イメージマップを作成した。</a:t>
                      </a:r>
                      <a:endParaRPr kumimoji="1" lang="ja-JP" altLang="en-US" sz="1050" b="0" dirty="0"/>
                    </a:p>
                  </a:txBody>
                  <a:tcPr marL="72000" marR="72000"/>
                </a:tc>
                <a:extLst>
                  <a:ext uri="{0D108BD9-81ED-4DB2-BD59-A6C34878D82A}">
                    <a16:rowId xmlns:a16="http://schemas.microsoft.com/office/drawing/2014/main" val="3538099697"/>
                  </a:ext>
                </a:extLst>
              </a:tr>
            </a:tbl>
          </a:graphicData>
        </a:graphic>
      </p:graphicFrame>
      <p:graphicFrame>
        <p:nvGraphicFramePr>
          <p:cNvPr id="20" name="表 19"/>
          <p:cNvGraphicFramePr>
            <a:graphicFrameLocks noGrp="1"/>
          </p:cNvGraphicFramePr>
          <p:nvPr>
            <p:extLst/>
          </p:nvPr>
        </p:nvGraphicFramePr>
        <p:xfrm>
          <a:off x="6991461" y="2208902"/>
          <a:ext cx="6325954" cy="571500"/>
        </p:xfrm>
        <a:graphic>
          <a:graphicData uri="http://schemas.openxmlformats.org/drawingml/2006/table">
            <a:tbl>
              <a:tblPr firstRow="1" bandRow="1">
                <a:tableStyleId>{BC89EF96-8CEA-46FF-86C4-4CE0E7609802}</a:tableStyleId>
              </a:tblPr>
              <a:tblGrid>
                <a:gridCol w="1001204">
                  <a:extLst>
                    <a:ext uri="{9D8B030D-6E8A-4147-A177-3AD203B41FA5}">
                      <a16:colId xmlns:a16="http://schemas.microsoft.com/office/drawing/2014/main" val="1359797845"/>
                    </a:ext>
                  </a:extLst>
                </a:gridCol>
                <a:gridCol w="5324750">
                  <a:extLst>
                    <a:ext uri="{9D8B030D-6E8A-4147-A177-3AD203B41FA5}">
                      <a16:colId xmlns:a16="http://schemas.microsoft.com/office/drawing/2014/main" val="1899557836"/>
                    </a:ext>
                  </a:extLst>
                </a:gridCol>
              </a:tblGrid>
              <a:tr h="569006">
                <a:tc>
                  <a:txBody>
                    <a:bodyPr/>
                    <a:lstStyle/>
                    <a:p>
                      <a:r>
                        <a:rPr kumimoji="1" lang="ja-JP" altLang="en-US" sz="1000" b="0" dirty="0" smtClean="0"/>
                        <a:t>これまでの取組</a:t>
                      </a:r>
                    </a:p>
                  </a:txBody>
                  <a:tcPr marL="72000" marR="72000"/>
                </a:tc>
                <a:tc>
                  <a:txBody>
                    <a:bodyPr/>
                    <a:lstStyle/>
                    <a:p>
                      <a:r>
                        <a:rPr kumimoji="1" lang="ja-JP" altLang="en-US" sz="1050" b="0" dirty="0" smtClean="0"/>
                        <a:t>・消費のサポーター養成・更新講座を実施（</a:t>
                      </a:r>
                      <a:r>
                        <a:rPr kumimoji="1" lang="en-US" altLang="ja-JP" sz="1050" b="0" dirty="0" smtClean="0"/>
                        <a:t>R4</a:t>
                      </a:r>
                      <a:r>
                        <a:rPr kumimoji="1" lang="ja-JP" altLang="en-US" sz="1050" b="0" dirty="0" smtClean="0"/>
                        <a:t>年度当初の登録者数：</a:t>
                      </a:r>
                      <a:r>
                        <a:rPr kumimoji="1" lang="en-US" altLang="ja-JP" sz="1050" b="0" dirty="0" smtClean="0"/>
                        <a:t>187</a:t>
                      </a:r>
                      <a:r>
                        <a:rPr kumimoji="1" lang="ja-JP" altLang="en-US" sz="1050" b="0" dirty="0" smtClean="0"/>
                        <a:t>名）</a:t>
                      </a:r>
                      <a:endParaRPr kumimoji="1" lang="en-US" altLang="ja-JP" sz="1050" b="0" dirty="0" smtClean="0"/>
                    </a:p>
                    <a:p>
                      <a:r>
                        <a:rPr kumimoji="1" lang="ja-JP" altLang="en-US" sz="1050" b="0" dirty="0" smtClean="0"/>
                        <a:t>・ウェブ会議システムを活用したミニ講座の進め方の研修を実施した。</a:t>
                      </a:r>
                      <a:endParaRPr kumimoji="1" lang="en-US" altLang="ja-JP" sz="1050" b="0" dirty="0" smtClean="0"/>
                    </a:p>
                    <a:p>
                      <a:r>
                        <a:rPr kumimoji="1" lang="ja-JP" altLang="en-US" sz="1050" b="0" dirty="0" smtClean="0"/>
                        <a:t>・高齢者施策を分かりやすく表示した「シニア向け消費生活情報サイト」を開設した。</a:t>
                      </a:r>
                      <a:endParaRPr kumimoji="1" lang="ja-JP" altLang="en-US" sz="1050" b="0" dirty="0"/>
                    </a:p>
                  </a:txBody>
                  <a:tcPr marL="72000" marR="72000"/>
                </a:tc>
                <a:extLst>
                  <a:ext uri="{0D108BD9-81ED-4DB2-BD59-A6C34878D82A}">
                    <a16:rowId xmlns:a16="http://schemas.microsoft.com/office/drawing/2014/main" val="3538099697"/>
                  </a:ext>
                </a:extLst>
              </a:tr>
            </a:tbl>
          </a:graphicData>
        </a:graphic>
      </p:graphicFrame>
      <p:graphicFrame>
        <p:nvGraphicFramePr>
          <p:cNvPr id="26" name="表 25"/>
          <p:cNvGraphicFramePr>
            <a:graphicFrameLocks noGrp="1"/>
          </p:cNvGraphicFramePr>
          <p:nvPr>
            <p:extLst/>
          </p:nvPr>
        </p:nvGraphicFramePr>
        <p:xfrm>
          <a:off x="6993370" y="4126805"/>
          <a:ext cx="6325954" cy="571500"/>
        </p:xfrm>
        <a:graphic>
          <a:graphicData uri="http://schemas.openxmlformats.org/drawingml/2006/table">
            <a:tbl>
              <a:tblPr firstRow="1" bandRow="1">
                <a:tableStyleId>{BC89EF96-8CEA-46FF-86C4-4CE0E7609802}</a:tableStyleId>
              </a:tblPr>
              <a:tblGrid>
                <a:gridCol w="999295">
                  <a:extLst>
                    <a:ext uri="{9D8B030D-6E8A-4147-A177-3AD203B41FA5}">
                      <a16:colId xmlns:a16="http://schemas.microsoft.com/office/drawing/2014/main" val="1359797845"/>
                    </a:ext>
                  </a:extLst>
                </a:gridCol>
                <a:gridCol w="5326659">
                  <a:extLst>
                    <a:ext uri="{9D8B030D-6E8A-4147-A177-3AD203B41FA5}">
                      <a16:colId xmlns:a16="http://schemas.microsoft.com/office/drawing/2014/main" val="1899557836"/>
                    </a:ext>
                  </a:extLst>
                </a:gridCol>
              </a:tblGrid>
              <a:tr h="569006">
                <a:tc>
                  <a:txBody>
                    <a:bodyPr/>
                    <a:lstStyle/>
                    <a:p>
                      <a:r>
                        <a:rPr kumimoji="1" lang="ja-JP" altLang="en-US" sz="1000" b="0" dirty="0" smtClean="0"/>
                        <a:t>これまでの取組</a:t>
                      </a:r>
                    </a:p>
                  </a:txBody>
                  <a:tcPr marL="72000" marR="72000"/>
                </a:tc>
                <a:tc>
                  <a:txBody>
                    <a:bodyPr/>
                    <a:lstStyle/>
                    <a:p>
                      <a:pPr marL="0" marR="0" lvl="0" indent="0" algn="l" defTabSz="1351593" rtl="0" eaLnBrk="1" fontAlgn="auto" latinLnBrk="0" hangingPunct="1">
                        <a:lnSpc>
                          <a:spcPct val="100000"/>
                        </a:lnSpc>
                        <a:spcBef>
                          <a:spcPts val="0"/>
                        </a:spcBef>
                        <a:spcAft>
                          <a:spcPts val="0"/>
                        </a:spcAft>
                        <a:buClrTx/>
                        <a:buSzTx/>
                        <a:buFontTx/>
                        <a:buNone/>
                        <a:tabLst/>
                        <a:defRPr/>
                      </a:pPr>
                      <a:r>
                        <a:rPr kumimoji="1" lang="ja-JP" altLang="en-US" sz="1050" b="0" dirty="0" smtClean="0"/>
                        <a:t>・消費のサポーターと防犯教室等（警察本部所管）との連携による啓発活動の実施した。</a:t>
                      </a:r>
                    </a:p>
                    <a:p>
                      <a:pPr marL="0" marR="0" lvl="0" indent="0" algn="l" defTabSz="1351593" rtl="0" eaLnBrk="1" fontAlgn="auto" latinLnBrk="0" hangingPunct="1">
                        <a:lnSpc>
                          <a:spcPct val="100000"/>
                        </a:lnSpc>
                        <a:spcBef>
                          <a:spcPts val="0"/>
                        </a:spcBef>
                        <a:spcAft>
                          <a:spcPts val="0"/>
                        </a:spcAft>
                        <a:buClrTx/>
                        <a:buSzTx/>
                        <a:buFontTx/>
                        <a:buNone/>
                        <a:tabLst/>
                        <a:defRPr/>
                      </a:pPr>
                      <a:r>
                        <a:rPr kumimoji="1" lang="ja-JP" altLang="en-US" sz="1050" b="0" dirty="0" smtClean="0"/>
                        <a:t>・見守り者向けハンドブックや啓発ポスターを作成、従業員等に活用してもらえるよう府内のコンビニエンスストアやスーパーマーケット、生命保険会社、宅配事業者等へ配付した。</a:t>
                      </a:r>
                    </a:p>
                  </a:txBody>
                  <a:tcPr marL="72000" marR="72000"/>
                </a:tc>
                <a:extLst>
                  <a:ext uri="{0D108BD9-81ED-4DB2-BD59-A6C34878D82A}">
                    <a16:rowId xmlns:a16="http://schemas.microsoft.com/office/drawing/2014/main" val="3538099697"/>
                  </a:ext>
                </a:extLst>
              </a:tr>
            </a:tbl>
          </a:graphicData>
        </a:graphic>
      </p:graphicFrame>
      <p:graphicFrame>
        <p:nvGraphicFramePr>
          <p:cNvPr id="27" name="表 26"/>
          <p:cNvGraphicFramePr>
            <a:graphicFrameLocks noGrp="1"/>
          </p:cNvGraphicFramePr>
          <p:nvPr>
            <p:extLst/>
          </p:nvPr>
        </p:nvGraphicFramePr>
        <p:xfrm>
          <a:off x="6991461" y="6335922"/>
          <a:ext cx="6325954" cy="571500"/>
        </p:xfrm>
        <a:graphic>
          <a:graphicData uri="http://schemas.openxmlformats.org/drawingml/2006/table">
            <a:tbl>
              <a:tblPr firstRow="1" bandRow="1">
                <a:tableStyleId>{BC89EF96-8CEA-46FF-86C4-4CE0E7609802}</a:tableStyleId>
              </a:tblPr>
              <a:tblGrid>
                <a:gridCol w="1001204">
                  <a:extLst>
                    <a:ext uri="{9D8B030D-6E8A-4147-A177-3AD203B41FA5}">
                      <a16:colId xmlns:a16="http://schemas.microsoft.com/office/drawing/2014/main" val="1359797845"/>
                    </a:ext>
                  </a:extLst>
                </a:gridCol>
                <a:gridCol w="5324750">
                  <a:extLst>
                    <a:ext uri="{9D8B030D-6E8A-4147-A177-3AD203B41FA5}">
                      <a16:colId xmlns:a16="http://schemas.microsoft.com/office/drawing/2014/main" val="1899557836"/>
                    </a:ext>
                  </a:extLst>
                </a:gridCol>
              </a:tblGrid>
              <a:tr h="545914">
                <a:tc>
                  <a:txBody>
                    <a:bodyPr/>
                    <a:lstStyle/>
                    <a:p>
                      <a:r>
                        <a:rPr kumimoji="1" lang="ja-JP" altLang="en-US" sz="1000" b="0" dirty="0" smtClean="0"/>
                        <a:t>これまでの取組</a:t>
                      </a:r>
                    </a:p>
                  </a:txBody>
                  <a:tcPr marL="72000" marR="72000"/>
                </a:tc>
                <a:tc>
                  <a:txBody>
                    <a:bodyPr/>
                    <a:lstStyle/>
                    <a:p>
                      <a:pPr marL="0" marR="0" lvl="0" indent="0" algn="l" defTabSz="1351593" rtl="0" eaLnBrk="1" fontAlgn="auto" latinLnBrk="0" hangingPunct="1">
                        <a:lnSpc>
                          <a:spcPct val="100000"/>
                        </a:lnSpc>
                        <a:spcBef>
                          <a:spcPts val="0"/>
                        </a:spcBef>
                        <a:spcAft>
                          <a:spcPts val="0"/>
                        </a:spcAft>
                        <a:buClrTx/>
                        <a:buSzTx/>
                        <a:buFontTx/>
                        <a:buNone/>
                        <a:tabLst/>
                        <a:defRPr/>
                      </a:pPr>
                      <a:r>
                        <a:rPr kumimoji="1" lang="ja-JP" altLang="en-US" sz="1050" b="0" dirty="0" smtClean="0"/>
                        <a:t>・消費者庁職員の講演による市町村消費者行政担当職員向けの研修会を実施した。</a:t>
                      </a:r>
                    </a:p>
                    <a:p>
                      <a:pPr marL="0" marR="0" lvl="0" indent="0" algn="l" defTabSz="1351593" rtl="0" eaLnBrk="1" fontAlgn="auto" latinLnBrk="0" hangingPunct="1">
                        <a:lnSpc>
                          <a:spcPct val="100000"/>
                        </a:lnSpc>
                        <a:spcBef>
                          <a:spcPts val="0"/>
                        </a:spcBef>
                        <a:spcAft>
                          <a:spcPts val="0"/>
                        </a:spcAft>
                        <a:buClrTx/>
                        <a:buSzTx/>
                        <a:buFontTx/>
                        <a:buNone/>
                        <a:tabLst/>
                        <a:defRPr/>
                      </a:pPr>
                      <a:r>
                        <a:rPr kumimoji="1" lang="ja-JP" altLang="en-US" sz="1050" b="0" dirty="0" smtClean="0"/>
                        <a:t>・市町村福祉部局担当職員等を含めた研修会を実施した。</a:t>
                      </a:r>
                    </a:p>
                    <a:p>
                      <a:pPr marL="0" marR="0" lvl="0" indent="0" algn="l" defTabSz="1351593" rtl="0" eaLnBrk="1" fontAlgn="auto" latinLnBrk="0" hangingPunct="1">
                        <a:lnSpc>
                          <a:spcPct val="100000"/>
                        </a:lnSpc>
                        <a:spcBef>
                          <a:spcPts val="0"/>
                        </a:spcBef>
                        <a:spcAft>
                          <a:spcPts val="0"/>
                        </a:spcAft>
                        <a:buClrTx/>
                        <a:buSzTx/>
                        <a:buFontTx/>
                        <a:buNone/>
                        <a:tabLst/>
                        <a:defRPr/>
                      </a:pPr>
                      <a:r>
                        <a:rPr kumimoji="1" lang="ja-JP" altLang="en-US" sz="1050" b="0" dirty="0" smtClean="0"/>
                        <a:t>・大阪弁護士会主催の「地域で防</a:t>
                      </a:r>
                      <a:r>
                        <a:rPr kumimoji="1" lang="ja-JP" altLang="en-US" sz="1050" b="0" dirty="0" err="1" smtClean="0"/>
                        <a:t>ごう</a:t>
                      </a:r>
                      <a:r>
                        <a:rPr kumimoji="1" lang="ja-JP" altLang="en-US" sz="1050" b="0" dirty="0" smtClean="0"/>
                        <a:t>消費者被害大阪交流会」や意見交換会に参加した。</a:t>
                      </a:r>
                      <a:endParaRPr kumimoji="1" lang="ja-JP" altLang="en-US" sz="1050" b="0" dirty="0"/>
                    </a:p>
                  </a:txBody>
                  <a:tcPr marL="72000" marR="72000"/>
                </a:tc>
                <a:extLst>
                  <a:ext uri="{0D108BD9-81ED-4DB2-BD59-A6C34878D82A}">
                    <a16:rowId xmlns:a16="http://schemas.microsoft.com/office/drawing/2014/main" val="3538099697"/>
                  </a:ext>
                </a:extLst>
              </a:tr>
            </a:tbl>
          </a:graphicData>
        </a:graphic>
      </p:graphicFrame>
      <p:graphicFrame>
        <p:nvGraphicFramePr>
          <p:cNvPr id="28" name="表 27"/>
          <p:cNvGraphicFramePr>
            <a:graphicFrameLocks noGrp="1"/>
          </p:cNvGraphicFramePr>
          <p:nvPr>
            <p:extLst/>
          </p:nvPr>
        </p:nvGraphicFramePr>
        <p:xfrm>
          <a:off x="7826271" y="8321462"/>
          <a:ext cx="3694786" cy="1452880"/>
        </p:xfrm>
        <a:graphic>
          <a:graphicData uri="http://schemas.openxmlformats.org/drawingml/2006/table">
            <a:tbl>
              <a:tblPr firstRow="1" bandRow="1">
                <a:tableStyleId>{5C22544A-7EE6-4342-B048-85BDC9FD1C3A}</a:tableStyleId>
              </a:tblPr>
              <a:tblGrid>
                <a:gridCol w="889929">
                  <a:extLst>
                    <a:ext uri="{9D8B030D-6E8A-4147-A177-3AD203B41FA5}">
                      <a16:colId xmlns:a16="http://schemas.microsoft.com/office/drawing/2014/main" val="1750211785"/>
                    </a:ext>
                  </a:extLst>
                </a:gridCol>
                <a:gridCol w="1940760">
                  <a:extLst>
                    <a:ext uri="{9D8B030D-6E8A-4147-A177-3AD203B41FA5}">
                      <a16:colId xmlns:a16="http://schemas.microsoft.com/office/drawing/2014/main" val="2693847060"/>
                    </a:ext>
                  </a:extLst>
                </a:gridCol>
                <a:gridCol w="864097">
                  <a:extLst>
                    <a:ext uri="{9D8B030D-6E8A-4147-A177-3AD203B41FA5}">
                      <a16:colId xmlns:a16="http://schemas.microsoft.com/office/drawing/2014/main" val="646493777"/>
                    </a:ext>
                  </a:extLst>
                </a:gridCol>
              </a:tblGrid>
              <a:tr h="175790">
                <a:tc>
                  <a:txBody>
                    <a:bodyPr/>
                    <a:lstStyle/>
                    <a:p>
                      <a:pPr algn="ctr">
                        <a:lnSpc>
                          <a:spcPts val="960"/>
                        </a:lnSpc>
                      </a:pPr>
                      <a:r>
                        <a:rPr kumimoji="1" lang="ja-JP" altLang="en-US" sz="800" dirty="0" smtClean="0"/>
                        <a:t>年度</a:t>
                      </a:r>
                      <a:endParaRPr kumimoji="1" lang="ja-JP" altLang="en-US" sz="800" dirty="0"/>
                    </a:p>
                  </a:txBody>
                  <a:tcPr/>
                </a:tc>
                <a:tc>
                  <a:txBody>
                    <a:bodyPr/>
                    <a:lstStyle/>
                    <a:p>
                      <a:pPr algn="ctr">
                        <a:lnSpc>
                          <a:spcPts val="960"/>
                        </a:lnSpc>
                      </a:pPr>
                      <a:r>
                        <a:rPr kumimoji="1" lang="ja-JP" altLang="en-US" sz="800" dirty="0" smtClean="0"/>
                        <a:t>　　　設置市　　　　　　　　　　　　（累計）</a:t>
                      </a:r>
                      <a:endParaRPr kumimoji="1" lang="ja-JP" altLang="en-US" sz="800" dirty="0"/>
                    </a:p>
                  </a:txBody>
                  <a:tcPr/>
                </a:tc>
                <a:tc>
                  <a:txBody>
                    <a:bodyPr/>
                    <a:lstStyle/>
                    <a:p>
                      <a:pPr algn="ctr">
                        <a:lnSpc>
                          <a:spcPts val="960"/>
                        </a:lnSpc>
                      </a:pPr>
                      <a:r>
                        <a:rPr kumimoji="1" lang="ja-JP" altLang="en-US" sz="800" dirty="0" smtClean="0"/>
                        <a:t>比率</a:t>
                      </a:r>
                      <a:endParaRPr kumimoji="1" lang="ja-JP" altLang="en-US" sz="800" dirty="0"/>
                    </a:p>
                  </a:txBody>
                  <a:tcPr/>
                </a:tc>
                <a:extLst>
                  <a:ext uri="{0D108BD9-81ED-4DB2-BD59-A6C34878D82A}">
                    <a16:rowId xmlns:a16="http://schemas.microsoft.com/office/drawing/2014/main" val="595394728"/>
                  </a:ext>
                </a:extLst>
              </a:tr>
              <a:tr h="175790">
                <a:tc>
                  <a:txBody>
                    <a:bodyPr/>
                    <a:lstStyle/>
                    <a:p>
                      <a:pPr algn="ctr">
                        <a:lnSpc>
                          <a:spcPts val="900"/>
                        </a:lnSpc>
                      </a:pPr>
                      <a:r>
                        <a:rPr kumimoji="1" lang="en-US" altLang="ja-JP" sz="800" dirty="0" smtClean="0"/>
                        <a:t>H</a:t>
                      </a:r>
                      <a:r>
                        <a:rPr kumimoji="1" lang="ja-JP" altLang="en-US" sz="800" dirty="0" smtClean="0"/>
                        <a:t>２８</a:t>
                      </a:r>
                      <a:endParaRPr kumimoji="1" lang="ja-JP" altLang="en-US" sz="800" dirty="0"/>
                    </a:p>
                  </a:txBody>
                  <a:tcPr/>
                </a:tc>
                <a:tc>
                  <a:txBody>
                    <a:bodyPr/>
                    <a:lstStyle/>
                    <a:p>
                      <a:pPr>
                        <a:lnSpc>
                          <a:spcPts val="900"/>
                        </a:lnSpc>
                      </a:pPr>
                      <a:r>
                        <a:rPr kumimoji="1" lang="ja-JP" altLang="en-US" sz="800" dirty="0" smtClean="0"/>
                        <a:t>八尾市、和泉市、交野市　　　　　（３市）</a:t>
                      </a:r>
                      <a:endParaRPr kumimoji="1" lang="ja-JP" altLang="en-US" sz="800" dirty="0"/>
                    </a:p>
                  </a:txBody>
                  <a:tcPr/>
                </a:tc>
                <a:tc>
                  <a:txBody>
                    <a:bodyPr/>
                    <a:lstStyle/>
                    <a:p>
                      <a:pPr algn="ctr">
                        <a:lnSpc>
                          <a:spcPts val="900"/>
                        </a:lnSpc>
                      </a:pPr>
                      <a:r>
                        <a:rPr kumimoji="1" lang="ja-JP" altLang="en-US" sz="800" dirty="0" smtClean="0"/>
                        <a:t>   ７．０％</a:t>
                      </a:r>
                      <a:endParaRPr kumimoji="1" lang="ja-JP" altLang="en-US" sz="800" dirty="0"/>
                    </a:p>
                  </a:txBody>
                  <a:tcPr/>
                </a:tc>
                <a:extLst>
                  <a:ext uri="{0D108BD9-81ED-4DB2-BD59-A6C34878D82A}">
                    <a16:rowId xmlns:a16="http://schemas.microsoft.com/office/drawing/2014/main" val="3192369472"/>
                  </a:ext>
                </a:extLst>
              </a:tr>
              <a:tr h="175790">
                <a:tc>
                  <a:txBody>
                    <a:bodyPr/>
                    <a:lstStyle/>
                    <a:p>
                      <a:pPr algn="ctr">
                        <a:lnSpc>
                          <a:spcPts val="900"/>
                        </a:lnSpc>
                      </a:pPr>
                      <a:r>
                        <a:rPr kumimoji="1" lang="en-US" altLang="ja-JP" sz="800" dirty="0" smtClean="0"/>
                        <a:t>H</a:t>
                      </a:r>
                      <a:r>
                        <a:rPr kumimoji="1" lang="ja-JP" altLang="en-US" sz="800" dirty="0" smtClean="0"/>
                        <a:t>２９</a:t>
                      </a:r>
                      <a:endParaRPr kumimoji="1" lang="ja-JP" altLang="en-US" sz="800" dirty="0"/>
                    </a:p>
                  </a:txBody>
                  <a:tcPr/>
                </a:tc>
                <a:tc>
                  <a:txBody>
                    <a:bodyPr/>
                    <a:lstStyle/>
                    <a:p>
                      <a:pPr>
                        <a:lnSpc>
                          <a:spcPts val="900"/>
                        </a:lnSpc>
                      </a:pPr>
                      <a:r>
                        <a:rPr kumimoji="1" lang="ja-JP" altLang="en-US" sz="800" dirty="0" smtClean="0"/>
                        <a:t>豊中市、岸和田市　　　　　　　　　（５市）</a:t>
                      </a:r>
                      <a:endParaRPr kumimoji="1" lang="ja-JP" altLang="en-US" sz="800" dirty="0"/>
                    </a:p>
                  </a:txBody>
                  <a:tcPr/>
                </a:tc>
                <a:tc>
                  <a:txBody>
                    <a:bodyPr/>
                    <a:lstStyle/>
                    <a:p>
                      <a:pPr algn="ctr">
                        <a:lnSpc>
                          <a:spcPts val="900"/>
                        </a:lnSpc>
                      </a:pPr>
                      <a:r>
                        <a:rPr kumimoji="1" lang="ja-JP" altLang="en-US" sz="800" dirty="0" smtClean="0"/>
                        <a:t>１１．６％</a:t>
                      </a:r>
                      <a:endParaRPr kumimoji="1" lang="ja-JP" altLang="en-US" sz="800" dirty="0"/>
                    </a:p>
                  </a:txBody>
                  <a:tcPr/>
                </a:tc>
                <a:extLst>
                  <a:ext uri="{0D108BD9-81ED-4DB2-BD59-A6C34878D82A}">
                    <a16:rowId xmlns:a16="http://schemas.microsoft.com/office/drawing/2014/main" val="1818114077"/>
                  </a:ext>
                </a:extLst>
              </a:tr>
              <a:tr h="175790">
                <a:tc>
                  <a:txBody>
                    <a:bodyPr/>
                    <a:lstStyle/>
                    <a:p>
                      <a:pPr algn="ctr">
                        <a:lnSpc>
                          <a:spcPts val="900"/>
                        </a:lnSpc>
                      </a:pPr>
                      <a:r>
                        <a:rPr kumimoji="1" lang="en-US" altLang="ja-JP" sz="800" dirty="0" smtClean="0"/>
                        <a:t>H</a:t>
                      </a:r>
                      <a:r>
                        <a:rPr kumimoji="1" lang="ja-JP" altLang="en-US" sz="800" dirty="0" smtClean="0"/>
                        <a:t>３０</a:t>
                      </a:r>
                      <a:endParaRPr kumimoji="1" lang="ja-JP" altLang="en-US" sz="800" dirty="0"/>
                    </a:p>
                  </a:txBody>
                  <a:tcPr/>
                </a:tc>
                <a:tc>
                  <a:txBody>
                    <a:bodyPr/>
                    <a:lstStyle/>
                    <a:p>
                      <a:pPr>
                        <a:lnSpc>
                          <a:spcPts val="900"/>
                        </a:lnSpc>
                      </a:pPr>
                      <a:r>
                        <a:rPr kumimoji="1" lang="ja-JP" altLang="en-US" sz="800" dirty="0" smtClean="0"/>
                        <a:t>門真市、箕面市、大阪市　　　　　（８市）</a:t>
                      </a:r>
                      <a:endParaRPr kumimoji="1" lang="ja-JP" altLang="en-US" sz="800" dirty="0"/>
                    </a:p>
                  </a:txBody>
                  <a:tcPr/>
                </a:tc>
                <a:tc>
                  <a:txBody>
                    <a:bodyPr/>
                    <a:lstStyle/>
                    <a:p>
                      <a:pPr algn="ctr">
                        <a:lnSpc>
                          <a:spcPts val="900"/>
                        </a:lnSpc>
                      </a:pPr>
                      <a:r>
                        <a:rPr kumimoji="1" lang="ja-JP" altLang="en-US" sz="800" dirty="0" smtClean="0"/>
                        <a:t>１８．６％</a:t>
                      </a:r>
                      <a:endParaRPr kumimoji="1" lang="ja-JP" altLang="en-US" sz="800" dirty="0"/>
                    </a:p>
                  </a:txBody>
                  <a:tcPr/>
                </a:tc>
                <a:extLst>
                  <a:ext uri="{0D108BD9-81ED-4DB2-BD59-A6C34878D82A}">
                    <a16:rowId xmlns:a16="http://schemas.microsoft.com/office/drawing/2014/main" val="1748641877"/>
                  </a:ext>
                </a:extLst>
              </a:tr>
              <a:tr h="175790">
                <a:tc>
                  <a:txBody>
                    <a:bodyPr/>
                    <a:lstStyle/>
                    <a:p>
                      <a:pPr algn="ctr">
                        <a:lnSpc>
                          <a:spcPts val="900"/>
                        </a:lnSpc>
                      </a:pPr>
                      <a:r>
                        <a:rPr kumimoji="1" lang="en-US" altLang="ja-JP" sz="800" dirty="0" smtClean="0"/>
                        <a:t>R</a:t>
                      </a:r>
                      <a:r>
                        <a:rPr kumimoji="1" lang="ja-JP" altLang="en-US" sz="800" dirty="0" smtClean="0"/>
                        <a:t>１</a:t>
                      </a:r>
                      <a:endParaRPr kumimoji="1" lang="ja-JP" altLang="en-US" sz="800" dirty="0"/>
                    </a:p>
                  </a:txBody>
                  <a:tcPr/>
                </a:tc>
                <a:tc>
                  <a:txBody>
                    <a:bodyPr/>
                    <a:lstStyle/>
                    <a:p>
                      <a:pPr>
                        <a:lnSpc>
                          <a:spcPts val="900"/>
                        </a:lnSpc>
                      </a:pPr>
                      <a:r>
                        <a:rPr kumimoji="1" lang="ja-JP" altLang="en-US" sz="800" dirty="0" smtClean="0"/>
                        <a:t>枚方市　　　　　　　　　　　　　　　　（９市）</a:t>
                      </a:r>
                      <a:endParaRPr kumimoji="1" lang="ja-JP" altLang="en-US" sz="800" dirty="0"/>
                    </a:p>
                  </a:txBody>
                  <a:tcPr/>
                </a:tc>
                <a:tc>
                  <a:txBody>
                    <a:bodyPr/>
                    <a:lstStyle/>
                    <a:p>
                      <a:pPr algn="ctr">
                        <a:lnSpc>
                          <a:spcPts val="900"/>
                        </a:lnSpc>
                      </a:pPr>
                      <a:r>
                        <a:rPr kumimoji="1" lang="ja-JP" altLang="en-US" sz="800" dirty="0" smtClean="0"/>
                        <a:t>２０．９％</a:t>
                      </a:r>
                      <a:endParaRPr kumimoji="1" lang="ja-JP" altLang="en-US" sz="800" dirty="0"/>
                    </a:p>
                  </a:txBody>
                  <a:tcPr/>
                </a:tc>
                <a:extLst>
                  <a:ext uri="{0D108BD9-81ED-4DB2-BD59-A6C34878D82A}">
                    <a16:rowId xmlns:a16="http://schemas.microsoft.com/office/drawing/2014/main" val="1288163140"/>
                  </a:ext>
                </a:extLst>
              </a:tr>
              <a:tr h="175790">
                <a:tc>
                  <a:txBody>
                    <a:bodyPr/>
                    <a:lstStyle/>
                    <a:p>
                      <a:pPr algn="ctr">
                        <a:lnSpc>
                          <a:spcPts val="900"/>
                        </a:lnSpc>
                      </a:pPr>
                      <a:r>
                        <a:rPr kumimoji="1" lang="en-US" altLang="ja-JP" sz="800" dirty="0" smtClean="0"/>
                        <a:t>R</a:t>
                      </a:r>
                      <a:r>
                        <a:rPr kumimoji="1" lang="ja-JP" altLang="en-US" sz="800" dirty="0" smtClean="0"/>
                        <a:t>３</a:t>
                      </a:r>
                      <a:endParaRPr kumimoji="1" lang="ja-JP" altLang="en-US" sz="800" dirty="0"/>
                    </a:p>
                  </a:txBody>
                  <a:tcPr/>
                </a:tc>
                <a:tc>
                  <a:txBody>
                    <a:bodyPr/>
                    <a:lstStyle/>
                    <a:p>
                      <a:pPr>
                        <a:lnSpc>
                          <a:spcPts val="900"/>
                        </a:lnSpc>
                      </a:pPr>
                      <a:r>
                        <a:rPr kumimoji="1" lang="ja-JP" altLang="en-US" sz="800" dirty="0" smtClean="0"/>
                        <a:t>貝塚市　　　　　　　　　　　　　　　（１０市）</a:t>
                      </a:r>
                      <a:endParaRPr kumimoji="1" lang="ja-JP" altLang="en-US" sz="800" dirty="0"/>
                    </a:p>
                  </a:txBody>
                  <a:tcPr/>
                </a:tc>
                <a:tc>
                  <a:txBody>
                    <a:bodyPr/>
                    <a:lstStyle/>
                    <a:p>
                      <a:pPr algn="ctr">
                        <a:lnSpc>
                          <a:spcPts val="900"/>
                        </a:lnSpc>
                      </a:pPr>
                      <a:r>
                        <a:rPr kumimoji="1" lang="ja-JP" altLang="en-US" sz="800" dirty="0" smtClean="0"/>
                        <a:t>２３．２％</a:t>
                      </a:r>
                      <a:endParaRPr kumimoji="1" lang="ja-JP" altLang="en-US" sz="800" dirty="0"/>
                    </a:p>
                  </a:txBody>
                  <a:tcPr/>
                </a:tc>
                <a:extLst>
                  <a:ext uri="{0D108BD9-81ED-4DB2-BD59-A6C34878D82A}">
                    <a16:rowId xmlns:a16="http://schemas.microsoft.com/office/drawing/2014/main" val="882039810"/>
                  </a:ext>
                </a:extLst>
              </a:tr>
              <a:tr h="175790">
                <a:tc>
                  <a:txBody>
                    <a:bodyPr/>
                    <a:lstStyle/>
                    <a:p>
                      <a:pPr algn="ctr">
                        <a:lnSpc>
                          <a:spcPts val="900"/>
                        </a:lnSpc>
                      </a:pPr>
                      <a:r>
                        <a:rPr kumimoji="1" lang="en-US" altLang="ja-JP" sz="800" dirty="0" smtClean="0"/>
                        <a:t>R</a:t>
                      </a:r>
                      <a:r>
                        <a:rPr kumimoji="1" lang="ja-JP" altLang="en-US" sz="800" dirty="0" smtClean="0"/>
                        <a:t>４</a:t>
                      </a:r>
                      <a:endParaRPr kumimoji="1" lang="ja-JP" altLang="en-US" sz="800" dirty="0"/>
                    </a:p>
                  </a:txBody>
                  <a:tcPr/>
                </a:tc>
                <a:tc>
                  <a:txBody>
                    <a:bodyPr/>
                    <a:lstStyle/>
                    <a:p>
                      <a:pPr>
                        <a:lnSpc>
                          <a:spcPts val="900"/>
                        </a:lnSpc>
                      </a:pPr>
                      <a:r>
                        <a:rPr kumimoji="1" lang="ja-JP" altLang="en-US" sz="800" dirty="0" smtClean="0"/>
                        <a:t>富田林市、摂津市　　　　　　　　（１２市）</a:t>
                      </a:r>
                      <a:endParaRPr kumimoji="1" lang="ja-JP" altLang="en-US" sz="800" dirty="0"/>
                    </a:p>
                  </a:txBody>
                  <a:tcPr/>
                </a:tc>
                <a:tc>
                  <a:txBody>
                    <a:bodyPr/>
                    <a:lstStyle/>
                    <a:p>
                      <a:pPr algn="ctr">
                        <a:lnSpc>
                          <a:spcPts val="900"/>
                        </a:lnSpc>
                      </a:pPr>
                      <a:r>
                        <a:rPr kumimoji="1" lang="ja-JP" altLang="en-US" sz="800" dirty="0" smtClean="0"/>
                        <a:t>２７．９％</a:t>
                      </a:r>
                      <a:endParaRPr kumimoji="1" lang="en-US" altLang="ja-JP" sz="800" dirty="0" smtClean="0"/>
                    </a:p>
                  </a:txBody>
                  <a:tcPr/>
                </a:tc>
                <a:extLst>
                  <a:ext uri="{0D108BD9-81ED-4DB2-BD59-A6C34878D82A}">
                    <a16:rowId xmlns:a16="http://schemas.microsoft.com/office/drawing/2014/main" val="686006617"/>
                  </a:ext>
                </a:extLst>
              </a:tr>
            </a:tbl>
          </a:graphicData>
        </a:graphic>
      </p:graphicFrame>
      <p:graphicFrame>
        <p:nvGraphicFramePr>
          <p:cNvPr id="17" name="表 16"/>
          <p:cNvGraphicFramePr>
            <a:graphicFrameLocks noGrp="1"/>
          </p:cNvGraphicFramePr>
          <p:nvPr>
            <p:extLst/>
          </p:nvPr>
        </p:nvGraphicFramePr>
        <p:xfrm>
          <a:off x="293867" y="8516361"/>
          <a:ext cx="6449038" cy="1366520"/>
        </p:xfrm>
        <a:graphic>
          <a:graphicData uri="http://schemas.openxmlformats.org/drawingml/2006/table">
            <a:tbl>
              <a:tblPr firstRow="1" bandRow="1">
                <a:tableStyleId>{5940675A-B579-460E-94D1-54222C63F5DA}</a:tableStyleId>
              </a:tblPr>
              <a:tblGrid>
                <a:gridCol w="331798">
                  <a:extLst>
                    <a:ext uri="{9D8B030D-6E8A-4147-A177-3AD203B41FA5}">
                      <a16:colId xmlns:a16="http://schemas.microsoft.com/office/drawing/2014/main" val="706870259"/>
                    </a:ext>
                  </a:extLst>
                </a:gridCol>
                <a:gridCol w="407816">
                  <a:extLst>
                    <a:ext uri="{9D8B030D-6E8A-4147-A177-3AD203B41FA5}">
                      <a16:colId xmlns:a16="http://schemas.microsoft.com/office/drawing/2014/main" val="3326053236"/>
                    </a:ext>
                  </a:extLst>
                </a:gridCol>
                <a:gridCol w="407816">
                  <a:extLst>
                    <a:ext uri="{9D8B030D-6E8A-4147-A177-3AD203B41FA5}">
                      <a16:colId xmlns:a16="http://schemas.microsoft.com/office/drawing/2014/main" val="1262082641"/>
                    </a:ext>
                  </a:extLst>
                </a:gridCol>
                <a:gridCol w="407816">
                  <a:extLst>
                    <a:ext uri="{9D8B030D-6E8A-4147-A177-3AD203B41FA5}">
                      <a16:colId xmlns:a16="http://schemas.microsoft.com/office/drawing/2014/main" val="1732877653"/>
                    </a:ext>
                  </a:extLst>
                </a:gridCol>
                <a:gridCol w="407816">
                  <a:extLst>
                    <a:ext uri="{9D8B030D-6E8A-4147-A177-3AD203B41FA5}">
                      <a16:colId xmlns:a16="http://schemas.microsoft.com/office/drawing/2014/main" val="1649929792"/>
                    </a:ext>
                  </a:extLst>
                </a:gridCol>
                <a:gridCol w="407816">
                  <a:extLst>
                    <a:ext uri="{9D8B030D-6E8A-4147-A177-3AD203B41FA5}">
                      <a16:colId xmlns:a16="http://schemas.microsoft.com/office/drawing/2014/main" val="700826024"/>
                    </a:ext>
                  </a:extLst>
                </a:gridCol>
                <a:gridCol w="407816">
                  <a:extLst>
                    <a:ext uri="{9D8B030D-6E8A-4147-A177-3AD203B41FA5}">
                      <a16:colId xmlns:a16="http://schemas.microsoft.com/office/drawing/2014/main" val="1337928919"/>
                    </a:ext>
                  </a:extLst>
                </a:gridCol>
                <a:gridCol w="407816">
                  <a:extLst>
                    <a:ext uri="{9D8B030D-6E8A-4147-A177-3AD203B41FA5}">
                      <a16:colId xmlns:a16="http://schemas.microsoft.com/office/drawing/2014/main" val="3663812890"/>
                    </a:ext>
                  </a:extLst>
                </a:gridCol>
                <a:gridCol w="407816">
                  <a:extLst>
                    <a:ext uri="{9D8B030D-6E8A-4147-A177-3AD203B41FA5}">
                      <a16:colId xmlns:a16="http://schemas.microsoft.com/office/drawing/2014/main" val="3766312"/>
                    </a:ext>
                  </a:extLst>
                </a:gridCol>
                <a:gridCol w="407816">
                  <a:extLst>
                    <a:ext uri="{9D8B030D-6E8A-4147-A177-3AD203B41FA5}">
                      <a16:colId xmlns:a16="http://schemas.microsoft.com/office/drawing/2014/main" val="4003605577"/>
                    </a:ext>
                  </a:extLst>
                </a:gridCol>
                <a:gridCol w="407816">
                  <a:extLst>
                    <a:ext uri="{9D8B030D-6E8A-4147-A177-3AD203B41FA5}">
                      <a16:colId xmlns:a16="http://schemas.microsoft.com/office/drawing/2014/main" val="1703979659"/>
                    </a:ext>
                  </a:extLst>
                </a:gridCol>
                <a:gridCol w="407816">
                  <a:extLst>
                    <a:ext uri="{9D8B030D-6E8A-4147-A177-3AD203B41FA5}">
                      <a16:colId xmlns:a16="http://schemas.microsoft.com/office/drawing/2014/main" val="3683176040"/>
                    </a:ext>
                  </a:extLst>
                </a:gridCol>
                <a:gridCol w="407816">
                  <a:extLst>
                    <a:ext uri="{9D8B030D-6E8A-4147-A177-3AD203B41FA5}">
                      <a16:colId xmlns:a16="http://schemas.microsoft.com/office/drawing/2014/main" val="1122824299"/>
                    </a:ext>
                  </a:extLst>
                </a:gridCol>
                <a:gridCol w="407816">
                  <a:extLst>
                    <a:ext uri="{9D8B030D-6E8A-4147-A177-3AD203B41FA5}">
                      <a16:colId xmlns:a16="http://schemas.microsoft.com/office/drawing/2014/main" val="1666964206"/>
                    </a:ext>
                  </a:extLst>
                </a:gridCol>
                <a:gridCol w="407816">
                  <a:extLst>
                    <a:ext uri="{9D8B030D-6E8A-4147-A177-3AD203B41FA5}">
                      <a16:colId xmlns:a16="http://schemas.microsoft.com/office/drawing/2014/main" val="167483683"/>
                    </a:ext>
                  </a:extLst>
                </a:gridCol>
                <a:gridCol w="407816">
                  <a:extLst>
                    <a:ext uri="{9D8B030D-6E8A-4147-A177-3AD203B41FA5}">
                      <a16:colId xmlns:a16="http://schemas.microsoft.com/office/drawing/2014/main" val="4159321200"/>
                    </a:ext>
                  </a:extLst>
                </a:gridCol>
              </a:tblGrid>
              <a:tr h="206013">
                <a:tc rowSpan="2">
                  <a:txBody>
                    <a:bodyPr/>
                    <a:lstStyle/>
                    <a:p>
                      <a:pPr algn="ctr"/>
                      <a:r>
                        <a:rPr kumimoji="1" lang="ja-JP" altLang="en-US" sz="900" dirty="0" smtClean="0">
                          <a:latin typeface="+mn-ea"/>
                          <a:ea typeface="+mn-ea"/>
                        </a:rPr>
                        <a:t>大阪府</a:t>
                      </a:r>
                      <a:endParaRPr kumimoji="1" lang="ja-JP" altLang="en-US" sz="900" dirty="0">
                        <a:latin typeface="+mn-ea"/>
                        <a:ea typeface="+mn-ea"/>
                      </a:endParaRPr>
                    </a:p>
                  </a:txBody>
                  <a:tcPr anchor="ctr">
                    <a:solidFill>
                      <a:schemeClr val="accent1">
                        <a:lumMod val="40000"/>
                        <a:lumOff val="60000"/>
                      </a:schemeClr>
                    </a:solidFill>
                  </a:tcPr>
                </a:tc>
                <a:tc gridSpan="3">
                  <a:txBody>
                    <a:bodyPr/>
                    <a:lstStyle/>
                    <a:p>
                      <a:pPr marL="0" algn="ctr" defTabSz="1351593" rtl="0" eaLnBrk="1" latinLnBrk="0" hangingPunct="1"/>
                      <a:r>
                        <a:rPr kumimoji="1" lang="zh-CN" altLang="en-US" sz="900" kern="1200" dirty="0" smtClean="0">
                          <a:solidFill>
                            <a:schemeClr val="tx1"/>
                          </a:solidFill>
                          <a:latin typeface="ＭＳ Ｐゴシック" panose="020B0600070205080204" pitchFamily="50" charset="-128"/>
                          <a:ea typeface="ＭＳ Ｐゴシック" panose="020B0600070205080204" pitchFamily="50" charset="-128"/>
                          <a:cs typeface="+mn-cs"/>
                        </a:rPr>
                        <a:t>（国公立）高等学校等</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solidFill>
                      <a:schemeClr val="accent1">
                        <a:lumMod val="40000"/>
                        <a:lumOff val="60000"/>
                      </a:schemeClr>
                    </a:solidFill>
                  </a:tcPr>
                </a:tc>
                <a:tc hMerge="1">
                  <a:txBody>
                    <a:bodyPr/>
                    <a:lstStyle/>
                    <a:p>
                      <a:endParaRPr kumimoji="1" lang="ja-JP" altLang="en-US" sz="1050" dirty="0"/>
                    </a:p>
                  </a:txBody>
                  <a:tcPr/>
                </a:tc>
                <a:tc hMerge="1">
                  <a:txBody>
                    <a:bodyPr/>
                    <a:lstStyle/>
                    <a:p>
                      <a:endParaRPr kumimoji="1" lang="ja-JP" altLang="en-US" sz="1050" dirty="0"/>
                    </a:p>
                  </a:txBody>
                  <a:tcPr/>
                </a:tc>
                <a:tc gridSpan="3">
                  <a:txBody>
                    <a:bodyPr/>
                    <a:lstStyle/>
                    <a:p>
                      <a:pPr algn="ctr"/>
                      <a:r>
                        <a:rPr kumimoji="1" lang="zh-CN" altLang="en-US" sz="900" dirty="0" smtClean="0">
                          <a:latin typeface="ＭＳ Ｐゴシック" panose="020B0600070205080204" pitchFamily="50" charset="-128"/>
                          <a:ea typeface="ＭＳ Ｐゴシック" panose="020B0600070205080204" pitchFamily="50" charset="-128"/>
                        </a:rPr>
                        <a:t>（私立）高等学校等</a:t>
                      </a:r>
                      <a:endParaRPr kumimoji="1" lang="ja-JP" altLang="en-US" sz="900" dirty="0">
                        <a:latin typeface="ＭＳ Ｐゴシック" panose="020B0600070205080204" pitchFamily="50" charset="-128"/>
                        <a:ea typeface="ＭＳ Ｐゴシック" panose="020B0600070205080204" pitchFamily="50" charset="-128"/>
                      </a:endParaRPr>
                    </a:p>
                  </a:txBody>
                  <a:tcPr anchor="ctr">
                    <a:solidFill>
                      <a:schemeClr val="accent1">
                        <a:lumMod val="40000"/>
                        <a:lumOff val="60000"/>
                      </a:schemeClr>
                    </a:solidFill>
                  </a:tcPr>
                </a:tc>
                <a:tc hMerge="1">
                  <a:txBody>
                    <a:bodyPr/>
                    <a:lstStyle/>
                    <a:p>
                      <a:endParaRPr kumimoji="1" lang="ja-JP" altLang="en-US" sz="1050" dirty="0"/>
                    </a:p>
                  </a:txBody>
                  <a:tcPr/>
                </a:tc>
                <a:tc hMerge="1">
                  <a:txBody>
                    <a:bodyPr/>
                    <a:lstStyle/>
                    <a:p>
                      <a:endParaRPr kumimoji="1" lang="ja-JP" altLang="en-US" sz="1050" dirty="0"/>
                    </a:p>
                  </a:txBody>
                  <a:tcPr/>
                </a:tc>
                <a:tc gridSpan="3">
                  <a:txBody>
                    <a:bodyPr/>
                    <a:lstStyle/>
                    <a:p>
                      <a:pPr algn="ctr"/>
                      <a:r>
                        <a:rPr kumimoji="1" lang="ja-JP" altLang="en-US" sz="900" dirty="0" smtClean="0">
                          <a:latin typeface="+mn-ea"/>
                          <a:ea typeface="+mn-ea"/>
                        </a:rPr>
                        <a:t>特別支援学校</a:t>
                      </a:r>
                      <a:endParaRPr kumimoji="1" lang="ja-JP" altLang="en-US" sz="900" dirty="0">
                        <a:latin typeface="+mn-ea"/>
                        <a:ea typeface="+mn-ea"/>
                      </a:endParaRPr>
                    </a:p>
                  </a:txBody>
                  <a:tcPr anchor="ctr">
                    <a:solidFill>
                      <a:schemeClr val="accent1">
                        <a:lumMod val="40000"/>
                        <a:lumOff val="60000"/>
                      </a:schemeClr>
                    </a:solidFill>
                  </a:tcPr>
                </a:tc>
                <a:tc hMerge="1">
                  <a:txBody>
                    <a:bodyPr/>
                    <a:lstStyle/>
                    <a:p>
                      <a:endParaRPr kumimoji="1" lang="ja-JP" altLang="en-US" sz="1050" dirty="0"/>
                    </a:p>
                  </a:txBody>
                  <a:tcPr/>
                </a:tc>
                <a:tc hMerge="1">
                  <a:txBody>
                    <a:bodyPr/>
                    <a:lstStyle/>
                    <a:p>
                      <a:endParaRPr kumimoji="1" lang="ja-JP" altLang="en-US" sz="1050" dirty="0"/>
                    </a:p>
                  </a:txBody>
                  <a:tcPr/>
                </a:tc>
                <a:tc gridSpan="3">
                  <a:txBody>
                    <a:bodyPr/>
                    <a:lstStyle/>
                    <a:p>
                      <a:pPr algn="ctr"/>
                      <a:r>
                        <a:rPr kumimoji="1" lang="ja-JP" altLang="en-US" sz="900" dirty="0" smtClean="0">
                          <a:latin typeface="+mn-ea"/>
                          <a:ea typeface="+mn-ea"/>
                        </a:rPr>
                        <a:t>高等専門学校</a:t>
                      </a:r>
                      <a:endParaRPr kumimoji="1" lang="ja-JP" altLang="en-US" sz="900" dirty="0">
                        <a:latin typeface="+mn-ea"/>
                        <a:ea typeface="+mn-ea"/>
                      </a:endParaRPr>
                    </a:p>
                  </a:txBody>
                  <a:tcPr anchor="ctr">
                    <a:solidFill>
                      <a:schemeClr val="accent1">
                        <a:lumMod val="40000"/>
                        <a:lumOff val="60000"/>
                      </a:schemeClr>
                    </a:solidFill>
                  </a:tcPr>
                </a:tc>
                <a:tc hMerge="1">
                  <a:txBody>
                    <a:bodyPr/>
                    <a:lstStyle/>
                    <a:p>
                      <a:endParaRPr kumimoji="1" lang="ja-JP" altLang="en-US" sz="1050" dirty="0"/>
                    </a:p>
                  </a:txBody>
                  <a:tcPr/>
                </a:tc>
                <a:tc hMerge="1">
                  <a:txBody>
                    <a:bodyPr/>
                    <a:lstStyle/>
                    <a:p>
                      <a:endParaRPr kumimoji="1" lang="ja-JP" altLang="en-US" sz="1050" dirty="0"/>
                    </a:p>
                  </a:txBody>
                  <a:tcPr/>
                </a:tc>
                <a:tc gridSpan="3">
                  <a:txBody>
                    <a:bodyPr/>
                    <a:lstStyle/>
                    <a:p>
                      <a:pPr algn="ctr"/>
                      <a:r>
                        <a:rPr kumimoji="1" lang="ja-JP" altLang="en-US" sz="900" dirty="0" smtClean="0">
                          <a:latin typeface="+mn-ea"/>
                          <a:ea typeface="+mn-ea"/>
                        </a:rPr>
                        <a:t>全体数</a:t>
                      </a:r>
                      <a:endParaRPr kumimoji="1" lang="ja-JP" altLang="en-US" sz="900" dirty="0">
                        <a:latin typeface="+mn-ea"/>
                        <a:ea typeface="+mn-ea"/>
                      </a:endParaRPr>
                    </a:p>
                  </a:txBody>
                  <a:tcPr anchor="ctr">
                    <a:solidFill>
                      <a:schemeClr val="accent1">
                        <a:lumMod val="40000"/>
                        <a:lumOff val="60000"/>
                      </a:schemeClr>
                    </a:solidFill>
                  </a:tcPr>
                </a:tc>
                <a:tc hMerge="1">
                  <a:txBody>
                    <a:bodyPr/>
                    <a:lstStyle/>
                    <a:p>
                      <a:endParaRPr kumimoji="1" lang="ja-JP" altLang="en-US" sz="1050" dirty="0"/>
                    </a:p>
                  </a:txBody>
                  <a:tcPr/>
                </a:tc>
                <a:tc hMerge="1">
                  <a:txBody>
                    <a:bodyPr/>
                    <a:lstStyle/>
                    <a:p>
                      <a:endParaRPr kumimoji="1" lang="ja-JP" altLang="en-US" sz="1050" dirty="0"/>
                    </a:p>
                  </a:txBody>
                  <a:tcPr/>
                </a:tc>
                <a:extLst>
                  <a:ext uri="{0D108BD9-81ED-4DB2-BD59-A6C34878D82A}">
                    <a16:rowId xmlns:a16="http://schemas.microsoft.com/office/drawing/2014/main" val="2315993011"/>
                  </a:ext>
                </a:extLst>
              </a:tr>
              <a:tr h="265445">
                <a:tc vMerge="1">
                  <a:txBody>
                    <a:bodyPr/>
                    <a:lstStyle/>
                    <a:p>
                      <a:endParaRPr kumimoji="1" lang="ja-JP" altLang="en-US" sz="1050" dirty="0"/>
                    </a:p>
                  </a:txBody>
                  <a:tcPr/>
                </a:tc>
                <a:tc>
                  <a:txBody>
                    <a:bodyPr/>
                    <a:lstStyle/>
                    <a:p>
                      <a:pPr algn="ctr"/>
                      <a:r>
                        <a:rPr kumimoji="1" lang="ja-JP" altLang="en-US" sz="900" dirty="0" smtClean="0">
                          <a:latin typeface="+mn-ea"/>
                          <a:ea typeface="+mn-ea"/>
                        </a:rPr>
                        <a:t>活用</a:t>
                      </a:r>
                      <a:endParaRPr kumimoji="1" lang="en-US" altLang="ja-JP" sz="900" dirty="0" smtClean="0">
                        <a:latin typeface="+mn-ea"/>
                        <a:ea typeface="+mn-ea"/>
                      </a:endParaRPr>
                    </a:p>
                    <a:p>
                      <a:pPr algn="ctr"/>
                      <a:r>
                        <a:rPr kumimoji="1" lang="ja-JP" altLang="en-US" sz="900" dirty="0" smtClean="0">
                          <a:latin typeface="+mn-ea"/>
                          <a:ea typeface="+mn-ea"/>
                        </a:rPr>
                        <a:t>校数</a:t>
                      </a:r>
                      <a:endParaRPr kumimoji="1" lang="ja-JP" altLang="en-US" sz="900" dirty="0">
                        <a:latin typeface="+mn-ea"/>
                        <a:ea typeface="+mn-ea"/>
                      </a:endParaRPr>
                    </a:p>
                  </a:txBody>
                  <a:tcPr vert="eaVert">
                    <a:solidFill>
                      <a:schemeClr val="accent1">
                        <a:lumMod val="40000"/>
                        <a:lumOff val="60000"/>
                      </a:schemeClr>
                    </a:solidFill>
                  </a:tcPr>
                </a:tc>
                <a:tc>
                  <a:txBody>
                    <a:bodyPr/>
                    <a:lstStyle/>
                    <a:p>
                      <a:pPr algn="ctr"/>
                      <a:r>
                        <a:rPr kumimoji="1" lang="ja-JP" altLang="en-US" sz="900" dirty="0" smtClean="0">
                          <a:latin typeface="+mn-ea"/>
                          <a:ea typeface="+mn-ea"/>
                        </a:rPr>
                        <a:t>母数</a:t>
                      </a:r>
                      <a:endParaRPr kumimoji="1" lang="ja-JP" altLang="en-US" sz="900" dirty="0">
                        <a:latin typeface="+mn-ea"/>
                        <a:ea typeface="+mn-ea"/>
                      </a:endParaRPr>
                    </a:p>
                  </a:txBody>
                  <a:tcPr>
                    <a:solidFill>
                      <a:schemeClr val="accent1">
                        <a:lumMod val="40000"/>
                        <a:lumOff val="60000"/>
                      </a:schemeClr>
                    </a:solidFill>
                  </a:tcPr>
                </a:tc>
                <a:tc>
                  <a:txBody>
                    <a:bodyPr/>
                    <a:lstStyle/>
                    <a:p>
                      <a:pPr algn="ctr"/>
                      <a:r>
                        <a:rPr kumimoji="1" lang="ja-JP" altLang="en-US" sz="900" dirty="0" smtClean="0">
                          <a:latin typeface="+mn-ea"/>
                          <a:ea typeface="+mn-ea"/>
                        </a:rPr>
                        <a:t>割合</a:t>
                      </a:r>
                      <a:endParaRPr kumimoji="1" lang="ja-JP" altLang="en-US" sz="900" dirty="0">
                        <a:latin typeface="+mn-ea"/>
                        <a:ea typeface="+mn-ea"/>
                      </a:endParaRPr>
                    </a:p>
                  </a:txBody>
                  <a:tcPr>
                    <a:solidFill>
                      <a:schemeClr val="accent1">
                        <a:lumMod val="40000"/>
                        <a:lumOff val="60000"/>
                      </a:schemeClr>
                    </a:solidFill>
                  </a:tcPr>
                </a:tc>
                <a:tc>
                  <a:txBody>
                    <a:bodyPr/>
                    <a:lstStyle/>
                    <a:p>
                      <a:pPr algn="ctr"/>
                      <a:r>
                        <a:rPr kumimoji="1" lang="ja-JP" altLang="en-US" sz="900" dirty="0" smtClean="0">
                          <a:latin typeface="+mn-ea"/>
                          <a:ea typeface="+mn-ea"/>
                        </a:rPr>
                        <a:t>活用</a:t>
                      </a:r>
                      <a:endParaRPr kumimoji="1" lang="en-US" altLang="ja-JP" sz="900" dirty="0" smtClean="0">
                        <a:latin typeface="+mn-ea"/>
                        <a:ea typeface="+mn-ea"/>
                      </a:endParaRPr>
                    </a:p>
                    <a:p>
                      <a:pPr algn="ctr"/>
                      <a:r>
                        <a:rPr kumimoji="1" lang="ja-JP" altLang="en-US" sz="900" dirty="0" smtClean="0">
                          <a:latin typeface="+mn-ea"/>
                          <a:ea typeface="+mn-ea"/>
                        </a:rPr>
                        <a:t>校数</a:t>
                      </a:r>
                      <a:endParaRPr kumimoji="1" lang="ja-JP" altLang="en-US" sz="900" dirty="0">
                        <a:latin typeface="+mn-ea"/>
                        <a:ea typeface="+mn-ea"/>
                      </a:endParaRPr>
                    </a:p>
                  </a:txBody>
                  <a:tcPr vert="eaVert">
                    <a:solidFill>
                      <a:schemeClr val="accent1">
                        <a:lumMod val="40000"/>
                        <a:lumOff val="60000"/>
                      </a:schemeClr>
                    </a:solidFill>
                  </a:tcPr>
                </a:tc>
                <a:tc>
                  <a:txBody>
                    <a:bodyPr/>
                    <a:lstStyle/>
                    <a:p>
                      <a:pPr algn="ctr"/>
                      <a:r>
                        <a:rPr kumimoji="1" lang="ja-JP" altLang="en-US" sz="900" dirty="0" smtClean="0">
                          <a:latin typeface="+mn-ea"/>
                          <a:ea typeface="+mn-ea"/>
                        </a:rPr>
                        <a:t>母数</a:t>
                      </a:r>
                      <a:endParaRPr kumimoji="1" lang="ja-JP" altLang="en-US" sz="900" dirty="0">
                        <a:latin typeface="+mn-ea"/>
                        <a:ea typeface="+mn-ea"/>
                      </a:endParaRPr>
                    </a:p>
                  </a:txBody>
                  <a:tcPr>
                    <a:solidFill>
                      <a:schemeClr val="accent1">
                        <a:lumMod val="40000"/>
                        <a:lumOff val="60000"/>
                      </a:schemeClr>
                    </a:solidFill>
                  </a:tcPr>
                </a:tc>
                <a:tc>
                  <a:txBody>
                    <a:bodyPr/>
                    <a:lstStyle/>
                    <a:p>
                      <a:pPr algn="ctr"/>
                      <a:r>
                        <a:rPr kumimoji="1" lang="ja-JP" altLang="en-US" sz="900" dirty="0" smtClean="0">
                          <a:latin typeface="+mn-ea"/>
                          <a:ea typeface="+mn-ea"/>
                        </a:rPr>
                        <a:t>割合</a:t>
                      </a:r>
                      <a:endParaRPr kumimoji="1" lang="ja-JP" altLang="en-US" sz="900" dirty="0">
                        <a:latin typeface="+mn-ea"/>
                        <a:ea typeface="+mn-ea"/>
                      </a:endParaRPr>
                    </a:p>
                  </a:txBody>
                  <a:tcPr>
                    <a:solidFill>
                      <a:schemeClr val="accent1">
                        <a:lumMod val="40000"/>
                        <a:lumOff val="60000"/>
                      </a:schemeClr>
                    </a:solidFill>
                  </a:tcPr>
                </a:tc>
                <a:tc>
                  <a:txBody>
                    <a:bodyPr/>
                    <a:lstStyle/>
                    <a:p>
                      <a:pPr algn="ctr"/>
                      <a:r>
                        <a:rPr kumimoji="1" lang="ja-JP" altLang="en-US" sz="900" dirty="0" smtClean="0">
                          <a:latin typeface="+mn-ea"/>
                          <a:ea typeface="+mn-ea"/>
                        </a:rPr>
                        <a:t>活用</a:t>
                      </a:r>
                      <a:endParaRPr kumimoji="1" lang="en-US" altLang="ja-JP" sz="900" dirty="0" smtClean="0">
                        <a:latin typeface="+mn-ea"/>
                        <a:ea typeface="+mn-ea"/>
                      </a:endParaRPr>
                    </a:p>
                    <a:p>
                      <a:pPr algn="ctr"/>
                      <a:r>
                        <a:rPr kumimoji="1" lang="ja-JP" altLang="en-US" sz="900" dirty="0" smtClean="0">
                          <a:latin typeface="+mn-ea"/>
                          <a:ea typeface="+mn-ea"/>
                        </a:rPr>
                        <a:t>校数</a:t>
                      </a:r>
                      <a:endParaRPr kumimoji="1" lang="ja-JP" altLang="en-US" sz="900" dirty="0">
                        <a:latin typeface="+mn-ea"/>
                        <a:ea typeface="+mn-ea"/>
                      </a:endParaRPr>
                    </a:p>
                  </a:txBody>
                  <a:tcPr vert="eaVert">
                    <a:solidFill>
                      <a:schemeClr val="accent1">
                        <a:lumMod val="40000"/>
                        <a:lumOff val="60000"/>
                      </a:schemeClr>
                    </a:solidFill>
                  </a:tcPr>
                </a:tc>
                <a:tc>
                  <a:txBody>
                    <a:bodyPr/>
                    <a:lstStyle/>
                    <a:p>
                      <a:pPr algn="ctr"/>
                      <a:r>
                        <a:rPr kumimoji="1" lang="ja-JP" altLang="en-US" sz="900" dirty="0" smtClean="0">
                          <a:latin typeface="+mn-ea"/>
                          <a:ea typeface="+mn-ea"/>
                        </a:rPr>
                        <a:t>母数</a:t>
                      </a:r>
                      <a:endParaRPr kumimoji="1" lang="ja-JP" altLang="en-US" sz="900" dirty="0">
                        <a:latin typeface="+mn-ea"/>
                        <a:ea typeface="+mn-ea"/>
                      </a:endParaRPr>
                    </a:p>
                  </a:txBody>
                  <a:tcPr>
                    <a:solidFill>
                      <a:schemeClr val="accent1">
                        <a:lumMod val="40000"/>
                        <a:lumOff val="60000"/>
                      </a:schemeClr>
                    </a:solidFill>
                  </a:tcPr>
                </a:tc>
                <a:tc>
                  <a:txBody>
                    <a:bodyPr/>
                    <a:lstStyle/>
                    <a:p>
                      <a:pPr algn="ctr"/>
                      <a:r>
                        <a:rPr kumimoji="1" lang="ja-JP" altLang="en-US" sz="900" dirty="0" smtClean="0">
                          <a:latin typeface="+mn-ea"/>
                          <a:ea typeface="+mn-ea"/>
                        </a:rPr>
                        <a:t>割合</a:t>
                      </a:r>
                      <a:endParaRPr kumimoji="1" lang="ja-JP" altLang="en-US" sz="900" dirty="0">
                        <a:latin typeface="+mn-ea"/>
                        <a:ea typeface="+mn-ea"/>
                      </a:endParaRPr>
                    </a:p>
                  </a:txBody>
                  <a:tcPr>
                    <a:solidFill>
                      <a:schemeClr val="accent1">
                        <a:lumMod val="40000"/>
                        <a:lumOff val="60000"/>
                      </a:schemeClr>
                    </a:solidFill>
                  </a:tcPr>
                </a:tc>
                <a:tc>
                  <a:txBody>
                    <a:bodyPr/>
                    <a:lstStyle/>
                    <a:p>
                      <a:pPr algn="ctr"/>
                      <a:r>
                        <a:rPr kumimoji="1" lang="ja-JP" altLang="en-US" sz="900" dirty="0" smtClean="0">
                          <a:latin typeface="+mn-ea"/>
                          <a:ea typeface="+mn-ea"/>
                        </a:rPr>
                        <a:t>活用</a:t>
                      </a:r>
                      <a:endParaRPr kumimoji="1" lang="en-US" altLang="ja-JP" sz="900" dirty="0" smtClean="0">
                        <a:latin typeface="+mn-ea"/>
                        <a:ea typeface="+mn-ea"/>
                      </a:endParaRPr>
                    </a:p>
                    <a:p>
                      <a:pPr algn="ctr"/>
                      <a:r>
                        <a:rPr kumimoji="1" lang="ja-JP" altLang="en-US" sz="900" dirty="0" smtClean="0">
                          <a:latin typeface="+mn-ea"/>
                          <a:ea typeface="+mn-ea"/>
                        </a:rPr>
                        <a:t>校数</a:t>
                      </a:r>
                      <a:endParaRPr kumimoji="1" lang="ja-JP" altLang="en-US" sz="900" dirty="0">
                        <a:latin typeface="+mn-ea"/>
                        <a:ea typeface="+mn-ea"/>
                      </a:endParaRPr>
                    </a:p>
                  </a:txBody>
                  <a:tcPr vert="eaVert">
                    <a:solidFill>
                      <a:schemeClr val="accent1">
                        <a:lumMod val="40000"/>
                        <a:lumOff val="60000"/>
                      </a:schemeClr>
                    </a:solidFill>
                  </a:tcPr>
                </a:tc>
                <a:tc>
                  <a:txBody>
                    <a:bodyPr/>
                    <a:lstStyle/>
                    <a:p>
                      <a:pPr algn="ctr"/>
                      <a:r>
                        <a:rPr kumimoji="1" lang="ja-JP" altLang="en-US" sz="900" dirty="0" smtClean="0">
                          <a:latin typeface="+mn-ea"/>
                          <a:ea typeface="+mn-ea"/>
                        </a:rPr>
                        <a:t>母数</a:t>
                      </a:r>
                      <a:endParaRPr kumimoji="1" lang="ja-JP" altLang="en-US" sz="900" dirty="0">
                        <a:latin typeface="+mn-ea"/>
                        <a:ea typeface="+mn-ea"/>
                      </a:endParaRPr>
                    </a:p>
                  </a:txBody>
                  <a:tcPr>
                    <a:solidFill>
                      <a:schemeClr val="accent1">
                        <a:lumMod val="40000"/>
                        <a:lumOff val="60000"/>
                      </a:schemeClr>
                    </a:solidFill>
                  </a:tcPr>
                </a:tc>
                <a:tc>
                  <a:txBody>
                    <a:bodyPr/>
                    <a:lstStyle/>
                    <a:p>
                      <a:pPr algn="ctr"/>
                      <a:r>
                        <a:rPr kumimoji="1" lang="ja-JP" altLang="en-US" sz="900" dirty="0" smtClean="0">
                          <a:latin typeface="+mn-ea"/>
                          <a:ea typeface="+mn-ea"/>
                        </a:rPr>
                        <a:t>割合</a:t>
                      </a:r>
                      <a:endParaRPr kumimoji="1" lang="ja-JP" altLang="en-US" sz="900" dirty="0">
                        <a:latin typeface="+mn-ea"/>
                        <a:ea typeface="+mn-ea"/>
                      </a:endParaRPr>
                    </a:p>
                  </a:txBody>
                  <a:tcPr>
                    <a:solidFill>
                      <a:schemeClr val="accent1">
                        <a:lumMod val="40000"/>
                        <a:lumOff val="60000"/>
                      </a:schemeClr>
                    </a:solidFill>
                  </a:tcPr>
                </a:tc>
                <a:tc>
                  <a:txBody>
                    <a:bodyPr/>
                    <a:lstStyle/>
                    <a:p>
                      <a:pPr algn="ctr"/>
                      <a:r>
                        <a:rPr kumimoji="1" lang="ja-JP" altLang="en-US" sz="900" dirty="0" smtClean="0">
                          <a:latin typeface="+mn-ea"/>
                          <a:ea typeface="+mn-ea"/>
                        </a:rPr>
                        <a:t>活用</a:t>
                      </a:r>
                      <a:endParaRPr kumimoji="1" lang="en-US" altLang="ja-JP" sz="900" dirty="0" smtClean="0">
                        <a:latin typeface="+mn-ea"/>
                        <a:ea typeface="+mn-ea"/>
                      </a:endParaRPr>
                    </a:p>
                    <a:p>
                      <a:pPr algn="ctr"/>
                      <a:r>
                        <a:rPr kumimoji="1" lang="ja-JP" altLang="en-US" sz="900" dirty="0" smtClean="0">
                          <a:latin typeface="+mn-ea"/>
                          <a:ea typeface="+mn-ea"/>
                        </a:rPr>
                        <a:t>校数</a:t>
                      </a:r>
                    </a:p>
                    <a:p>
                      <a:pPr algn="ctr"/>
                      <a:endParaRPr kumimoji="1" lang="ja-JP" altLang="en-US" sz="900" dirty="0">
                        <a:latin typeface="+mn-ea"/>
                        <a:ea typeface="+mn-ea"/>
                      </a:endParaRPr>
                    </a:p>
                  </a:txBody>
                  <a:tcPr vert="eaVert">
                    <a:solidFill>
                      <a:schemeClr val="accent1">
                        <a:lumMod val="40000"/>
                        <a:lumOff val="60000"/>
                      </a:schemeClr>
                    </a:solidFill>
                  </a:tcPr>
                </a:tc>
                <a:tc>
                  <a:txBody>
                    <a:bodyPr/>
                    <a:lstStyle/>
                    <a:p>
                      <a:pPr algn="ctr"/>
                      <a:r>
                        <a:rPr kumimoji="1" lang="ja-JP" altLang="en-US" sz="900" dirty="0" smtClean="0">
                          <a:latin typeface="+mn-ea"/>
                          <a:ea typeface="+mn-ea"/>
                        </a:rPr>
                        <a:t>母数</a:t>
                      </a:r>
                      <a:endParaRPr kumimoji="1" lang="ja-JP" altLang="en-US" sz="900" dirty="0">
                        <a:latin typeface="+mn-ea"/>
                        <a:ea typeface="+mn-ea"/>
                      </a:endParaRPr>
                    </a:p>
                  </a:txBody>
                  <a:tcPr>
                    <a:solidFill>
                      <a:schemeClr val="accent1">
                        <a:lumMod val="40000"/>
                        <a:lumOff val="60000"/>
                      </a:schemeClr>
                    </a:solidFill>
                  </a:tcPr>
                </a:tc>
                <a:tc>
                  <a:txBody>
                    <a:bodyPr/>
                    <a:lstStyle/>
                    <a:p>
                      <a:pPr algn="ctr"/>
                      <a:r>
                        <a:rPr kumimoji="1" lang="ja-JP" altLang="en-US" sz="900" dirty="0" smtClean="0">
                          <a:latin typeface="+mn-ea"/>
                          <a:ea typeface="+mn-ea"/>
                        </a:rPr>
                        <a:t>割合</a:t>
                      </a:r>
                      <a:endParaRPr kumimoji="1" lang="ja-JP" altLang="en-US" sz="900" dirty="0">
                        <a:latin typeface="+mn-ea"/>
                        <a:ea typeface="+mn-ea"/>
                      </a:endParaRPr>
                    </a:p>
                  </a:txBody>
                  <a:tcPr>
                    <a:solidFill>
                      <a:schemeClr val="accent1">
                        <a:lumMod val="40000"/>
                        <a:lumOff val="60000"/>
                      </a:schemeClr>
                    </a:solidFill>
                  </a:tcPr>
                </a:tc>
                <a:extLst>
                  <a:ext uri="{0D108BD9-81ED-4DB2-BD59-A6C34878D82A}">
                    <a16:rowId xmlns:a16="http://schemas.microsoft.com/office/drawing/2014/main" val="961011140"/>
                  </a:ext>
                </a:extLst>
              </a:tr>
              <a:tr h="192011">
                <a:tc>
                  <a:txBody>
                    <a:bodyPr/>
                    <a:lstStyle/>
                    <a:p>
                      <a:pPr algn="ctr">
                        <a:lnSpc>
                          <a:spcPts val="800"/>
                        </a:lnSpc>
                      </a:pPr>
                      <a:r>
                        <a:rPr kumimoji="1" lang="en-US" altLang="ja-JP" sz="900" spc="0" baseline="0" dirty="0" smtClean="0">
                          <a:latin typeface="+mn-ea"/>
                          <a:ea typeface="+mn-ea"/>
                        </a:rPr>
                        <a:t>H30</a:t>
                      </a:r>
                    </a:p>
                  </a:txBody>
                  <a:tcPr marL="36000" anchor="ctr">
                    <a:solidFill>
                      <a:schemeClr val="accent1">
                        <a:lumMod val="40000"/>
                        <a:lumOff val="60000"/>
                      </a:schemeClr>
                    </a:solidFill>
                  </a:tcPr>
                </a:tc>
                <a:tc>
                  <a:txBody>
                    <a:bodyPr/>
                    <a:lstStyle/>
                    <a:p>
                      <a:pPr algn="ctr">
                        <a:lnSpc>
                          <a:spcPts val="800"/>
                        </a:lnSpc>
                        <a:spcAft>
                          <a:spcPts val="0"/>
                        </a:spcAft>
                      </a:pPr>
                      <a:r>
                        <a:rPr lang="en-US" altLang="ja-JP"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13</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00"/>
                        </a:lnSpc>
                        <a:spcAft>
                          <a:spcPts val="0"/>
                        </a:spcAft>
                      </a:pPr>
                      <a:r>
                        <a:rPr lang="en-US" altLang="ja-JP"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164</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00"/>
                        </a:lnSpc>
                        <a:spcAft>
                          <a:spcPts val="0"/>
                        </a:spcAft>
                      </a:pPr>
                      <a:r>
                        <a:rPr lang="en-US" altLang="ja-JP"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8%</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00"/>
                        </a:lnSpc>
                        <a:spcAft>
                          <a:spcPts val="0"/>
                        </a:spcAft>
                      </a:pPr>
                      <a:r>
                        <a:rPr lang="en-US" altLang="ja-JP"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6</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00"/>
                        </a:lnSpc>
                        <a:spcAft>
                          <a:spcPts val="0"/>
                        </a:spcAft>
                      </a:pPr>
                      <a:r>
                        <a:rPr lang="en-US" altLang="ja-JP"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106</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00"/>
                        </a:lnSpc>
                        <a:spcAft>
                          <a:spcPts val="0"/>
                        </a:spcAft>
                      </a:pPr>
                      <a:r>
                        <a:rPr lang="en-US" altLang="ja-JP"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6%</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00"/>
                        </a:lnSpc>
                        <a:spcAft>
                          <a:spcPts val="0"/>
                        </a:spcAft>
                      </a:pPr>
                      <a:r>
                        <a:rPr lang="en-US" altLang="ja-JP"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0</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00"/>
                        </a:lnSpc>
                        <a:spcAft>
                          <a:spcPts val="0"/>
                        </a:spcAft>
                      </a:pPr>
                      <a:r>
                        <a:rPr lang="en-US" altLang="ja-JP"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43</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00"/>
                        </a:lnSpc>
                        <a:spcAft>
                          <a:spcPts val="0"/>
                        </a:spcAft>
                      </a:pPr>
                      <a:r>
                        <a:rPr lang="en-US" altLang="ja-JP"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0%</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00"/>
                        </a:lnSpc>
                        <a:spcAft>
                          <a:spcPts val="0"/>
                        </a:spcAft>
                      </a:pPr>
                      <a:r>
                        <a:rPr lang="en-US" altLang="ja-JP"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0</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00"/>
                        </a:lnSpc>
                        <a:spcAft>
                          <a:spcPts val="0"/>
                        </a:spcAft>
                      </a:pPr>
                      <a:r>
                        <a:rPr lang="en-US" altLang="ja-JP"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1</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00"/>
                        </a:lnSpc>
                        <a:spcAft>
                          <a:spcPts val="0"/>
                        </a:spcAft>
                      </a:pPr>
                      <a:r>
                        <a:rPr lang="en-US" altLang="ja-JP"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0%</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00"/>
                        </a:lnSpc>
                        <a:spcAft>
                          <a:spcPts val="0"/>
                        </a:spcAft>
                      </a:pPr>
                      <a:r>
                        <a:rPr lang="en-US" altLang="ja-JP"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19</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00"/>
                        </a:lnSpc>
                        <a:spcAft>
                          <a:spcPts val="0"/>
                        </a:spcAft>
                      </a:pPr>
                      <a:r>
                        <a:rPr lang="en-US" altLang="ja-JP"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314</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00"/>
                        </a:lnSpc>
                        <a:spcAft>
                          <a:spcPts val="0"/>
                        </a:spcAft>
                      </a:pPr>
                      <a:r>
                        <a:rPr lang="en-US" altLang="ja-JP"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6%</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258605488"/>
                  </a:ext>
                </a:extLst>
              </a:tr>
              <a:tr h="0">
                <a:tc>
                  <a:txBody>
                    <a:bodyPr/>
                    <a:lstStyle/>
                    <a:p>
                      <a:pPr>
                        <a:lnSpc>
                          <a:spcPts val="800"/>
                        </a:lnSpc>
                      </a:pPr>
                      <a:r>
                        <a:rPr kumimoji="1" lang="en-US" altLang="ja-JP" sz="900" dirty="0" smtClean="0">
                          <a:latin typeface="+mn-ea"/>
                          <a:ea typeface="+mn-ea"/>
                        </a:rPr>
                        <a:t>R1</a:t>
                      </a:r>
                      <a:endParaRPr kumimoji="1" lang="ja-JP" altLang="en-US" sz="900" dirty="0">
                        <a:latin typeface="+mn-ea"/>
                        <a:ea typeface="+mn-ea"/>
                      </a:endParaRPr>
                    </a:p>
                  </a:txBody>
                  <a:tcPr anchor="ctr">
                    <a:solidFill>
                      <a:schemeClr val="accent1">
                        <a:lumMod val="40000"/>
                        <a:lumOff val="60000"/>
                      </a:schemeClr>
                    </a:solidFill>
                  </a:tcPr>
                </a:tc>
                <a:tc>
                  <a:txBody>
                    <a:bodyPr/>
                    <a:lstStyle/>
                    <a:p>
                      <a:pPr algn="ctr">
                        <a:lnSpc>
                          <a:spcPts val="800"/>
                        </a:lnSpc>
                        <a:spcAft>
                          <a:spcPts val="0"/>
                        </a:spcAft>
                      </a:pPr>
                      <a:r>
                        <a:rPr lang="en-US"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160</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00"/>
                        </a:lnSpc>
                        <a:spcAft>
                          <a:spcPts val="0"/>
                        </a:spcAft>
                      </a:pPr>
                      <a:r>
                        <a:rPr lang="en-US"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178</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00"/>
                        </a:lnSpc>
                        <a:spcAft>
                          <a:spcPts val="0"/>
                        </a:spcAft>
                      </a:pPr>
                      <a:r>
                        <a:rPr lang="en-US"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90%</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00"/>
                        </a:lnSpc>
                        <a:spcAft>
                          <a:spcPts val="0"/>
                        </a:spcAft>
                      </a:pPr>
                      <a:r>
                        <a:rPr lang="en-US"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88</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00"/>
                        </a:lnSpc>
                        <a:spcAft>
                          <a:spcPts val="0"/>
                        </a:spcAft>
                      </a:pPr>
                      <a:r>
                        <a:rPr lang="en-US"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105</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00"/>
                        </a:lnSpc>
                        <a:spcAft>
                          <a:spcPts val="0"/>
                        </a:spcAft>
                      </a:pPr>
                      <a:r>
                        <a:rPr lang="en-US"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84%</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00"/>
                        </a:lnSpc>
                        <a:spcAft>
                          <a:spcPts val="0"/>
                        </a:spcAft>
                      </a:pPr>
                      <a:r>
                        <a:rPr lang="en-US"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39</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00"/>
                        </a:lnSpc>
                        <a:spcAft>
                          <a:spcPts val="0"/>
                        </a:spcAft>
                      </a:pPr>
                      <a:r>
                        <a:rPr lang="en-US"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41</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00"/>
                        </a:lnSpc>
                        <a:spcAft>
                          <a:spcPts val="0"/>
                        </a:spcAft>
                      </a:pPr>
                      <a:r>
                        <a:rPr lang="en-US"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95%</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00"/>
                        </a:lnSpc>
                        <a:spcAft>
                          <a:spcPts val="0"/>
                        </a:spcAft>
                      </a:pPr>
                      <a:r>
                        <a:rPr lang="en-US"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00"/>
                        </a:lnSpc>
                        <a:spcAft>
                          <a:spcPts val="0"/>
                        </a:spcAft>
                      </a:pPr>
                      <a:r>
                        <a:rPr lang="en-US"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00"/>
                        </a:lnSpc>
                        <a:spcAft>
                          <a:spcPts val="0"/>
                        </a:spcAft>
                      </a:pPr>
                      <a:r>
                        <a:rPr lang="en-US"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100%</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00"/>
                        </a:lnSpc>
                        <a:spcAft>
                          <a:spcPts val="0"/>
                        </a:spcAft>
                      </a:pPr>
                      <a:r>
                        <a:rPr lang="en-US"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288</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00"/>
                        </a:lnSpc>
                        <a:spcAft>
                          <a:spcPts val="0"/>
                        </a:spcAft>
                      </a:pPr>
                      <a:r>
                        <a:rPr lang="en-US"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325</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00"/>
                        </a:lnSpc>
                        <a:spcAft>
                          <a:spcPts val="0"/>
                        </a:spcAft>
                      </a:pPr>
                      <a:r>
                        <a:rPr lang="en-US"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89%</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91037326"/>
                  </a:ext>
                </a:extLst>
              </a:tr>
              <a:tr h="0">
                <a:tc>
                  <a:txBody>
                    <a:bodyPr/>
                    <a:lstStyle/>
                    <a:p>
                      <a:pPr>
                        <a:lnSpc>
                          <a:spcPts val="800"/>
                        </a:lnSpc>
                      </a:pPr>
                      <a:r>
                        <a:rPr kumimoji="1" lang="en-US" altLang="ja-JP" sz="900" dirty="0" smtClean="0">
                          <a:latin typeface="+mn-ea"/>
                          <a:ea typeface="+mn-ea"/>
                        </a:rPr>
                        <a:t>R2</a:t>
                      </a:r>
                      <a:endParaRPr kumimoji="1" lang="ja-JP" altLang="en-US" sz="900" dirty="0">
                        <a:latin typeface="+mn-ea"/>
                        <a:ea typeface="+mn-ea"/>
                      </a:endParaRPr>
                    </a:p>
                  </a:txBody>
                  <a:tcPr anchor="ctr">
                    <a:solidFill>
                      <a:schemeClr val="accent1">
                        <a:lumMod val="40000"/>
                        <a:lumOff val="60000"/>
                      </a:schemeClr>
                    </a:solidFill>
                  </a:tcPr>
                </a:tc>
                <a:tc>
                  <a:txBody>
                    <a:bodyPr/>
                    <a:lstStyle/>
                    <a:p>
                      <a:pPr algn="ctr">
                        <a:lnSpc>
                          <a:spcPts val="800"/>
                        </a:lnSpc>
                        <a:spcAft>
                          <a:spcPts val="0"/>
                        </a:spcAft>
                      </a:pPr>
                      <a:r>
                        <a:rPr lang="en-US" altLang="ja-JP"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171</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00"/>
                        </a:lnSpc>
                        <a:spcAft>
                          <a:spcPts val="0"/>
                        </a:spcAft>
                      </a:pPr>
                      <a:r>
                        <a:rPr lang="en-US" altLang="ja-JP"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176</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00"/>
                        </a:lnSpc>
                        <a:spcAft>
                          <a:spcPts val="0"/>
                        </a:spcAft>
                      </a:pPr>
                      <a:r>
                        <a:rPr lang="en-US" altLang="ja-JP"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97</a:t>
                      </a:r>
                      <a:r>
                        <a:rPr lang="en-US"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00"/>
                        </a:lnSpc>
                        <a:spcAft>
                          <a:spcPts val="0"/>
                        </a:spcAft>
                      </a:pPr>
                      <a:r>
                        <a:rPr lang="en-US" altLang="ja-JP"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85</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00"/>
                        </a:lnSpc>
                        <a:spcAft>
                          <a:spcPts val="0"/>
                        </a:spcAft>
                      </a:pPr>
                      <a:r>
                        <a:rPr lang="en-US"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10</a:t>
                      </a:r>
                      <a:r>
                        <a:rPr lang="en-US" altLang="ja-JP"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9</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00"/>
                        </a:lnSpc>
                        <a:spcAft>
                          <a:spcPts val="0"/>
                        </a:spcAft>
                      </a:pPr>
                      <a:r>
                        <a:rPr lang="en-US" altLang="ja-JP"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78</a:t>
                      </a:r>
                      <a:r>
                        <a:rPr lang="en-US"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00"/>
                        </a:lnSpc>
                        <a:spcAft>
                          <a:spcPts val="0"/>
                        </a:spcAft>
                      </a:pPr>
                      <a:r>
                        <a:rPr lang="en-US" altLang="ja-JP"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35</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00"/>
                        </a:lnSpc>
                        <a:spcAft>
                          <a:spcPts val="0"/>
                        </a:spcAft>
                      </a:pPr>
                      <a:r>
                        <a:rPr lang="en-US"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4</a:t>
                      </a:r>
                      <a:r>
                        <a:rPr lang="en-US" altLang="ja-JP"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3</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00"/>
                        </a:lnSpc>
                        <a:spcAft>
                          <a:spcPts val="0"/>
                        </a:spcAft>
                      </a:pPr>
                      <a:r>
                        <a:rPr lang="en-US" altLang="ja-JP"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81</a:t>
                      </a:r>
                      <a:r>
                        <a:rPr lang="en-US"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00"/>
                        </a:lnSpc>
                        <a:spcAft>
                          <a:spcPts val="0"/>
                        </a:spcAft>
                      </a:pPr>
                      <a:r>
                        <a:rPr lang="en-US"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00"/>
                        </a:lnSpc>
                        <a:spcAft>
                          <a:spcPts val="0"/>
                        </a:spcAft>
                      </a:pPr>
                      <a:r>
                        <a:rPr lang="en-US"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00"/>
                        </a:lnSpc>
                        <a:spcAft>
                          <a:spcPts val="0"/>
                        </a:spcAft>
                      </a:pPr>
                      <a:r>
                        <a:rPr lang="en-US"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100%</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00"/>
                        </a:lnSpc>
                        <a:spcAft>
                          <a:spcPts val="0"/>
                        </a:spcAft>
                      </a:pPr>
                      <a:r>
                        <a:rPr lang="en-US"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2</a:t>
                      </a:r>
                      <a:r>
                        <a:rPr lang="en-US" altLang="ja-JP"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92</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00"/>
                        </a:lnSpc>
                        <a:spcAft>
                          <a:spcPts val="0"/>
                        </a:spcAft>
                      </a:pPr>
                      <a:r>
                        <a:rPr lang="en-US"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32</a:t>
                      </a:r>
                      <a:r>
                        <a:rPr lang="en-US" altLang="ja-JP"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9</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00"/>
                        </a:lnSpc>
                        <a:spcAft>
                          <a:spcPts val="0"/>
                        </a:spcAft>
                      </a:pPr>
                      <a:r>
                        <a:rPr lang="en-US"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89%</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669427720"/>
                  </a:ext>
                </a:extLst>
              </a:tr>
              <a:tr h="192011">
                <a:tc>
                  <a:txBody>
                    <a:bodyPr/>
                    <a:lstStyle/>
                    <a:p>
                      <a:pPr>
                        <a:lnSpc>
                          <a:spcPts val="800"/>
                        </a:lnSpc>
                      </a:pPr>
                      <a:r>
                        <a:rPr kumimoji="1" lang="en-US" altLang="ja-JP" sz="900" dirty="0" smtClean="0">
                          <a:solidFill>
                            <a:schemeClr val="tx1"/>
                          </a:solidFill>
                          <a:latin typeface="+mn-ea"/>
                          <a:ea typeface="+mn-ea"/>
                        </a:rPr>
                        <a:t>R3</a:t>
                      </a:r>
                      <a:endParaRPr kumimoji="1" lang="ja-JP" altLang="en-US" sz="900" dirty="0">
                        <a:solidFill>
                          <a:schemeClr val="tx1"/>
                        </a:solidFill>
                        <a:latin typeface="+mn-ea"/>
                        <a:ea typeface="+mn-ea"/>
                      </a:endParaRPr>
                    </a:p>
                  </a:txBody>
                  <a:tcPr anchor="ctr">
                    <a:solidFill>
                      <a:schemeClr val="accent1">
                        <a:lumMod val="40000"/>
                        <a:lumOff val="60000"/>
                      </a:schemeClr>
                    </a:solidFill>
                  </a:tcPr>
                </a:tc>
                <a:tc>
                  <a:txBody>
                    <a:bodyPr/>
                    <a:lstStyle/>
                    <a:p>
                      <a:pPr algn="ctr">
                        <a:lnSpc>
                          <a:spcPts val="800"/>
                        </a:lnSpc>
                        <a:spcAft>
                          <a:spcPts val="0"/>
                        </a:spcAft>
                      </a:pPr>
                      <a:r>
                        <a:rPr lang="en-US" altLang="ja-JP"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171</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00"/>
                        </a:lnSpc>
                        <a:spcAft>
                          <a:spcPts val="0"/>
                        </a:spcAft>
                      </a:pPr>
                      <a:r>
                        <a:rPr lang="en-US" altLang="ja-JP"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176</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marL="0" marR="0" lvl="0" indent="0" algn="ctr" defTabSz="1351593" rtl="0" eaLnBrk="1" fontAlgn="auto" latinLnBrk="0" hangingPunct="1">
                        <a:lnSpc>
                          <a:spcPts val="800"/>
                        </a:lnSpc>
                        <a:spcBef>
                          <a:spcPts val="0"/>
                        </a:spcBef>
                        <a:spcAft>
                          <a:spcPts val="0"/>
                        </a:spcAft>
                        <a:buClrTx/>
                        <a:buSzTx/>
                        <a:buFontTx/>
                        <a:buNone/>
                        <a:tabLst/>
                        <a:defRPr/>
                      </a:pPr>
                      <a:r>
                        <a:rPr lang="en-US" altLang="ja-JP" sz="900" kern="100" dirty="0" smtClean="0">
                          <a:effectLst/>
                          <a:latin typeface="ＭＳ Ｐゴシック" panose="020B0600070205080204" pitchFamily="50" charset="-128"/>
                          <a:ea typeface="+mn-ea"/>
                          <a:cs typeface="Times New Roman" panose="02020603050405020304" pitchFamily="18" charset="0"/>
                        </a:rPr>
                        <a:t>97%</a:t>
                      </a:r>
                      <a:endParaRPr lang="ja-JP" altLang="ja-JP" sz="900" kern="100" dirty="0" smtClean="0">
                        <a:effectLst/>
                        <a:latin typeface="ＭＳ Ｐゴシック" panose="020B0600070205080204" pitchFamily="50" charset="-128"/>
                        <a:ea typeface="+mn-ea"/>
                        <a:cs typeface="Times New Roman" panose="02020603050405020304" pitchFamily="18" charset="0"/>
                      </a:endParaRPr>
                    </a:p>
                  </a:txBody>
                  <a:tcPr marL="68580" marR="68580" marT="0" marB="0" anchor="ctr">
                    <a:solidFill>
                      <a:schemeClr val="bg1"/>
                    </a:solidFill>
                  </a:tcPr>
                </a:tc>
                <a:tc>
                  <a:txBody>
                    <a:bodyPr/>
                    <a:lstStyle/>
                    <a:p>
                      <a:pPr algn="ctr">
                        <a:lnSpc>
                          <a:spcPts val="800"/>
                        </a:lnSpc>
                        <a:spcAft>
                          <a:spcPts val="0"/>
                        </a:spcAft>
                      </a:pPr>
                      <a:r>
                        <a:rPr lang="en-US" altLang="ja-JP"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90</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00"/>
                        </a:lnSpc>
                        <a:spcAft>
                          <a:spcPts val="0"/>
                        </a:spcAft>
                      </a:pPr>
                      <a:r>
                        <a:rPr lang="en-US" altLang="ja-JP"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109</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00"/>
                        </a:lnSpc>
                        <a:spcAft>
                          <a:spcPts val="0"/>
                        </a:spcAft>
                      </a:pPr>
                      <a:r>
                        <a:rPr lang="en-US" altLang="ja-JP"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83%</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00"/>
                        </a:lnSpc>
                        <a:spcAft>
                          <a:spcPts val="0"/>
                        </a:spcAft>
                      </a:pPr>
                      <a:r>
                        <a:rPr lang="en-US" altLang="ja-JP"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36</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00"/>
                        </a:lnSpc>
                        <a:spcAft>
                          <a:spcPts val="0"/>
                        </a:spcAft>
                      </a:pPr>
                      <a:r>
                        <a:rPr lang="en-US" altLang="ja-JP"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43</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00"/>
                        </a:lnSpc>
                        <a:spcAft>
                          <a:spcPts val="0"/>
                        </a:spcAft>
                      </a:pPr>
                      <a:r>
                        <a:rPr lang="en-US" altLang="ja-JP"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84%</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00"/>
                        </a:lnSpc>
                        <a:spcAft>
                          <a:spcPts val="0"/>
                        </a:spcAft>
                      </a:pPr>
                      <a:r>
                        <a:rPr lang="en-US"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00"/>
                        </a:lnSpc>
                        <a:spcAft>
                          <a:spcPts val="0"/>
                        </a:spcAft>
                      </a:pPr>
                      <a:r>
                        <a:rPr lang="en-US"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00"/>
                        </a:lnSpc>
                        <a:spcAft>
                          <a:spcPts val="0"/>
                        </a:spcAft>
                      </a:pPr>
                      <a:r>
                        <a:rPr lang="en-US"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100%</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00"/>
                        </a:lnSpc>
                        <a:spcAft>
                          <a:spcPts val="0"/>
                        </a:spcAft>
                      </a:pPr>
                      <a:r>
                        <a:rPr lang="en-US" altLang="ja-JP"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298</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00"/>
                        </a:lnSpc>
                        <a:spcAft>
                          <a:spcPts val="0"/>
                        </a:spcAft>
                      </a:pPr>
                      <a:r>
                        <a:rPr lang="en-US" altLang="ja-JP"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329</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tc>
                  <a:txBody>
                    <a:bodyPr/>
                    <a:lstStyle/>
                    <a:p>
                      <a:pPr algn="ctr">
                        <a:lnSpc>
                          <a:spcPts val="800"/>
                        </a:lnSpc>
                        <a:spcAft>
                          <a:spcPts val="0"/>
                        </a:spcAft>
                      </a:pPr>
                      <a:r>
                        <a:rPr lang="en-US" altLang="ja-JP" sz="9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91%</a:t>
                      </a:r>
                      <a:endParaRPr lang="ja-JP" sz="9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839971645"/>
                  </a:ext>
                </a:extLst>
              </a:tr>
            </a:tbl>
          </a:graphicData>
        </a:graphic>
      </p:graphicFrame>
    </p:spTree>
    <p:extLst>
      <p:ext uri="{BB962C8B-B14F-4D97-AF65-F5344CB8AC3E}">
        <p14:creationId xmlns:p14="http://schemas.microsoft.com/office/powerpoint/2010/main" val="38075911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2253" y="4724728"/>
            <a:ext cx="184730" cy="523220"/>
          </a:xfrm>
          <a:prstGeom prst="rect">
            <a:avLst/>
          </a:prstGeom>
        </p:spPr>
        <p:txBody>
          <a:bodyPr wrap="none">
            <a:spAutoFit/>
          </a:bodyPr>
          <a:lstStyle/>
          <a:p>
            <a:pPr algn="ctr"/>
            <a:endParaRPr lang="ja-JP" altLang="en-US" sz="28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276065" y="2891854"/>
            <a:ext cx="6389572" cy="1935156"/>
          </a:xfrm>
          <a:prstGeom prst="rect">
            <a:avLst/>
          </a:prstGeom>
          <a:ln w="6350">
            <a:noFill/>
          </a:ln>
        </p:spPr>
        <p:txBody>
          <a:bodyPr wrap="square" lIns="0" tIns="63997" rIns="0" bIns="63997" rtlCol="0" anchor="t">
            <a:noAutofit/>
          </a:bodyPr>
          <a:lstStyle/>
          <a:p>
            <a:pPr lvl="0">
              <a:lnSpc>
                <a:spcPts val="1100"/>
              </a:lnSpc>
              <a:spcAft>
                <a:spcPts val="600"/>
              </a:spcAft>
            </a:pPr>
            <a:endParaRPr lang="en-US" altLang="ja-JP" sz="1100" dirty="0" smtClean="0">
              <a:latin typeface="HGP創英角ｺﾞｼｯｸUB" panose="020B0900000000000000" pitchFamily="50" charset="-128"/>
              <a:ea typeface="HGP創英角ｺﾞｼｯｸUB" panose="020B0900000000000000" pitchFamily="50" charset="-128"/>
              <a:cs typeface="Meiryo UI" pitchFamily="50" charset="-128"/>
            </a:endParaRPr>
          </a:p>
          <a:p>
            <a:pPr lvl="0">
              <a:lnSpc>
                <a:spcPts val="1100"/>
              </a:lnSpc>
              <a:spcAft>
                <a:spcPts val="600"/>
              </a:spcAft>
            </a:pPr>
            <a:r>
              <a:rPr lang="ja-JP" altLang="en-US" sz="1100" dirty="0" smtClean="0">
                <a:latin typeface="HGP創英角ｺﾞｼｯｸUB" panose="020B0900000000000000" pitchFamily="50" charset="-128"/>
                <a:ea typeface="HGP創英角ｺﾞｼｯｸUB" panose="020B0900000000000000" pitchFamily="50" charset="-128"/>
                <a:cs typeface="Meiryo UI" pitchFamily="50" charset="-128"/>
              </a:rPr>
              <a:t>（</a:t>
            </a:r>
            <a:r>
              <a:rPr lang="ja-JP" altLang="en-US" sz="1100" dirty="0">
                <a:latin typeface="HGP創英角ｺﾞｼｯｸUB" panose="020B0900000000000000" pitchFamily="50" charset="-128"/>
                <a:ea typeface="HGP創英角ｺﾞｼｯｸUB" panose="020B0900000000000000" pitchFamily="50" charset="-128"/>
                <a:cs typeface="Meiryo UI" pitchFamily="50" charset="-128"/>
              </a:rPr>
              <a:t>１</a:t>
            </a:r>
            <a:r>
              <a:rPr lang="ja-JP" altLang="en-US" sz="1100" dirty="0" smtClean="0">
                <a:latin typeface="HGP創英角ｺﾞｼｯｸUB" panose="020B0900000000000000" pitchFamily="50" charset="-128"/>
                <a:ea typeface="HGP創英角ｺﾞｼｯｸUB" panose="020B0900000000000000" pitchFamily="50" charset="-128"/>
                <a:cs typeface="Meiryo UI" pitchFamily="50" charset="-128"/>
              </a:rPr>
              <a:t>）若年者（３０歳未満）の特徴</a:t>
            </a:r>
            <a:endParaRPr lang="en-US" altLang="ja-JP" sz="1100" dirty="0">
              <a:latin typeface="HGP創英角ｺﾞｼｯｸUB" panose="020B0900000000000000" pitchFamily="50" charset="-128"/>
              <a:ea typeface="HGP創英角ｺﾞｼｯｸUB" panose="020B0900000000000000" pitchFamily="50" charset="-128"/>
              <a:cs typeface="Meiryo UI" pitchFamily="50" charset="-128"/>
            </a:endParaRPr>
          </a:p>
          <a:p>
            <a:pPr lvl="0">
              <a:lnSpc>
                <a:spcPts val="1100"/>
              </a:lnSpc>
              <a:spcAft>
                <a:spcPts val="600"/>
              </a:spcAft>
            </a:pPr>
            <a:r>
              <a:rPr lang="ja-JP" altLang="en-US" sz="1100" dirty="0">
                <a:latin typeface="HGP創英角ｺﾞｼｯｸUB" panose="020B0900000000000000" pitchFamily="50" charset="-128"/>
                <a:ea typeface="HGP創英角ｺﾞｼｯｸUB" panose="020B0900000000000000" pitchFamily="50" charset="-128"/>
                <a:cs typeface="Meiryo UI" pitchFamily="50" charset="-128"/>
              </a:rPr>
              <a:t>　</a:t>
            </a:r>
            <a:r>
              <a:rPr lang="ja-JP" altLang="en-US" sz="1100" dirty="0">
                <a:latin typeface="+mn-ea"/>
                <a:cs typeface="Meiryo UI" pitchFamily="50" charset="-128"/>
              </a:rPr>
              <a:t>・</a:t>
            </a:r>
            <a:r>
              <a:rPr lang="en-US" altLang="ja-JP" sz="1100" dirty="0">
                <a:latin typeface="+mn-ea"/>
                <a:cs typeface="Meiryo UI" pitchFamily="50" charset="-128"/>
              </a:rPr>
              <a:t>30</a:t>
            </a:r>
            <a:r>
              <a:rPr lang="ja-JP" altLang="en-US" sz="1100" dirty="0">
                <a:latin typeface="+mn-ea"/>
                <a:cs typeface="Meiryo UI" pitchFamily="50" charset="-128"/>
              </a:rPr>
              <a:t>歳未満の若年者が契約当事者の相談件数は</a:t>
            </a:r>
            <a:r>
              <a:rPr lang="en-US" altLang="ja-JP" sz="1100" dirty="0">
                <a:latin typeface="+mn-ea"/>
                <a:cs typeface="Meiryo UI" pitchFamily="50" charset="-128"/>
              </a:rPr>
              <a:t>8,601</a:t>
            </a:r>
            <a:r>
              <a:rPr lang="ja-JP" altLang="en-US" sz="1100" dirty="0">
                <a:latin typeface="+mn-ea"/>
                <a:cs typeface="Meiryo UI" pitchFamily="50" charset="-128"/>
              </a:rPr>
              <a:t>件で、前年度に比べ</a:t>
            </a:r>
            <a:r>
              <a:rPr lang="en-US" altLang="ja-JP" sz="1100" dirty="0">
                <a:latin typeface="+mn-ea"/>
                <a:cs typeface="Meiryo UI" pitchFamily="50" charset="-128"/>
              </a:rPr>
              <a:t>1,020</a:t>
            </a:r>
            <a:r>
              <a:rPr lang="ja-JP" altLang="en-US" sz="1100" dirty="0">
                <a:latin typeface="+mn-ea"/>
                <a:cs typeface="Meiryo UI" pitchFamily="50" charset="-128"/>
              </a:rPr>
              <a:t>件（</a:t>
            </a:r>
            <a:r>
              <a:rPr lang="en-US" altLang="ja-JP" sz="1100" dirty="0">
                <a:latin typeface="+mn-ea"/>
                <a:cs typeface="Meiryo UI" pitchFamily="50" charset="-128"/>
              </a:rPr>
              <a:t>10.6%</a:t>
            </a:r>
            <a:r>
              <a:rPr lang="ja-JP" altLang="en-US" sz="1100" dirty="0">
                <a:latin typeface="+mn-ea"/>
                <a:cs typeface="Meiryo UI" pitchFamily="50" charset="-128"/>
              </a:rPr>
              <a:t>）減少</a:t>
            </a:r>
            <a:r>
              <a:rPr lang="ja-JP" altLang="en-US" sz="1100" dirty="0" smtClean="0">
                <a:latin typeface="+mn-ea"/>
                <a:cs typeface="Meiryo UI" pitchFamily="50" charset="-128"/>
              </a:rPr>
              <a:t>した</a:t>
            </a:r>
            <a:r>
              <a:rPr lang="ja-JP" altLang="en-US" sz="1100" dirty="0">
                <a:latin typeface="+mn-ea"/>
                <a:cs typeface="Meiryo UI" pitchFamily="50" charset="-128"/>
              </a:rPr>
              <a:t>が</a:t>
            </a:r>
            <a:r>
              <a:rPr lang="ja-JP" altLang="en-US" sz="1100" dirty="0" smtClean="0">
                <a:latin typeface="+mn-ea"/>
                <a:cs typeface="Meiryo UI" pitchFamily="50" charset="-128"/>
              </a:rPr>
              <a:t>、</a:t>
            </a:r>
            <a:endParaRPr lang="en-US" altLang="ja-JP" sz="1100" dirty="0" smtClean="0">
              <a:latin typeface="+mn-ea"/>
              <a:cs typeface="Meiryo UI" pitchFamily="50" charset="-128"/>
            </a:endParaRPr>
          </a:p>
          <a:p>
            <a:pPr lvl="0">
              <a:lnSpc>
                <a:spcPts val="1100"/>
              </a:lnSpc>
              <a:spcAft>
                <a:spcPts val="600"/>
              </a:spcAft>
            </a:pPr>
            <a:r>
              <a:rPr lang="ja-JP" altLang="en-US" sz="1100" dirty="0">
                <a:latin typeface="+mn-ea"/>
                <a:cs typeface="Meiryo UI" pitchFamily="50" charset="-128"/>
              </a:rPr>
              <a:t>　</a:t>
            </a:r>
            <a:r>
              <a:rPr lang="ja-JP" altLang="en-US" sz="1100" dirty="0" smtClean="0">
                <a:latin typeface="+mn-ea"/>
                <a:cs typeface="Meiryo UI" pitchFamily="50" charset="-128"/>
              </a:rPr>
              <a:t>　相談</a:t>
            </a:r>
            <a:r>
              <a:rPr lang="ja-JP" altLang="en-US" sz="1100" dirty="0">
                <a:latin typeface="+mn-ea"/>
                <a:cs typeface="Meiryo UI" pitchFamily="50" charset="-128"/>
              </a:rPr>
              <a:t>全体に占める割合は</a:t>
            </a:r>
            <a:r>
              <a:rPr lang="en-US" altLang="ja-JP" sz="1100" dirty="0">
                <a:latin typeface="+mn-ea"/>
                <a:cs typeface="Meiryo UI" pitchFamily="50" charset="-128"/>
              </a:rPr>
              <a:t>12.1%</a:t>
            </a:r>
            <a:r>
              <a:rPr lang="ja-JP" altLang="en-US" sz="1100" dirty="0" smtClean="0">
                <a:latin typeface="+mn-ea"/>
                <a:cs typeface="Meiryo UI" pitchFamily="50" charset="-128"/>
              </a:rPr>
              <a:t>となり、横ばい。</a:t>
            </a:r>
            <a:r>
              <a:rPr lang="en-US" altLang="ja-JP" sz="1100" dirty="0" smtClean="0">
                <a:latin typeface="+mn-ea"/>
                <a:cs typeface="Meiryo UI" pitchFamily="50" charset="-128"/>
              </a:rPr>
              <a:t> </a:t>
            </a:r>
            <a:endParaRPr lang="en-US" altLang="ja-JP" sz="1100" dirty="0">
              <a:latin typeface="+mn-ea"/>
              <a:cs typeface="Meiryo UI" pitchFamily="50" charset="-128"/>
            </a:endParaRPr>
          </a:p>
          <a:p>
            <a:pPr lvl="0">
              <a:lnSpc>
                <a:spcPts val="1100"/>
              </a:lnSpc>
              <a:spcAft>
                <a:spcPts val="600"/>
              </a:spcAft>
            </a:pPr>
            <a:r>
              <a:rPr lang="ja-JP" altLang="en-US" sz="1100" dirty="0" smtClean="0">
                <a:latin typeface="+mn-ea"/>
                <a:cs typeface="Meiryo UI" pitchFamily="50" charset="-128"/>
              </a:rPr>
              <a:t>　・</a:t>
            </a:r>
            <a:r>
              <a:rPr lang="ja-JP" altLang="en-US" sz="1100" dirty="0">
                <a:latin typeface="+mn-ea"/>
                <a:cs typeface="Meiryo UI" pitchFamily="50" charset="-128"/>
              </a:rPr>
              <a:t>商品・役務別で最も多い相談は「賃貸アパート・マンション」で</a:t>
            </a:r>
            <a:r>
              <a:rPr lang="en-US" altLang="ja-JP" sz="1100" dirty="0">
                <a:latin typeface="+mn-ea"/>
                <a:cs typeface="Meiryo UI" pitchFamily="50" charset="-128"/>
              </a:rPr>
              <a:t>649</a:t>
            </a:r>
            <a:r>
              <a:rPr lang="ja-JP" altLang="en-US" sz="1100" dirty="0" smtClean="0">
                <a:latin typeface="+mn-ea"/>
                <a:cs typeface="Meiryo UI" pitchFamily="50" charset="-128"/>
              </a:rPr>
              <a:t>件。相談</a:t>
            </a:r>
            <a:r>
              <a:rPr lang="ja-JP" altLang="en-US" sz="1100" dirty="0">
                <a:latin typeface="+mn-ea"/>
                <a:cs typeface="Meiryo UI" pitchFamily="50" charset="-128"/>
              </a:rPr>
              <a:t>全体に占める若年者の割合は</a:t>
            </a:r>
            <a:r>
              <a:rPr lang="ja-JP" altLang="en-US" sz="1100" dirty="0" smtClean="0">
                <a:latin typeface="+mn-ea"/>
                <a:cs typeface="Meiryo UI" pitchFamily="50" charset="-128"/>
              </a:rPr>
              <a:t>、</a:t>
            </a:r>
            <a:endParaRPr lang="en-US" altLang="ja-JP" sz="1100" dirty="0" smtClean="0">
              <a:latin typeface="+mn-ea"/>
              <a:cs typeface="Meiryo UI" pitchFamily="50" charset="-128"/>
            </a:endParaRPr>
          </a:p>
          <a:p>
            <a:pPr lvl="0">
              <a:lnSpc>
                <a:spcPts val="1100"/>
              </a:lnSpc>
              <a:spcAft>
                <a:spcPts val="600"/>
              </a:spcAft>
            </a:pPr>
            <a:r>
              <a:rPr lang="ja-JP" altLang="en-US" sz="1100" dirty="0">
                <a:latin typeface="+mn-ea"/>
                <a:cs typeface="Meiryo UI" pitchFamily="50" charset="-128"/>
              </a:rPr>
              <a:t>　</a:t>
            </a:r>
            <a:r>
              <a:rPr lang="ja-JP" altLang="en-US" sz="1100" dirty="0" smtClean="0">
                <a:latin typeface="+mn-ea"/>
                <a:cs typeface="Meiryo UI" pitchFamily="50" charset="-128"/>
              </a:rPr>
              <a:t>　「</a:t>
            </a:r>
            <a:r>
              <a:rPr lang="ja-JP" altLang="en-US" sz="1100" dirty="0">
                <a:latin typeface="+mn-ea"/>
                <a:cs typeface="Meiryo UI" pitchFamily="50" charset="-128"/>
              </a:rPr>
              <a:t>インターネットゲーム」</a:t>
            </a:r>
            <a:r>
              <a:rPr lang="en-US" altLang="ja-JP" sz="1100" dirty="0">
                <a:latin typeface="+mn-ea"/>
                <a:cs typeface="Meiryo UI" pitchFamily="50" charset="-128"/>
              </a:rPr>
              <a:t>368</a:t>
            </a:r>
            <a:r>
              <a:rPr lang="ja-JP" altLang="en-US" sz="1100" dirty="0">
                <a:latin typeface="+mn-ea"/>
                <a:cs typeface="Meiryo UI" pitchFamily="50" charset="-128"/>
              </a:rPr>
              <a:t>件（</a:t>
            </a:r>
            <a:r>
              <a:rPr lang="en-US" altLang="ja-JP" sz="1100" dirty="0">
                <a:latin typeface="+mn-ea"/>
                <a:cs typeface="Meiryo UI" pitchFamily="50" charset="-128"/>
              </a:rPr>
              <a:t>67.8%</a:t>
            </a:r>
            <a:r>
              <a:rPr lang="ja-JP" altLang="en-US" sz="1100" dirty="0">
                <a:latin typeface="+mn-ea"/>
                <a:cs typeface="Meiryo UI" pitchFamily="50" charset="-128"/>
              </a:rPr>
              <a:t>）、「エステティックサービス」</a:t>
            </a:r>
            <a:r>
              <a:rPr lang="en-US" altLang="ja-JP" sz="1100" dirty="0">
                <a:latin typeface="+mn-ea"/>
                <a:cs typeface="Meiryo UI" pitchFamily="50" charset="-128"/>
              </a:rPr>
              <a:t>461</a:t>
            </a:r>
            <a:r>
              <a:rPr lang="ja-JP" altLang="en-US" sz="1100" dirty="0" smtClean="0">
                <a:latin typeface="+mn-ea"/>
                <a:cs typeface="Meiryo UI" pitchFamily="50" charset="-128"/>
              </a:rPr>
              <a:t>件（</a:t>
            </a:r>
            <a:r>
              <a:rPr lang="en-US" altLang="ja-JP" sz="1100" dirty="0">
                <a:latin typeface="+mn-ea"/>
                <a:cs typeface="Meiryo UI" pitchFamily="50" charset="-128"/>
              </a:rPr>
              <a:t>58.7%</a:t>
            </a:r>
            <a:r>
              <a:rPr lang="ja-JP" altLang="en-US" sz="1100" dirty="0">
                <a:latin typeface="+mn-ea"/>
                <a:cs typeface="Meiryo UI" pitchFamily="50" charset="-128"/>
              </a:rPr>
              <a:t>）、「内職・副業」</a:t>
            </a:r>
            <a:r>
              <a:rPr lang="en-US" altLang="ja-JP" sz="1100" dirty="0">
                <a:latin typeface="+mn-ea"/>
                <a:cs typeface="Meiryo UI" pitchFamily="50" charset="-128"/>
              </a:rPr>
              <a:t>493</a:t>
            </a:r>
            <a:r>
              <a:rPr lang="ja-JP" altLang="en-US" sz="1100" dirty="0">
                <a:latin typeface="+mn-ea"/>
                <a:cs typeface="Meiryo UI" pitchFamily="50" charset="-128"/>
              </a:rPr>
              <a:t>件（</a:t>
            </a:r>
            <a:r>
              <a:rPr lang="en-US" altLang="ja-JP" sz="1100" dirty="0">
                <a:latin typeface="+mn-ea"/>
                <a:cs typeface="Meiryo UI" pitchFamily="50" charset="-128"/>
              </a:rPr>
              <a:t>49.9%</a:t>
            </a:r>
            <a:r>
              <a:rPr lang="ja-JP" altLang="en-US" sz="1100" dirty="0" smtClean="0">
                <a:latin typeface="+mn-ea"/>
                <a:cs typeface="Meiryo UI" pitchFamily="50" charset="-128"/>
              </a:rPr>
              <a:t>）</a:t>
            </a:r>
            <a:endParaRPr lang="en-US" altLang="ja-JP" sz="1100" dirty="0" smtClean="0">
              <a:latin typeface="+mn-ea"/>
              <a:cs typeface="Meiryo UI" pitchFamily="50" charset="-128"/>
            </a:endParaRPr>
          </a:p>
          <a:p>
            <a:pPr lvl="0">
              <a:lnSpc>
                <a:spcPts val="1100"/>
              </a:lnSpc>
              <a:spcAft>
                <a:spcPts val="600"/>
              </a:spcAft>
            </a:pPr>
            <a:r>
              <a:rPr lang="ja-JP" altLang="en-US" sz="1100" dirty="0">
                <a:latin typeface="+mn-ea"/>
                <a:cs typeface="Meiryo UI" pitchFamily="50" charset="-128"/>
              </a:rPr>
              <a:t>　</a:t>
            </a:r>
            <a:r>
              <a:rPr lang="ja-JP" altLang="en-US" sz="1100" dirty="0" smtClean="0">
                <a:latin typeface="+mn-ea"/>
                <a:cs typeface="Meiryo UI" pitchFamily="50" charset="-128"/>
              </a:rPr>
              <a:t>　が高い。</a:t>
            </a:r>
            <a:r>
              <a:rPr lang="en-US" altLang="ja-JP" sz="1100" dirty="0" smtClean="0">
                <a:latin typeface="+mn-ea"/>
                <a:cs typeface="Meiryo UI" pitchFamily="50" charset="-128"/>
              </a:rPr>
              <a:t> </a:t>
            </a:r>
          </a:p>
          <a:p>
            <a:pPr lvl="0">
              <a:lnSpc>
                <a:spcPts val="1100"/>
              </a:lnSpc>
              <a:spcAft>
                <a:spcPts val="600"/>
              </a:spcAft>
            </a:pPr>
            <a:r>
              <a:rPr lang="ja-JP" altLang="en-US" sz="1100" dirty="0" smtClean="0">
                <a:latin typeface="+mn-ea"/>
                <a:cs typeface="Meiryo UI" pitchFamily="50" charset="-128"/>
              </a:rPr>
              <a:t>　・「化粧品」と「健康食品」は「定期購入」に関する相談が多い。（全ての年代に共通）</a:t>
            </a:r>
            <a:endParaRPr lang="en-US" altLang="ja-JP" sz="1100" u="sng" dirty="0">
              <a:latin typeface="HGP創英角ｺﾞｼｯｸUB" panose="020B0900000000000000" pitchFamily="50" charset="-128"/>
              <a:ea typeface="HGP創英角ｺﾞｼｯｸUB" panose="020B0900000000000000" pitchFamily="50" charset="-128"/>
              <a:cs typeface="Meiryo UI" pitchFamily="50" charset="-128"/>
            </a:endParaRPr>
          </a:p>
          <a:p>
            <a:pPr>
              <a:lnSpc>
                <a:spcPts val="1200"/>
              </a:lnSpc>
              <a:spcAft>
                <a:spcPts val="600"/>
              </a:spcAft>
            </a:pPr>
            <a:endParaRPr lang="en-US" altLang="ja-JP" sz="1100" u="sng" dirty="0">
              <a:latin typeface="HGP創英角ｺﾞｼｯｸUB" panose="020B0900000000000000" pitchFamily="50" charset="-128"/>
              <a:ea typeface="HGP創英角ｺﾞｼｯｸUB" panose="020B0900000000000000" pitchFamily="50" charset="-128"/>
              <a:cs typeface="Meiryo UI" pitchFamily="50" charset="-128"/>
            </a:endParaRPr>
          </a:p>
          <a:p>
            <a:pPr>
              <a:spcAft>
                <a:spcPts val="600"/>
              </a:spcAft>
            </a:pPr>
            <a:endParaRPr lang="en-US" altLang="ja-JP" sz="1100" dirty="0">
              <a:solidFill>
                <a:srgbClr val="00B050"/>
              </a:solidFill>
              <a:latin typeface="ＭＳ ゴシック" panose="020B0609070205080204" pitchFamily="49" charset="-128"/>
              <a:ea typeface="ＭＳ ゴシック" panose="020B0609070205080204" pitchFamily="49" charset="-128"/>
              <a:cs typeface="Meiryo UI" pitchFamily="50" charset="-128"/>
            </a:endParaRPr>
          </a:p>
        </p:txBody>
      </p:sp>
      <p:sp>
        <p:nvSpPr>
          <p:cNvPr id="10" name="正方形/長方形 9"/>
          <p:cNvSpPr/>
          <p:nvPr/>
        </p:nvSpPr>
        <p:spPr>
          <a:xfrm>
            <a:off x="183110" y="17787"/>
            <a:ext cx="12022177" cy="576000"/>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dk1">
              <a:shade val="50000"/>
            </a:schemeClr>
          </a:lnRef>
          <a:fillRef idx="1">
            <a:schemeClr val="dk1"/>
          </a:fillRef>
          <a:effectRef idx="0">
            <a:schemeClr val="dk1"/>
          </a:effectRef>
          <a:fontRef idx="minor">
            <a:schemeClr val="lt1"/>
          </a:fontRef>
        </p:style>
        <p:txBody>
          <a:bodyPr rot="0" spcFirstLastPara="0" vert="horz" wrap="square" lIns="122537" tIns="61268" rIns="122537" bIns="61268" numCol="1" spcCol="0" rtlCol="0" fromWordArt="0" anchor="ctr" anchorCtr="0" forceAA="0" compatLnSpc="1">
            <a:prstTxWarp prst="textNoShape">
              <a:avLst/>
            </a:prstTxWarp>
            <a:noAutofit/>
          </a:bodyPr>
          <a:lstStyle/>
          <a:p>
            <a:r>
              <a:rPr lang="ja-JP" altLang="en-US" sz="2200" b="1" kern="100" dirty="0">
                <a:latin typeface="ＭＳ Ｐゴシック" panose="020B0600070205080204" pitchFamily="50" charset="-128"/>
                <a:cs typeface="Times New Roman"/>
              </a:rPr>
              <a:t>重点取組と参考指標の取組状況　</a:t>
            </a:r>
            <a:endParaRPr lang="ja-JP" altLang="en-US" sz="2200" b="1" kern="100" dirty="0">
              <a:latin typeface="ＭＳ Ｐゴシック" panose="020B0600070205080204" pitchFamily="50" charset="-128"/>
              <a:ea typeface="ＭＳ Ｐゴシック" panose="020B0600070205080204" pitchFamily="50" charset="-128"/>
              <a:cs typeface="Times New Roman"/>
            </a:endParaRPr>
          </a:p>
        </p:txBody>
      </p:sp>
      <p:sp>
        <p:nvSpPr>
          <p:cNvPr id="11" name="テキスト ボックス 10"/>
          <p:cNvSpPr txBox="1"/>
          <p:nvPr/>
        </p:nvSpPr>
        <p:spPr>
          <a:xfrm>
            <a:off x="9288809" y="236336"/>
            <a:ext cx="2717380" cy="307777"/>
          </a:xfrm>
          <a:prstGeom prst="rect">
            <a:avLst/>
          </a:prstGeom>
          <a:solidFill>
            <a:schemeClr val="tx1">
              <a:lumMod val="75000"/>
              <a:lumOff val="25000"/>
            </a:schemeClr>
          </a:solidFill>
        </p:spPr>
        <p:txBody>
          <a:bodyPr wrap="square" rtlCol="0">
            <a:spAutoFit/>
          </a:bodyPr>
          <a:lstStyle/>
          <a:p>
            <a:pPr algn="r"/>
            <a:r>
              <a:rPr kumimoji="1" lang="en-US" altLang="ja-JP" sz="1400" dirty="0">
                <a:solidFill>
                  <a:schemeClr val="bg1"/>
                </a:solidFill>
                <a:latin typeface="+mj-ea"/>
                <a:ea typeface="+mj-ea"/>
              </a:rPr>
              <a:t>【</a:t>
            </a:r>
            <a:r>
              <a:rPr lang="ja-JP" altLang="en-US" sz="1400" dirty="0">
                <a:solidFill>
                  <a:schemeClr val="bg1"/>
                </a:solidFill>
                <a:latin typeface="+mj-ea"/>
                <a:ea typeface="+mj-ea"/>
              </a:rPr>
              <a:t>大阪府消費生活センター</a:t>
            </a:r>
            <a:r>
              <a:rPr kumimoji="1" lang="en-US" altLang="ja-JP" sz="1400" dirty="0">
                <a:solidFill>
                  <a:schemeClr val="bg1"/>
                </a:solidFill>
                <a:latin typeface="+mj-ea"/>
                <a:ea typeface="+mj-ea"/>
              </a:rPr>
              <a:t>】</a:t>
            </a:r>
            <a:endParaRPr kumimoji="1" lang="ja-JP" altLang="en-US" sz="1400" dirty="0">
              <a:solidFill>
                <a:schemeClr val="bg1"/>
              </a:solidFill>
              <a:latin typeface="+mj-ea"/>
              <a:ea typeface="+mj-ea"/>
            </a:endParaRPr>
          </a:p>
        </p:txBody>
      </p:sp>
      <p:sp>
        <p:nvSpPr>
          <p:cNvPr id="12" name="正方形/長方形 11"/>
          <p:cNvSpPr/>
          <p:nvPr/>
        </p:nvSpPr>
        <p:spPr>
          <a:xfrm>
            <a:off x="12346494" y="90809"/>
            <a:ext cx="1079424" cy="502978"/>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122537" tIns="61268" rIns="122537" bIns="61268" numCol="1" spcCol="0" rtlCol="0" fromWordArt="0" anchor="ctr" anchorCtr="0" forceAA="0" compatLnSpc="1">
            <a:prstTxWarp prst="textNoShape">
              <a:avLst/>
            </a:prstTxWarp>
            <a:noAutofit/>
          </a:bodyPr>
          <a:lstStyle/>
          <a:p>
            <a:pPr marL="0" marR="0" lvl="0" indent="0" algn="ctr" defTabSz="1351593" eaLnBrk="1" fontAlgn="auto" latinLnBrk="0" hangingPunct="1">
              <a:lnSpc>
                <a:spcPct val="100000"/>
              </a:lnSpc>
              <a:spcBef>
                <a:spcPts val="0"/>
              </a:spcBef>
              <a:spcAft>
                <a:spcPts val="0"/>
              </a:spcAft>
              <a:buClrTx/>
              <a:buSzTx/>
              <a:buFontTx/>
              <a:buNone/>
              <a:tabLst/>
              <a:defRPr/>
            </a:pPr>
            <a:r>
              <a:rPr kumimoji="0" lang="ja-JP" altLang="en-US" sz="14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資料３</a:t>
            </a:r>
            <a:r>
              <a:rPr kumimoji="0" lang="ja-JP" altLang="en-US" sz="1400" kern="100" noProof="0" dirty="0" smtClean="0">
                <a:solidFill>
                  <a:prstClr val="black"/>
                </a:solidFill>
                <a:latin typeface="ＭＳ Ｐゴシック" panose="020B0600070205080204" pitchFamily="50" charset="-128"/>
                <a:ea typeface="ＭＳ Ｐゴシック" panose="020B0600070205080204" pitchFamily="50" charset="-128"/>
                <a:cs typeface="Times New Roman"/>
              </a:rPr>
              <a:t>－２</a:t>
            </a:r>
            <a:endParaRPr kumimoji="0" lang="en-US" altLang="ja-JP" sz="1400" kern="100" dirty="0">
              <a:solidFill>
                <a:prstClr val="black"/>
              </a:solidFill>
              <a:latin typeface="ＭＳ Ｐゴシック" panose="020B0600070205080204" pitchFamily="50" charset="-128"/>
              <a:ea typeface="ＭＳ Ｐゴシック" panose="020B0600070205080204" pitchFamily="50" charset="-128"/>
              <a:cs typeface="Times New Roman"/>
            </a:endParaRPr>
          </a:p>
        </p:txBody>
      </p:sp>
      <p:sp>
        <p:nvSpPr>
          <p:cNvPr id="14" name="正方形/長方形 13">
            <a:extLst>
              <a:ext uri="{FF2B5EF4-FFF2-40B4-BE49-F238E27FC236}">
                <a16:creationId xmlns:a16="http://schemas.microsoft.com/office/drawing/2014/main" id="{4D46C1A8-056E-7A27-E412-EB61D38D208B}"/>
              </a:ext>
            </a:extLst>
          </p:cNvPr>
          <p:cNvSpPr/>
          <p:nvPr/>
        </p:nvSpPr>
        <p:spPr>
          <a:xfrm>
            <a:off x="183110" y="1140620"/>
            <a:ext cx="13242807" cy="8674306"/>
          </a:xfrm>
          <a:prstGeom prst="rect">
            <a:avLst/>
          </a:prstGeom>
          <a:noFill/>
          <a:ln w="12700" cap="flat" cmpd="sng" algn="ctr">
            <a:solidFill>
              <a:schemeClr val="tx1"/>
            </a:solidFill>
            <a:prstDash val="solid"/>
          </a:ln>
          <a:effectLst/>
        </p:spPr>
        <p:txBody>
          <a:bodyPr wrap="square" lIns="36000" tIns="36000" rIns="36000" bIns="36000" anchor="ctr" anchorCtr="0">
            <a:noAutofit/>
          </a:bodyPr>
          <a:lstStyle/>
          <a:p>
            <a:pPr>
              <a:lnSpc>
                <a:spcPts val="1300"/>
              </a:lnSpc>
            </a:pPr>
            <a:endParaRPr lang="ja-JP" altLang="en-US" sz="1050" kern="100" dirty="0">
              <a:latin typeface="ＭＳ Ｐゴシック 本文"/>
              <a:ea typeface="ＭＳ Ｐ明朝" panose="02020600040205080304" pitchFamily="18"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D3EA5088-9784-6442-8601-769B7830D755}"/>
              </a:ext>
            </a:extLst>
          </p:cNvPr>
          <p:cNvSpPr txBox="1"/>
          <p:nvPr/>
        </p:nvSpPr>
        <p:spPr>
          <a:xfrm>
            <a:off x="183110" y="687316"/>
            <a:ext cx="6732001" cy="453304"/>
          </a:xfrm>
          <a:prstGeom prst="rect">
            <a:avLst/>
          </a:prstGeom>
          <a:solidFill>
            <a:schemeClr val="tx1">
              <a:lumMod val="75000"/>
              <a:lumOff val="25000"/>
            </a:schemeClr>
          </a:solidFill>
          <a:ln w="15875" cap="flat" cmpd="sng" algn="ctr">
            <a:solidFill>
              <a:schemeClr val="tx1">
                <a:lumMod val="75000"/>
                <a:lumOff val="25000"/>
              </a:schemeClr>
            </a:solidFill>
            <a:prstDash val="solid"/>
          </a:ln>
          <a:effectLst/>
        </p:spPr>
        <p:txBody>
          <a:bodyPr wrap="square" anchor="ctr" anchorCtr="0">
            <a:noAutofit/>
          </a:bodyPr>
          <a:lstStyle/>
          <a:p>
            <a:pPr fontAlgn="base">
              <a:spcAft>
                <a:spcPts val="0"/>
              </a:spcAft>
            </a:pPr>
            <a:r>
              <a:rPr lang="ja-JP" altLang="en-US" sz="1400" dirty="0">
                <a:solidFill>
                  <a:srgbClr val="FFFFFF"/>
                </a:solidFill>
                <a:latin typeface="ＭＳ Ｐゴシック" panose="020B0600070205080204" pitchFamily="50" charset="-128"/>
                <a:ea typeface="HGPｺﾞｼｯｸE" panose="020B0900000000000000" pitchFamily="50" charset="-128"/>
                <a:cs typeface="Times New Roman" panose="02020603050405020304" pitchFamily="18" charset="0"/>
              </a:rPr>
              <a:t>参考指標</a:t>
            </a:r>
            <a:endParaRPr lang="ja-JP" sz="14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34" name="テキスト ボックス 33">
            <a:extLst>
              <a:ext uri="{FF2B5EF4-FFF2-40B4-BE49-F238E27FC236}">
                <a16:creationId xmlns:a16="http://schemas.microsoft.com/office/drawing/2014/main" id="{6C5C17CD-1C86-E557-56EE-409E11D34F6C}"/>
              </a:ext>
            </a:extLst>
          </p:cNvPr>
          <p:cNvSpPr txBox="1"/>
          <p:nvPr/>
        </p:nvSpPr>
        <p:spPr>
          <a:xfrm>
            <a:off x="6804513" y="4940119"/>
            <a:ext cx="2770528" cy="261610"/>
          </a:xfrm>
          <a:prstGeom prst="rect">
            <a:avLst/>
          </a:prstGeom>
          <a:noFill/>
        </p:spPr>
        <p:txBody>
          <a:bodyPr wrap="square" rtlCol="0">
            <a:spAutoFit/>
          </a:bodyPr>
          <a:lstStyle/>
          <a:p>
            <a:r>
              <a:rPr lang="ja-JP" altLang="en-US" sz="1100" b="1" dirty="0"/>
              <a:t>高齢者の相談の多い商品・役務（上位</a:t>
            </a:r>
            <a:r>
              <a:rPr lang="en-US" altLang="ja-JP" sz="1100" b="1" dirty="0"/>
              <a:t>10</a:t>
            </a:r>
            <a:r>
              <a:rPr lang="ja-JP" altLang="en-US" sz="1100" b="1" dirty="0"/>
              <a:t>位）</a:t>
            </a:r>
            <a:endParaRPr lang="ja-JP" altLang="ja-JP" sz="1100" b="1" dirty="0"/>
          </a:p>
        </p:txBody>
      </p:sp>
      <p:sp>
        <p:nvSpPr>
          <p:cNvPr id="38" name="テキスト ボックス 37">
            <a:extLst>
              <a:ext uri="{FF2B5EF4-FFF2-40B4-BE49-F238E27FC236}">
                <a16:creationId xmlns:a16="http://schemas.microsoft.com/office/drawing/2014/main" id="{93D6BB47-1D5A-8E54-DB59-2B4D735B554D}"/>
              </a:ext>
            </a:extLst>
          </p:cNvPr>
          <p:cNvSpPr txBox="1"/>
          <p:nvPr/>
        </p:nvSpPr>
        <p:spPr>
          <a:xfrm>
            <a:off x="239065" y="4769357"/>
            <a:ext cx="2770528" cy="261610"/>
          </a:xfrm>
          <a:prstGeom prst="rect">
            <a:avLst/>
          </a:prstGeom>
          <a:noFill/>
        </p:spPr>
        <p:txBody>
          <a:bodyPr wrap="square" rtlCol="0">
            <a:spAutoFit/>
          </a:bodyPr>
          <a:lstStyle/>
          <a:p>
            <a:r>
              <a:rPr lang="ja-JP" altLang="en-US" sz="1100" b="1" dirty="0"/>
              <a:t>若年者の相談の多い商品・役務（上位</a:t>
            </a:r>
            <a:r>
              <a:rPr lang="en-US" altLang="ja-JP" sz="1100" b="1" dirty="0"/>
              <a:t>10</a:t>
            </a:r>
            <a:r>
              <a:rPr lang="ja-JP" altLang="en-US" sz="1100" b="1" dirty="0"/>
              <a:t>位）</a:t>
            </a:r>
            <a:endParaRPr lang="ja-JP" altLang="ja-JP" sz="1100" b="1" dirty="0"/>
          </a:p>
        </p:txBody>
      </p:sp>
      <p:sp>
        <p:nvSpPr>
          <p:cNvPr id="5" name="テキスト ボックス 4"/>
          <p:cNvSpPr txBox="1"/>
          <p:nvPr/>
        </p:nvSpPr>
        <p:spPr>
          <a:xfrm>
            <a:off x="272427" y="1234149"/>
            <a:ext cx="13048830" cy="1759456"/>
          </a:xfrm>
          <a:prstGeom prst="rect">
            <a:avLst/>
          </a:prstGeom>
          <a:noFill/>
        </p:spPr>
        <p:txBody>
          <a:bodyPr wrap="square" rtlCol="0">
            <a:spAutoFit/>
          </a:bodyPr>
          <a:lstStyle/>
          <a:p>
            <a:pPr lvl="0">
              <a:lnSpc>
                <a:spcPts val="1100"/>
              </a:lnSpc>
              <a:spcAft>
                <a:spcPts val="600"/>
              </a:spcAft>
            </a:pPr>
            <a:r>
              <a:rPr lang="ja-JP" altLang="en-US" sz="1200" b="1" u="sng" dirty="0">
                <a:solidFill>
                  <a:prstClr val="black"/>
                </a:solidFill>
                <a:latin typeface="ＭＳ ゴシック" panose="020B0609070205080204" pitchFamily="49" charset="-128"/>
                <a:ea typeface="ＭＳ ゴシック" panose="020B0609070205080204" pitchFamily="49" charset="-128"/>
                <a:cs typeface="Meiryo UI" pitchFamily="50" charset="-128"/>
              </a:rPr>
              <a:t>■参考指標１</a:t>
            </a:r>
            <a:endParaRPr lang="en-US" altLang="ja-JP" sz="1200" b="1" u="sng" dirty="0">
              <a:solidFill>
                <a:prstClr val="black"/>
              </a:solidFill>
              <a:latin typeface="ＭＳ ゴシック" panose="020B0609070205080204" pitchFamily="49" charset="-128"/>
              <a:ea typeface="ＭＳ ゴシック" panose="020B0609070205080204" pitchFamily="49" charset="-128"/>
              <a:cs typeface="Meiryo UI" pitchFamily="50" charset="-128"/>
            </a:endParaRPr>
          </a:p>
          <a:p>
            <a:pPr lvl="0">
              <a:lnSpc>
                <a:spcPts val="1100"/>
              </a:lnSpc>
              <a:spcAft>
                <a:spcPts val="600"/>
              </a:spcAft>
            </a:pPr>
            <a:r>
              <a:rPr lang="ja-JP" altLang="en-US" sz="1200" b="1" dirty="0">
                <a:solidFill>
                  <a:prstClr val="black"/>
                </a:solidFill>
                <a:latin typeface="ＭＳ Ｐゴシック" panose="020B0600070205080204" pitchFamily="50" charset="-128"/>
                <a:cs typeface="Meiryo UI" pitchFamily="50" charset="-128"/>
              </a:rPr>
              <a:t>府及び市町村消費生活センターで受け付けた、契約当事者の年代別件数割合</a:t>
            </a:r>
          </a:p>
          <a:p>
            <a:pPr lvl="0">
              <a:lnSpc>
                <a:spcPts val="1100"/>
              </a:lnSpc>
              <a:spcAft>
                <a:spcPts val="600"/>
              </a:spcAft>
            </a:pPr>
            <a:r>
              <a:rPr lang="ja-JP" altLang="en-US" sz="1100" dirty="0">
                <a:solidFill>
                  <a:prstClr val="black"/>
                </a:solidFill>
                <a:latin typeface="ＭＳ Ｐゴシック" panose="020B0600070205080204" pitchFamily="50" charset="-128"/>
                <a:cs typeface="Meiryo UI" pitchFamily="50" charset="-128"/>
              </a:rPr>
              <a:t>▶ 市町村相談窓口の必要性・重要性や若年者への対応の必要性等に関するエビデンスを継続的に把握し、施策に活かす</a:t>
            </a:r>
          </a:p>
          <a:p>
            <a:pPr lvl="0">
              <a:lnSpc>
                <a:spcPts val="1100"/>
              </a:lnSpc>
              <a:spcAft>
                <a:spcPts val="600"/>
              </a:spcAft>
            </a:pPr>
            <a:r>
              <a:rPr lang="en-US" altLang="ja-JP" sz="1100" dirty="0">
                <a:solidFill>
                  <a:prstClr val="black"/>
                </a:solidFill>
                <a:latin typeface="ＭＳ Ｐゴシック" panose="020B0600070205080204" pitchFamily="50" charset="-128"/>
                <a:cs typeface="Meiryo UI" pitchFamily="50" charset="-128"/>
              </a:rPr>
              <a:t>【</a:t>
            </a:r>
            <a:r>
              <a:rPr lang="ja-JP" altLang="en-US" sz="1100" dirty="0">
                <a:solidFill>
                  <a:prstClr val="black"/>
                </a:solidFill>
                <a:latin typeface="ＭＳ Ｐゴシック" panose="020B0600070205080204" pitchFamily="50" charset="-128"/>
                <a:cs typeface="Meiryo UI" pitchFamily="50" charset="-128"/>
              </a:rPr>
              <a:t>検証方法</a:t>
            </a:r>
            <a:r>
              <a:rPr lang="en-US" altLang="ja-JP" sz="1100" dirty="0">
                <a:solidFill>
                  <a:prstClr val="black"/>
                </a:solidFill>
                <a:latin typeface="ＭＳ Ｐゴシック" panose="020B0600070205080204" pitchFamily="50" charset="-128"/>
                <a:cs typeface="Meiryo UI" pitchFamily="50" charset="-128"/>
              </a:rPr>
              <a:t>】</a:t>
            </a:r>
          </a:p>
          <a:p>
            <a:pPr lvl="0">
              <a:lnSpc>
                <a:spcPts val="1100"/>
              </a:lnSpc>
              <a:spcAft>
                <a:spcPts val="600"/>
              </a:spcAft>
            </a:pPr>
            <a:r>
              <a:rPr lang="ja-JP" altLang="en-US" sz="1100" dirty="0">
                <a:solidFill>
                  <a:prstClr val="black"/>
                </a:solidFill>
                <a:latin typeface="ＭＳ Ｐゴシック" panose="020B0600070205080204" pitchFamily="50" charset="-128"/>
                <a:cs typeface="Meiryo UI" pitchFamily="50" charset="-128"/>
              </a:rPr>
              <a:t>契約当事者の年齢区分のうち、高齢者及び若年者の年齢区分を細分化し、相談の傾向をより詳細に分析</a:t>
            </a:r>
            <a:endParaRPr lang="en-US" altLang="ja-JP" sz="1100" b="1" dirty="0">
              <a:solidFill>
                <a:prstClr val="black"/>
              </a:solidFill>
              <a:latin typeface="ＭＳ Ｐゴシック" panose="020B0600070205080204" pitchFamily="50" charset="-128"/>
              <a:cs typeface="Meiryo UI" pitchFamily="50" charset="-128"/>
            </a:endParaRPr>
          </a:p>
          <a:p>
            <a:pPr lvl="0">
              <a:lnSpc>
                <a:spcPts val="1100"/>
              </a:lnSpc>
              <a:spcAft>
                <a:spcPts val="600"/>
              </a:spcAft>
            </a:pPr>
            <a:r>
              <a:rPr lang="ja-JP" altLang="en-US" sz="1100" b="1" dirty="0">
                <a:solidFill>
                  <a:prstClr val="black"/>
                </a:solidFill>
                <a:latin typeface="ＭＳ Ｐゴシック" panose="020B0600070205080204" pitchFamily="50" charset="-128"/>
                <a:cs typeface="Meiryo UI" pitchFamily="50" charset="-128"/>
              </a:rPr>
              <a:t>〇取組状況</a:t>
            </a:r>
          </a:p>
          <a:p>
            <a:pPr lvl="0">
              <a:lnSpc>
                <a:spcPts val="1100"/>
              </a:lnSpc>
              <a:spcAft>
                <a:spcPts val="600"/>
              </a:spcAft>
            </a:pPr>
            <a:r>
              <a:rPr lang="ja-JP" altLang="en-US" sz="1100" dirty="0">
                <a:solidFill>
                  <a:prstClr val="black"/>
                </a:solidFill>
                <a:latin typeface="ＭＳ Ｐゴシック" panose="020B0600070205080204" pitchFamily="50" charset="-128"/>
                <a:cs typeface="Meiryo UI" pitchFamily="50" charset="-128"/>
              </a:rPr>
              <a:t>▶ 令和３年度大阪府及び府内市町村の消費生活相談から、契約当事者年代別の相談の傾向を</a:t>
            </a:r>
            <a:r>
              <a:rPr lang="ja-JP" altLang="en-US" sz="1100" dirty="0" smtClean="0">
                <a:solidFill>
                  <a:prstClr val="black"/>
                </a:solidFill>
                <a:latin typeface="ＭＳ Ｐゴシック" panose="020B0600070205080204" pitchFamily="50" charset="-128"/>
                <a:cs typeface="Meiryo UI" pitchFamily="50" charset="-128"/>
              </a:rPr>
              <a:t>分析</a:t>
            </a:r>
            <a:endParaRPr lang="en-US" altLang="ja-JP" sz="1100" dirty="0">
              <a:solidFill>
                <a:prstClr val="black"/>
              </a:solidFill>
              <a:latin typeface="ＭＳ Ｐゴシック" panose="020B0600070205080204" pitchFamily="50" charset="-128"/>
              <a:cs typeface="Meiryo UI" pitchFamily="50" charset="-128"/>
            </a:endParaRPr>
          </a:p>
          <a:p>
            <a:pPr lvl="0">
              <a:lnSpc>
                <a:spcPts val="1100"/>
              </a:lnSpc>
              <a:spcAft>
                <a:spcPts val="600"/>
              </a:spcAft>
            </a:pPr>
            <a:r>
              <a:rPr lang="ja-JP" altLang="en-US" sz="1100" dirty="0" smtClean="0">
                <a:latin typeface="HGP創英角ｺﾞｼｯｸUB" panose="020B0900000000000000" pitchFamily="50" charset="-128"/>
                <a:ea typeface="HGP創英角ｺﾞｼｯｸUB" panose="020B0900000000000000" pitchFamily="50" charset="-128"/>
                <a:cs typeface="Meiryo UI" pitchFamily="50" charset="-128"/>
              </a:rPr>
              <a:t>⇒</a:t>
            </a:r>
            <a:r>
              <a:rPr lang="ja-JP" altLang="en-US" sz="1100" u="sng" dirty="0">
                <a:latin typeface="HGP創英角ｺﾞｼｯｸUB" panose="020B0900000000000000" pitchFamily="50" charset="-128"/>
                <a:ea typeface="HGP創英角ｺﾞｼｯｸUB" panose="020B0900000000000000" pitchFamily="50" charset="-128"/>
                <a:cs typeface="Meiryo UI" pitchFamily="50" charset="-128"/>
              </a:rPr>
              <a:t>これらの結果を参考にして、消費者教育や啓発事業ではターゲットに応じた消費者トラブルの内容を取り上げ</a:t>
            </a:r>
            <a:r>
              <a:rPr lang="ja-JP" altLang="en-US" sz="1100" u="sng" dirty="0" smtClean="0">
                <a:latin typeface="HGP創英角ｺﾞｼｯｸUB" panose="020B0900000000000000" pitchFamily="50" charset="-128"/>
                <a:ea typeface="HGP創英角ｺﾞｼｯｸUB" panose="020B0900000000000000" pitchFamily="50" charset="-128"/>
                <a:cs typeface="Meiryo UI" pitchFamily="50" charset="-128"/>
              </a:rPr>
              <a:t>、被害</a:t>
            </a:r>
            <a:r>
              <a:rPr lang="ja-JP" altLang="en-US" sz="1100" u="sng" dirty="0">
                <a:latin typeface="HGP創英角ｺﾞｼｯｸUB" panose="020B0900000000000000" pitchFamily="50" charset="-128"/>
                <a:ea typeface="HGP創英角ｺﾞｼｯｸUB" panose="020B0900000000000000" pitchFamily="50" charset="-128"/>
                <a:cs typeface="Meiryo UI" pitchFamily="50" charset="-128"/>
              </a:rPr>
              <a:t>の未然防止・拡大防止を</a:t>
            </a:r>
            <a:r>
              <a:rPr lang="ja-JP" altLang="en-US" sz="1100" u="sng" dirty="0" smtClean="0">
                <a:latin typeface="HGP創英角ｺﾞｼｯｸUB" panose="020B0900000000000000" pitchFamily="50" charset="-128"/>
                <a:ea typeface="HGP創英角ｺﾞｼｯｸUB" panose="020B0900000000000000" pitchFamily="50" charset="-128"/>
                <a:cs typeface="Meiryo UI" pitchFamily="50" charset="-128"/>
              </a:rPr>
              <a:t>図る</a:t>
            </a:r>
            <a:endParaRPr lang="en-US" altLang="ja-JP" sz="1100" u="sng" dirty="0">
              <a:latin typeface="HGP創英角ｺﾞｼｯｸUB" panose="020B0900000000000000" pitchFamily="50" charset="-128"/>
              <a:ea typeface="HGP創英角ｺﾞｼｯｸUB" panose="020B0900000000000000" pitchFamily="50" charset="-128"/>
              <a:cs typeface="Meiryo UI" pitchFamily="50" charset="-128"/>
            </a:endParaRPr>
          </a:p>
        </p:txBody>
      </p:sp>
      <p:sp>
        <p:nvSpPr>
          <p:cNvPr id="20" name="正方形/長方形 19"/>
          <p:cNvSpPr/>
          <p:nvPr/>
        </p:nvSpPr>
        <p:spPr>
          <a:xfrm>
            <a:off x="6665879" y="3087134"/>
            <a:ext cx="6760038" cy="1852985"/>
          </a:xfrm>
          <a:prstGeom prst="rect">
            <a:avLst/>
          </a:prstGeom>
          <a:ln w="6350">
            <a:noFill/>
          </a:ln>
        </p:spPr>
        <p:txBody>
          <a:bodyPr wrap="square" lIns="0" tIns="63997" rIns="0" bIns="63997" rtlCol="0" anchor="t">
            <a:noAutofit/>
          </a:bodyPr>
          <a:lstStyle/>
          <a:p>
            <a:pPr lvl="0">
              <a:lnSpc>
                <a:spcPts val="1100"/>
              </a:lnSpc>
              <a:spcAft>
                <a:spcPts val="600"/>
              </a:spcAft>
            </a:pPr>
            <a:r>
              <a:rPr lang="ja-JP" altLang="en-US" sz="1100" dirty="0" smtClean="0">
                <a:latin typeface="HGP創英角ｺﾞｼｯｸUB" panose="020B0900000000000000" pitchFamily="50" charset="-128"/>
                <a:ea typeface="HGP創英角ｺﾞｼｯｸUB" panose="020B0900000000000000" pitchFamily="50" charset="-128"/>
                <a:cs typeface="Meiryo UI" pitchFamily="50" charset="-128"/>
              </a:rPr>
              <a:t>　（</a:t>
            </a:r>
            <a:r>
              <a:rPr lang="ja-JP" altLang="en-US" sz="1100" dirty="0">
                <a:latin typeface="HGP創英角ｺﾞｼｯｸUB" panose="020B0900000000000000" pitchFamily="50" charset="-128"/>
                <a:ea typeface="HGP創英角ｺﾞｼｯｸUB" panose="020B0900000000000000" pitchFamily="50" charset="-128"/>
                <a:cs typeface="Meiryo UI" pitchFamily="50" charset="-128"/>
              </a:rPr>
              <a:t>２</a:t>
            </a:r>
            <a:r>
              <a:rPr lang="ja-JP" altLang="en-US" sz="1100" dirty="0" smtClean="0">
                <a:latin typeface="HGP創英角ｺﾞｼｯｸUB" panose="020B0900000000000000" pitchFamily="50" charset="-128"/>
                <a:ea typeface="HGP創英角ｺﾞｼｯｸUB" panose="020B0900000000000000" pitchFamily="50" charset="-128"/>
                <a:cs typeface="Meiryo UI" pitchFamily="50" charset="-128"/>
              </a:rPr>
              <a:t>）高齢者（６５歳以上）</a:t>
            </a:r>
            <a:r>
              <a:rPr lang="ja-JP" altLang="en-US" sz="1100" dirty="0">
                <a:latin typeface="HGP創英角ｺﾞｼｯｸUB" panose="020B0900000000000000" pitchFamily="50" charset="-128"/>
                <a:ea typeface="HGP創英角ｺﾞｼｯｸUB" panose="020B0900000000000000" pitchFamily="50" charset="-128"/>
                <a:cs typeface="Meiryo UI" pitchFamily="50" charset="-128"/>
              </a:rPr>
              <a:t>の</a:t>
            </a:r>
            <a:r>
              <a:rPr lang="ja-JP" altLang="en-US" sz="1100" dirty="0" smtClean="0">
                <a:latin typeface="HGP創英角ｺﾞｼｯｸUB" panose="020B0900000000000000" pitchFamily="50" charset="-128"/>
                <a:ea typeface="HGP創英角ｺﾞｼｯｸUB" panose="020B0900000000000000" pitchFamily="50" charset="-128"/>
                <a:cs typeface="Meiryo UI" pitchFamily="50" charset="-128"/>
              </a:rPr>
              <a:t>特徴</a:t>
            </a:r>
            <a:endParaRPr lang="en-US" altLang="ja-JP" sz="1100" dirty="0">
              <a:latin typeface="HGP創英角ｺﾞｼｯｸUB" panose="020B0900000000000000" pitchFamily="50" charset="-128"/>
              <a:ea typeface="HGP創英角ｺﾞｼｯｸUB" panose="020B0900000000000000" pitchFamily="50" charset="-128"/>
              <a:cs typeface="Meiryo UI" pitchFamily="50" charset="-128"/>
            </a:endParaRPr>
          </a:p>
          <a:p>
            <a:pPr lvl="0">
              <a:lnSpc>
                <a:spcPts val="1100"/>
              </a:lnSpc>
              <a:spcAft>
                <a:spcPts val="600"/>
              </a:spcAft>
            </a:pPr>
            <a:r>
              <a:rPr lang="ja-JP" altLang="en-US" sz="1100" dirty="0">
                <a:latin typeface="HGP創英角ｺﾞｼｯｸUB" panose="020B0900000000000000" pitchFamily="50" charset="-128"/>
                <a:ea typeface="HGP創英角ｺﾞｼｯｸUB" panose="020B0900000000000000" pitchFamily="50" charset="-128"/>
                <a:cs typeface="Meiryo UI" pitchFamily="50" charset="-128"/>
              </a:rPr>
              <a:t>　</a:t>
            </a:r>
            <a:r>
              <a:rPr lang="ja-JP" altLang="en-US" sz="1100" dirty="0" smtClean="0">
                <a:latin typeface="+mn-ea"/>
                <a:cs typeface="Meiryo UI" pitchFamily="50" charset="-128"/>
              </a:rPr>
              <a:t>・相談件数は</a:t>
            </a:r>
            <a:r>
              <a:rPr lang="en-US" altLang="ja-JP" sz="1100" dirty="0" smtClean="0">
                <a:latin typeface="+mn-ea"/>
                <a:cs typeface="Meiryo UI" pitchFamily="50" charset="-128"/>
              </a:rPr>
              <a:t>19,744</a:t>
            </a:r>
            <a:r>
              <a:rPr lang="ja-JP" altLang="en-US" sz="1100" dirty="0" smtClean="0">
                <a:latin typeface="+mn-ea"/>
                <a:cs typeface="Meiryo UI" pitchFamily="50" charset="-128"/>
              </a:rPr>
              <a:t>件で、前年度に比べ</a:t>
            </a:r>
            <a:r>
              <a:rPr lang="en-US" altLang="ja-JP" sz="1100" dirty="0" smtClean="0">
                <a:latin typeface="+mn-ea"/>
                <a:cs typeface="Meiryo UI" pitchFamily="50" charset="-128"/>
              </a:rPr>
              <a:t>1,390</a:t>
            </a:r>
            <a:r>
              <a:rPr lang="ja-JP" altLang="en-US" sz="1100" dirty="0" smtClean="0">
                <a:latin typeface="+mn-ea"/>
                <a:cs typeface="Meiryo UI" pitchFamily="50" charset="-128"/>
              </a:rPr>
              <a:t>件（</a:t>
            </a:r>
            <a:r>
              <a:rPr lang="en-US" altLang="ja-JP" sz="1100" dirty="0" smtClean="0">
                <a:latin typeface="+mn-ea"/>
                <a:cs typeface="Meiryo UI" pitchFamily="50" charset="-128"/>
              </a:rPr>
              <a:t>6.6%</a:t>
            </a:r>
            <a:r>
              <a:rPr lang="ja-JP" altLang="en-US" sz="1100" dirty="0" smtClean="0">
                <a:latin typeface="+mn-ea"/>
                <a:cs typeface="Meiryo UI" pitchFamily="50" charset="-128"/>
              </a:rPr>
              <a:t>）減少したが、相談全体に占める割合は</a:t>
            </a:r>
            <a:r>
              <a:rPr lang="en-US" altLang="ja-JP" sz="1100" dirty="0" smtClean="0">
                <a:latin typeface="+mn-ea"/>
                <a:cs typeface="Meiryo UI" pitchFamily="50" charset="-128"/>
              </a:rPr>
              <a:t>27.9%</a:t>
            </a:r>
            <a:r>
              <a:rPr lang="ja-JP" altLang="en-US" sz="1100" dirty="0" smtClean="0">
                <a:latin typeface="+mn-ea"/>
                <a:cs typeface="Meiryo UI" pitchFamily="50" charset="-128"/>
              </a:rPr>
              <a:t>となり、</a:t>
            </a:r>
            <a:endParaRPr lang="en-US" altLang="ja-JP" sz="1100" dirty="0" smtClean="0">
              <a:latin typeface="+mn-ea"/>
              <a:cs typeface="Meiryo UI" pitchFamily="50" charset="-128"/>
            </a:endParaRPr>
          </a:p>
          <a:p>
            <a:pPr lvl="0">
              <a:lnSpc>
                <a:spcPts val="1100"/>
              </a:lnSpc>
              <a:spcAft>
                <a:spcPts val="600"/>
              </a:spcAft>
            </a:pPr>
            <a:r>
              <a:rPr lang="ja-JP" altLang="en-US" sz="1100" dirty="0" smtClean="0">
                <a:latin typeface="+mn-ea"/>
                <a:cs typeface="Meiryo UI" pitchFamily="50" charset="-128"/>
              </a:rPr>
              <a:t>　　前年度（</a:t>
            </a:r>
            <a:r>
              <a:rPr lang="en-US" altLang="ja-JP" sz="1100" dirty="0" smtClean="0">
                <a:latin typeface="+mn-ea"/>
                <a:cs typeface="Meiryo UI" pitchFamily="50" charset="-128"/>
              </a:rPr>
              <a:t>26.9%</a:t>
            </a:r>
            <a:r>
              <a:rPr lang="ja-JP" altLang="en-US" sz="1100" dirty="0" smtClean="0">
                <a:latin typeface="+mn-ea"/>
                <a:cs typeface="Meiryo UI" pitchFamily="50" charset="-128"/>
              </a:rPr>
              <a:t>）に比べ、大きい。</a:t>
            </a:r>
            <a:endParaRPr lang="en-US" altLang="ja-JP" sz="1100" dirty="0" smtClean="0">
              <a:latin typeface="+mn-ea"/>
              <a:cs typeface="Meiryo UI" pitchFamily="50" charset="-128"/>
            </a:endParaRPr>
          </a:p>
          <a:p>
            <a:pPr lvl="0">
              <a:lnSpc>
                <a:spcPts val="1100"/>
              </a:lnSpc>
              <a:spcAft>
                <a:spcPts val="600"/>
              </a:spcAft>
            </a:pPr>
            <a:r>
              <a:rPr lang="ja-JP" altLang="en-US" sz="1100" dirty="0" smtClean="0">
                <a:latin typeface="+mn-ea"/>
                <a:cs typeface="Meiryo UI" pitchFamily="50" charset="-128"/>
              </a:rPr>
              <a:t>　・商品・役務別で最も多い相談は「化粧品」で</a:t>
            </a:r>
            <a:r>
              <a:rPr lang="en-US" altLang="ja-JP" sz="1100" dirty="0" smtClean="0">
                <a:latin typeface="+mn-ea"/>
                <a:cs typeface="Meiryo UI" pitchFamily="50" charset="-128"/>
              </a:rPr>
              <a:t>964</a:t>
            </a:r>
            <a:r>
              <a:rPr lang="ja-JP" altLang="en-US" sz="1100" dirty="0" smtClean="0">
                <a:latin typeface="+mn-ea"/>
                <a:cs typeface="Meiryo UI" pitchFamily="50" charset="-128"/>
              </a:rPr>
              <a:t>件。相談全体に占める高齢者の割合は、「保健・福祉サービス」</a:t>
            </a:r>
            <a:endParaRPr lang="en-US" altLang="ja-JP" sz="1100" dirty="0" smtClean="0">
              <a:latin typeface="+mn-ea"/>
              <a:cs typeface="Meiryo UI" pitchFamily="50" charset="-128"/>
            </a:endParaRPr>
          </a:p>
          <a:p>
            <a:pPr lvl="0">
              <a:lnSpc>
                <a:spcPts val="1100"/>
              </a:lnSpc>
              <a:spcAft>
                <a:spcPts val="600"/>
              </a:spcAft>
            </a:pPr>
            <a:r>
              <a:rPr lang="ja-JP" altLang="en-US" sz="1100" dirty="0" smtClean="0">
                <a:latin typeface="+mn-ea"/>
                <a:cs typeface="Meiryo UI" pitchFamily="50" charset="-128"/>
              </a:rPr>
              <a:t>　　（新型コロナワクチン等の問合せなど）</a:t>
            </a:r>
            <a:r>
              <a:rPr lang="en-US" altLang="ja-JP" sz="1100" dirty="0" smtClean="0">
                <a:latin typeface="+mn-ea"/>
                <a:cs typeface="Meiryo UI" pitchFamily="50" charset="-128"/>
              </a:rPr>
              <a:t>453</a:t>
            </a:r>
            <a:r>
              <a:rPr lang="ja-JP" altLang="en-US" sz="1100" dirty="0" smtClean="0">
                <a:latin typeface="+mn-ea"/>
                <a:cs typeface="Meiryo UI" pitchFamily="50" charset="-128"/>
              </a:rPr>
              <a:t>件（</a:t>
            </a:r>
            <a:r>
              <a:rPr lang="en-US" altLang="ja-JP" sz="1100" dirty="0" smtClean="0">
                <a:latin typeface="+mn-ea"/>
                <a:cs typeface="Meiryo UI" pitchFamily="50" charset="-128"/>
              </a:rPr>
              <a:t>63.3%</a:t>
            </a:r>
            <a:r>
              <a:rPr lang="ja-JP" altLang="en-US" sz="1100" dirty="0" smtClean="0">
                <a:latin typeface="+mn-ea"/>
                <a:cs typeface="Meiryo UI" pitchFamily="50" charset="-128"/>
              </a:rPr>
              <a:t>）、「新聞」</a:t>
            </a:r>
            <a:r>
              <a:rPr lang="en-US" altLang="ja-JP" sz="1100" dirty="0" smtClean="0">
                <a:latin typeface="+mn-ea"/>
                <a:cs typeface="Meiryo UI" pitchFamily="50" charset="-128"/>
              </a:rPr>
              <a:t>401</a:t>
            </a:r>
            <a:r>
              <a:rPr lang="ja-JP" altLang="en-US" sz="1100" dirty="0" smtClean="0">
                <a:latin typeface="+mn-ea"/>
                <a:cs typeface="Meiryo UI" pitchFamily="50" charset="-128"/>
              </a:rPr>
              <a:t>件（</a:t>
            </a:r>
            <a:r>
              <a:rPr lang="en-US" altLang="ja-JP" sz="1100" dirty="0" smtClean="0">
                <a:latin typeface="+mn-ea"/>
                <a:cs typeface="Meiryo UI" pitchFamily="50" charset="-128"/>
              </a:rPr>
              <a:t>58.7%</a:t>
            </a:r>
            <a:r>
              <a:rPr lang="ja-JP" altLang="en-US" sz="1100" dirty="0" smtClean="0">
                <a:latin typeface="+mn-ea"/>
                <a:cs typeface="Meiryo UI" pitchFamily="50" charset="-128"/>
              </a:rPr>
              <a:t>）が高い。</a:t>
            </a:r>
            <a:r>
              <a:rPr lang="en-US" altLang="ja-JP" sz="1100" dirty="0" smtClean="0">
                <a:latin typeface="+mn-ea"/>
                <a:cs typeface="Meiryo UI" pitchFamily="50" charset="-128"/>
              </a:rPr>
              <a:t> </a:t>
            </a:r>
          </a:p>
          <a:p>
            <a:pPr lvl="0">
              <a:lnSpc>
                <a:spcPts val="1100"/>
              </a:lnSpc>
              <a:spcAft>
                <a:spcPts val="600"/>
              </a:spcAft>
            </a:pPr>
            <a:r>
              <a:rPr lang="ja-JP" altLang="en-US" sz="1100" dirty="0" smtClean="0">
                <a:latin typeface="+mn-ea"/>
                <a:cs typeface="Meiryo UI" pitchFamily="50" charset="-128"/>
              </a:rPr>
              <a:t>　・販売購入形態別は、「通信販売」が</a:t>
            </a:r>
            <a:r>
              <a:rPr lang="en-US" altLang="ja-JP" sz="1100" dirty="0" smtClean="0">
                <a:latin typeface="+mn-ea"/>
                <a:cs typeface="Meiryo UI" pitchFamily="50" charset="-128"/>
              </a:rPr>
              <a:t>6,021</a:t>
            </a:r>
            <a:r>
              <a:rPr lang="ja-JP" altLang="en-US" sz="1100" dirty="0" smtClean="0">
                <a:latin typeface="+mn-ea"/>
                <a:cs typeface="Meiryo UI" pitchFamily="50" charset="-128"/>
              </a:rPr>
              <a:t>件で最も多い。相談全体に占める高齢者の割合は、「訪問購入」が</a:t>
            </a:r>
            <a:endParaRPr lang="en-US" altLang="ja-JP" sz="1100" dirty="0" smtClean="0">
              <a:latin typeface="+mn-ea"/>
              <a:cs typeface="Meiryo UI" pitchFamily="50" charset="-128"/>
            </a:endParaRPr>
          </a:p>
          <a:p>
            <a:pPr lvl="0">
              <a:lnSpc>
                <a:spcPts val="1100"/>
              </a:lnSpc>
              <a:spcAft>
                <a:spcPts val="600"/>
              </a:spcAft>
            </a:pPr>
            <a:r>
              <a:rPr lang="ja-JP" altLang="en-US" sz="1100" dirty="0">
                <a:latin typeface="+mn-ea"/>
                <a:cs typeface="Meiryo UI" pitchFamily="50" charset="-128"/>
              </a:rPr>
              <a:t>　</a:t>
            </a:r>
            <a:r>
              <a:rPr lang="ja-JP" altLang="en-US" sz="1100" dirty="0" smtClean="0">
                <a:latin typeface="+mn-ea"/>
                <a:cs typeface="Meiryo UI" pitchFamily="50" charset="-128"/>
              </a:rPr>
              <a:t>　</a:t>
            </a:r>
            <a:r>
              <a:rPr lang="en-US" altLang="ja-JP" sz="1100" dirty="0" smtClean="0">
                <a:latin typeface="+mn-ea"/>
                <a:cs typeface="Meiryo UI" pitchFamily="50" charset="-128"/>
              </a:rPr>
              <a:t>61.0%</a:t>
            </a:r>
            <a:r>
              <a:rPr lang="ja-JP" altLang="en-US" sz="1100" dirty="0" err="1" smtClean="0">
                <a:latin typeface="+mn-ea"/>
                <a:cs typeface="Meiryo UI" pitchFamily="50" charset="-128"/>
              </a:rPr>
              <a:t>、</a:t>
            </a:r>
            <a:r>
              <a:rPr lang="ja-JP" altLang="en-US" sz="1100" dirty="0" smtClean="0">
                <a:latin typeface="+mn-ea"/>
                <a:cs typeface="Meiryo UI" pitchFamily="50" charset="-128"/>
              </a:rPr>
              <a:t>「訪問販売」が</a:t>
            </a:r>
            <a:r>
              <a:rPr lang="en-US" altLang="ja-JP" sz="1100" dirty="0" smtClean="0">
                <a:latin typeface="+mn-ea"/>
                <a:cs typeface="Meiryo UI" pitchFamily="50" charset="-128"/>
              </a:rPr>
              <a:t>43.1%</a:t>
            </a:r>
            <a:r>
              <a:rPr lang="ja-JP" altLang="en-US" sz="1100" dirty="0" err="1" smtClean="0">
                <a:latin typeface="+mn-ea"/>
                <a:cs typeface="Meiryo UI" pitchFamily="50" charset="-128"/>
              </a:rPr>
              <a:t>、</a:t>
            </a:r>
            <a:r>
              <a:rPr lang="ja-JP" altLang="en-US" sz="1100" dirty="0" smtClean="0">
                <a:latin typeface="+mn-ea"/>
                <a:cs typeface="Meiryo UI" pitchFamily="50" charset="-128"/>
              </a:rPr>
              <a:t>「電話勧誘販売」が</a:t>
            </a:r>
            <a:r>
              <a:rPr lang="en-US" altLang="ja-JP" sz="1100" dirty="0" smtClean="0">
                <a:latin typeface="+mn-ea"/>
                <a:cs typeface="Meiryo UI" pitchFamily="50" charset="-128"/>
              </a:rPr>
              <a:t>41.2%</a:t>
            </a:r>
            <a:r>
              <a:rPr lang="ja-JP" altLang="en-US" sz="1100" dirty="0" smtClean="0">
                <a:latin typeface="+mn-ea"/>
                <a:cs typeface="Meiryo UI" pitchFamily="50" charset="-128"/>
              </a:rPr>
              <a:t>と高い。</a:t>
            </a:r>
            <a:r>
              <a:rPr lang="en-US" altLang="ja-JP" sz="1100" dirty="0" smtClean="0">
                <a:latin typeface="+mn-ea"/>
                <a:cs typeface="Meiryo UI" pitchFamily="50" charset="-128"/>
              </a:rPr>
              <a:t> </a:t>
            </a:r>
          </a:p>
          <a:p>
            <a:pPr>
              <a:lnSpc>
                <a:spcPts val="1100"/>
              </a:lnSpc>
              <a:spcAft>
                <a:spcPts val="600"/>
              </a:spcAft>
            </a:pPr>
            <a:r>
              <a:rPr lang="ja-JP" altLang="en-US" sz="1100" dirty="0" smtClean="0">
                <a:latin typeface="+mn-ea"/>
                <a:cs typeface="Meiryo UI" pitchFamily="50" charset="-128"/>
              </a:rPr>
              <a:t>　・</a:t>
            </a:r>
            <a:r>
              <a:rPr lang="ja-JP" altLang="en-US" sz="1100" dirty="0">
                <a:latin typeface="+mn-ea"/>
                <a:cs typeface="Meiryo UI" pitchFamily="50" charset="-128"/>
              </a:rPr>
              <a:t>「化粧品」と「健康食品」は「定期購入」に関する相談が多い。（全ての年代に共通</a:t>
            </a:r>
            <a:r>
              <a:rPr lang="ja-JP" altLang="en-US" sz="1100" dirty="0" smtClean="0">
                <a:latin typeface="+mn-ea"/>
                <a:cs typeface="Meiryo UI" pitchFamily="50" charset="-128"/>
              </a:rPr>
              <a:t>）</a:t>
            </a:r>
            <a:endParaRPr lang="en-US" altLang="ja-JP" sz="1100" u="sng" dirty="0">
              <a:latin typeface="HGP創英角ｺﾞｼｯｸUB" panose="020B0900000000000000" pitchFamily="50" charset="-128"/>
              <a:ea typeface="HGP創英角ｺﾞｼｯｸUB" panose="020B0900000000000000" pitchFamily="50" charset="-128"/>
              <a:cs typeface="Meiryo UI" pitchFamily="50" charset="-128"/>
            </a:endParaRPr>
          </a:p>
          <a:p>
            <a:pPr>
              <a:lnSpc>
                <a:spcPts val="1200"/>
              </a:lnSpc>
              <a:spcAft>
                <a:spcPts val="600"/>
              </a:spcAft>
            </a:pPr>
            <a:endParaRPr lang="en-US" altLang="ja-JP" sz="1100" u="sng" dirty="0">
              <a:latin typeface="HGP創英角ｺﾞｼｯｸUB" panose="020B0900000000000000" pitchFamily="50" charset="-128"/>
              <a:ea typeface="HGP創英角ｺﾞｼｯｸUB" panose="020B0900000000000000" pitchFamily="50" charset="-128"/>
              <a:cs typeface="Meiryo UI" pitchFamily="50" charset="-128"/>
            </a:endParaRPr>
          </a:p>
          <a:p>
            <a:pPr>
              <a:spcAft>
                <a:spcPts val="600"/>
              </a:spcAft>
            </a:pPr>
            <a:endParaRPr lang="en-US" altLang="ja-JP" sz="1100" dirty="0">
              <a:solidFill>
                <a:srgbClr val="00B050"/>
              </a:solidFill>
              <a:latin typeface="ＭＳ ゴシック" panose="020B0609070205080204" pitchFamily="49" charset="-128"/>
              <a:ea typeface="ＭＳ ゴシック" panose="020B0609070205080204" pitchFamily="49" charset="-128"/>
              <a:cs typeface="Meiryo UI" pitchFamily="50" charset="-128"/>
            </a:endParaRPr>
          </a:p>
        </p:txBody>
      </p:sp>
      <p:graphicFrame>
        <p:nvGraphicFramePr>
          <p:cNvPr id="24" name="グラフ 23"/>
          <p:cNvGraphicFramePr>
            <a:graphicFrameLocks/>
          </p:cNvGraphicFramePr>
          <p:nvPr>
            <p:extLst>
              <p:ext uri="{D42A27DB-BD31-4B8C-83A1-F6EECF244321}">
                <p14:modId xmlns:p14="http://schemas.microsoft.com/office/powerpoint/2010/main" val="4104116816"/>
              </p:ext>
            </p:extLst>
          </p:nvPr>
        </p:nvGraphicFramePr>
        <p:xfrm>
          <a:off x="3467099" y="5104589"/>
          <a:ext cx="3047274" cy="25567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グラフ 24"/>
          <p:cNvGraphicFramePr>
            <a:graphicFrameLocks/>
          </p:cNvGraphicFramePr>
          <p:nvPr>
            <p:extLst>
              <p:ext uri="{D42A27DB-BD31-4B8C-83A1-F6EECF244321}">
                <p14:modId xmlns:p14="http://schemas.microsoft.com/office/powerpoint/2010/main" val="2049258211"/>
              </p:ext>
            </p:extLst>
          </p:nvPr>
        </p:nvGraphicFramePr>
        <p:xfrm>
          <a:off x="272427" y="5104590"/>
          <a:ext cx="3104292" cy="2556721"/>
        </p:xfrm>
        <a:graphic>
          <a:graphicData uri="http://schemas.openxmlformats.org/drawingml/2006/chart">
            <c:chart xmlns:c="http://schemas.openxmlformats.org/drawingml/2006/chart" xmlns:r="http://schemas.openxmlformats.org/officeDocument/2006/relationships" r:id="rId3"/>
          </a:graphicData>
        </a:graphic>
      </p:graphicFrame>
      <p:sp>
        <p:nvSpPr>
          <p:cNvPr id="29" name="テキスト ボックス 28">
            <a:extLst>
              <a:ext uri="{FF2B5EF4-FFF2-40B4-BE49-F238E27FC236}">
                <a16:creationId xmlns:a16="http://schemas.microsoft.com/office/drawing/2014/main" id="{93D6BB47-1D5A-8E54-DB59-2B4D735B554D}"/>
              </a:ext>
            </a:extLst>
          </p:cNvPr>
          <p:cNvSpPr txBox="1"/>
          <p:nvPr/>
        </p:nvSpPr>
        <p:spPr>
          <a:xfrm>
            <a:off x="3376719" y="4696707"/>
            <a:ext cx="2770528" cy="430887"/>
          </a:xfrm>
          <a:prstGeom prst="rect">
            <a:avLst/>
          </a:prstGeom>
          <a:noFill/>
        </p:spPr>
        <p:txBody>
          <a:bodyPr wrap="square" rtlCol="0">
            <a:spAutoFit/>
          </a:bodyPr>
          <a:lstStyle/>
          <a:p>
            <a:r>
              <a:rPr lang="ja-JP" altLang="en-US" sz="1100" b="1" dirty="0"/>
              <a:t>若年者の相談の多い商品・役務（上位</a:t>
            </a:r>
            <a:r>
              <a:rPr lang="en-US" altLang="ja-JP" sz="1100" b="1" dirty="0"/>
              <a:t>10</a:t>
            </a:r>
            <a:r>
              <a:rPr lang="ja-JP" altLang="en-US" sz="1100" b="1" dirty="0"/>
              <a:t>位</a:t>
            </a:r>
            <a:r>
              <a:rPr lang="ja-JP" altLang="en-US" sz="1100" b="1" dirty="0" smtClean="0"/>
              <a:t>）の相談全体に占める割合</a:t>
            </a:r>
            <a:endParaRPr lang="ja-JP" altLang="ja-JP" sz="1100" b="1" dirty="0"/>
          </a:p>
        </p:txBody>
      </p:sp>
      <p:graphicFrame>
        <p:nvGraphicFramePr>
          <p:cNvPr id="18" name="グラフ 17"/>
          <p:cNvGraphicFramePr>
            <a:graphicFrameLocks/>
          </p:cNvGraphicFramePr>
          <p:nvPr>
            <p:extLst>
              <p:ext uri="{D42A27DB-BD31-4B8C-83A1-F6EECF244321}">
                <p14:modId xmlns:p14="http://schemas.microsoft.com/office/powerpoint/2010/main" val="572533219"/>
              </p:ext>
            </p:extLst>
          </p:nvPr>
        </p:nvGraphicFramePr>
        <p:xfrm>
          <a:off x="6842600" y="5374424"/>
          <a:ext cx="3206570" cy="2263578"/>
        </p:xfrm>
        <a:graphic>
          <a:graphicData uri="http://schemas.openxmlformats.org/drawingml/2006/chart">
            <c:chart xmlns:c="http://schemas.openxmlformats.org/drawingml/2006/chart" xmlns:r="http://schemas.openxmlformats.org/officeDocument/2006/relationships" r:id="rId4"/>
          </a:graphicData>
        </a:graphic>
      </p:graphicFrame>
      <p:sp>
        <p:nvSpPr>
          <p:cNvPr id="19" name="テキスト ボックス 18">
            <a:extLst>
              <a:ext uri="{FF2B5EF4-FFF2-40B4-BE49-F238E27FC236}">
                <a16:creationId xmlns:a16="http://schemas.microsoft.com/office/drawing/2014/main" id="{93D6BB47-1D5A-8E54-DB59-2B4D735B554D}"/>
              </a:ext>
            </a:extLst>
          </p:cNvPr>
          <p:cNvSpPr txBox="1"/>
          <p:nvPr/>
        </p:nvSpPr>
        <p:spPr>
          <a:xfrm>
            <a:off x="10093673" y="4919358"/>
            <a:ext cx="2770528" cy="430887"/>
          </a:xfrm>
          <a:prstGeom prst="rect">
            <a:avLst/>
          </a:prstGeom>
          <a:noFill/>
        </p:spPr>
        <p:txBody>
          <a:bodyPr wrap="square" rtlCol="0">
            <a:spAutoFit/>
          </a:bodyPr>
          <a:lstStyle/>
          <a:p>
            <a:r>
              <a:rPr lang="ja-JP" altLang="en-US" sz="1100" b="1" dirty="0"/>
              <a:t>高齢者</a:t>
            </a:r>
            <a:r>
              <a:rPr lang="ja-JP" altLang="en-US" sz="1100" b="1" dirty="0" smtClean="0"/>
              <a:t>の</a:t>
            </a:r>
            <a:r>
              <a:rPr lang="ja-JP" altLang="en-US" sz="1100" b="1" dirty="0"/>
              <a:t>相談の多い商品・役務（上位</a:t>
            </a:r>
            <a:r>
              <a:rPr lang="en-US" altLang="ja-JP" sz="1100" b="1" dirty="0"/>
              <a:t>10</a:t>
            </a:r>
            <a:r>
              <a:rPr lang="ja-JP" altLang="en-US" sz="1100" b="1" dirty="0"/>
              <a:t>位</a:t>
            </a:r>
            <a:r>
              <a:rPr lang="ja-JP" altLang="en-US" sz="1100" b="1" dirty="0" smtClean="0"/>
              <a:t>）の相談全体に占める割合</a:t>
            </a:r>
            <a:endParaRPr lang="ja-JP" altLang="ja-JP" sz="1100" b="1" dirty="0"/>
          </a:p>
        </p:txBody>
      </p:sp>
      <p:graphicFrame>
        <p:nvGraphicFramePr>
          <p:cNvPr id="21" name="グラフ 20"/>
          <p:cNvGraphicFramePr>
            <a:graphicFrameLocks/>
          </p:cNvGraphicFramePr>
          <p:nvPr>
            <p:extLst>
              <p:ext uri="{D42A27DB-BD31-4B8C-83A1-F6EECF244321}">
                <p14:modId xmlns:p14="http://schemas.microsoft.com/office/powerpoint/2010/main" val="2754430458"/>
              </p:ext>
            </p:extLst>
          </p:nvPr>
        </p:nvGraphicFramePr>
        <p:xfrm>
          <a:off x="10199341" y="5350245"/>
          <a:ext cx="3121915" cy="2263578"/>
        </p:xfrm>
        <a:graphic>
          <a:graphicData uri="http://schemas.openxmlformats.org/drawingml/2006/chart">
            <c:chart xmlns:c="http://schemas.openxmlformats.org/drawingml/2006/chart" xmlns:r="http://schemas.openxmlformats.org/officeDocument/2006/relationships" r:id="rId5"/>
          </a:graphicData>
        </a:graphic>
      </p:graphicFrame>
      <p:sp>
        <p:nvSpPr>
          <p:cNvPr id="7" name="テキスト ボックス 6"/>
          <p:cNvSpPr txBox="1"/>
          <p:nvPr/>
        </p:nvSpPr>
        <p:spPr>
          <a:xfrm>
            <a:off x="272427" y="7734934"/>
            <a:ext cx="2360041" cy="261610"/>
          </a:xfrm>
          <a:prstGeom prst="rect">
            <a:avLst/>
          </a:prstGeom>
          <a:noFill/>
        </p:spPr>
        <p:txBody>
          <a:bodyPr wrap="square" rtlCol="0">
            <a:spAutoFit/>
          </a:bodyPr>
          <a:lstStyle/>
          <a:p>
            <a:r>
              <a:rPr lang="ja-JP" altLang="en-US" sz="1100" b="1" dirty="0" smtClean="0"/>
              <a:t>取組内容</a:t>
            </a:r>
            <a:endParaRPr lang="en-US" altLang="ja-JP" sz="1200" b="1" dirty="0" smtClean="0"/>
          </a:p>
        </p:txBody>
      </p:sp>
      <p:pic>
        <p:nvPicPr>
          <p:cNvPr id="26" name="図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7809" y="7978547"/>
            <a:ext cx="2065682" cy="1161946"/>
          </a:xfrm>
          <a:prstGeom prst="rect">
            <a:avLst/>
          </a:prstGeom>
        </p:spPr>
      </p:pic>
      <p:sp>
        <p:nvSpPr>
          <p:cNvPr id="9" name="テキスト ボックス 8"/>
          <p:cNvSpPr txBox="1"/>
          <p:nvPr/>
        </p:nvSpPr>
        <p:spPr>
          <a:xfrm>
            <a:off x="287809" y="9154826"/>
            <a:ext cx="3105872" cy="430887"/>
          </a:xfrm>
          <a:prstGeom prst="rect">
            <a:avLst/>
          </a:prstGeom>
          <a:noFill/>
        </p:spPr>
        <p:txBody>
          <a:bodyPr wrap="square" rtlCol="0">
            <a:spAutoFit/>
          </a:bodyPr>
          <a:lstStyle/>
          <a:p>
            <a:r>
              <a:rPr lang="ja-JP" altLang="en-US" sz="1100" dirty="0"/>
              <a:t>・</a:t>
            </a:r>
            <a:r>
              <a:rPr lang="ja-JP" altLang="en-US" sz="1100" dirty="0" smtClean="0"/>
              <a:t>啓発動画</a:t>
            </a:r>
            <a:endParaRPr lang="en-US" altLang="ja-JP" sz="1100" dirty="0" smtClean="0"/>
          </a:p>
          <a:p>
            <a:r>
              <a:rPr lang="ja-JP" altLang="en-US" sz="1100" dirty="0" smtClean="0"/>
              <a:t> 若者</a:t>
            </a:r>
            <a:r>
              <a:rPr lang="ja-JP" altLang="en-US" sz="1100" dirty="0"/>
              <a:t>に多いトラブル事例</a:t>
            </a:r>
            <a:r>
              <a:rPr lang="ja-JP" altLang="en-US" sz="1100" dirty="0" smtClean="0"/>
              <a:t>と対処法を紹介</a:t>
            </a:r>
            <a:endParaRPr lang="ja-JP" altLang="en-US" sz="1100" dirty="0"/>
          </a:p>
        </p:txBody>
      </p:sp>
      <p:sp>
        <p:nvSpPr>
          <p:cNvPr id="22" name="テキスト ボックス 21"/>
          <p:cNvSpPr txBox="1"/>
          <p:nvPr/>
        </p:nvSpPr>
        <p:spPr>
          <a:xfrm>
            <a:off x="6883983" y="7647493"/>
            <a:ext cx="2360041" cy="261610"/>
          </a:xfrm>
          <a:prstGeom prst="rect">
            <a:avLst/>
          </a:prstGeom>
          <a:noFill/>
        </p:spPr>
        <p:txBody>
          <a:bodyPr wrap="square" rtlCol="0">
            <a:spAutoFit/>
          </a:bodyPr>
          <a:lstStyle/>
          <a:p>
            <a:r>
              <a:rPr lang="ja-JP" altLang="en-US" sz="1100" b="1" dirty="0" smtClean="0"/>
              <a:t>取組内容</a:t>
            </a:r>
            <a:endParaRPr lang="en-US" altLang="ja-JP" sz="1100" b="1" dirty="0" smtClean="0"/>
          </a:p>
        </p:txBody>
      </p:sp>
      <p:sp>
        <p:nvSpPr>
          <p:cNvPr id="27" name="テキスト ボックス 26"/>
          <p:cNvSpPr txBox="1"/>
          <p:nvPr/>
        </p:nvSpPr>
        <p:spPr>
          <a:xfrm>
            <a:off x="4480496" y="9247085"/>
            <a:ext cx="2360041" cy="600164"/>
          </a:xfrm>
          <a:prstGeom prst="rect">
            <a:avLst/>
          </a:prstGeom>
          <a:noFill/>
        </p:spPr>
        <p:txBody>
          <a:bodyPr wrap="square" rtlCol="0">
            <a:spAutoFit/>
          </a:bodyPr>
          <a:lstStyle/>
          <a:p>
            <a:r>
              <a:rPr lang="ja-JP" altLang="en-US" sz="1100" dirty="0"/>
              <a:t>・</a:t>
            </a:r>
            <a:r>
              <a:rPr lang="ja-JP" altLang="en-US" sz="1100" dirty="0" smtClean="0"/>
              <a:t>リーフレット</a:t>
            </a:r>
            <a:endParaRPr lang="en-US" altLang="ja-JP" sz="1100" dirty="0" smtClean="0"/>
          </a:p>
          <a:p>
            <a:r>
              <a:rPr lang="ja-JP" altLang="en-US" sz="1100" dirty="0" smtClean="0"/>
              <a:t>インターネットゲームを取り上げたリーフレット（小５対象）を作成中</a:t>
            </a:r>
            <a:endParaRPr lang="ja-JP" altLang="en-US" sz="1100" dirty="0"/>
          </a:p>
        </p:txBody>
      </p:sp>
      <p:sp>
        <p:nvSpPr>
          <p:cNvPr id="28" name="テキスト ボックス 27"/>
          <p:cNvSpPr txBox="1"/>
          <p:nvPr/>
        </p:nvSpPr>
        <p:spPr>
          <a:xfrm>
            <a:off x="6905506" y="9258653"/>
            <a:ext cx="2170479" cy="600164"/>
          </a:xfrm>
          <a:prstGeom prst="rect">
            <a:avLst/>
          </a:prstGeom>
          <a:noFill/>
        </p:spPr>
        <p:txBody>
          <a:bodyPr wrap="square" rtlCol="0">
            <a:spAutoFit/>
          </a:bodyPr>
          <a:lstStyle/>
          <a:p>
            <a:r>
              <a:rPr lang="ja-JP" altLang="en-US" sz="1100" dirty="0"/>
              <a:t>・</a:t>
            </a:r>
            <a:r>
              <a:rPr lang="ja-JP" altLang="en-US" sz="1100" dirty="0" smtClean="0"/>
              <a:t>府政だより（</a:t>
            </a:r>
            <a:r>
              <a:rPr lang="en-US" altLang="ja-JP" sz="1100" dirty="0" smtClean="0"/>
              <a:t>10</a:t>
            </a:r>
            <a:r>
              <a:rPr lang="ja-JP" altLang="en-US" sz="1100" dirty="0" smtClean="0"/>
              <a:t>月号）</a:t>
            </a:r>
            <a:endParaRPr lang="en-US" altLang="ja-JP" sz="1100" dirty="0" smtClean="0"/>
          </a:p>
          <a:p>
            <a:r>
              <a:rPr lang="ja-JP" altLang="en-US" sz="1100" dirty="0"/>
              <a:t> </a:t>
            </a:r>
            <a:r>
              <a:rPr lang="ja-JP" altLang="en-US" sz="1100" dirty="0" smtClean="0"/>
              <a:t> インターネット通販利用時の</a:t>
            </a:r>
            <a:endParaRPr lang="en-US" altLang="ja-JP" sz="1100" dirty="0" smtClean="0"/>
          </a:p>
          <a:p>
            <a:r>
              <a:rPr lang="en-US" altLang="ja-JP" sz="1100" dirty="0"/>
              <a:t> </a:t>
            </a:r>
            <a:r>
              <a:rPr lang="en-US" altLang="ja-JP" sz="1100" dirty="0" smtClean="0"/>
              <a:t> </a:t>
            </a:r>
            <a:r>
              <a:rPr lang="ja-JP" altLang="en-US" sz="1100" dirty="0" smtClean="0"/>
              <a:t>注意点を啓発</a:t>
            </a:r>
            <a:endParaRPr lang="ja-JP" altLang="en-US" sz="1100" dirty="0"/>
          </a:p>
        </p:txBody>
      </p:sp>
      <p:pic>
        <p:nvPicPr>
          <p:cNvPr id="6" name="図 5"/>
          <p:cNvPicPr>
            <a:picLocks noChangeAspect="1"/>
          </p:cNvPicPr>
          <p:nvPr/>
        </p:nvPicPr>
        <p:blipFill>
          <a:blip r:embed="rId7"/>
          <a:stretch>
            <a:fillRect/>
          </a:stretch>
        </p:blipFill>
        <p:spPr>
          <a:xfrm>
            <a:off x="4552064" y="7881114"/>
            <a:ext cx="2006960" cy="1414544"/>
          </a:xfrm>
          <a:prstGeom prst="rect">
            <a:avLst/>
          </a:prstGeom>
        </p:spPr>
      </p:pic>
      <p:sp>
        <p:nvSpPr>
          <p:cNvPr id="30" name="テキスト ボックス 29"/>
          <p:cNvSpPr txBox="1"/>
          <p:nvPr/>
        </p:nvSpPr>
        <p:spPr>
          <a:xfrm>
            <a:off x="11127216" y="9193282"/>
            <a:ext cx="2286482" cy="600164"/>
          </a:xfrm>
          <a:prstGeom prst="rect">
            <a:avLst/>
          </a:prstGeom>
          <a:noFill/>
        </p:spPr>
        <p:txBody>
          <a:bodyPr wrap="square" rtlCol="0">
            <a:spAutoFit/>
          </a:bodyPr>
          <a:lstStyle/>
          <a:p>
            <a:r>
              <a:rPr lang="ja-JP" altLang="en-US" sz="1100" dirty="0" smtClean="0"/>
              <a:t>・シニア向けサイト</a:t>
            </a:r>
            <a:endParaRPr lang="en-US" altLang="ja-JP" sz="1100" dirty="0" smtClean="0"/>
          </a:p>
          <a:p>
            <a:r>
              <a:rPr lang="ja-JP" altLang="en-US" sz="1100" dirty="0" smtClean="0"/>
              <a:t>高齢者に多いトラブルや対処法を</a:t>
            </a:r>
            <a:endParaRPr lang="en-US" altLang="ja-JP" sz="1100" dirty="0" smtClean="0"/>
          </a:p>
          <a:p>
            <a:r>
              <a:rPr lang="ja-JP" altLang="en-US" sz="1100" dirty="0" smtClean="0"/>
              <a:t>紹介するサイトを開設</a:t>
            </a:r>
            <a:endParaRPr lang="ja-JP" altLang="en-US" sz="1100" dirty="0"/>
          </a:p>
        </p:txBody>
      </p:sp>
      <p:pic>
        <p:nvPicPr>
          <p:cNvPr id="13" name="図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33025" y="7916492"/>
            <a:ext cx="2142848" cy="1281785"/>
          </a:xfrm>
          <a:prstGeom prst="rect">
            <a:avLst/>
          </a:prstGeom>
        </p:spPr>
      </p:pic>
      <p:sp>
        <p:nvSpPr>
          <p:cNvPr id="16" name="テキスト ボックス 15"/>
          <p:cNvSpPr txBox="1"/>
          <p:nvPr/>
        </p:nvSpPr>
        <p:spPr>
          <a:xfrm>
            <a:off x="4815686" y="8327051"/>
            <a:ext cx="1407842" cy="584775"/>
          </a:xfrm>
          <a:prstGeom prst="rect">
            <a:avLst/>
          </a:prstGeom>
          <a:noFill/>
        </p:spPr>
        <p:txBody>
          <a:bodyPr wrap="square" rtlCol="0">
            <a:spAutoFit/>
          </a:bodyPr>
          <a:lstStyle/>
          <a:p>
            <a:r>
              <a:rPr kumimoji="1" lang="ja-JP" altLang="en-US" sz="3200" b="1" dirty="0" smtClean="0"/>
              <a:t>作成中</a:t>
            </a:r>
            <a:endParaRPr kumimoji="1" lang="ja-JP" altLang="en-US" sz="3200" b="1" dirty="0"/>
          </a:p>
        </p:txBody>
      </p:sp>
      <p:pic>
        <p:nvPicPr>
          <p:cNvPr id="17" name="図 16"/>
          <p:cNvPicPr>
            <a:picLocks noChangeAspect="1"/>
          </p:cNvPicPr>
          <p:nvPr/>
        </p:nvPicPr>
        <p:blipFill>
          <a:blip r:embed="rId9"/>
          <a:stretch>
            <a:fillRect/>
          </a:stretch>
        </p:blipFill>
        <p:spPr>
          <a:xfrm>
            <a:off x="2376041" y="7973119"/>
            <a:ext cx="2056201" cy="1213902"/>
          </a:xfrm>
          <a:prstGeom prst="rect">
            <a:avLst/>
          </a:prstGeom>
        </p:spPr>
      </p:pic>
      <p:pic>
        <p:nvPicPr>
          <p:cNvPr id="8" name="図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34783" y="7881114"/>
            <a:ext cx="2117934" cy="1401674"/>
          </a:xfrm>
          <a:prstGeom prst="rect">
            <a:avLst/>
          </a:prstGeom>
        </p:spPr>
      </p:pic>
      <p:pic>
        <p:nvPicPr>
          <p:cNvPr id="23" name="図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075985" y="7988226"/>
            <a:ext cx="2104135" cy="1183576"/>
          </a:xfrm>
          <a:prstGeom prst="rect">
            <a:avLst/>
          </a:prstGeom>
        </p:spPr>
      </p:pic>
      <p:sp>
        <p:nvSpPr>
          <p:cNvPr id="33" name="テキスト ボックス 32"/>
          <p:cNvSpPr txBox="1"/>
          <p:nvPr/>
        </p:nvSpPr>
        <p:spPr>
          <a:xfrm>
            <a:off x="9075985" y="9212265"/>
            <a:ext cx="3105872" cy="600164"/>
          </a:xfrm>
          <a:prstGeom prst="rect">
            <a:avLst/>
          </a:prstGeom>
          <a:noFill/>
        </p:spPr>
        <p:txBody>
          <a:bodyPr wrap="square" rtlCol="0">
            <a:spAutoFit/>
          </a:bodyPr>
          <a:lstStyle/>
          <a:p>
            <a:r>
              <a:rPr lang="ja-JP" altLang="en-US" sz="1100" dirty="0"/>
              <a:t>・</a:t>
            </a:r>
            <a:r>
              <a:rPr lang="ja-JP" altLang="en-US" sz="1100" dirty="0" smtClean="0"/>
              <a:t>啓発動画</a:t>
            </a:r>
            <a:endParaRPr lang="en-US" altLang="ja-JP" sz="1100" dirty="0" smtClean="0"/>
          </a:p>
          <a:p>
            <a:r>
              <a:rPr lang="ja-JP" altLang="en-US" sz="1100" dirty="0"/>
              <a:t>高齢</a:t>
            </a:r>
            <a:r>
              <a:rPr lang="ja-JP" altLang="en-US" sz="1100" dirty="0" smtClean="0"/>
              <a:t>者</a:t>
            </a:r>
            <a:r>
              <a:rPr lang="ja-JP" altLang="en-US" sz="1100" dirty="0"/>
              <a:t>に多いトラブル事例</a:t>
            </a:r>
            <a:r>
              <a:rPr lang="ja-JP" altLang="en-US" sz="1100" dirty="0" smtClean="0"/>
              <a:t>と</a:t>
            </a:r>
            <a:endParaRPr lang="en-US" altLang="ja-JP" sz="1100" dirty="0" smtClean="0"/>
          </a:p>
          <a:p>
            <a:r>
              <a:rPr lang="ja-JP" altLang="en-US" sz="1100" dirty="0" smtClean="0"/>
              <a:t>対処法を紹介</a:t>
            </a:r>
            <a:endParaRPr lang="ja-JP" altLang="en-US" sz="1100" dirty="0"/>
          </a:p>
        </p:txBody>
      </p:sp>
      <p:sp>
        <p:nvSpPr>
          <p:cNvPr id="37" name="正方形/長方形 36"/>
          <p:cNvSpPr/>
          <p:nvPr/>
        </p:nvSpPr>
        <p:spPr>
          <a:xfrm>
            <a:off x="3482387" y="5789098"/>
            <a:ext cx="1253112" cy="154502"/>
          </a:xfrm>
          <a:prstGeom prst="rect">
            <a:avLst/>
          </a:prstGeom>
          <a:noFill/>
          <a:ln w="127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9" name="正方形/長方形 38"/>
          <p:cNvSpPr/>
          <p:nvPr/>
        </p:nvSpPr>
        <p:spPr>
          <a:xfrm>
            <a:off x="4152177" y="5582653"/>
            <a:ext cx="559258" cy="173816"/>
          </a:xfrm>
          <a:prstGeom prst="rect">
            <a:avLst/>
          </a:prstGeom>
          <a:noFill/>
          <a:ln w="127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0" name="正方形/長方形 39"/>
          <p:cNvSpPr/>
          <p:nvPr/>
        </p:nvSpPr>
        <p:spPr>
          <a:xfrm>
            <a:off x="3634787" y="6184233"/>
            <a:ext cx="1100712" cy="134824"/>
          </a:xfrm>
          <a:prstGeom prst="rect">
            <a:avLst/>
          </a:prstGeom>
          <a:noFill/>
          <a:ln w="127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1" name="正方形/長方形 40"/>
          <p:cNvSpPr/>
          <p:nvPr/>
        </p:nvSpPr>
        <p:spPr>
          <a:xfrm>
            <a:off x="11017000" y="6794880"/>
            <a:ext cx="405905" cy="134824"/>
          </a:xfrm>
          <a:prstGeom prst="rect">
            <a:avLst/>
          </a:prstGeom>
          <a:noFill/>
          <a:ln w="127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2" name="正方形/長方形 41"/>
          <p:cNvSpPr/>
          <p:nvPr/>
        </p:nvSpPr>
        <p:spPr>
          <a:xfrm>
            <a:off x="7695976" y="5539787"/>
            <a:ext cx="405905" cy="134824"/>
          </a:xfrm>
          <a:prstGeom prst="rect">
            <a:avLst/>
          </a:prstGeom>
          <a:noFill/>
          <a:ln w="127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3" name="正方形/長方形 42"/>
          <p:cNvSpPr/>
          <p:nvPr/>
        </p:nvSpPr>
        <p:spPr>
          <a:xfrm>
            <a:off x="7548237" y="6000090"/>
            <a:ext cx="565676" cy="172111"/>
          </a:xfrm>
          <a:prstGeom prst="rect">
            <a:avLst/>
          </a:prstGeom>
          <a:noFill/>
          <a:ln w="127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4" name="テキスト ボックス 1"/>
          <p:cNvSpPr txBox="1"/>
          <p:nvPr/>
        </p:nvSpPr>
        <p:spPr>
          <a:xfrm>
            <a:off x="3028896" y="7166242"/>
            <a:ext cx="576064"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900" dirty="0" smtClean="0">
                <a:latin typeface="Bernard MT Condensed" panose="02050806060905020404" pitchFamily="18" charset="0"/>
                <a:ea typeface="BIZ UDPゴシック" panose="020B0400000000000000" pitchFamily="50" charset="-128"/>
              </a:rPr>
              <a:t>（件）</a:t>
            </a:r>
            <a:endParaRPr lang="ja-JP" altLang="en-US" sz="900" dirty="0">
              <a:latin typeface="Bernard MT Condensed" panose="02050806060905020404" pitchFamily="18" charset="0"/>
              <a:ea typeface="BIZ UDPゴシック" panose="020B0400000000000000" pitchFamily="50" charset="-128"/>
            </a:endParaRPr>
          </a:p>
        </p:txBody>
      </p:sp>
      <p:sp>
        <p:nvSpPr>
          <p:cNvPr id="45" name="テキスト ボックス 1"/>
          <p:cNvSpPr txBox="1"/>
          <p:nvPr/>
        </p:nvSpPr>
        <p:spPr>
          <a:xfrm>
            <a:off x="9695502" y="7269510"/>
            <a:ext cx="576064"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900" dirty="0" smtClean="0">
                <a:latin typeface="Bernard MT Condensed" panose="02050806060905020404" pitchFamily="18" charset="0"/>
                <a:ea typeface="BIZ UDPゴシック" panose="020B0400000000000000" pitchFamily="50" charset="-128"/>
              </a:rPr>
              <a:t>（件）</a:t>
            </a:r>
            <a:endParaRPr lang="ja-JP" altLang="en-US" sz="900" dirty="0">
              <a:latin typeface="Bernard MT Condensed" panose="02050806060905020404" pitchFamily="18" charset="0"/>
              <a:ea typeface="BIZ UDPゴシック" panose="020B0400000000000000" pitchFamily="50" charset="-128"/>
            </a:endParaRPr>
          </a:p>
        </p:txBody>
      </p:sp>
    </p:spTree>
    <p:extLst>
      <p:ext uri="{BB962C8B-B14F-4D97-AF65-F5344CB8AC3E}">
        <p14:creationId xmlns:p14="http://schemas.microsoft.com/office/powerpoint/2010/main" val="2968810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83110" y="17787"/>
            <a:ext cx="12022177" cy="576000"/>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dk1">
              <a:shade val="50000"/>
            </a:schemeClr>
          </a:lnRef>
          <a:fillRef idx="1">
            <a:schemeClr val="dk1"/>
          </a:fillRef>
          <a:effectRef idx="0">
            <a:schemeClr val="dk1"/>
          </a:effectRef>
          <a:fontRef idx="minor">
            <a:schemeClr val="lt1"/>
          </a:fontRef>
        </p:style>
        <p:txBody>
          <a:bodyPr rot="0" spcFirstLastPara="0" vert="horz" wrap="square" lIns="122537" tIns="61268" rIns="122537" bIns="61268" numCol="1" spcCol="0" rtlCol="0" fromWordArt="0" anchor="ctr" anchorCtr="0" forceAA="0" compatLnSpc="1">
            <a:prstTxWarp prst="textNoShape">
              <a:avLst/>
            </a:prstTxWarp>
            <a:noAutofit/>
          </a:bodyPr>
          <a:lstStyle/>
          <a:p>
            <a:r>
              <a:rPr lang="ja-JP" altLang="en-US" sz="2200" b="1" kern="100" dirty="0" smtClean="0">
                <a:latin typeface="ＭＳ Ｐゴシック" panose="020B0600070205080204" pitchFamily="50" charset="-128"/>
                <a:cs typeface="Times New Roman"/>
              </a:rPr>
              <a:t>重点</a:t>
            </a:r>
            <a:r>
              <a:rPr lang="ja-JP" altLang="en-US" sz="2200" b="1" kern="100" dirty="0">
                <a:latin typeface="ＭＳ Ｐゴシック" panose="020B0600070205080204" pitchFamily="50" charset="-128"/>
                <a:cs typeface="Times New Roman"/>
              </a:rPr>
              <a:t>取組と参考指標の取組</a:t>
            </a:r>
            <a:r>
              <a:rPr lang="ja-JP" altLang="en-US" sz="2200" b="1" kern="100" dirty="0" smtClean="0">
                <a:latin typeface="ＭＳ Ｐゴシック" panose="020B0600070205080204" pitchFamily="50" charset="-128"/>
                <a:cs typeface="Times New Roman"/>
              </a:rPr>
              <a:t>状況</a:t>
            </a:r>
            <a:r>
              <a:rPr lang="ja-JP" altLang="en-US" sz="2200" b="1" kern="100" dirty="0">
                <a:latin typeface="ＭＳ Ｐゴシック" panose="020B0600070205080204" pitchFamily="50" charset="-128"/>
                <a:cs typeface="Times New Roman"/>
              </a:rPr>
              <a:t>　</a:t>
            </a:r>
            <a:endParaRPr lang="ja-JP" altLang="en-US" sz="2200" b="1" kern="100" dirty="0">
              <a:latin typeface="ＭＳ Ｐゴシック" panose="020B0600070205080204" pitchFamily="50" charset="-128"/>
              <a:ea typeface="ＭＳ Ｐゴシック" panose="020B0600070205080204" pitchFamily="50" charset="-128"/>
              <a:cs typeface="Times New Roman"/>
            </a:endParaRPr>
          </a:p>
        </p:txBody>
      </p:sp>
      <p:sp>
        <p:nvSpPr>
          <p:cNvPr id="30" name="正方形/長方形 29"/>
          <p:cNvSpPr/>
          <p:nvPr/>
        </p:nvSpPr>
        <p:spPr>
          <a:xfrm>
            <a:off x="183110" y="1136567"/>
            <a:ext cx="13314854" cy="8602298"/>
          </a:xfrm>
          <a:prstGeom prst="rect">
            <a:avLst/>
          </a:prstGeom>
          <a:solidFill>
            <a:sysClr val="window" lastClr="FFFFFF"/>
          </a:solidFill>
          <a:ln w="12700" cap="flat" cmpd="sng" algn="ctr">
            <a:solidFill>
              <a:schemeClr val="tx1"/>
            </a:solidFill>
            <a:prstDash val="solid"/>
          </a:ln>
          <a:effectLst/>
        </p:spPr>
        <p:txBody>
          <a:bodyPr wrap="square" lIns="36000" tIns="36000" rIns="36000" bIns="36000" anchor="ctr" anchorCtr="0">
            <a:noAutofit/>
          </a:bodyPr>
          <a:lstStyle/>
          <a:p>
            <a:pPr>
              <a:lnSpc>
                <a:spcPts val="1300"/>
              </a:lnSpc>
            </a:pPr>
            <a:endParaRPr lang="ja-JP" altLang="en-US" sz="1050" kern="100" dirty="0">
              <a:latin typeface="ＭＳ Ｐ明朝" panose="02020600040205080304" pitchFamily="18" charset="-128"/>
              <a:ea typeface="ＭＳ Ｐ明朝" panose="02020600040205080304" pitchFamily="18" charset="-128"/>
              <a:cs typeface="Times New Roman" panose="02020603050405020304" pitchFamily="18" charset="0"/>
            </a:endParaRPr>
          </a:p>
        </p:txBody>
      </p:sp>
      <p:sp>
        <p:nvSpPr>
          <p:cNvPr id="35" name="テキスト ボックス 34"/>
          <p:cNvSpPr txBox="1"/>
          <p:nvPr/>
        </p:nvSpPr>
        <p:spPr>
          <a:xfrm>
            <a:off x="9288809" y="236336"/>
            <a:ext cx="2717380" cy="307777"/>
          </a:xfrm>
          <a:prstGeom prst="rect">
            <a:avLst/>
          </a:prstGeom>
          <a:solidFill>
            <a:schemeClr val="tx1">
              <a:lumMod val="75000"/>
              <a:lumOff val="25000"/>
            </a:schemeClr>
          </a:solidFill>
        </p:spPr>
        <p:txBody>
          <a:bodyPr wrap="square" rtlCol="0">
            <a:spAutoFit/>
          </a:bodyPr>
          <a:lstStyle/>
          <a:p>
            <a:pPr algn="r"/>
            <a:r>
              <a:rPr kumimoji="1" lang="en-US" altLang="ja-JP" sz="1400" dirty="0" smtClean="0">
                <a:solidFill>
                  <a:schemeClr val="bg1"/>
                </a:solidFill>
                <a:latin typeface="+mj-ea"/>
                <a:ea typeface="+mj-ea"/>
              </a:rPr>
              <a:t>【</a:t>
            </a:r>
            <a:r>
              <a:rPr lang="ja-JP" altLang="en-US" sz="1400" dirty="0" smtClean="0">
                <a:solidFill>
                  <a:schemeClr val="bg1"/>
                </a:solidFill>
                <a:latin typeface="+mj-ea"/>
                <a:ea typeface="+mj-ea"/>
              </a:rPr>
              <a:t>大阪府消費生活センター</a:t>
            </a:r>
            <a:r>
              <a:rPr kumimoji="1" lang="en-US" altLang="ja-JP" sz="1400" dirty="0" smtClean="0">
                <a:solidFill>
                  <a:schemeClr val="bg1"/>
                </a:solidFill>
                <a:latin typeface="+mj-ea"/>
                <a:ea typeface="+mj-ea"/>
              </a:rPr>
              <a:t>】</a:t>
            </a:r>
            <a:endParaRPr kumimoji="1" lang="ja-JP" altLang="en-US" sz="1400" dirty="0">
              <a:solidFill>
                <a:schemeClr val="bg1"/>
              </a:solidFill>
              <a:latin typeface="+mj-ea"/>
              <a:ea typeface="+mj-ea"/>
            </a:endParaRPr>
          </a:p>
        </p:txBody>
      </p:sp>
      <p:sp>
        <p:nvSpPr>
          <p:cNvPr id="3" name="正方形/長方形 2"/>
          <p:cNvSpPr/>
          <p:nvPr/>
        </p:nvSpPr>
        <p:spPr>
          <a:xfrm>
            <a:off x="6748172" y="4724728"/>
            <a:ext cx="184730" cy="523220"/>
          </a:xfrm>
          <a:prstGeom prst="rect">
            <a:avLst/>
          </a:prstGeom>
        </p:spPr>
        <p:txBody>
          <a:bodyPr wrap="none">
            <a:spAutoFit/>
          </a:bodyPr>
          <a:lstStyle/>
          <a:p>
            <a:pPr algn="ctr"/>
            <a:endParaRPr lang="ja-JP" altLang="en-US" sz="2800" b="1"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183110" y="687316"/>
            <a:ext cx="13314854" cy="453304"/>
          </a:xfrm>
          <a:prstGeom prst="rect">
            <a:avLst/>
          </a:prstGeom>
          <a:solidFill>
            <a:schemeClr val="tx1">
              <a:lumMod val="75000"/>
              <a:lumOff val="25000"/>
            </a:schemeClr>
          </a:solidFill>
          <a:ln w="15875" cap="flat" cmpd="sng" algn="ctr">
            <a:solidFill>
              <a:schemeClr val="tx1">
                <a:lumMod val="75000"/>
                <a:lumOff val="25000"/>
              </a:schemeClr>
            </a:solidFill>
            <a:prstDash val="solid"/>
          </a:ln>
          <a:effectLst/>
        </p:spPr>
        <p:txBody>
          <a:bodyPr wrap="square" anchor="ctr" anchorCtr="0">
            <a:noAutofit/>
          </a:bodyPr>
          <a:lstStyle/>
          <a:p>
            <a:pPr fontAlgn="base">
              <a:spcAft>
                <a:spcPts val="0"/>
              </a:spcAft>
            </a:pPr>
            <a:r>
              <a:rPr lang="ja-JP" altLang="en-US" sz="1400" dirty="0" smtClean="0">
                <a:solidFill>
                  <a:srgbClr val="FFFFFF"/>
                </a:solidFill>
                <a:latin typeface="ＭＳ Ｐゴシック" panose="020B0600070205080204" pitchFamily="50" charset="-128"/>
                <a:ea typeface="HGPｺﾞｼｯｸE" panose="020B0900000000000000" pitchFamily="50" charset="-128"/>
                <a:cs typeface="Times New Roman" panose="02020603050405020304" pitchFamily="18" charset="0"/>
              </a:rPr>
              <a:t>参考指標</a:t>
            </a:r>
            <a:endParaRPr lang="ja-JP" sz="14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9" name="正方形/長方形 18"/>
          <p:cNvSpPr/>
          <p:nvPr/>
        </p:nvSpPr>
        <p:spPr>
          <a:xfrm>
            <a:off x="12346494" y="90809"/>
            <a:ext cx="1079424" cy="502978"/>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122537" tIns="61268" rIns="122537" bIns="61268" numCol="1" spcCol="0" rtlCol="0" fromWordArt="0" anchor="ctr" anchorCtr="0" forceAA="0" compatLnSpc="1">
            <a:prstTxWarp prst="textNoShape">
              <a:avLst/>
            </a:prstTxWarp>
            <a:noAutofit/>
          </a:bodyPr>
          <a:lstStyle/>
          <a:p>
            <a:pPr marL="0" marR="0" lvl="0" indent="0" algn="ctr" defTabSz="1351593" eaLnBrk="1" fontAlgn="auto" latinLnBrk="0" hangingPunct="1">
              <a:lnSpc>
                <a:spcPct val="100000"/>
              </a:lnSpc>
              <a:spcBef>
                <a:spcPts val="0"/>
              </a:spcBef>
              <a:spcAft>
                <a:spcPts val="0"/>
              </a:spcAft>
              <a:buClrTx/>
              <a:buSzTx/>
              <a:buFontTx/>
              <a:buNone/>
              <a:tabLst/>
              <a:defRPr/>
            </a:pPr>
            <a:r>
              <a:rPr kumimoji="0" lang="ja-JP" altLang="en-US" sz="14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資料</a:t>
            </a:r>
            <a:r>
              <a:rPr kumimoji="0" lang="ja-JP" altLang="en-US" sz="1400" kern="100" dirty="0" smtClean="0">
                <a:solidFill>
                  <a:prstClr val="black"/>
                </a:solidFill>
                <a:latin typeface="ＭＳ Ｐゴシック" panose="020B0600070205080204" pitchFamily="50" charset="-128"/>
                <a:ea typeface="ＭＳ Ｐゴシック" panose="020B0600070205080204" pitchFamily="50" charset="-128"/>
                <a:cs typeface="Times New Roman"/>
              </a:rPr>
              <a:t>３</a:t>
            </a:r>
            <a:r>
              <a:rPr kumimoji="0" lang="ja-JP" altLang="en-US" sz="14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t>－３</a:t>
            </a:r>
            <a:endParaRPr kumimoji="0" lang="ja-JP" altLang="en-US" sz="14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endParaRPr>
          </a:p>
        </p:txBody>
      </p:sp>
      <p:sp>
        <p:nvSpPr>
          <p:cNvPr id="16" name="正方形/長方形 15"/>
          <p:cNvSpPr/>
          <p:nvPr/>
        </p:nvSpPr>
        <p:spPr>
          <a:xfrm>
            <a:off x="345223" y="1179643"/>
            <a:ext cx="9807682" cy="818119"/>
          </a:xfrm>
          <a:prstGeom prst="rect">
            <a:avLst/>
          </a:prstGeom>
          <a:ln w="6350">
            <a:noFill/>
          </a:ln>
        </p:spPr>
        <p:txBody>
          <a:bodyPr wrap="square" lIns="0" tIns="63997" rIns="0" bIns="63997" rtlCol="0" anchor="t">
            <a:noAutofit/>
          </a:bodyPr>
          <a:lstStyle/>
          <a:p>
            <a:pPr lvl="0">
              <a:spcAft>
                <a:spcPts val="600"/>
              </a:spcAft>
            </a:pPr>
            <a:r>
              <a:rPr lang="ja-JP" altLang="en-US" sz="1200" b="1" u="sng" dirty="0" smtClean="0">
                <a:latin typeface="ＭＳ ゴシック" panose="020B0609070205080204" pitchFamily="49" charset="-128"/>
                <a:ea typeface="ＭＳ ゴシック" panose="020B0609070205080204" pitchFamily="49" charset="-128"/>
                <a:cs typeface="Meiryo UI" pitchFamily="50" charset="-128"/>
              </a:rPr>
              <a:t>■参考</a:t>
            </a:r>
            <a:r>
              <a:rPr lang="ja-JP" altLang="en-US" sz="1200" b="1" u="sng" dirty="0">
                <a:latin typeface="ＭＳ ゴシック" panose="020B0609070205080204" pitchFamily="49" charset="-128"/>
                <a:ea typeface="ＭＳ ゴシック" panose="020B0609070205080204" pitchFamily="49" charset="-128"/>
                <a:cs typeface="Meiryo UI" pitchFamily="50" charset="-128"/>
              </a:rPr>
              <a:t>指標２　国の地方消費者行政強化作戦の「政策目標」に係る府内の状況</a:t>
            </a:r>
          </a:p>
          <a:p>
            <a:pPr lvl="0">
              <a:spcAft>
                <a:spcPts val="600"/>
              </a:spcAft>
            </a:pPr>
            <a:r>
              <a:rPr lang="ja-JP" altLang="en-US" sz="1100" dirty="0" smtClean="0">
                <a:latin typeface="ＭＳ ゴシック" panose="020B0609070205080204" pitchFamily="49" charset="-128"/>
                <a:ea typeface="ＭＳ ゴシック" panose="020B0609070205080204" pitchFamily="49" charset="-128"/>
                <a:cs typeface="Meiryo UI" pitchFamily="50" charset="-128"/>
              </a:rPr>
              <a:t>▶ 国</a:t>
            </a:r>
            <a:r>
              <a:rPr lang="ja-JP" altLang="en-US" sz="1100" dirty="0">
                <a:latin typeface="ＭＳ ゴシック" panose="020B0609070205080204" pitchFamily="49" charset="-128"/>
                <a:ea typeface="ＭＳ ゴシック" panose="020B0609070205080204" pitchFamily="49" charset="-128"/>
                <a:cs typeface="Meiryo UI" pitchFamily="50" charset="-128"/>
              </a:rPr>
              <a:t>の第４期消費者基本計画との整合性を図るため、府内の状況を継続的に把握</a:t>
            </a:r>
            <a:r>
              <a:rPr lang="ja-JP" altLang="en-US" sz="1100" dirty="0" smtClean="0">
                <a:latin typeface="ＭＳ ゴシック" panose="020B0609070205080204" pitchFamily="49" charset="-128"/>
                <a:ea typeface="ＭＳ ゴシック" panose="020B0609070205080204" pitchFamily="49" charset="-128"/>
                <a:cs typeface="Meiryo UI" pitchFamily="50" charset="-128"/>
              </a:rPr>
              <a:t>する</a:t>
            </a:r>
            <a:endParaRPr lang="en-US" altLang="ja-JP" sz="1100" dirty="0" smtClean="0">
              <a:latin typeface="ＭＳ ゴシック" panose="020B0609070205080204" pitchFamily="49" charset="-128"/>
              <a:ea typeface="ＭＳ ゴシック" panose="020B0609070205080204" pitchFamily="49" charset="-128"/>
              <a:cs typeface="Meiryo UI" pitchFamily="50" charset="-128"/>
            </a:endParaRPr>
          </a:p>
          <a:p>
            <a:pPr lvl="0">
              <a:spcAft>
                <a:spcPts val="600"/>
              </a:spcAft>
            </a:pPr>
            <a:r>
              <a:rPr lang="en-US" altLang="ja-JP" sz="1100" dirty="0" smtClean="0">
                <a:latin typeface="ＭＳ ゴシック" panose="020B0609070205080204" pitchFamily="49" charset="-128"/>
                <a:ea typeface="ＭＳ ゴシック" panose="020B0609070205080204" pitchFamily="49" charset="-128"/>
                <a:cs typeface="Meiryo UI" pitchFamily="50" charset="-128"/>
              </a:rPr>
              <a:t>【</a:t>
            </a:r>
            <a:r>
              <a:rPr lang="ja-JP" altLang="en-US" sz="1100" dirty="0" smtClean="0">
                <a:latin typeface="ＭＳ ゴシック" panose="020B0609070205080204" pitchFamily="49" charset="-128"/>
                <a:ea typeface="ＭＳ ゴシック" panose="020B0609070205080204" pitchFamily="49" charset="-128"/>
                <a:cs typeface="Meiryo UI" pitchFamily="50" charset="-128"/>
              </a:rPr>
              <a:t>検証方法</a:t>
            </a:r>
            <a:r>
              <a:rPr lang="en-US" altLang="ja-JP" sz="1100" dirty="0" smtClean="0">
                <a:latin typeface="ＭＳ ゴシック" panose="020B0609070205080204" pitchFamily="49" charset="-128"/>
                <a:ea typeface="ＭＳ ゴシック" panose="020B0609070205080204" pitchFamily="49" charset="-128"/>
                <a:cs typeface="Meiryo UI" pitchFamily="50" charset="-128"/>
              </a:rPr>
              <a:t>】 </a:t>
            </a:r>
            <a:r>
              <a:rPr lang="ja-JP" altLang="en-US" sz="1100" dirty="0" smtClean="0">
                <a:latin typeface="ＭＳ ゴシック" panose="020B0609070205080204" pitchFamily="49" charset="-128"/>
                <a:ea typeface="ＭＳ ゴシック" panose="020B0609070205080204" pitchFamily="49" charset="-128"/>
                <a:cs typeface="Meiryo UI" pitchFamily="50" charset="-128"/>
              </a:rPr>
              <a:t>地方</a:t>
            </a:r>
            <a:r>
              <a:rPr lang="ja-JP" altLang="en-US" sz="1100" dirty="0">
                <a:latin typeface="ＭＳ ゴシック" panose="020B0609070205080204" pitchFamily="49" charset="-128"/>
                <a:ea typeface="ＭＳ ゴシック" panose="020B0609070205080204" pitchFamily="49" charset="-128"/>
                <a:cs typeface="Meiryo UI" pitchFamily="50" charset="-128"/>
              </a:rPr>
              <a:t>消費者行政強化作戦</a:t>
            </a:r>
            <a:r>
              <a:rPr lang="en-US" altLang="ja-JP" sz="1100" dirty="0">
                <a:latin typeface="ＭＳ ゴシック" panose="020B0609070205080204" pitchFamily="49" charset="-128"/>
                <a:ea typeface="ＭＳ ゴシック" panose="020B0609070205080204" pitchFamily="49" charset="-128"/>
                <a:cs typeface="Meiryo UI" pitchFamily="50" charset="-128"/>
              </a:rPr>
              <a:t>2020</a:t>
            </a:r>
            <a:r>
              <a:rPr lang="ja-JP" altLang="en-US" sz="1100" dirty="0">
                <a:latin typeface="ＭＳ ゴシック" panose="020B0609070205080204" pitchFamily="49" charset="-128"/>
                <a:ea typeface="ＭＳ ゴシック" panose="020B0609070205080204" pitchFamily="49" charset="-128"/>
                <a:cs typeface="Meiryo UI" pitchFamily="50" charset="-128"/>
              </a:rPr>
              <a:t>「施策目標」について、国の調査を活用</a:t>
            </a:r>
          </a:p>
        </p:txBody>
      </p:sp>
      <p:sp>
        <p:nvSpPr>
          <p:cNvPr id="18" name="正方形/長方形 17"/>
          <p:cNvSpPr/>
          <p:nvPr/>
        </p:nvSpPr>
        <p:spPr>
          <a:xfrm>
            <a:off x="10224913" y="1540850"/>
            <a:ext cx="3510177" cy="565167"/>
          </a:xfrm>
          <a:prstGeom prst="rect">
            <a:avLst/>
          </a:prstGeom>
          <a:ln w="6350">
            <a:noFill/>
          </a:ln>
        </p:spPr>
        <p:txBody>
          <a:bodyPr wrap="square" lIns="0" tIns="63997" rIns="0" bIns="63997" rtlCol="0" anchor="t">
            <a:noAutofit/>
          </a:bodyPr>
          <a:lstStyle/>
          <a:p>
            <a:pPr lvl="0">
              <a:spcAft>
                <a:spcPts val="600"/>
              </a:spcAft>
            </a:pPr>
            <a:r>
              <a:rPr lang="en-US" altLang="ja-JP" sz="1050" dirty="0" smtClean="0">
                <a:latin typeface="ＭＳ ゴシック" panose="020B0609070205080204" pitchFamily="49" charset="-128"/>
                <a:ea typeface="ＭＳ ゴシック" panose="020B0609070205080204" pitchFamily="49" charset="-128"/>
                <a:cs typeface="Meiryo UI" pitchFamily="50" charset="-128"/>
              </a:rPr>
              <a:t>※</a:t>
            </a:r>
            <a:r>
              <a:rPr lang="ja-JP" altLang="en-US" sz="1050" dirty="0" smtClean="0">
                <a:latin typeface="ＭＳ ゴシック" panose="020B0609070205080204" pitchFamily="49" charset="-128"/>
                <a:ea typeface="ＭＳ ゴシック" panose="020B0609070205080204" pitchFamily="49" charset="-128"/>
                <a:cs typeface="Meiryo UI" pitchFamily="50" charset="-128"/>
              </a:rPr>
              <a:t>「府内市町村の状況」は参考値</a:t>
            </a:r>
          </a:p>
          <a:p>
            <a:pPr lvl="0">
              <a:spcAft>
                <a:spcPts val="600"/>
              </a:spcAft>
            </a:pPr>
            <a:r>
              <a:rPr lang="en-US" altLang="ja-JP" sz="1050" dirty="0" smtClean="0">
                <a:latin typeface="ＭＳ ゴシック" panose="020B0609070205080204" pitchFamily="49" charset="-128"/>
                <a:ea typeface="ＭＳ ゴシック" panose="020B0609070205080204" pitchFamily="49" charset="-128"/>
                <a:cs typeface="Meiryo UI" pitchFamily="50" charset="-128"/>
              </a:rPr>
              <a:t>※</a:t>
            </a:r>
            <a:r>
              <a:rPr lang="ja-JP" altLang="en-US" sz="1050" dirty="0" smtClean="0">
                <a:latin typeface="ＭＳ ゴシック" panose="020B0609070205080204" pitchFamily="49" charset="-128"/>
                <a:ea typeface="ＭＳ ゴシック" panose="020B0609070205080204" pitchFamily="49" charset="-128"/>
                <a:cs typeface="Meiryo UI" pitchFamily="50" charset="-128"/>
              </a:rPr>
              <a:t>人口は令和４年１月１日時点の住民基本台帳を利用</a:t>
            </a:r>
          </a:p>
          <a:p>
            <a:pPr lvl="0">
              <a:spcAft>
                <a:spcPts val="600"/>
              </a:spcAft>
            </a:pPr>
            <a:endParaRPr lang="ja-JP" altLang="en-US" sz="1000" dirty="0">
              <a:latin typeface="ＭＳ ゴシック" panose="020B0609070205080204" pitchFamily="49" charset="-128"/>
              <a:ea typeface="ＭＳ ゴシック" panose="020B0609070205080204" pitchFamily="49" charset="-128"/>
              <a:cs typeface="Meiryo UI"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084881248"/>
              </p:ext>
            </p:extLst>
          </p:nvPr>
        </p:nvGraphicFramePr>
        <p:xfrm>
          <a:off x="245838" y="2049140"/>
          <a:ext cx="13180080" cy="7315741"/>
        </p:xfrm>
        <a:graphic>
          <a:graphicData uri="http://schemas.openxmlformats.org/drawingml/2006/table">
            <a:tbl>
              <a:tblPr firstRow="1" bandRow="1">
                <a:tableStyleId>{5940675A-B579-460E-94D1-54222C63F5DA}</a:tableStyleId>
              </a:tblPr>
              <a:tblGrid>
                <a:gridCol w="4938515">
                  <a:extLst>
                    <a:ext uri="{9D8B030D-6E8A-4147-A177-3AD203B41FA5}">
                      <a16:colId xmlns:a16="http://schemas.microsoft.com/office/drawing/2014/main" val="1852292518"/>
                    </a:ext>
                  </a:extLst>
                </a:gridCol>
                <a:gridCol w="1944216">
                  <a:extLst>
                    <a:ext uri="{9D8B030D-6E8A-4147-A177-3AD203B41FA5}">
                      <a16:colId xmlns:a16="http://schemas.microsoft.com/office/drawing/2014/main" val="2895972191"/>
                    </a:ext>
                  </a:extLst>
                </a:gridCol>
                <a:gridCol w="1944218">
                  <a:extLst>
                    <a:ext uri="{9D8B030D-6E8A-4147-A177-3AD203B41FA5}">
                      <a16:colId xmlns:a16="http://schemas.microsoft.com/office/drawing/2014/main" val="3077869297"/>
                    </a:ext>
                  </a:extLst>
                </a:gridCol>
                <a:gridCol w="4353131">
                  <a:extLst>
                    <a:ext uri="{9D8B030D-6E8A-4147-A177-3AD203B41FA5}">
                      <a16:colId xmlns:a16="http://schemas.microsoft.com/office/drawing/2014/main" val="3437099516"/>
                    </a:ext>
                  </a:extLst>
                </a:gridCol>
              </a:tblGrid>
              <a:tr h="163192">
                <a:tc>
                  <a:txBody>
                    <a:bodyPr/>
                    <a:lstStyle/>
                    <a:p>
                      <a:pPr algn="ctr"/>
                      <a:r>
                        <a:rPr kumimoji="1" lang="ja-JP" altLang="en-US" sz="900" dirty="0" smtClean="0"/>
                        <a:t>消費者庁　地方消費者行政強化作戦</a:t>
                      </a:r>
                      <a:r>
                        <a:rPr kumimoji="1" lang="en-US" altLang="ja-JP" sz="900" dirty="0" smtClean="0"/>
                        <a:t>2020</a:t>
                      </a:r>
                      <a:r>
                        <a:rPr kumimoji="1" lang="ja-JP" altLang="en-US" sz="900" dirty="0" smtClean="0"/>
                        <a:t>「政策目標」　　</a:t>
                      </a:r>
                      <a:r>
                        <a:rPr kumimoji="1" lang="en-US" altLang="ja-JP" sz="900" dirty="0" smtClean="0"/>
                        <a:t>《</a:t>
                      </a:r>
                      <a:r>
                        <a:rPr kumimoji="1" lang="ja-JP" altLang="en-US" sz="900" dirty="0" smtClean="0"/>
                        <a:t>政策目標ごとの現状</a:t>
                      </a:r>
                      <a:r>
                        <a:rPr kumimoji="1" lang="en-US" altLang="ja-JP" sz="900" dirty="0" smtClean="0"/>
                        <a:t>》</a:t>
                      </a:r>
                      <a:endParaRPr kumimoji="1" lang="ja-JP" altLang="en-US" sz="900" dirty="0"/>
                    </a:p>
                  </a:txBody>
                  <a:tcPr/>
                </a:tc>
                <a:tc>
                  <a:txBody>
                    <a:bodyPr/>
                    <a:lstStyle/>
                    <a:p>
                      <a:pPr algn="ctr"/>
                      <a:r>
                        <a:rPr kumimoji="1" lang="ja-JP" altLang="ja-JP" sz="900" kern="1200" dirty="0" smtClean="0">
                          <a:solidFill>
                            <a:schemeClr val="tx1"/>
                          </a:solidFill>
                          <a:effectLst/>
                          <a:latin typeface="+mn-lt"/>
                          <a:ea typeface="+mn-ea"/>
                          <a:cs typeface="+mn-cs"/>
                        </a:rPr>
                        <a:t>府内市町村の状況</a:t>
                      </a:r>
                      <a:endParaRPr kumimoji="1" lang="ja-JP" altLang="en-US" sz="900" dirty="0"/>
                    </a:p>
                  </a:txBody>
                  <a:tcPr anchor="ctr"/>
                </a:tc>
                <a:tc>
                  <a:txBody>
                    <a:bodyPr/>
                    <a:lstStyle/>
                    <a:p>
                      <a:pPr algn="ctr"/>
                      <a:r>
                        <a:rPr kumimoji="1" lang="zh-TW" altLang="en-US" sz="900" dirty="0" smtClean="0"/>
                        <a:t>目標達成状況</a:t>
                      </a:r>
                      <a:endParaRPr kumimoji="1" lang="ja-JP" altLang="en-US" sz="900" dirty="0"/>
                    </a:p>
                  </a:txBody>
                  <a:tcPr anchor="ctr"/>
                </a:tc>
                <a:tc>
                  <a:txBody>
                    <a:bodyPr/>
                    <a:lstStyle/>
                    <a:p>
                      <a:pPr algn="ctr"/>
                      <a:r>
                        <a:rPr kumimoji="1" lang="ja-JP" altLang="en-US" sz="900" dirty="0" smtClean="0"/>
                        <a:t>備考</a:t>
                      </a:r>
                      <a:endParaRPr kumimoji="1" lang="ja-JP" altLang="en-US" sz="900" dirty="0"/>
                    </a:p>
                  </a:txBody>
                  <a:tcPr anchor="ctr"/>
                </a:tc>
                <a:extLst>
                  <a:ext uri="{0D108BD9-81ED-4DB2-BD59-A6C34878D82A}">
                    <a16:rowId xmlns:a16="http://schemas.microsoft.com/office/drawing/2014/main" val="1743073671"/>
                  </a:ext>
                </a:extLst>
              </a:tr>
              <a:tr h="150616">
                <a:tc gridSpan="4">
                  <a:txBody>
                    <a:bodyPr/>
                    <a:lstStyle/>
                    <a:p>
                      <a:pPr algn="l"/>
                      <a:r>
                        <a:rPr kumimoji="1" lang="ja-JP" altLang="en-US" sz="1000" b="1" dirty="0" smtClean="0"/>
                        <a:t>＜政策目標１＞ 消費生活相談体制の強化　</a:t>
                      </a:r>
                      <a:r>
                        <a:rPr kumimoji="1" lang="en-US" altLang="ja-JP" sz="1000" b="1" dirty="0" smtClean="0"/>
                        <a:t>【</a:t>
                      </a:r>
                      <a:r>
                        <a:rPr kumimoji="1" lang="ja-JP" altLang="en-US" sz="1000" b="1" dirty="0" smtClean="0"/>
                        <a:t>消費生活センターの設置促進</a:t>
                      </a:r>
                      <a:r>
                        <a:rPr kumimoji="1" lang="en-US" altLang="ja-JP" sz="1000" b="1" dirty="0" smtClean="0"/>
                        <a:t>】</a:t>
                      </a:r>
                      <a:endParaRPr kumimoji="1" lang="ja-JP" altLang="en-US" sz="1000" b="1" dirty="0"/>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10664434"/>
                  </a:ext>
                </a:extLst>
              </a:tr>
              <a:tr h="138040">
                <a:tc>
                  <a:txBody>
                    <a:bodyPr/>
                    <a:lstStyle/>
                    <a:p>
                      <a:pPr algn="l"/>
                      <a:r>
                        <a:rPr kumimoji="1" lang="ja-JP" altLang="en-US" sz="900" dirty="0" smtClean="0"/>
                        <a:t>１－１　消費生活センター設置市区町村の都道府県内人口カバー率</a:t>
                      </a:r>
                      <a:r>
                        <a:rPr kumimoji="1" lang="en-US" altLang="ja-JP" sz="900" dirty="0" smtClean="0"/>
                        <a:t>90</a:t>
                      </a:r>
                      <a:r>
                        <a:rPr kumimoji="1" lang="ja-JP" altLang="en-US" sz="900" dirty="0" smtClean="0"/>
                        <a:t>％以上</a:t>
                      </a:r>
                      <a:endParaRPr kumimoji="1" lang="ja-JP" altLang="en-US" sz="900" dirty="0"/>
                    </a:p>
                  </a:txBody>
                  <a:tcPr/>
                </a:tc>
                <a:tc>
                  <a:txBody>
                    <a:bodyPr/>
                    <a:lstStyle/>
                    <a:p>
                      <a:pPr algn="ctr"/>
                      <a:r>
                        <a:rPr kumimoji="1" lang="en-US" altLang="ja-JP" sz="900" dirty="0" smtClean="0"/>
                        <a:t>37/43</a:t>
                      </a:r>
                      <a:r>
                        <a:rPr kumimoji="1" lang="ja-JP" altLang="en-US" sz="900" dirty="0" smtClean="0"/>
                        <a:t>　（市町村）</a:t>
                      </a:r>
                      <a:endParaRPr kumimoji="1" lang="ja-JP" altLang="en-US" sz="900" dirty="0"/>
                    </a:p>
                  </a:txBody>
                  <a:tcPr/>
                </a:tc>
                <a:tc>
                  <a:txBody>
                    <a:bodyPr/>
                    <a:lstStyle/>
                    <a:p>
                      <a:pPr algn="ctr"/>
                      <a:r>
                        <a:rPr kumimoji="1" lang="ja-JP" altLang="en-US" sz="900" dirty="0" smtClean="0"/>
                        <a:t>○（</a:t>
                      </a:r>
                      <a:r>
                        <a:rPr kumimoji="1" lang="en-US" altLang="ja-JP" sz="900" dirty="0" smtClean="0"/>
                        <a:t>98.8%</a:t>
                      </a:r>
                      <a:r>
                        <a:rPr kumimoji="1" lang="ja-JP" altLang="en-US" sz="900" dirty="0" smtClean="0"/>
                        <a:t>）</a:t>
                      </a:r>
                      <a:endParaRPr kumimoji="1" lang="ja-JP" altLang="en-US" sz="900" dirty="0"/>
                    </a:p>
                  </a:txBody>
                  <a:tcPr/>
                </a:tc>
                <a:tc>
                  <a:txBody>
                    <a:bodyPr/>
                    <a:lstStyle/>
                    <a:p>
                      <a:pPr algn="l"/>
                      <a:r>
                        <a:rPr kumimoji="1" lang="ja-JP" altLang="en-US" sz="900" dirty="0" smtClean="0"/>
                        <a:t>未設置：能勢町、豊能町、島本町、岬町、田尻町、忠岡町</a:t>
                      </a:r>
                      <a:endParaRPr kumimoji="1" lang="en-US" altLang="ja-JP" sz="900" dirty="0" smtClean="0"/>
                    </a:p>
                  </a:txBody>
                  <a:tcPr/>
                </a:tc>
                <a:extLst>
                  <a:ext uri="{0D108BD9-81ED-4DB2-BD59-A6C34878D82A}">
                    <a16:rowId xmlns:a16="http://schemas.microsoft.com/office/drawing/2014/main" val="3731857886"/>
                  </a:ext>
                </a:extLst>
              </a:tr>
              <a:tr h="125464">
                <a:tc gridSpan="4">
                  <a:txBody>
                    <a:bodyPr/>
                    <a:lstStyle/>
                    <a:p>
                      <a:pPr algn="l"/>
                      <a:r>
                        <a:rPr kumimoji="1" lang="ja-JP" altLang="en-US" sz="1000" b="1" dirty="0" smtClean="0"/>
                        <a:t>＜政策目標２＞ 消費生活相談の質の向上　</a:t>
                      </a:r>
                      <a:r>
                        <a:rPr kumimoji="1" lang="en-US" altLang="ja-JP" sz="1000" b="1" dirty="0" smtClean="0"/>
                        <a:t>【</a:t>
                      </a:r>
                      <a:r>
                        <a:rPr kumimoji="1" lang="ja-JP" altLang="en-US" sz="1000" b="1" dirty="0" smtClean="0"/>
                        <a:t>消費生活相談員の配置・レベルアップの促進</a:t>
                      </a:r>
                      <a:r>
                        <a:rPr kumimoji="1" lang="en-US" altLang="ja-JP" sz="1000" b="1" dirty="0" smtClean="0"/>
                        <a:t>】</a:t>
                      </a:r>
                      <a:endParaRPr kumimoji="1" lang="ja-JP" altLang="en-US" sz="1000" b="1" dirty="0"/>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5107458"/>
                  </a:ext>
                </a:extLst>
              </a:tr>
              <a:tr h="0">
                <a:tc>
                  <a:txBody>
                    <a:bodyPr/>
                    <a:lstStyle/>
                    <a:p>
                      <a:pPr algn="l"/>
                      <a:r>
                        <a:rPr kumimoji="1" lang="ja-JP" altLang="en-US" sz="900" kern="1200" dirty="0" smtClean="0">
                          <a:solidFill>
                            <a:schemeClr val="tx1"/>
                          </a:solidFill>
                          <a:latin typeface="+mn-lt"/>
                          <a:ea typeface="+mn-ea"/>
                          <a:cs typeface="+mn-cs"/>
                        </a:rPr>
                        <a:t>２－１　消費生活相談員配置市区町村の都道府県内人口カバー率</a:t>
                      </a:r>
                      <a:r>
                        <a:rPr kumimoji="1" lang="en-US" altLang="ja-JP" sz="900" kern="1200" dirty="0" smtClean="0">
                          <a:solidFill>
                            <a:schemeClr val="tx1"/>
                          </a:solidFill>
                          <a:latin typeface="+mn-lt"/>
                          <a:ea typeface="+mn-ea"/>
                          <a:cs typeface="+mn-cs"/>
                        </a:rPr>
                        <a:t>90</a:t>
                      </a:r>
                      <a:r>
                        <a:rPr kumimoji="1" lang="ja-JP" altLang="en-US" sz="900" kern="1200" dirty="0" smtClean="0">
                          <a:solidFill>
                            <a:schemeClr val="tx1"/>
                          </a:solidFill>
                          <a:latin typeface="+mn-lt"/>
                          <a:ea typeface="+mn-ea"/>
                          <a:cs typeface="+mn-cs"/>
                        </a:rPr>
                        <a:t>％以上</a:t>
                      </a:r>
                      <a:endParaRPr kumimoji="1" lang="ja-JP" altLang="en-US" sz="900" kern="1200" dirty="0">
                        <a:solidFill>
                          <a:schemeClr val="tx1"/>
                        </a:solidFill>
                        <a:latin typeface="+mn-lt"/>
                        <a:ea typeface="+mn-ea"/>
                        <a:cs typeface="+mn-cs"/>
                      </a:endParaRPr>
                    </a:p>
                  </a:txBody>
                  <a:tcPr/>
                </a:tc>
                <a:tc>
                  <a:txBody>
                    <a:bodyPr/>
                    <a:lstStyle/>
                    <a:p>
                      <a:pPr algn="ctr"/>
                      <a:r>
                        <a:rPr kumimoji="1" lang="en-US" altLang="ja-JP" sz="900" dirty="0" smtClean="0"/>
                        <a:t>42/43</a:t>
                      </a:r>
                      <a:r>
                        <a:rPr kumimoji="1" lang="ja-JP" altLang="en-US" sz="900" dirty="0" smtClean="0"/>
                        <a:t>　（市町村）</a:t>
                      </a:r>
                      <a:endParaRPr kumimoji="1" lang="ja-JP" altLang="en-US" sz="900" dirty="0"/>
                    </a:p>
                  </a:txBody>
                  <a:tcPr/>
                </a:tc>
                <a:tc>
                  <a:txBody>
                    <a:bodyPr/>
                    <a:lstStyle/>
                    <a:p>
                      <a:pPr algn="ctr"/>
                      <a:r>
                        <a:rPr kumimoji="1" lang="ja-JP" altLang="en-US" sz="900" dirty="0" smtClean="0"/>
                        <a:t>○　（</a:t>
                      </a:r>
                      <a:r>
                        <a:rPr kumimoji="1" lang="en-US" altLang="ja-JP" sz="900" dirty="0" smtClean="0"/>
                        <a:t>99.9%</a:t>
                      </a:r>
                      <a:r>
                        <a:rPr kumimoji="1" lang="ja-JP" altLang="en-US" sz="900" dirty="0" smtClean="0"/>
                        <a:t>）</a:t>
                      </a:r>
                      <a:endParaRPr kumimoji="1" lang="ja-JP" altLang="en-US" sz="900" dirty="0"/>
                    </a:p>
                  </a:txBody>
                  <a:tcPr/>
                </a:tc>
                <a:tc>
                  <a:txBody>
                    <a:bodyPr/>
                    <a:lstStyle/>
                    <a:p>
                      <a:r>
                        <a:rPr kumimoji="1" lang="ja-JP" altLang="en-US" sz="900" dirty="0" smtClean="0"/>
                        <a:t>未設置：能勢町</a:t>
                      </a:r>
                      <a:endParaRPr kumimoji="1" lang="ja-JP" altLang="en-US" sz="900" dirty="0"/>
                    </a:p>
                  </a:txBody>
                  <a:tcPr/>
                </a:tc>
                <a:extLst>
                  <a:ext uri="{0D108BD9-81ED-4DB2-BD59-A6C34878D82A}">
                    <a16:rowId xmlns:a16="http://schemas.microsoft.com/office/drawing/2014/main" val="3999470954"/>
                  </a:ext>
                </a:extLst>
              </a:tr>
              <a:tr h="172320">
                <a:tc>
                  <a:txBody>
                    <a:bodyPr/>
                    <a:lstStyle/>
                    <a:p>
                      <a:pPr algn="l"/>
                      <a:r>
                        <a:rPr kumimoji="1" lang="zh-TW" altLang="en-US" sz="900" dirty="0" smtClean="0"/>
                        <a:t>２－２　相談員資格保有率</a:t>
                      </a:r>
                      <a:r>
                        <a:rPr kumimoji="1" lang="en-US" altLang="zh-TW" sz="900" dirty="0" smtClean="0"/>
                        <a:t>75</a:t>
                      </a:r>
                      <a:r>
                        <a:rPr kumimoji="1" lang="zh-TW" altLang="en-US" sz="900" dirty="0" smtClean="0"/>
                        <a:t>％以上</a:t>
                      </a:r>
                      <a:endParaRPr kumimoji="1" lang="ja-JP" altLang="en-US" sz="900" dirty="0"/>
                    </a:p>
                  </a:txBody>
                  <a:tcPr/>
                </a:tc>
                <a:tc>
                  <a:txBody>
                    <a:bodyPr/>
                    <a:lstStyle/>
                    <a:p>
                      <a:pPr algn="ctr"/>
                      <a:r>
                        <a:rPr kumimoji="1" lang="en-US" altLang="ja-JP" sz="900" dirty="0" smtClean="0"/>
                        <a:t>160/162</a:t>
                      </a:r>
                      <a:r>
                        <a:rPr kumimoji="1" lang="ja-JP" altLang="en-US" sz="900" dirty="0" smtClean="0"/>
                        <a:t>　（名）</a:t>
                      </a:r>
                      <a:endParaRPr kumimoji="1" lang="ja-JP" altLang="en-US" sz="900" dirty="0"/>
                    </a:p>
                  </a:txBody>
                  <a:tcPr>
                    <a:noFill/>
                  </a:tcPr>
                </a:tc>
                <a:tc>
                  <a:txBody>
                    <a:bodyPr/>
                    <a:lstStyle/>
                    <a:p>
                      <a:pPr algn="ctr"/>
                      <a:r>
                        <a:rPr kumimoji="1" lang="ja-JP" altLang="en-US" sz="900" dirty="0" smtClean="0"/>
                        <a:t>○　（</a:t>
                      </a:r>
                      <a:r>
                        <a:rPr kumimoji="1" lang="en-US" altLang="ja-JP" sz="900" dirty="0" smtClean="0"/>
                        <a:t>98.8%</a:t>
                      </a:r>
                      <a:r>
                        <a:rPr kumimoji="1" lang="ja-JP" altLang="en-US" sz="900" dirty="0" smtClean="0"/>
                        <a:t>）</a:t>
                      </a:r>
                      <a:endParaRPr kumimoji="1" lang="en-US" altLang="ja-JP" sz="900" dirty="0" smtClean="0"/>
                    </a:p>
                  </a:txBody>
                  <a:tcPr>
                    <a:noFill/>
                  </a:tcPr>
                </a:tc>
                <a:tc>
                  <a:txBody>
                    <a:bodyPr/>
                    <a:lstStyle/>
                    <a:p>
                      <a:pPr algn="ctr"/>
                      <a:r>
                        <a:rPr kumimoji="1" lang="ja-JP" altLang="en-US" sz="900" dirty="0" smtClean="0"/>
                        <a:t>－</a:t>
                      </a:r>
                      <a:endParaRPr kumimoji="1" lang="en-US" altLang="ja-JP" sz="900" dirty="0" smtClean="0"/>
                    </a:p>
                  </a:txBody>
                  <a:tcPr/>
                </a:tc>
                <a:extLst>
                  <a:ext uri="{0D108BD9-81ED-4DB2-BD59-A6C34878D82A}">
                    <a16:rowId xmlns:a16="http://schemas.microsoft.com/office/drawing/2014/main" val="1291257690"/>
                  </a:ext>
                </a:extLst>
              </a:tr>
              <a:tr h="159744">
                <a:tc>
                  <a:txBody>
                    <a:bodyPr/>
                    <a:lstStyle/>
                    <a:p>
                      <a:pPr algn="l"/>
                      <a:r>
                        <a:rPr kumimoji="1" lang="ja-JP" altLang="en-US" sz="900" dirty="0" smtClean="0"/>
                        <a:t>２－３　相談員の研修参加率</a:t>
                      </a:r>
                      <a:r>
                        <a:rPr kumimoji="1" lang="en-US" altLang="ja-JP" sz="900" dirty="0" smtClean="0"/>
                        <a:t>100</a:t>
                      </a:r>
                      <a:r>
                        <a:rPr kumimoji="1" lang="ja-JP" altLang="en-US" sz="900" dirty="0" smtClean="0"/>
                        <a:t>％（各年度）</a:t>
                      </a:r>
                      <a:endParaRPr kumimoji="1" lang="ja-JP" altLang="en-US" sz="900" dirty="0"/>
                    </a:p>
                  </a:txBody>
                  <a:tcPr/>
                </a:tc>
                <a:tc>
                  <a:txBody>
                    <a:bodyPr/>
                    <a:lstStyle/>
                    <a:p>
                      <a:pPr algn="ctr"/>
                      <a:r>
                        <a:rPr kumimoji="1" lang="en-US" altLang="ja-JP" sz="900" dirty="0" smtClean="0"/>
                        <a:t>149/162</a:t>
                      </a:r>
                      <a:r>
                        <a:rPr kumimoji="1" lang="ja-JP" altLang="en-US" sz="900" dirty="0" smtClean="0"/>
                        <a:t>　（名）</a:t>
                      </a:r>
                      <a:endParaRPr kumimoji="1" lang="ja-JP" altLang="en-US" sz="900" dirty="0"/>
                    </a:p>
                  </a:txBody>
                  <a:tcPr>
                    <a:noFill/>
                  </a:tcPr>
                </a:tc>
                <a:tc>
                  <a:txBody>
                    <a:bodyPr/>
                    <a:lstStyle/>
                    <a:p>
                      <a:pPr algn="ctr"/>
                      <a:r>
                        <a:rPr kumimoji="1" lang="en-US" altLang="ja-JP" sz="900" dirty="0" smtClean="0"/>
                        <a:t>×</a:t>
                      </a:r>
                      <a:r>
                        <a:rPr kumimoji="1" lang="ja-JP" altLang="en-US" sz="900" dirty="0" smtClean="0"/>
                        <a:t>　（</a:t>
                      </a:r>
                      <a:r>
                        <a:rPr kumimoji="1" lang="en-US" altLang="ja-JP" sz="900" dirty="0" smtClean="0"/>
                        <a:t>92.0%</a:t>
                      </a:r>
                      <a:r>
                        <a:rPr kumimoji="1" lang="ja-JP" altLang="en-US" sz="900" dirty="0" smtClean="0"/>
                        <a:t>）</a:t>
                      </a:r>
                      <a:endParaRPr kumimoji="1" lang="ja-JP" altLang="en-US" sz="900" dirty="0"/>
                    </a:p>
                  </a:txBody>
                  <a:tcPr>
                    <a:noFill/>
                  </a:tcPr>
                </a:tc>
                <a:tc>
                  <a:txBody>
                    <a:bodyPr/>
                    <a:lstStyle/>
                    <a:p>
                      <a:pPr algn="ctr"/>
                      <a:r>
                        <a:rPr kumimoji="1" lang="ja-JP" altLang="en-US" sz="900" dirty="0" smtClean="0"/>
                        <a:t>－</a:t>
                      </a:r>
                      <a:endParaRPr kumimoji="1" lang="ja-JP" altLang="en-US" sz="900" dirty="0"/>
                    </a:p>
                  </a:txBody>
                  <a:tcPr/>
                </a:tc>
                <a:extLst>
                  <a:ext uri="{0D108BD9-81ED-4DB2-BD59-A6C34878D82A}">
                    <a16:rowId xmlns:a16="http://schemas.microsoft.com/office/drawing/2014/main" val="920687910"/>
                  </a:ext>
                </a:extLst>
              </a:tr>
              <a:tr h="147168">
                <a:tc>
                  <a:txBody>
                    <a:bodyPr/>
                    <a:lstStyle/>
                    <a:p>
                      <a:pPr algn="l"/>
                      <a:r>
                        <a:rPr kumimoji="1" lang="zh-TW" altLang="en-US" sz="900" dirty="0" smtClean="0"/>
                        <a:t>２－４　指定消費生活相談員配置（全都道府県）</a:t>
                      </a:r>
                      <a:endParaRPr kumimoji="1" lang="ja-JP" altLang="en-US" sz="900" dirty="0"/>
                    </a:p>
                  </a:txBody>
                  <a:tcPr/>
                </a:tc>
                <a:tc>
                  <a:txBody>
                    <a:bodyPr/>
                    <a:lstStyle/>
                    <a:p>
                      <a:pPr algn="ctr"/>
                      <a:r>
                        <a:rPr kumimoji="1" lang="ja-JP" altLang="en-US" sz="900" dirty="0" smtClean="0"/>
                        <a:t>府</a:t>
                      </a:r>
                      <a:r>
                        <a:rPr kumimoji="1" lang="ja-JP" altLang="en-US" sz="900" baseline="0" dirty="0" smtClean="0"/>
                        <a:t> １ 名</a:t>
                      </a:r>
                      <a:endParaRPr kumimoji="1" lang="en-US" altLang="ja-JP" sz="900" baseline="0" dirty="0" smtClean="0"/>
                    </a:p>
                  </a:txBody>
                  <a:tcPr/>
                </a:tc>
                <a:tc>
                  <a:txBody>
                    <a:bodyPr/>
                    <a:lstStyle/>
                    <a:p>
                      <a:pPr algn="ctr"/>
                      <a:r>
                        <a:rPr kumimoji="1" lang="ja-JP" altLang="en-US" sz="900" dirty="0" smtClean="0"/>
                        <a:t>○</a:t>
                      </a:r>
                      <a:endParaRPr kumimoji="1" lang="ja-JP" altLang="en-US" sz="900" dirty="0"/>
                    </a:p>
                  </a:txBody>
                  <a:tcPr/>
                </a:tc>
                <a:tc>
                  <a:txBody>
                    <a:bodyPr/>
                    <a:lstStyle/>
                    <a:p>
                      <a:pPr algn="ctr"/>
                      <a:r>
                        <a:rPr kumimoji="1" lang="ja-JP" altLang="en-US" sz="900" dirty="0" smtClean="0"/>
                        <a:t>－</a:t>
                      </a:r>
                      <a:endParaRPr kumimoji="1" lang="ja-JP" altLang="en-US" sz="900" dirty="0"/>
                    </a:p>
                  </a:txBody>
                  <a:tcPr/>
                </a:tc>
                <a:extLst>
                  <a:ext uri="{0D108BD9-81ED-4DB2-BD59-A6C34878D82A}">
                    <a16:rowId xmlns:a16="http://schemas.microsoft.com/office/drawing/2014/main" val="2818193378"/>
                  </a:ext>
                </a:extLst>
              </a:tr>
              <a:tr h="206600">
                <a:tc gridSpan="4">
                  <a:txBody>
                    <a:bodyPr/>
                    <a:lstStyle/>
                    <a:p>
                      <a:pPr algn="l"/>
                      <a:r>
                        <a:rPr kumimoji="1" lang="ja-JP" altLang="en-US" sz="1000" b="1" dirty="0" smtClean="0"/>
                        <a:t>＜政策目標３＞ 消費者教育の推進等</a:t>
                      </a:r>
                      <a:r>
                        <a:rPr kumimoji="1" lang="en-US" altLang="ja-JP" sz="1000" b="1" dirty="0" smtClean="0"/>
                        <a:t>【</a:t>
                      </a:r>
                      <a:r>
                        <a:rPr kumimoji="1" lang="ja-JP" altLang="en-US" sz="1000" b="1" dirty="0" smtClean="0"/>
                        <a:t>若年者の消費者教育の推進等</a:t>
                      </a:r>
                      <a:r>
                        <a:rPr kumimoji="1" lang="en-US" altLang="ja-JP" sz="1000" b="1" dirty="0" smtClean="0"/>
                        <a:t>】【</a:t>
                      </a:r>
                      <a:r>
                        <a:rPr kumimoji="1" lang="ja-JP" altLang="en-US" sz="1000" b="1" dirty="0" smtClean="0"/>
                        <a:t>地域における消費者教育推進体制の確保</a:t>
                      </a:r>
                      <a:r>
                        <a:rPr kumimoji="1" lang="en-US" altLang="ja-JP" sz="1000" b="1" dirty="0" smtClean="0"/>
                        <a:t>】【SDGs</a:t>
                      </a:r>
                      <a:r>
                        <a:rPr kumimoji="1" lang="ja-JP" altLang="en-US" sz="1000" b="1" dirty="0" err="1" smtClean="0"/>
                        <a:t>への</a:t>
                      </a:r>
                      <a:r>
                        <a:rPr kumimoji="1" lang="ja-JP" altLang="en-US" sz="1000" b="1" dirty="0" smtClean="0"/>
                        <a:t>取組</a:t>
                      </a:r>
                      <a:r>
                        <a:rPr kumimoji="1" lang="en-US" altLang="ja-JP" sz="1000" b="1" dirty="0" smtClean="0"/>
                        <a:t>】</a:t>
                      </a:r>
                      <a:endParaRPr kumimoji="1" lang="ja-JP" altLang="en-US" sz="1000" b="1" dirty="0"/>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853482853"/>
                  </a:ext>
                </a:extLst>
              </a:tr>
              <a:tr h="122016">
                <a:tc>
                  <a:txBody>
                    <a:bodyPr/>
                    <a:lstStyle/>
                    <a:p>
                      <a:pPr algn="l"/>
                      <a:r>
                        <a:rPr kumimoji="1" lang="ja-JP" altLang="en-US" sz="900" dirty="0" smtClean="0"/>
                        <a:t>３－１　消費者教育教材「社会への扉」等を活用した全国での実践的な消費者教育の実施</a:t>
                      </a:r>
                      <a:endParaRPr kumimoji="1" lang="ja-JP" altLang="en-US" sz="900" dirty="0"/>
                    </a:p>
                  </a:txBody>
                  <a:tcPr/>
                </a:tc>
                <a:tc>
                  <a:txBody>
                    <a:bodyPr/>
                    <a:lstStyle/>
                    <a:p>
                      <a:pPr algn="ctr"/>
                      <a:r>
                        <a:rPr kumimoji="1" lang="en-US" altLang="ja-JP" sz="900" dirty="0" smtClean="0"/>
                        <a:t>298/329</a:t>
                      </a:r>
                      <a:r>
                        <a:rPr kumimoji="1" lang="ja-JP" altLang="en-US" sz="900" dirty="0" smtClean="0"/>
                        <a:t>　（校）</a:t>
                      </a:r>
                      <a:endParaRPr kumimoji="1" lang="en-US" altLang="ja-JP" sz="900" dirty="0" smtClean="0"/>
                    </a:p>
                  </a:txBody>
                  <a:tcPr/>
                </a:tc>
                <a:tc>
                  <a:txBody>
                    <a:bodyPr/>
                    <a:lstStyle/>
                    <a:p>
                      <a:pPr algn="ctr"/>
                      <a:r>
                        <a:rPr kumimoji="1" lang="en-US" altLang="ja-JP" sz="900" smtClean="0"/>
                        <a:t>91.0%</a:t>
                      </a:r>
                      <a:endParaRPr kumimoji="1" lang="ja-JP" altLang="en-US" sz="900" dirty="0"/>
                    </a:p>
                  </a:txBody>
                  <a:tcPr/>
                </a:tc>
                <a:tc>
                  <a:txBody>
                    <a:bodyPr/>
                    <a:lstStyle/>
                    <a:p>
                      <a:r>
                        <a:rPr kumimoji="1" lang="ja-JP" altLang="en-US" sz="900" dirty="0" smtClean="0"/>
                        <a:t>対象校</a:t>
                      </a:r>
                      <a:r>
                        <a:rPr kumimoji="1" lang="ja-JP" altLang="en-US" sz="900" dirty="0" smtClean="0">
                          <a:sym typeface="Wingdings" panose="05000000000000000000" pitchFamily="2" charset="2"/>
                        </a:rPr>
                        <a:t>：（国公立</a:t>
                      </a:r>
                      <a:r>
                        <a:rPr kumimoji="1" lang="ja-JP" altLang="en-US" sz="900" dirty="0" smtClean="0"/>
                        <a:t>）（私立）高等学校等、特別支援学校、高等専門学校</a:t>
                      </a:r>
                      <a:endParaRPr kumimoji="1" lang="ja-JP" altLang="en-US" sz="900" dirty="0"/>
                    </a:p>
                  </a:txBody>
                  <a:tcPr/>
                </a:tc>
                <a:extLst>
                  <a:ext uri="{0D108BD9-81ED-4DB2-BD59-A6C34878D82A}">
                    <a16:rowId xmlns:a16="http://schemas.microsoft.com/office/drawing/2014/main" val="363712402"/>
                  </a:ext>
                </a:extLst>
              </a:tr>
              <a:tr h="397472">
                <a:tc>
                  <a:txBody>
                    <a:bodyPr/>
                    <a:lstStyle/>
                    <a:p>
                      <a:pPr algn="l"/>
                      <a:r>
                        <a:rPr kumimoji="1" lang="ja-JP" altLang="en-US" sz="900" dirty="0" smtClean="0"/>
                        <a:t>３－２　若年者の消費者ホットライン</a:t>
                      </a:r>
                      <a:r>
                        <a:rPr kumimoji="1" lang="en-US" altLang="ja-JP" sz="900" dirty="0" smtClean="0"/>
                        <a:t>188</a:t>
                      </a:r>
                      <a:r>
                        <a:rPr kumimoji="1" lang="ja-JP" altLang="en-US" sz="900" dirty="0" smtClean="0"/>
                        <a:t>の認知度</a:t>
                      </a:r>
                      <a:r>
                        <a:rPr kumimoji="1" lang="en-US" altLang="ja-JP" sz="900" dirty="0" smtClean="0"/>
                        <a:t>30</a:t>
                      </a:r>
                      <a:r>
                        <a:rPr kumimoji="1" lang="ja-JP" altLang="en-US" sz="900" dirty="0" smtClean="0"/>
                        <a:t>％以上（全国）</a:t>
                      </a:r>
                      <a:endParaRPr kumimoji="1" lang="ja-JP" altLang="en-US" sz="900" dirty="0"/>
                    </a:p>
                  </a:txBody>
                  <a:tcPr/>
                </a:tc>
                <a:tc>
                  <a:txBody>
                    <a:bodyPr/>
                    <a:lstStyle/>
                    <a:p>
                      <a:pPr algn="ctr"/>
                      <a:r>
                        <a:rPr kumimoji="1" lang="ja-JP" altLang="en-US" sz="900" dirty="0" smtClean="0"/>
                        <a:t>－</a:t>
                      </a:r>
                      <a:endParaRPr kumimoji="1" lang="ja-JP" altLang="en-US" sz="900" dirty="0"/>
                    </a:p>
                  </a:txBody>
                  <a:tcPr anchor="ctr"/>
                </a:tc>
                <a:tc>
                  <a:txBody>
                    <a:bodyPr/>
                    <a:lstStyle/>
                    <a:p>
                      <a:r>
                        <a:rPr kumimoji="1" lang="en-US" altLang="ja-JP" sz="900" dirty="0" smtClean="0"/>
                        <a:t>15</a:t>
                      </a:r>
                      <a:r>
                        <a:rPr kumimoji="1" lang="ja-JP" altLang="en-US" sz="900" dirty="0" smtClean="0"/>
                        <a:t>～</a:t>
                      </a:r>
                      <a:r>
                        <a:rPr kumimoji="1" lang="en-US" altLang="ja-JP" sz="900" dirty="0" smtClean="0"/>
                        <a:t>19 </a:t>
                      </a:r>
                      <a:r>
                        <a:rPr kumimoji="1" lang="ja-JP" altLang="en-US" sz="900" dirty="0" smtClean="0"/>
                        <a:t>歳の「消費者ホットライン </a:t>
                      </a:r>
                      <a:r>
                        <a:rPr kumimoji="1" lang="en-US" altLang="ja-JP" sz="900" dirty="0" smtClean="0"/>
                        <a:t>188</a:t>
                      </a:r>
                      <a:r>
                        <a:rPr kumimoji="1" lang="ja-JP" altLang="en-US" sz="900" dirty="0" smtClean="0"/>
                        <a:t>」の認知度　</a:t>
                      </a:r>
                      <a:r>
                        <a:rPr kumimoji="1" lang="en-US" altLang="ja-JP" sz="900" dirty="0" smtClean="0"/>
                        <a:t>17.9</a:t>
                      </a:r>
                      <a:r>
                        <a:rPr kumimoji="1" lang="ja-JP" altLang="en-US" sz="900" dirty="0" smtClean="0"/>
                        <a:t>％</a:t>
                      </a:r>
                      <a:endParaRPr kumimoji="1" lang="en-US" altLang="ja-JP" sz="900" dirty="0" smtClean="0"/>
                    </a:p>
                    <a:p>
                      <a:r>
                        <a:rPr kumimoji="1" lang="en-US" altLang="ja-JP" sz="900" dirty="0" smtClean="0"/>
                        <a:t>※</a:t>
                      </a:r>
                      <a:r>
                        <a:rPr kumimoji="1" lang="ja-JP" altLang="en-US" sz="900" dirty="0" smtClean="0"/>
                        <a:t>消費者庁公表結果より（</a:t>
                      </a:r>
                      <a:r>
                        <a:rPr kumimoji="1" lang="en-US" altLang="ja-JP" sz="900" dirty="0" smtClean="0"/>
                        <a:t>R3.4</a:t>
                      </a:r>
                      <a:r>
                        <a:rPr kumimoji="1" lang="ja-JP" altLang="en-US" sz="900" dirty="0" smtClean="0"/>
                        <a:t>月）</a:t>
                      </a:r>
                      <a:endParaRPr kumimoji="1" lang="en-US" altLang="ja-JP" sz="900" dirty="0" smtClean="0"/>
                    </a:p>
                  </a:txBody>
                  <a:tcPr>
                    <a:noFill/>
                  </a:tcPr>
                </a:tc>
                <a:tc>
                  <a:txBody>
                    <a:bodyPr/>
                    <a:lstStyle/>
                    <a:p>
                      <a:r>
                        <a:rPr kumimoji="1" lang="ja-JP" altLang="en-US" sz="900" dirty="0" smtClean="0"/>
                        <a:t>大阪Ｑネット調査（</a:t>
                      </a:r>
                      <a:r>
                        <a:rPr kumimoji="1" lang="en-US" altLang="ja-JP" sz="900" dirty="0" smtClean="0"/>
                        <a:t>R2,1</a:t>
                      </a:r>
                      <a:r>
                        <a:rPr kumimoji="1" lang="ja-JP" altLang="en-US" sz="900" dirty="0" smtClean="0"/>
                        <a:t>実施）</a:t>
                      </a:r>
                      <a:r>
                        <a:rPr kumimoji="1" lang="en-US" altLang="ja-JP" sz="900" dirty="0" smtClean="0"/>
                        <a:t>18</a:t>
                      </a:r>
                      <a:r>
                        <a:rPr kumimoji="1" lang="ja-JP" altLang="en-US" sz="900" dirty="0" smtClean="0"/>
                        <a:t>歳以上の大阪府民</a:t>
                      </a:r>
                      <a:r>
                        <a:rPr kumimoji="1" lang="en-US" altLang="ja-JP" sz="900" dirty="0" smtClean="0"/>
                        <a:t>1,000</a:t>
                      </a:r>
                      <a:r>
                        <a:rPr kumimoji="1" lang="ja-JP" altLang="en-US" sz="900" dirty="0" smtClean="0"/>
                        <a:t>サンプル</a:t>
                      </a:r>
                      <a:endParaRPr kumimoji="1" lang="en-US" altLang="ja-JP" sz="900" dirty="0" smtClean="0"/>
                    </a:p>
                    <a:p>
                      <a:r>
                        <a:rPr kumimoji="1" lang="ja-JP" altLang="en-US" sz="900" dirty="0" smtClean="0"/>
                        <a:t>・言葉を聞いたことがあり、内容も知っている　</a:t>
                      </a:r>
                      <a:r>
                        <a:rPr kumimoji="1" lang="en-US" altLang="ja-JP" sz="900" dirty="0" smtClean="0"/>
                        <a:t>18</a:t>
                      </a:r>
                      <a:r>
                        <a:rPr kumimoji="1" lang="ja-JP" altLang="en-US" sz="900" dirty="0" smtClean="0"/>
                        <a:t>～</a:t>
                      </a:r>
                      <a:r>
                        <a:rPr kumimoji="1" lang="en-US" altLang="ja-JP" sz="900" dirty="0" smtClean="0"/>
                        <a:t>39</a:t>
                      </a:r>
                      <a:r>
                        <a:rPr kumimoji="1" lang="ja-JP" altLang="en-US" sz="900" dirty="0" smtClean="0"/>
                        <a:t>歳　</a:t>
                      </a:r>
                      <a:r>
                        <a:rPr kumimoji="1" lang="en-US" altLang="ja-JP" sz="900" dirty="0" smtClean="0"/>
                        <a:t>7.4%</a:t>
                      </a:r>
                    </a:p>
                    <a:p>
                      <a:r>
                        <a:rPr kumimoji="1" lang="ja-JP" altLang="en-US" sz="900" dirty="0" smtClean="0"/>
                        <a:t>・言葉を聞いたことはあるが、内容は知らない　</a:t>
                      </a:r>
                      <a:r>
                        <a:rPr kumimoji="1" lang="en-US" altLang="ja-JP" sz="900" dirty="0" smtClean="0"/>
                        <a:t>18</a:t>
                      </a:r>
                      <a:r>
                        <a:rPr kumimoji="1" lang="ja-JP" altLang="en-US" sz="900" dirty="0" smtClean="0"/>
                        <a:t>～</a:t>
                      </a:r>
                      <a:r>
                        <a:rPr kumimoji="1" lang="en-US" altLang="ja-JP" sz="900" dirty="0" smtClean="0"/>
                        <a:t>39</a:t>
                      </a:r>
                      <a:r>
                        <a:rPr kumimoji="1" lang="ja-JP" altLang="en-US" sz="900" dirty="0" smtClean="0"/>
                        <a:t>歳　</a:t>
                      </a:r>
                      <a:r>
                        <a:rPr kumimoji="1" lang="en-US" altLang="ja-JP" sz="900" dirty="0" smtClean="0"/>
                        <a:t>29.0%</a:t>
                      </a:r>
                    </a:p>
                  </a:txBody>
                  <a:tcPr/>
                </a:tc>
                <a:extLst>
                  <a:ext uri="{0D108BD9-81ED-4DB2-BD59-A6C34878D82A}">
                    <a16:rowId xmlns:a16="http://schemas.microsoft.com/office/drawing/2014/main" val="819775849"/>
                  </a:ext>
                </a:extLst>
              </a:tr>
              <a:tr h="182584">
                <a:tc>
                  <a:txBody>
                    <a:bodyPr/>
                    <a:lstStyle/>
                    <a:p>
                      <a:pPr algn="l"/>
                      <a:r>
                        <a:rPr kumimoji="1" lang="ja-JP" altLang="en-US" sz="900" dirty="0" smtClean="0"/>
                        <a:t>３－３　若年者の消費生活センターの認知度</a:t>
                      </a:r>
                      <a:r>
                        <a:rPr kumimoji="1" lang="en-US" altLang="ja-JP" sz="900" dirty="0" smtClean="0"/>
                        <a:t>75</a:t>
                      </a:r>
                      <a:r>
                        <a:rPr kumimoji="1" lang="ja-JP" altLang="en-US" sz="900" dirty="0" smtClean="0"/>
                        <a:t>％以上（全国）</a:t>
                      </a:r>
                      <a:endParaRPr kumimoji="1" lang="ja-JP" altLang="en-US" sz="900" dirty="0"/>
                    </a:p>
                  </a:txBody>
                  <a:tcPr/>
                </a:tc>
                <a:tc>
                  <a:txBody>
                    <a:bodyPr/>
                    <a:lstStyle/>
                    <a:p>
                      <a:pPr algn="ctr"/>
                      <a:r>
                        <a:rPr kumimoji="1" lang="ja-JP" altLang="en-US" sz="900" dirty="0" smtClean="0"/>
                        <a:t>－</a:t>
                      </a:r>
                      <a:endParaRPr kumimoji="1" lang="ja-JP" altLang="en-US" sz="900" dirty="0"/>
                    </a:p>
                  </a:txBody>
                  <a:tcPr anchor="ctr"/>
                </a:tc>
                <a:tc>
                  <a:txBody>
                    <a:bodyPr/>
                    <a:lstStyle/>
                    <a:p>
                      <a:r>
                        <a:rPr kumimoji="1" lang="en-US" altLang="ja-JP" sz="900" dirty="0" smtClean="0"/>
                        <a:t>15</a:t>
                      </a:r>
                      <a:r>
                        <a:rPr kumimoji="1" lang="ja-JP" altLang="en-US" sz="900" dirty="0" smtClean="0"/>
                        <a:t>～</a:t>
                      </a:r>
                      <a:r>
                        <a:rPr kumimoji="1" lang="en-US" altLang="ja-JP" sz="900" dirty="0" smtClean="0"/>
                        <a:t>19 </a:t>
                      </a:r>
                      <a:r>
                        <a:rPr kumimoji="1" lang="ja-JP" altLang="en-US" sz="900" dirty="0" smtClean="0"/>
                        <a:t>歳の「消費生活センター」の認知度　</a:t>
                      </a:r>
                      <a:r>
                        <a:rPr kumimoji="1" lang="en-US" altLang="ja-JP" sz="900" dirty="0" smtClean="0"/>
                        <a:t>69.8</a:t>
                      </a:r>
                      <a:r>
                        <a:rPr kumimoji="1" lang="ja-JP" altLang="en-US" sz="900" dirty="0" smtClean="0"/>
                        <a:t>％</a:t>
                      </a:r>
                      <a:endParaRPr kumimoji="1" lang="en-US" altLang="ja-JP" sz="900" dirty="0" smtClean="0"/>
                    </a:p>
                    <a:p>
                      <a:pPr marL="0" marR="0" lvl="0" indent="0" algn="l" defTabSz="1351593" rtl="0" eaLnBrk="1" fontAlgn="auto" latinLnBrk="0" hangingPunct="1">
                        <a:lnSpc>
                          <a:spcPct val="100000"/>
                        </a:lnSpc>
                        <a:spcBef>
                          <a:spcPts val="0"/>
                        </a:spcBef>
                        <a:spcAft>
                          <a:spcPts val="0"/>
                        </a:spcAft>
                        <a:buClrTx/>
                        <a:buSzTx/>
                        <a:buFontTx/>
                        <a:buNone/>
                        <a:tabLst/>
                        <a:defRPr/>
                      </a:pPr>
                      <a:r>
                        <a:rPr kumimoji="1" lang="en-US" altLang="ja-JP" sz="900" dirty="0" smtClean="0"/>
                        <a:t>※</a:t>
                      </a:r>
                      <a:r>
                        <a:rPr kumimoji="1" lang="ja-JP" altLang="en-US" sz="900" dirty="0" smtClean="0"/>
                        <a:t>消費者庁公表結果より（</a:t>
                      </a:r>
                      <a:r>
                        <a:rPr kumimoji="1" lang="en-US" altLang="ja-JP" sz="900" dirty="0" smtClean="0"/>
                        <a:t>R3.4</a:t>
                      </a:r>
                      <a:r>
                        <a:rPr kumimoji="1" lang="ja-JP" altLang="en-US" sz="900" dirty="0" smtClean="0"/>
                        <a:t>月）</a:t>
                      </a:r>
                      <a:endParaRPr kumimoji="1" lang="en-US" altLang="ja-JP" sz="900" dirty="0" smtClean="0"/>
                    </a:p>
                  </a:txBody>
                  <a:tcPr>
                    <a:noFill/>
                  </a:tcPr>
                </a:tc>
                <a:tc>
                  <a:txBody>
                    <a:bodyPr/>
                    <a:lstStyle/>
                    <a:p>
                      <a:pPr marL="0" marR="0" lvl="0" indent="0" algn="ctr" defTabSz="1351593" rtl="0" eaLnBrk="1" fontAlgn="auto" latinLnBrk="0" hangingPunct="1">
                        <a:lnSpc>
                          <a:spcPct val="100000"/>
                        </a:lnSpc>
                        <a:spcBef>
                          <a:spcPts val="0"/>
                        </a:spcBef>
                        <a:spcAft>
                          <a:spcPts val="0"/>
                        </a:spcAft>
                        <a:buClrTx/>
                        <a:buSzTx/>
                        <a:buFontTx/>
                        <a:buNone/>
                        <a:tabLst/>
                        <a:defRPr/>
                      </a:pPr>
                      <a:r>
                        <a:rPr kumimoji="1" lang="ja-JP" altLang="en-US" sz="900" dirty="0" smtClean="0"/>
                        <a:t>－</a:t>
                      </a:r>
                    </a:p>
                  </a:txBody>
                  <a:tcPr anchor="ctr"/>
                </a:tc>
                <a:extLst>
                  <a:ext uri="{0D108BD9-81ED-4DB2-BD59-A6C34878D82A}">
                    <a16:rowId xmlns:a16="http://schemas.microsoft.com/office/drawing/2014/main" val="1467131164"/>
                  </a:ext>
                </a:extLst>
              </a:tr>
              <a:tr h="170008">
                <a:tc>
                  <a:txBody>
                    <a:bodyPr/>
                    <a:lstStyle/>
                    <a:p>
                      <a:pPr algn="l"/>
                      <a:r>
                        <a:rPr kumimoji="1" lang="ja-JP" altLang="en-US" sz="900" dirty="0" smtClean="0"/>
                        <a:t>３－４　消費者教育コーディネーターの配置の推進（全都道府県、政令市）</a:t>
                      </a:r>
                      <a:endParaRPr kumimoji="1" lang="ja-JP" altLang="en-US" sz="900" dirty="0"/>
                    </a:p>
                  </a:txBody>
                  <a:tcPr/>
                </a:tc>
                <a:tc>
                  <a:txBody>
                    <a:bodyPr/>
                    <a:lstStyle/>
                    <a:p>
                      <a:pPr algn="ctr"/>
                      <a:r>
                        <a:rPr kumimoji="1" lang="en-US" altLang="ja-JP" sz="900" dirty="0" smtClean="0"/>
                        <a:t>2/3</a:t>
                      </a:r>
                      <a:r>
                        <a:rPr kumimoji="1" lang="ja-JP" altLang="en-US" sz="900" dirty="0" smtClean="0"/>
                        <a:t>　（府市）</a:t>
                      </a:r>
                      <a:endParaRPr kumimoji="1" lang="ja-JP" altLang="en-US" sz="900" dirty="0"/>
                    </a:p>
                  </a:txBody>
                  <a:tcPr/>
                </a:tc>
                <a:tc>
                  <a:txBody>
                    <a:bodyPr/>
                    <a:lstStyle/>
                    <a:p>
                      <a:pPr algn="ctr"/>
                      <a:r>
                        <a:rPr kumimoji="1" lang="ja-JP" altLang="en-US" sz="900" dirty="0" smtClean="0"/>
                        <a:t>府○　政令市△</a:t>
                      </a:r>
                      <a:endParaRPr kumimoji="1" lang="ja-JP" altLang="en-US" sz="900" dirty="0"/>
                    </a:p>
                  </a:txBody>
                  <a:tcPr/>
                </a:tc>
                <a:tc>
                  <a:txBody>
                    <a:bodyPr/>
                    <a:lstStyle/>
                    <a:p>
                      <a:r>
                        <a:rPr kumimoji="1" lang="ja-JP" altLang="en-US" sz="900" dirty="0" smtClean="0"/>
                        <a:t>未設置：堺市</a:t>
                      </a:r>
                      <a:endParaRPr kumimoji="1" lang="ja-JP" altLang="en-US" sz="900" dirty="0"/>
                    </a:p>
                  </a:txBody>
                  <a:tcPr/>
                </a:tc>
                <a:extLst>
                  <a:ext uri="{0D108BD9-81ED-4DB2-BD59-A6C34878D82A}">
                    <a16:rowId xmlns:a16="http://schemas.microsoft.com/office/drawing/2014/main" val="1410005633"/>
                  </a:ext>
                </a:extLst>
              </a:tr>
              <a:tr h="229440">
                <a:tc>
                  <a:txBody>
                    <a:bodyPr/>
                    <a:lstStyle/>
                    <a:p>
                      <a:pPr algn="l"/>
                      <a:r>
                        <a:rPr kumimoji="1" lang="ja-JP" altLang="en-US" sz="900" dirty="0" smtClean="0"/>
                        <a:t>３－５　消費者教育推進地域協議会の設置、消費者教育推進計画の策定</a:t>
                      </a:r>
                    </a:p>
                    <a:p>
                      <a:pPr algn="l"/>
                      <a:r>
                        <a:rPr kumimoji="1" lang="ja-JP" altLang="en-US" sz="900" dirty="0" smtClean="0"/>
                        <a:t>（都道府県内の政令市及び中核市の対応済みの割合を</a:t>
                      </a:r>
                      <a:r>
                        <a:rPr kumimoji="1" lang="en-US" altLang="ja-JP" sz="900" dirty="0" smtClean="0"/>
                        <a:t>50</a:t>
                      </a:r>
                      <a:r>
                        <a:rPr kumimoji="1" lang="ja-JP" altLang="en-US" sz="900" dirty="0" smtClean="0"/>
                        <a:t>％以上）</a:t>
                      </a:r>
                    </a:p>
                  </a:txBody>
                  <a:tcPr/>
                </a:tc>
                <a:tc>
                  <a:txBody>
                    <a:bodyPr/>
                    <a:lstStyle/>
                    <a:p>
                      <a:pPr algn="ctr"/>
                      <a:r>
                        <a:rPr kumimoji="1" lang="ja-JP" altLang="en-US" sz="900" dirty="0" smtClean="0"/>
                        <a:t>協議会設置　</a:t>
                      </a:r>
                      <a:endParaRPr kumimoji="1" lang="en-US" altLang="ja-JP" sz="900" dirty="0" smtClean="0"/>
                    </a:p>
                    <a:p>
                      <a:pPr algn="ctr"/>
                      <a:r>
                        <a:rPr kumimoji="1" lang="ja-JP" altLang="en-US" sz="900" dirty="0" smtClean="0"/>
                        <a:t>計画策定　</a:t>
                      </a:r>
                      <a:endParaRPr kumimoji="1" lang="ja-JP" altLang="en-US" sz="900" dirty="0"/>
                    </a:p>
                  </a:txBody>
                  <a:tcPr/>
                </a:tc>
                <a:tc>
                  <a:txBody>
                    <a:bodyPr/>
                    <a:lstStyle/>
                    <a:p>
                      <a:pPr algn="ctr"/>
                      <a:r>
                        <a:rPr kumimoji="1" lang="ja-JP" altLang="en-US" sz="900" dirty="0" smtClean="0"/>
                        <a:t>協議会設置　</a:t>
                      </a:r>
                      <a:r>
                        <a:rPr kumimoji="1" lang="en-US" altLang="ja-JP" sz="900" dirty="0" smtClean="0"/>
                        <a:t>×</a:t>
                      </a:r>
                      <a:r>
                        <a:rPr kumimoji="1" lang="ja-JP" altLang="en-US" sz="900" dirty="0" smtClean="0"/>
                        <a:t>　（</a:t>
                      </a:r>
                      <a:r>
                        <a:rPr kumimoji="1" lang="en-US" altLang="ja-JP" sz="900" dirty="0" smtClean="0"/>
                        <a:t>22.2%</a:t>
                      </a:r>
                      <a:r>
                        <a:rPr kumimoji="1" lang="ja-JP" altLang="en-US" sz="900" dirty="0" smtClean="0"/>
                        <a:t>）</a:t>
                      </a:r>
                      <a:endParaRPr kumimoji="1" lang="en-US" altLang="ja-JP" sz="900" dirty="0" smtClean="0"/>
                    </a:p>
                    <a:p>
                      <a:pPr algn="ctr"/>
                      <a:r>
                        <a:rPr kumimoji="1" lang="ja-JP" altLang="en-US" sz="900" dirty="0" smtClean="0"/>
                        <a:t>計画策定</a:t>
                      </a:r>
                      <a:r>
                        <a:rPr kumimoji="1" lang="ja-JP" altLang="en-US" sz="900" baseline="0" dirty="0" smtClean="0"/>
                        <a:t>　</a:t>
                      </a:r>
                      <a:r>
                        <a:rPr kumimoji="1" lang="en-US" altLang="ja-JP" sz="900" baseline="0" dirty="0" smtClean="0"/>
                        <a:t>×</a:t>
                      </a:r>
                      <a:r>
                        <a:rPr kumimoji="1" lang="ja-JP" altLang="en-US" sz="900" baseline="0" dirty="0" smtClean="0"/>
                        <a:t>　（</a:t>
                      </a:r>
                      <a:r>
                        <a:rPr kumimoji="1" lang="en-US" altLang="ja-JP" sz="900" baseline="0" dirty="0" smtClean="0"/>
                        <a:t>33.3%</a:t>
                      </a:r>
                      <a:r>
                        <a:rPr kumimoji="1" lang="ja-JP" altLang="en-US" sz="900" baseline="0" dirty="0" smtClean="0"/>
                        <a:t>）</a:t>
                      </a:r>
                      <a:endParaRPr kumimoji="1" lang="ja-JP" altLang="en-US" sz="900" dirty="0"/>
                    </a:p>
                  </a:txBody>
                  <a:tcPr/>
                </a:tc>
                <a:tc>
                  <a:txBody>
                    <a:bodyPr/>
                    <a:lstStyle/>
                    <a:p>
                      <a:r>
                        <a:rPr kumimoji="1" lang="ja-JP" altLang="en-US" sz="900" dirty="0" smtClean="0"/>
                        <a:t>未設置：高槻市、東大阪市、豊中市、枚方市、八尾市、寝屋川市、吹田市</a:t>
                      </a:r>
                      <a:endParaRPr kumimoji="1" lang="en-US" altLang="ja-JP" sz="900" dirty="0" smtClean="0"/>
                    </a:p>
                    <a:p>
                      <a:r>
                        <a:rPr kumimoji="1" lang="ja-JP" altLang="en-US" sz="900" dirty="0" smtClean="0"/>
                        <a:t>未策定：大阪市、高槻市、東大阪市、枚方市、寝屋川市、吹田市</a:t>
                      </a:r>
                      <a:endParaRPr kumimoji="1" lang="ja-JP" altLang="en-US" sz="900" dirty="0"/>
                    </a:p>
                  </a:txBody>
                  <a:tcPr/>
                </a:tc>
                <a:extLst>
                  <a:ext uri="{0D108BD9-81ED-4DB2-BD59-A6C34878D82A}">
                    <a16:rowId xmlns:a16="http://schemas.microsoft.com/office/drawing/2014/main" val="1502507357"/>
                  </a:ext>
                </a:extLst>
              </a:tr>
              <a:tr h="151712">
                <a:tc>
                  <a:txBody>
                    <a:bodyPr/>
                    <a:lstStyle/>
                    <a:p>
                      <a:pPr algn="l"/>
                      <a:r>
                        <a:rPr kumimoji="1" lang="ja-JP" altLang="en-US" sz="900" dirty="0" smtClean="0"/>
                        <a:t>３－６　講習等（出前講座を含む）の実施市区町村割合</a:t>
                      </a:r>
                      <a:r>
                        <a:rPr kumimoji="1" lang="en-US" altLang="ja-JP" sz="900" dirty="0" smtClean="0"/>
                        <a:t>75</a:t>
                      </a:r>
                      <a:r>
                        <a:rPr kumimoji="1" lang="ja-JP" altLang="en-US" sz="900" dirty="0" smtClean="0"/>
                        <a:t>％以上</a:t>
                      </a:r>
                      <a:endParaRPr kumimoji="1" lang="ja-JP" altLang="en-US" sz="900" dirty="0"/>
                    </a:p>
                  </a:txBody>
                  <a:tcPr/>
                </a:tc>
                <a:tc>
                  <a:txBody>
                    <a:bodyPr/>
                    <a:lstStyle/>
                    <a:p>
                      <a:pPr algn="ctr"/>
                      <a:r>
                        <a:rPr kumimoji="1" lang="en-US" altLang="ja-JP" sz="900" dirty="0" smtClean="0"/>
                        <a:t>22/43</a:t>
                      </a:r>
                      <a:r>
                        <a:rPr kumimoji="1" lang="ja-JP" altLang="en-US" sz="900" dirty="0" smtClean="0"/>
                        <a:t>　（市町村）</a:t>
                      </a:r>
                      <a:endParaRPr kumimoji="1" lang="ja-JP" altLang="en-US" sz="900" dirty="0"/>
                    </a:p>
                  </a:txBody>
                  <a:tcPr>
                    <a:noFill/>
                  </a:tcPr>
                </a:tc>
                <a:tc>
                  <a:txBody>
                    <a:bodyPr/>
                    <a:lstStyle/>
                    <a:p>
                      <a:pPr algn="ctr"/>
                      <a:r>
                        <a:rPr kumimoji="1" lang="en-US" altLang="ja-JP" sz="900" dirty="0" smtClean="0"/>
                        <a:t>×</a:t>
                      </a:r>
                      <a:r>
                        <a:rPr kumimoji="1" lang="ja-JP" altLang="en-US" sz="900" dirty="0" smtClean="0"/>
                        <a:t>　（</a:t>
                      </a:r>
                      <a:r>
                        <a:rPr kumimoji="1" lang="en-US" altLang="ja-JP" sz="900" dirty="0" smtClean="0"/>
                        <a:t>51.2%</a:t>
                      </a:r>
                      <a:r>
                        <a:rPr kumimoji="1" lang="ja-JP" altLang="en-US" sz="900" dirty="0" smtClean="0"/>
                        <a:t>）</a:t>
                      </a:r>
                      <a:endParaRPr kumimoji="1" lang="ja-JP" altLang="en-US" sz="900" dirty="0"/>
                    </a:p>
                  </a:txBody>
                  <a:tcPr>
                    <a:noFill/>
                  </a:tcPr>
                </a:tc>
                <a:tc>
                  <a:txBody>
                    <a:bodyPr/>
                    <a:lstStyle/>
                    <a:p>
                      <a:pPr algn="l"/>
                      <a:r>
                        <a:rPr kumimoji="1" lang="ja-JP" altLang="en-US" sz="900" u="none" dirty="0" smtClean="0">
                          <a:solidFill>
                            <a:schemeClr val="tx1"/>
                          </a:solidFill>
                        </a:rPr>
                        <a:t>未実施：豊中市、枚方市、八尾</a:t>
                      </a:r>
                      <a:r>
                        <a:rPr kumimoji="1" lang="zh-TW" altLang="en-US" sz="900" u="none" dirty="0" smtClean="0">
                          <a:solidFill>
                            <a:schemeClr val="tx1"/>
                          </a:solidFill>
                        </a:rPr>
                        <a:t>市</a:t>
                      </a:r>
                      <a:r>
                        <a:rPr kumimoji="1" lang="ja-JP" altLang="en-US" sz="900" u="none" dirty="0" err="1" smtClean="0">
                          <a:solidFill>
                            <a:schemeClr val="tx1"/>
                          </a:solidFill>
                        </a:rPr>
                        <a:t>、</a:t>
                      </a:r>
                      <a:r>
                        <a:rPr kumimoji="1" lang="ja-JP" altLang="en-US" sz="900" u="none" dirty="0" smtClean="0">
                          <a:solidFill>
                            <a:schemeClr val="tx1"/>
                          </a:solidFill>
                        </a:rPr>
                        <a:t>東大阪市など</a:t>
                      </a:r>
                      <a:endParaRPr kumimoji="1" lang="zh-TW" altLang="en-US" sz="900" u="none" dirty="0" smtClean="0">
                        <a:solidFill>
                          <a:schemeClr val="tx1"/>
                        </a:solidFill>
                      </a:endParaRPr>
                    </a:p>
                  </a:txBody>
                  <a:tcPr/>
                </a:tc>
                <a:extLst>
                  <a:ext uri="{0D108BD9-81ED-4DB2-BD59-A6C34878D82A}">
                    <a16:rowId xmlns:a16="http://schemas.microsoft.com/office/drawing/2014/main" val="4217235355"/>
                  </a:ext>
                </a:extLst>
              </a:tr>
              <a:tr h="283152">
                <a:tc>
                  <a:txBody>
                    <a:bodyPr/>
                    <a:lstStyle/>
                    <a:p>
                      <a:pPr algn="l"/>
                      <a:r>
                        <a:rPr kumimoji="1" lang="ja-JP" altLang="en-US" sz="900" dirty="0" smtClean="0"/>
                        <a:t>３－７　エシカル消費の推進（全都道府県、政令市）</a:t>
                      </a:r>
                      <a:endParaRPr kumimoji="1" lang="ja-JP" altLang="en-US" sz="900" dirty="0"/>
                    </a:p>
                  </a:txBody>
                  <a:tcPr/>
                </a:tc>
                <a:tc>
                  <a:txBody>
                    <a:bodyPr/>
                    <a:lstStyle/>
                    <a:p>
                      <a:pPr algn="ctr"/>
                      <a:r>
                        <a:rPr kumimoji="1" lang="en-US" altLang="ja-JP" sz="900" dirty="0" smtClean="0"/>
                        <a:t>2/3</a:t>
                      </a:r>
                      <a:r>
                        <a:rPr kumimoji="1" lang="ja-JP" altLang="en-US" sz="900" dirty="0" smtClean="0"/>
                        <a:t>　（府市）</a:t>
                      </a:r>
                      <a:endParaRPr kumimoji="1" lang="ja-JP" altLang="en-US" sz="900" dirty="0"/>
                    </a:p>
                  </a:txBody>
                  <a:tcPr/>
                </a:tc>
                <a:tc>
                  <a:txBody>
                    <a:bodyPr/>
                    <a:lstStyle/>
                    <a:p>
                      <a:pPr algn="ctr"/>
                      <a:r>
                        <a:rPr kumimoji="1" lang="ja-JP" altLang="en-US" sz="900" dirty="0" smtClean="0"/>
                        <a:t>府○　政令市△</a:t>
                      </a:r>
                      <a:endParaRPr kumimoji="1" lang="ja-JP" altLang="en-US" sz="900" dirty="0"/>
                    </a:p>
                  </a:txBody>
                  <a:tcPr/>
                </a:tc>
                <a:tc>
                  <a:txBody>
                    <a:bodyPr/>
                    <a:lstStyle/>
                    <a:p>
                      <a:r>
                        <a:rPr kumimoji="1" lang="ja-JP" altLang="en-US" sz="900" dirty="0" smtClean="0"/>
                        <a:t>未実施：堺市</a:t>
                      </a:r>
                      <a:endParaRPr kumimoji="1" lang="en-US" altLang="ja-JP" sz="900" dirty="0" smtClean="0"/>
                    </a:p>
                    <a:p>
                      <a:r>
                        <a:rPr kumimoji="1" lang="en-US" altLang="ja-JP" sz="900" dirty="0" smtClean="0"/>
                        <a:t>【</a:t>
                      </a:r>
                      <a:r>
                        <a:rPr kumimoji="1" lang="ja-JP" altLang="en-US" sz="900" dirty="0" smtClean="0"/>
                        <a:t>例</a:t>
                      </a:r>
                      <a:r>
                        <a:rPr kumimoji="1" lang="en-US" altLang="ja-JP" sz="900" dirty="0" smtClean="0"/>
                        <a:t>】</a:t>
                      </a:r>
                      <a:r>
                        <a:rPr kumimoji="1" lang="ja-JP" altLang="en-US" sz="900" dirty="0" smtClean="0"/>
                        <a:t>啓発パンフレットの作成やイベント・ラジオ等での周知（府、大阪市）</a:t>
                      </a:r>
                      <a:endParaRPr kumimoji="1" lang="ja-JP" altLang="en-US" sz="900" dirty="0"/>
                    </a:p>
                  </a:txBody>
                  <a:tcPr/>
                </a:tc>
                <a:extLst>
                  <a:ext uri="{0D108BD9-81ED-4DB2-BD59-A6C34878D82A}">
                    <a16:rowId xmlns:a16="http://schemas.microsoft.com/office/drawing/2014/main" val="1449422886"/>
                  </a:ext>
                </a:extLst>
              </a:tr>
              <a:tr h="133416">
                <a:tc>
                  <a:txBody>
                    <a:bodyPr/>
                    <a:lstStyle/>
                    <a:p>
                      <a:pPr algn="l"/>
                      <a:r>
                        <a:rPr kumimoji="1" lang="ja-JP" altLang="en-US" sz="900" u="none" dirty="0" smtClean="0">
                          <a:solidFill>
                            <a:schemeClr val="tx1"/>
                          </a:solidFill>
                        </a:rPr>
                        <a:t>３－８　消費者志向経営の普及・推進（全都道府県）</a:t>
                      </a:r>
                      <a:endParaRPr kumimoji="1" lang="ja-JP" altLang="en-US" sz="900" u="none" dirty="0">
                        <a:solidFill>
                          <a:schemeClr val="tx1"/>
                        </a:solidFill>
                      </a:endParaRPr>
                    </a:p>
                  </a:txBody>
                  <a:tcPr/>
                </a:tc>
                <a:tc>
                  <a:txBody>
                    <a:bodyPr/>
                    <a:lstStyle/>
                    <a:p>
                      <a:pPr algn="ctr"/>
                      <a:r>
                        <a:rPr kumimoji="1" lang="ja-JP" altLang="en-US" sz="900" u="none" dirty="0" smtClean="0">
                          <a:solidFill>
                            <a:schemeClr val="tx1"/>
                          </a:solidFill>
                        </a:rPr>
                        <a:t>－</a:t>
                      </a:r>
                      <a:endParaRPr kumimoji="1" lang="ja-JP" altLang="en-US" sz="900" u="none" dirty="0">
                        <a:solidFill>
                          <a:schemeClr val="tx1"/>
                        </a:solidFill>
                      </a:endParaRPr>
                    </a:p>
                  </a:txBody>
                  <a:tcPr/>
                </a:tc>
                <a:tc>
                  <a:txBody>
                    <a:bodyPr/>
                    <a:lstStyle/>
                    <a:p>
                      <a:pPr algn="ctr"/>
                      <a:r>
                        <a:rPr kumimoji="1" lang="ja-JP" altLang="en-US" sz="900" u="none" dirty="0" smtClean="0">
                          <a:solidFill>
                            <a:schemeClr val="tx1"/>
                          </a:solidFill>
                        </a:rPr>
                        <a:t>○</a:t>
                      </a:r>
                      <a:endParaRPr kumimoji="1" lang="ja-JP" altLang="en-US" sz="900" u="none" dirty="0">
                        <a:solidFill>
                          <a:schemeClr val="tx1"/>
                        </a:solidFill>
                      </a:endParaRPr>
                    </a:p>
                  </a:txBody>
                  <a:tcPr/>
                </a:tc>
                <a:tc>
                  <a:txBody>
                    <a:bodyPr/>
                    <a:lstStyle/>
                    <a:p>
                      <a:r>
                        <a:rPr kumimoji="1" lang="en-US" altLang="ja-JP" sz="900" u="none" dirty="0" smtClean="0">
                          <a:solidFill>
                            <a:schemeClr val="tx1"/>
                          </a:solidFill>
                        </a:rPr>
                        <a:t>【</a:t>
                      </a:r>
                      <a:r>
                        <a:rPr kumimoji="1" lang="ja-JP" altLang="en-US" sz="900" u="none" dirty="0" smtClean="0">
                          <a:solidFill>
                            <a:schemeClr val="tx1"/>
                          </a:solidFill>
                        </a:rPr>
                        <a:t>例</a:t>
                      </a:r>
                      <a:r>
                        <a:rPr kumimoji="1" lang="en-US" altLang="ja-JP" sz="900" u="none" dirty="0" smtClean="0">
                          <a:solidFill>
                            <a:schemeClr val="tx1"/>
                          </a:solidFill>
                        </a:rPr>
                        <a:t>】</a:t>
                      </a:r>
                      <a:r>
                        <a:rPr kumimoji="1" lang="ja-JP" altLang="en-US" sz="900" u="none" dirty="0" smtClean="0">
                          <a:solidFill>
                            <a:schemeClr val="tx1"/>
                          </a:solidFill>
                        </a:rPr>
                        <a:t>イベントでの啓発、高校生向け消費者教材を活用したモデル事業の実施</a:t>
                      </a:r>
                      <a:endParaRPr kumimoji="1" lang="ja-JP" altLang="en-US" sz="900" u="none" dirty="0">
                        <a:solidFill>
                          <a:schemeClr val="tx1"/>
                        </a:solidFill>
                      </a:endParaRPr>
                    </a:p>
                  </a:txBody>
                  <a:tcPr/>
                </a:tc>
                <a:extLst>
                  <a:ext uri="{0D108BD9-81ED-4DB2-BD59-A6C34878D82A}">
                    <a16:rowId xmlns:a16="http://schemas.microsoft.com/office/drawing/2014/main" val="2057661558"/>
                  </a:ext>
                </a:extLst>
              </a:tr>
              <a:tr h="244261">
                <a:tc gridSpan="4">
                  <a:txBody>
                    <a:bodyPr/>
                    <a:lstStyle/>
                    <a:p>
                      <a:pPr algn="l"/>
                      <a:r>
                        <a:rPr kumimoji="1" lang="ja-JP" altLang="en-US" sz="1000" b="1" dirty="0" smtClean="0"/>
                        <a:t>＜政策目標４＞ 高齢者等の消費者被害防止のための見守り活動の充実</a:t>
                      </a:r>
                      <a:r>
                        <a:rPr kumimoji="1" lang="en-US" altLang="ja-JP" sz="1000" b="1" dirty="0" smtClean="0"/>
                        <a:t>【</a:t>
                      </a:r>
                      <a:r>
                        <a:rPr kumimoji="1" lang="ja-JP" altLang="en-US" sz="1000" b="1" dirty="0" smtClean="0"/>
                        <a:t>消費者安全確保地域協議会の設置</a:t>
                      </a:r>
                      <a:r>
                        <a:rPr kumimoji="1" lang="en-US" altLang="ja-JP" sz="1000" b="1" dirty="0" smtClean="0"/>
                        <a:t>】【</a:t>
                      </a:r>
                      <a:r>
                        <a:rPr kumimoji="1" lang="ja-JP" altLang="en-US" sz="1000" b="1" dirty="0" smtClean="0"/>
                        <a:t>地域の見守り活動の充実</a:t>
                      </a:r>
                      <a:r>
                        <a:rPr kumimoji="1" lang="en-US" altLang="ja-JP" sz="1000" b="1" dirty="0" smtClean="0"/>
                        <a:t>】</a:t>
                      </a:r>
                      <a:endParaRPr kumimoji="1" lang="ja-JP" altLang="en-US" sz="1000" b="1" dirty="0"/>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54631995"/>
                  </a:ext>
                </a:extLst>
              </a:tr>
              <a:tr h="174552">
                <a:tc>
                  <a:txBody>
                    <a:bodyPr/>
                    <a:lstStyle/>
                    <a:p>
                      <a:pPr algn="l"/>
                      <a:r>
                        <a:rPr kumimoji="1" lang="ja-JP" altLang="en-US" sz="900" dirty="0" smtClean="0"/>
                        <a:t>４－１　消費者安全確保地域協議会設置市区町村の都道府県内人口カバー率</a:t>
                      </a:r>
                      <a:r>
                        <a:rPr kumimoji="1" lang="en-US" altLang="ja-JP" sz="900" dirty="0" smtClean="0"/>
                        <a:t>50</a:t>
                      </a:r>
                      <a:r>
                        <a:rPr kumimoji="1" lang="ja-JP" altLang="en-US" sz="900" dirty="0" smtClean="0"/>
                        <a:t>％以上</a:t>
                      </a:r>
                      <a:endParaRPr kumimoji="1" lang="ja-JP" altLang="en-US" sz="900" dirty="0"/>
                    </a:p>
                  </a:txBody>
                  <a:tcPr/>
                </a:tc>
                <a:tc>
                  <a:txBody>
                    <a:bodyPr/>
                    <a:lstStyle/>
                    <a:p>
                      <a:pPr algn="ctr"/>
                      <a:r>
                        <a:rPr kumimoji="1" lang="en-US" altLang="ja-JP" sz="900" dirty="0" smtClean="0"/>
                        <a:t>11/43</a:t>
                      </a:r>
                      <a:r>
                        <a:rPr kumimoji="1" lang="ja-JP" altLang="en-US" sz="900" dirty="0" smtClean="0"/>
                        <a:t>　（市町村）</a:t>
                      </a:r>
                      <a:endParaRPr kumimoji="1" lang="ja-JP" altLang="en-US" sz="900" dirty="0"/>
                    </a:p>
                  </a:txBody>
                  <a:tcPr/>
                </a:tc>
                <a:tc>
                  <a:txBody>
                    <a:bodyPr/>
                    <a:lstStyle/>
                    <a:p>
                      <a:pPr algn="ctr"/>
                      <a:r>
                        <a:rPr kumimoji="1" lang="ja-JP" altLang="en-US" sz="900" dirty="0" smtClean="0"/>
                        <a:t>○　（</a:t>
                      </a:r>
                      <a:r>
                        <a:rPr kumimoji="1" lang="en-US" altLang="ja-JP" sz="900" dirty="0" smtClean="0"/>
                        <a:t>53.5%</a:t>
                      </a:r>
                      <a:r>
                        <a:rPr kumimoji="1" lang="ja-JP" altLang="en-US" sz="900" dirty="0" smtClean="0"/>
                        <a:t>）</a:t>
                      </a:r>
                      <a:endParaRPr kumimoji="1" lang="ja-JP" altLang="en-US" sz="900" dirty="0"/>
                    </a:p>
                  </a:txBody>
                  <a:tcPr/>
                </a:tc>
                <a:tc>
                  <a:txBody>
                    <a:bodyPr/>
                    <a:lstStyle/>
                    <a:p>
                      <a:r>
                        <a:rPr kumimoji="1" lang="ja-JP" altLang="en-US" sz="900" dirty="0" smtClean="0"/>
                        <a:t>設置市：大阪市、岸和田市、豊中市、貝塚市、枚方市、八尾市、富田林市、和泉市、箕面市、</a:t>
                      </a:r>
                      <a:r>
                        <a:rPr kumimoji="1" lang="ja-JP" altLang="en-US" sz="900" baseline="0" dirty="0" smtClean="0"/>
                        <a:t> </a:t>
                      </a:r>
                      <a:r>
                        <a:rPr kumimoji="1" lang="ja-JP" altLang="en-US" sz="900" dirty="0" smtClean="0"/>
                        <a:t>門真市、交野市</a:t>
                      </a:r>
                      <a:endParaRPr kumimoji="1" lang="ja-JP" altLang="en-US" sz="900" dirty="0"/>
                    </a:p>
                  </a:txBody>
                  <a:tcPr/>
                </a:tc>
                <a:extLst>
                  <a:ext uri="{0D108BD9-81ED-4DB2-BD59-A6C34878D82A}">
                    <a16:rowId xmlns:a16="http://schemas.microsoft.com/office/drawing/2014/main" val="1258892649"/>
                  </a:ext>
                </a:extLst>
              </a:tr>
              <a:tr h="279040">
                <a:tc>
                  <a:txBody>
                    <a:bodyPr/>
                    <a:lstStyle/>
                    <a:p>
                      <a:pPr algn="l"/>
                      <a:r>
                        <a:rPr kumimoji="1" lang="ja-JP" altLang="en-US" sz="900" dirty="0" smtClean="0"/>
                        <a:t>４－２　地域の見守り活動に消費生活協力員・協力団体を活用する市区町村の都道府県内人口カバー率</a:t>
                      </a:r>
                      <a:r>
                        <a:rPr kumimoji="1" lang="en-US" altLang="ja-JP" sz="900" dirty="0" smtClean="0"/>
                        <a:t>50</a:t>
                      </a:r>
                      <a:r>
                        <a:rPr kumimoji="1" lang="ja-JP" altLang="en-US" sz="900" dirty="0" smtClean="0"/>
                        <a:t>％以上</a:t>
                      </a:r>
                      <a:endParaRPr kumimoji="1" lang="ja-JP" altLang="en-US" sz="900" dirty="0"/>
                    </a:p>
                  </a:txBody>
                  <a:tcPr/>
                </a:tc>
                <a:tc>
                  <a:txBody>
                    <a:bodyPr/>
                    <a:lstStyle/>
                    <a:p>
                      <a:pPr algn="ctr"/>
                      <a:r>
                        <a:rPr kumimoji="1" lang="en-US" altLang="ja-JP" sz="900" dirty="0" smtClean="0"/>
                        <a:t>4/43</a:t>
                      </a:r>
                      <a:r>
                        <a:rPr kumimoji="1" lang="ja-JP" altLang="en-US" sz="900" dirty="0" smtClean="0"/>
                        <a:t>　（市町村）</a:t>
                      </a:r>
                      <a:endParaRPr kumimoji="1" lang="ja-JP" altLang="en-US" sz="900" dirty="0"/>
                    </a:p>
                  </a:txBody>
                  <a:tcPr/>
                </a:tc>
                <a:tc>
                  <a:txBody>
                    <a:bodyPr/>
                    <a:lstStyle/>
                    <a:p>
                      <a:pPr algn="ctr"/>
                      <a:r>
                        <a:rPr kumimoji="1" lang="en-US" altLang="ja-JP" sz="900" dirty="0" smtClean="0"/>
                        <a:t>×</a:t>
                      </a:r>
                      <a:r>
                        <a:rPr kumimoji="1" lang="ja-JP" altLang="en-US" sz="900" dirty="0" smtClean="0"/>
                        <a:t>　（</a:t>
                      </a:r>
                      <a:r>
                        <a:rPr kumimoji="1" lang="en-US" altLang="ja-JP" sz="900" dirty="0" smtClean="0"/>
                        <a:t>5.8%</a:t>
                      </a:r>
                      <a:r>
                        <a:rPr kumimoji="1" lang="ja-JP" altLang="en-US" sz="900" dirty="0" smtClean="0"/>
                        <a:t>）</a:t>
                      </a:r>
                      <a:endParaRPr kumimoji="1" lang="en-US" altLang="ja-JP" sz="900" dirty="0" smtClean="0"/>
                    </a:p>
                  </a:txBody>
                  <a:tcPr/>
                </a:tc>
                <a:tc>
                  <a:txBody>
                    <a:bodyPr/>
                    <a:lstStyle/>
                    <a:p>
                      <a:r>
                        <a:rPr kumimoji="1" lang="ja-JP" altLang="en-US" sz="900" dirty="0" smtClean="0"/>
                        <a:t>活用市町村：貝塚市、八尾市、羽曳野市、四條畷市</a:t>
                      </a:r>
                      <a:endParaRPr kumimoji="1" lang="ja-JP" altLang="en-US" sz="900" dirty="0"/>
                    </a:p>
                  </a:txBody>
                  <a:tcPr/>
                </a:tc>
                <a:extLst>
                  <a:ext uri="{0D108BD9-81ED-4DB2-BD59-A6C34878D82A}">
                    <a16:rowId xmlns:a16="http://schemas.microsoft.com/office/drawing/2014/main" val="3688161394"/>
                  </a:ext>
                </a:extLst>
              </a:tr>
              <a:tr h="259200">
                <a:tc>
                  <a:txBody>
                    <a:bodyPr/>
                    <a:lstStyle/>
                    <a:p>
                      <a:pPr algn="l"/>
                      <a:r>
                        <a:rPr kumimoji="1" lang="ja-JP" altLang="en-US" sz="900" dirty="0" smtClean="0"/>
                        <a:t>４－３　見守り活動を通じた消費者被害の未然防止、拡大防止</a:t>
                      </a:r>
                      <a:endParaRPr kumimoji="1" lang="ja-JP" altLang="en-US" sz="900" dirty="0"/>
                    </a:p>
                  </a:txBody>
                  <a:tcPr/>
                </a:tc>
                <a:tc>
                  <a:txBody>
                    <a:bodyPr/>
                    <a:lstStyle/>
                    <a:p>
                      <a:pPr algn="ctr"/>
                      <a:r>
                        <a:rPr kumimoji="1" lang="ja-JP" altLang="en-US" sz="900" dirty="0" smtClean="0"/>
                        <a:t>－</a:t>
                      </a:r>
                      <a:endParaRPr kumimoji="1" lang="ja-JP" altLang="en-US" sz="900" dirty="0"/>
                    </a:p>
                  </a:txBody>
                  <a:tcPr/>
                </a:tc>
                <a:tc>
                  <a:txBody>
                    <a:bodyPr/>
                    <a:lstStyle/>
                    <a:p>
                      <a:pPr algn="ctr"/>
                      <a:r>
                        <a:rPr kumimoji="1" lang="ja-JP" altLang="en-US" sz="900" dirty="0" smtClean="0"/>
                        <a:t>○</a:t>
                      </a:r>
                      <a:endParaRPr kumimoji="1" lang="ja-JP" altLang="en-US" sz="900" dirty="0"/>
                    </a:p>
                  </a:txBody>
                  <a:tcPr/>
                </a:tc>
                <a:tc>
                  <a:txBody>
                    <a:bodyPr/>
                    <a:lstStyle/>
                    <a:p>
                      <a:r>
                        <a:rPr kumimoji="1" lang="ja-JP" altLang="en-US" sz="900" dirty="0" smtClean="0"/>
                        <a:t>高齢者の見守り向け講座（大阪市、豊中市、高槻市、八尾市、寝屋川市、豊能町）、</a:t>
                      </a:r>
                      <a:endParaRPr kumimoji="1" lang="en-US" altLang="ja-JP" sz="900" dirty="0" smtClean="0"/>
                    </a:p>
                    <a:p>
                      <a:r>
                        <a:rPr kumimoji="1" lang="ja-JP" altLang="en-US" sz="900" dirty="0" smtClean="0"/>
                        <a:t>地域サポーターの活用（大阪市、堺市、岸和田市、枚方市）等</a:t>
                      </a:r>
                      <a:endParaRPr kumimoji="1" lang="ja-JP" altLang="en-US" sz="900" dirty="0"/>
                    </a:p>
                  </a:txBody>
                  <a:tcPr/>
                </a:tc>
                <a:extLst>
                  <a:ext uri="{0D108BD9-81ED-4DB2-BD59-A6C34878D82A}">
                    <a16:rowId xmlns:a16="http://schemas.microsoft.com/office/drawing/2014/main" val="3082826304"/>
                  </a:ext>
                </a:extLst>
              </a:tr>
              <a:tr h="157392">
                <a:tc>
                  <a:txBody>
                    <a:bodyPr/>
                    <a:lstStyle/>
                    <a:p>
                      <a:pPr algn="l"/>
                      <a:r>
                        <a:rPr kumimoji="1" lang="ja-JP" altLang="en-US" sz="1000" b="1" dirty="0" smtClean="0"/>
                        <a:t>＜政策目標５＞ 特定適格消費者団体、適格消費者団体、消費者団体の活動の充実</a:t>
                      </a:r>
                      <a:endParaRPr kumimoji="1" lang="ja-JP" altLang="en-US" sz="1000" b="1" dirty="0"/>
                    </a:p>
                  </a:txBody>
                  <a:tcPr/>
                </a:tc>
                <a:tc>
                  <a:txBody>
                    <a:bodyPr/>
                    <a:lstStyle/>
                    <a:p>
                      <a:pPr algn="ctr"/>
                      <a:r>
                        <a:rPr kumimoji="1" lang="ja-JP" altLang="en-US" sz="900" dirty="0" smtClean="0"/>
                        <a:t>－</a:t>
                      </a:r>
                      <a:endParaRPr kumimoji="1" lang="ja-JP" altLang="en-US" sz="900" dirty="0"/>
                    </a:p>
                  </a:txBody>
                  <a:tcPr/>
                </a:tc>
                <a:tc>
                  <a:txBody>
                    <a:bodyPr/>
                    <a:lstStyle/>
                    <a:p>
                      <a:pPr algn="ctr"/>
                      <a:r>
                        <a:rPr kumimoji="1" lang="ja-JP" altLang="en-US" sz="900" dirty="0" smtClean="0"/>
                        <a:t>○</a:t>
                      </a:r>
                      <a:endParaRPr kumimoji="1" lang="ja-JP" altLang="en-US" sz="900" dirty="0"/>
                    </a:p>
                  </a:txBody>
                  <a:tcPr/>
                </a:tc>
                <a:tc>
                  <a:txBody>
                    <a:bodyPr/>
                    <a:lstStyle/>
                    <a:p>
                      <a:r>
                        <a:rPr kumimoji="1" lang="ja-JP" altLang="en-US" sz="900" dirty="0" smtClean="0"/>
                        <a:t>消費者団体へ活動の場を提供（府、堺市）、事業補助金の交付（堺市）</a:t>
                      </a:r>
                      <a:endParaRPr kumimoji="1" lang="ja-JP" altLang="en-US" sz="900" dirty="0"/>
                    </a:p>
                  </a:txBody>
                  <a:tcPr/>
                </a:tc>
                <a:extLst>
                  <a:ext uri="{0D108BD9-81ED-4DB2-BD59-A6C34878D82A}">
                    <a16:rowId xmlns:a16="http://schemas.microsoft.com/office/drawing/2014/main" val="3813244636"/>
                  </a:ext>
                </a:extLst>
              </a:tr>
              <a:tr h="216824">
                <a:tc>
                  <a:txBody>
                    <a:bodyPr/>
                    <a:lstStyle/>
                    <a:p>
                      <a:pPr algn="l"/>
                      <a:r>
                        <a:rPr kumimoji="1" lang="ja-JP" altLang="en-US" sz="1000" b="1" dirty="0" smtClean="0"/>
                        <a:t>＜政策目標６＞ 法執行体制の充実（全都道府県）</a:t>
                      </a:r>
                      <a:endParaRPr kumimoji="1" lang="ja-JP" altLang="en-US" sz="1000" b="1" dirty="0"/>
                    </a:p>
                  </a:txBody>
                  <a:tcPr/>
                </a:tc>
                <a:tc>
                  <a:txBody>
                    <a:bodyPr/>
                    <a:lstStyle/>
                    <a:p>
                      <a:pPr algn="ctr"/>
                      <a:r>
                        <a:rPr kumimoji="1" lang="ja-JP" altLang="en-US" sz="900" dirty="0" smtClean="0"/>
                        <a:t>－</a:t>
                      </a:r>
                      <a:endParaRPr kumimoji="1" lang="ja-JP" altLang="en-US" sz="900" dirty="0"/>
                    </a:p>
                  </a:txBody>
                  <a:tcPr/>
                </a:tc>
                <a:tc>
                  <a:txBody>
                    <a:bodyPr/>
                    <a:lstStyle/>
                    <a:p>
                      <a:pPr algn="ctr"/>
                      <a:r>
                        <a:rPr kumimoji="1" lang="ja-JP" altLang="en-US" sz="900" dirty="0" smtClean="0"/>
                        <a:t>○</a:t>
                      </a:r>
                      <a:endParaRPr kumimoji="1" lang="ja-JP" altLang="en-US" sz="900" dirty="0"/>
                    </a:p>
                  </a:txBody>
                  <a:tcPr/>
                </a:tc>
                <a:tc>
                  <a:txBody>
                    <a:bodyPr/>
                    <a:lstStyle/>
                    <a:p>
                      <a:pPr algn="ctr"/>
                      <a:r>
                        <a:rPr kumimoji="1" lang="ja-JP" altLang="en-US" sz="900" dirty="0" smtClean="0"/>
                        <a:t>－</a:t>
                      </a:r>
                      <a:endParaRPr kumimoji="1" lang="ja-JP" altLang="en-US" sz="900" dirty="0"/>
                    </a:p>
                  </a:txBody>
                  <a:tcPr/>
                </a:tc>
                <a:extLst>
                  <a:ext uri="{0D108BD9-81ED-4DB2-BD59-A6C34878D82A}">
                    <a16:rowId xmlns:a16="http://schemas.microsoft.com/office/drawing/2014/main" val="2324094684"/>
                  </a:ext>
                </a:extLst>
              </a:tr>
              <a:tr h="132240">
                <a:tc gridSpan="4">
                  <a:txBody>
                    <a:bodyPr/>
                    <a:lstStyle/>
                    <a:p>
                      <a:pPr algn="l"/>
                      <a:r>
                        <a:rPr kumimoji="1" lang="ja-JP" altLang="en-US" sz="1000" b="1" dirty="0" smtClean="0"/>
                        <a:t>＜政策目標７＞ 地方における消費者政策推進のための体制強化</a:t>
                      </a:r>
                      <a:r>
                        <a:rPr kumimoji="1" lang="en-US" altLang="ja-JP" sz="1000" b="1" dirty="0" smtClean="0"/>
                        <a:t>【</a:t>
                      </a:r>
                      <a:r>
                        <a:rPr kumimoji="1" lang="ja-JP" altLang="en-US" sz="1000" b="1" dirty="0" smtClean="0"/>
                        <a:t>地方版消費者基本計画</a:t>
                      </a:r>
                      <a:r>
                        <a:rPr kumimoji="1" lang="en-US" altLang="ja-JP" sz="1000" b="1" dirty="0" smtClean="0"/>
                        <a:t>】【</a:t>
                      </a:r>
                      <a:r>
                        <a:rPr kumimoji="1" lang="zh-TW" altLang="en-US" sz="1000" b="1" dirty="0" smtClean="0"/>
                        <a:t>消費者行政職員</a:t>
                      </a:r>
                      <a:r>
                        <a:rPr kumimoji="1" lang="en-US" altLang="zh-TW" sz="1000" b="1" dirty="0" smtClean="0"/>
                        <a:t>】</a:t>
                      </a:r>
                      <a:endParaRPr kumimoji="1" lang="ja-JP" altLang="en-US" sz="1000" b="1" dirty="0"/>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610253800"/>
                  </a:ext>
                </a:extLst>
              </a:tr>
              <a:tr h="119664">
                <a:tc>
                  <a:txBody>
                    <a:bodyPr/>
                    <a:lstStyle/>
                    <a:p>
                      <a:pPr algn="l"/>
                      <a:r>
                        <a:rPr kumimoji="1" lang="ja-JP" altLang="en-US" sz="900" dirty="0" smtClean="0"/>
                        <a:t>７－１　地方消費者基本計画の策定（全都道府県、政令市）</a:t>
                      </a:r>
                      <a:endParaRPr kumimoji="1" lang="ja-JP" altLang="en-US" sz="900" dirty="0"/>
                    </a:p>
                  </a:txBody>
                  <a:tcPr/>
                </a:tc>
                <a:tc>
                  <a:txBody>
                    <a:bodyPr/>
                    <a:lstStyle/>
                    <a:p>
                      <a:pPr algn="ctr"/>
                      <a:r>
                        <a:rPr kumimoji="1" lang="en-US" altLang="ja-JP" sz="900" dirty="0" smtClean="0"/>
                        <a:t>2/3</a:t>
                      </a:r>
                      <a:r>
                        <a:rPr kumimoji="1" lang="ja-JP" altLang="en-US" sz="900" dirty="0" smtClean="0"/>
                        <a:t>　（市町村）</a:t>
                      </a:r>
                      <a:endParaRPr kumimoji="1" lang="ja-JP" altLang="en-US" sz="900" dirty="0"/>
                    </a:p>
                  </a:txBody>
                  <a:tcPr/>
                </a:tc>
                <a:tc>
                  <a:txBody>
                    <a:bodyPr/>
                    <a:lstStyle/>
                    <a:p>
                      <a:pPr algn="ctr"/>
                      <a:r>
                        <a:rPr kumimoji="1" lang="ja-JP" altLang="en-US" sz="900" dirty="0" smtClean="0"/>
                        <a:t>府○　政令市△</a:t>
                      </a:r>
                      <a:endParaRPr kumimoji="1" lang="ja-JP" altLang="en-US" sz="900" dirty="0"/>
                    </a:p>
                  </a:txBody>
                  <a:tcPr/>
                </a:tc>
                <a:tc>
                  <a:txBody>
                    <a:bodyPr/>
                    <a:lstStyle/>
                    <a:p>
                      <a:r>
                        <a:rPr kumimoji="1" lang="ja-JP" altLang="en-US" sz="900" dirty="0" smtClean="0"/>
                        <a:t>未策定：大阪市</a:t>
                      </a:r>
                      <a:endParaRPr kumimoji="1" lang="ja-JP" altLang="en-US" sz="900" dirty="0"/>
                    </a:p>
                  </a:txBody>
                  <a:tcPr/>
                </a:tc>
                <a:extLst>
                  <a:ext uri="{0D108BD9-81ED-4DB2-BD59-A6C34878D82A}">
                    <a16:rowId xmlns:a16="http://schemas.microsoft.com/office/drawing/2014/main" val="3144294655"/>
                  </a:ext>
                </a:extLst>
              </a:tr>
              <a:tr h="259200">
                <a:tc>
                  <a:txBody>
                    <a:bodyPr/>
                    <a:lstStyle/>
                    <a:p>
                      <a:pPr algn="l"/>
                      <a:r>
                        <a:rPr kumimoji="1" lang="ja-JP" altLang="en-US" sz="900" dirty="0" smtClean="0"/>
                        <a:t>７－２　消費者行政職員の研修参加率</a:t>
                      </a:r>
                      <a:r>
                        <a:rPr kumimoji="1" lang="en-US" altLang="ja-JP" sz="900" dirty="0" smtClean="0"/>
                        <a:t>80</a:t>
                      </a:r>
                      <a:r>
                        <a:rPr kumimoji="1" lang="ja-JP" altLang="en-US" sz="900" dirty="0" smtClean="0"/>
                        <a:t>％以上</a:t>
                      </a:r>
                      <a:endParaRPr kumimoji="1" lang="ja-JP" altLang="en-US" sz="900" dirty="0"/>
                    </a:p>
                  </a:txBody>
                  <a:tcPr/>
                </a:tc>
                <a:tc>
                  <a:txBody>
                    <a:bodyPr/>
                    <a:lstStyle/>
                    <a:p>
                      <a:pPr algn="ctr"/>
                      <a:r>
                        <a:rPr kumimoji="1" lang="en-US" altLang="ja-JP" sz="900" dirty="0" smtClean="0"/>
                        <a:t>129/209</a:t>
                      </a:r>
                      <a:r>
                        <a:rPr kumimoji="1" lang="ja-JP" altLang="en-US" sz="900" dirty="0" smtClean="0"/>
                        <a:t>　（名）</a:t>
                      </a:r>
                      <a:endParaRPr kumimoji="1" lang="ja-JP" altLang="en-US" sz="900" dirty="0"/>
                    </a:p>
                  </a:txBody>
                  <a:tcPr/>
                </a:tc>
                <a:tc>
                  <a:txBody>
                    <a:bodyPr/>
                    <a:lstStyle/>
                    <a:p>
                      <a:pPr algn="ctr"/>
                      <a:r>
                        <a:rPr kumimoji="1" lang="en-US" altLang="ja-JP" sz="900" dirty="0" smtClean="0"/>
                        <a:t>×</a:t>
                      </a:r>
                      <a:r>
                        <a:rPr kumimoji="1" lang="ja-JP" altLang="en-US" sz="900" dirty="0" smtClean="0"/>
                        <a:t>　（</a:t>
                      </a:r>
                      <a:r>
                        <a:rPr kumimoji="1" lang="en-US" altLang="ja-JP" sz="900" dirty="0" smtClean="0"/>
                        <a:t>60.3%</a:t>
                      </a:r>
                      <a:r>
                        <a:rPr kumimoji="1" lang="ja-JP" altLang="en-US" sz="900" dirty="0" smtClean="0"/>
                        <a:t>）</a:t>
                      </a:r>
                      <a:endParaRPr kumimoji="1" lang="ja-JP" altLang="en-US" sz="900" dirty="0"/>
                    </a:p>
                  </a:txBody>
                  <a:tcPr>
                    <a:noFill/>
                  </a:tcPr>
                </a:tc>
                <a:tc>
                  <a:txBody>
                    <a:bodyPr/>
                    <a:lstStyle/>
                    <a:p>
                      <a:pPr marL="0" marR="0" lvl="0" indent="0" algn="ctr" defTabSz="1351593" rtl="0" eaLnBrk="1" fontAlgn="auto" latinLnBrk="0" hangingPunct="1">
                        <a:lnSpc>
                          <a:spcPct val="100000"/>
                        </a:lnSpc>
                        <a:spcBef>
                          <a:spcPts val="0"/>
                        </a:spcBef>
                        <a:spcAft>
                          <a:spcPts val="0"/>
                        </a:spcAft>
                        <a:buClrTx/>
                        <a:buSzTx/>
                        <a:buFontTx/>
                        <a:buNone/>
                        <a:tabLst/>
                        <a:defRPr/>
                      </a:pPr>
                      <a:r>
                        <a:rPr kumimoji="1" lang="ja-JP" altLang="en-US" sz="900" dirty="0" smtClean="0"/>
                        <a:t>－</a:t>
                      </a:r>
                    </a:p>
                  </a:txBody>
                  <a:tcPr/>
                </a:tc>
                <a:extLst>
                  <a:ext uri="{0D108BD9-81ED-4DB2-BD59-A6C34878D82A}">
                    <a16:rowId xmlns:a16="http://schemas.microsoft.com/office/drawing/2014/main" val="1169244535"/>
                  </a:ext>
                </a:extLst>
              </a:tr>
            </a:tbl>
          </a:graphicData>
        </a:graphic>
      </p:graphicFrame>
    </p:spTree>
    <p:extLst>
      <p:ext uri="{BB962C8B-B14F-4D97-AF65-F5344CB8AC3E}">
        <p14:creationId xmlns:p14="http://schemas.microsoft.com/office/powerpoint/2010/main" val="12873272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3522</Words>
  <Application>Microsoft Office PowerPoint</Application>
  <PresentationFormat>ユーザー設定</PresentationFormat>
  <Paragraphs>367</Paragraphs>
  <Slides>3</Slides>
  <Notes>0</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3</vt:i4>
      </vt:variant>
    </vt:vector>
  </HeadingPairs>
  <TitlesOfParts>
    <vt:vector size="18" baseType="lpstr">
      <vt:lpstr>BIZ UDPゴシック</vt:lpstr>
      <vt:lpstr>HGPｺﾞｼｯｸE</vt:lpstr>
      <vt:lpstr>HGP創英角ｺﾞｼｯｸUB</vt:lpstr>
      <vt:lpstr>HGS創英角ﾎﾟｯﾌﾟ体</vt:lpstr>
      <vt:lpstr>Meiryo UI</vt:lpstr>
      <vt:lpstr>ＭＳ Ｐゴシック</vt:lpstr>
      <vt:lpstr>ＭＳ Ｐゴシック 本文</vt:lpstr>
      <vt:lpstr>ＭＳ Ｐ明朝</vt:lpstr>
      <vt:lpstr>ＭＳ ゴシック</vt:lpstr>
      <vt:lpstr>Arial</vt:lpstr>
      <vt:lpstr>Bernard MT Condensed</vt:lpstr>
      <vt:lpstr>Calibri</vt:lpstr>
      <vt:lpstr>Times New Roman</vt:lpstr>
      <vt:lpstr>Wingdings</vt:lpstr>
      <vt:lpstr>Office ​​テーマ</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2023-01-17T07:19:45Z</dcterms:created>
  <dcterms:modified xsi:type="dcterms:W3CDTF">2023-01-17T07:19:51Z</dcterms:modified>
</cp:coreProperties>
</file>