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93357" autoAdjust="0"/>
  </p:normalViewPr>
  <p:slideViewPr>
    <p:cSldViewPr>
      <p:cViewPr varScale="1">
        <p:scale>
          <a:sx n="48" d="100"/>
          <a:sy n="48" d="100"/>
        </p:scale>
        <p:origin x="1638" y="54"/>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51FF0DD8-73D1-40A3-AD47-43C8D78DAEE7}" type="datetimeFigureOut">
              <a:rPr kumimoji="1" lang="ja-JP" altLang="en-US" smtClean="0"/>
              <a:t>2023/1/17</a:t>
            </a:fld>
            <a:endParaRPr kumimoji="1" lang="ja-JP" altLang="en-US"/>
          </a:p>
        </p:txBody>
      </p:sp>
      <p:sp>
        <p:nvSpPr>
          <p:cNvPr id="4" name="スライド イメージ プレースホルダー 3"/>
          <p:cNvSpPr>
            <a:spLocks noGrp="1" noRot="1" noChangeAspect="1"/>
          </p:cNvSpPr>
          <p:nvPr>
            <p:ph type="sldImg" idx="2"/>
          </p:nvPr>
        </p:nvSpPr>
        <p:spPr>
          <a:xfrm>
            <a:off x="3389313" y="849313"/>
            <a:ext cx="31480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ED21F67F-FC6A-4991-A035-9336306B7392}" type="slidenum">
              <a:rPr kumimoji="1" lang="ja-JP" altLang="en-US" smtClean="0"/>
              <a:t>‹#›</a:t>
            </a:fld>
            <a:endParaRPr kumimoji="1" lang="ja-JP" altLang="en-US"/>
          </a:p>
        </p:txBody>
      </p:sp>
    </p:spTree>
    <p:extLst>
      <p:ext uri="{BB962C8B-B14F-4D97-AF65-F5344CB8AC3E}">
        <p14:creationId xmlns:p14="http://schemas.microsoft.com/office/powerpoint/2010/main" val="1245156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21F67F-FC6A-4991-A035-9336306B7392}" type="slidenum">
              <a:rPr kumimoji="1" lang="ja-JP" altLang="en-US" smtClean="0"/>
              <a:t>1</a:t>
            </a:fld>
            <a:endParaRPr kumimoji="1" lang="ja-JP" altLang="en-US"/>
          </a:p>
        </p:txBody>
      </p:sp>
    </p:spTree>
    <p:extLst>
      <p:ext uri="{BB962C8B-B14F-4D97-AF65-F5344CB8AC3E}">
        <p14:creationId xmlns:p14="http://schemas.microsoft.com/office/powerpoint/2010/main" val="2360514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2023/1/17</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b="1" kern="100" dirty="0">
                <a:latin typeface="ＭＳ Ｐゴシック" panose="020B0600070205080204" pitchFamily="50" charset="-128"/>
                <a:cs typeface="Times New Roman"/>
              </a:rPr>
              <a:t>府における消費者行政の主な取組状況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3110" y="1136567"/>
            <a:ext cx="6657427" cy="1257605"/>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183110" y="687316"/>
            <a:ext cx="6657427" cy="449251"/>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組織・体制</a:t>
            </a: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a:solidFill>
                  <a:schemeClr val="bg1"/>
                </a:solidFill>
                <a:latin typeface="+mj-ea"/>
                <a:ea typeface="+mj-ea"/>
              </a:rPr>
              <a:t>【</a:t>
            </a:r>
            <a:r>
              <a:rPr lang="ja-JP" altLang="en-US" sz="1400" dirty="0">
                <a:solidFill>
                  <a:schemeClr val="bg1"/>
                </a:solidFill>
                <a:latin typeface="+mj-ea"/>
                <a:ea typeface="+mj-ea"/>
              </a:rPr>
              <a:t>大阪府消費生活センター</a:t>
            </a:r>
            <a:r>
              <a:rPr kumimoji="1" lang="en-US" altLang="ja-JP" sz="1400" dirty="0">
                <a:solidFill>
                  <a:schemeClr val="bg1"/>
                </a:solidFill>
                <a:latin typeface="+mj-ea"/>
                <a:ea typeface="+mj-ea"/>
              </a:rPr>
              <a:t>】</a:t>
            </a:r>
            <a:endParaRPr kumimoji="1" lang="ja-JP" altLang="en-US" sz="1400" dirty="0">
              <a:solidFill>
                <a:schemeClr val="bg1"/>
              </a:solidFill>
              <a:latin typeface="+mj-ea"/>
              <a:ea typeface="+mj-ea"/>
            </a:endParaRPr>
          </a:p>
        </p:txBody>
      </p:sp>
      <p:sp>
        <p:nvSpPr>
          <p:cNvPr id="23" name="正方形/長方形 22"/>
          <p:cNvSpPr/>
          <p:nvPr/>
        </p:nvSpPr>
        <p:spPr>
          <a:xfrm>
            <a:off x="6932902" y="953889"/>
            <a:ext cx="6565062" cy="648072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 name="正方形/長方形 2"/>
          <p:cNvSpPr/>
          <p:nvPr/>
        </p:nvSpPr>
        <p:spPr>
          <a:xfrm>
            <a:off x="6748172" y="4724728"/>
            <a:ext cx="184730" cy="523220"/>
          </a:xfrm>
          <a:prstGeom prst="rect">
            <a:avLst/>
          </a:prstGeom>
        </p:spPr>
        <p:txBody>
          <a:bodyPr wrap="none">
            <a:spAutoFit/>
          </a:bodyPr>
          <a:lstStyle/>
          <a:p>
            <a:pPr algn="ctr"/>
            <a:endParaRPr lang="ja-JP" altLang="en-US" sz="28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88545" y="1118478"/>
            <a:ext cx="6565639" cy="1265298"/>
          </a:xfrm>
          <a:prstGeom prst="rect">
            <a:avLst/>
          </a:prstGeom>
          <a:ln w="6350">
            <a:noFill/>
          </a:ln>
        </p:spPr>
        <p:txBody>
          <a:bodyPr wrap="square" lIns="0" tIns="63997" rIns="0" bIns="63997" rtlCol="0" anchor="t">
            <a:noAutofit/>
          </a:bodyPr>
          <a:lstStyle/>
          <a:p>
            <a:r>
              <a:rPr lang="ja-JP" altLang="ja-JP" sz="1100" b="1" dirty="0">
                <a:latin typeface="+mn-ea"/>
                <a:cs typeface="Meiryo UI" pitchFamily="50" charset="-128"/>
              </a:rPr>
              <a:t>○消費生活センター</a:t>
            </a:r>
          </a:p>
          <a:p>
            <a:r>
              <a:rPr lang="ja-JP" altLang="ja-JP" sz="1100" dirty="0">
                <a:latin typeface="+mn-ea"/>
                <a:cs typeface="Meiryo UI" pitchFamily="50" charset="-128"/>
              </a:rPr>
              <a:t>所長</a:t>
            </a:r>
            <a:r>
              <a:rPr lang="en-US" altLang="ja-JP" sz="1100" dirty="0">
                <a:latin typeface="+mn-ea"/>
                <a:cs typeface="Meiryo UI" pitchFamily="50" charset="-128"/>
              </a:rPr>
              <a:t>(</a:t>
            </a:r>
            <a:r>
              <a:rPr lang="ja-JP" altLang="ja-JP" sz="1100" dirty="0">
                <a:latin typeface="+mn-ea"/>
                <a:cs typeface="Meiryo UI" pitchFamily="50" charset="-128"/>
              </a:rPr>
              <a:t>１名</a:t>
            </a:r>
            <a:r>
              <a:rPr lang="en-US" altLang="ja-JP" sz="1100" dirty="0" smtClean="0">
                <a:latin typeface="+mn-ea"/>
                <a:cs typeface="Meiryo UI" pitchFamily="50" charset="-128"/>
              </a:rPr>
              <a:t>)</a:t>
            </a:r>
            <a:r>
              <a:rPr lang="ja-JP" altLang="en-US" sz="1100" dirty="0" err="1">
                <a:latin typeface="+mn-ea"/>
                <a:cs typeface="Meiryo UI" pitchFamily="50" charset="-128"/>
              </a:rPr>
              <a:t>、</a:t>
            </a:r>
            <a:r>
              <a:rPr lang="ja-JP" altLang="ja-JP" sz="1100" dirty="0" smtClean="0">
                <a:latin typeface="+mn-ea"/>
                <a:cs typeface="Meiryo UI" pitchFamily="50" charset="-128"/>
              </a:rPr>
              <a:t>事業</a:t>
            </a:r>
            <a:r>
              <a:rPr lang="ja-JP" altLang="ja-JP" sz="1100" dirty="0">
                <a:latin typeface="+mn-ea"/>
                <a:cs typeface="Meiryo UI" pitchFamily="50" charset="-128"/>
              </a:rPr>
              <a:t>グループ</a:t>
            </a:r>
            <a:r>
              <a:rPr lang="en-US" altLang="ja-JP" sz="1100" dirty="0" smtClean="0">
                <a:latin typeface="+mn-ea"/>
                <a:cs typeface="Meiryo UI" pitchFamily="50" charset="-128"/>
              </a:rPr>
              <a:t>(</a:t>
            </a:r>
            <a:r>
              <a:rPr lang="ja-JP" altLang="en-US" sz="1100" dirty="0" smtClean="0">
                <a:latin typeface="+mn-ea"/>
                <a:cs typeface="Meiryo UI" pitchFamily="50" charset="-128"/>
              </a:rPr>
              <a:t>９</a:t>
            </a:r>
            <a:r>
              <a:rPr lang="ja-JP" altLang="ja-JP" sz="1100" dirty="0" smtClean="0">
                <a:latin typeface="+mn-ea"/>
                <a:cs typeface="Meiryo UI" pitchFamily="50" charset="-128"/>
              </a:rPr>
              <a:t>名</a:t>
            </a:r>
            <a:r>
              <a:rPr lang="en-US" altLang="ja-JP" sz="1100" dirty="0">
                <a:latin typeface="+mn-ea"/>
                <a:cs typeface="Meiryo UI" pitchFamily="50" charset="-128"/>
              </a:rPr>
              <a:t>)</a:t>
            </a:r>
            <a:r>
              <a:rPr lang="ja-JP" altLang="ja-JP" sz="1100" dirty="0" err="1">
                <a:latin typeface="+mn-ea"/>
                <a:cs typeface="Meiryo UI" pitchFamily="50" charset="-128"/>
              </a:rPr>
              <a:t>、</a:t>
            </a:r>
            <a:r>
              <a:rPr lang="ja-JP" altLang="ja-JP" sz="1100" dirty="0">
                <a:latin typeface="+mn-ea"/>
                <a:cs typeface="Meiryo UI" pitchFamily="50" charset="-128"/>
              </a:rPr>
              <a:t>非常勤嘱託員（事業者指導）</a:t>
            </a:r>
            <a:r>
              <a:rPr lang="en-US" altLang="ja-JP" sz="1100" dirty="0">
                <a:latin typeface="+mn-ea"/>
                <a:cs typeface="Meiryo UI" pitchFamily="50" charset="-128"/>
              </a:rPr>
              <a:t>(</a:t>
            </a:r>
            <a:r>
              <a:rPr lang="ja-JP" altLang="ja-JP" sz="1100" dirty="0">
                <a:latin typeface="+mn-ea"/>
                <a:cs typeface="Meiryo UI" pitchFamily="50" charset="-128"/>
              </a:rPr>
              <a:t>警察</a:t>
            </a:r>
            <a:r>
              <a:rPr lang="en-US" altLang="ja-JP" sz="1100" dirty="0">
                <a:latin typeface="+mn-ea"/>
                <a:cs typeface="Meiryo UI" pitchFamily="50" charset="-128"/>
              </a:rPr>
              <a:t>OB</a:t>
            </a:r>
            <a:r>
              <a:rPr lang="ja-JP" altLang="ja-JP" sz="1100" dirty="0">
                <a:latin typeface="+mn-ea"/>
                <a:cs typeface="Meiryo UI" pitchFamily="50" charset="-128"/>
              </a:rPr>
              <a:t>２名、行政職</a:t>
            </a:r>
            <a:r>
              <a:rPr lang="en-US" altLang="ja-JP" sz="1100" dirty="0">
                <a:latin typeface="+mn-ea"/>
                <a:cs typeface="Meiryo UI" pitchFamily="50" charset="-128"/>
              </a:rPr>
              <a:t>OB</a:t>
            </a:r>
            <a:r>
              <a:rPr lang="ja-JP" altLang="ja-JP" sz="1100" dirty="0">
                <a:latin typeface="+mn-ea"/>
                <a:cs typeface="Meiryo UI" pitchFamily="50" charset="-128"/>
              </a:rPr>
              <a:t>１名</a:t>
            </a:r>
            <a:r>
              <a:rPr lang="en-US" altLang="ja-JP" sz="1100" dirty="0">
                <a:latin typeface="+mn-ea"/>
                <a:cs typeface="Meiryo UI" pitchFamily="50" charset="-128"/>
              </a:rPr>
              <a:t>)</a:t>
            </a:r>
            <a:endParaRPr lang="ja-JP" altLang="ja-JP" sz="1100" dirty="0">
              <a:latin typeface="+mn-ea"/>
              <a:cs typeface="Meiryo UI" pitchFamily="50" charset="-128"/>
            </a:endParaRPr>
          </a:p>
          <a:p>
            <a:r>
              <a:rPr lang="ja-JP" altLang="ja-JP" sz="1100" dirty="0">
                <a:latin typeface="+mn-ea"/>
                <a:cs typeface="Meiryo UI" pitchFamily="50" charset="-128"/>
              </a:rPr>
              <a:t>・消費者行政の企画・調整（国・市町村との連絡調整</a:t>
            </a:r>
            <a:r>
              <a:rPr lang="ja-JP" altLang="ja-JP" sz="1100" dirty="0" smtClean="0">
                <a:latin typeface="+mn-ea"/>
                <a:cs typeface="Meiryo UI" pitchFamily="50" charset="-128"/>
              </a:rPr>
              <a:t>、</a:t>
            </a:r>
            <a:r>
              <a:rPr lang="ja-JP" altLang="en-US" sz="1100" dirty="0" smtClean="0">
                <a:latin typeface="+mn-ea"/>
                <a:cs typeface="Meiryo UI" pitchFamily="50" charset="-128"/>
              </a:rPr>
              <a:t>交付</a:t>
            </a:r>
            <a:r>
              <a:rPr lang="ja-JP" altLang="ja-JP" sz="1100" dirty="0" smtClean="0">
                <a:latin typeface="+mn-ea"/>
                <a:cs typeface="Meiryo UI" pitchFamily="50" charset="-128"/>
              </a:rPr>
              <a:t>基金</a:t>
            </a:r>
            <a:r>
              <a:rPr lang="ja-JP" altLang="ja-JP" sz="1100" dirty="0">
                <a:latin typeface="+mn-ea"/>
                <a:cs typeface="Meiryo UI" pitchFamily="50" charset="-128"/>
              </a:rPr>
              <a:t>関係事務等）</a:t>
            </a:r>
          </a:p>
          <a:p>
            <a:r>
              <a:rPr lang="ja-JP" altLang="ja-JP" sz="1100" dirty="0">
                <a:latin typeface="+mn-ea"/>
                <a:cs typeface="Meiryo UI" pitchFamily="50" charset="-128"/>
              </a:rPr>
              <a:t>・消費生活に係る相談及び苦情の処理</a:t>
            </a:r>
          </a:p>
          <a:p>
            <a:r>
              <a:rPr lang="ja-JP" altLang="ja-JP" sz="1100" dirty="0">
                <a:latin typeface="+mn-ea"/>
                <a:cs typeface="Meiryo UI" pitchFamily="50" charset="-128"/>
              </a:rPr>
              <a:t>・苦情の処理等のための商品テスト</a:t>
            </a:r>
          </a:p>
          <a:p>
            <a:r>
              <a:rPr lang="ja-JP" altLang="ja-JP" sz="1100" dirty="0">
                <a:latin typeface="+mn-ea"/>
                <a:cs typeface="Meiryo UI" pitchFamily="50" charset="-128"/>
              </a:rPr>
              <a:t>・消費者啓発のための講座等の開催及び情報提供</a:t>
            </a:r>
            <a:endParaRPr lang="en-US" altLang="ja-JP" sz="1100" dirty="0">
              <a:latin typeface="+mn-ea"/>
              <a:cs typeface="Meiryo UI" pitchFamily="50" charset="-128"/>
            </a:endParaRPr>
          </a:p>
          <a:p>
            <a:r>
              <a:rPr lang="ja-JP" altLang="en-US" sz="1100" dirty="0">
                <a:latin typeface="+mn-ea"/>
                <a:cs typeface="Meiryo UI" pitchFamily="50" charset="-128"/>
              </a:rPr>
              <a:t>・法・条例に基づく事業者指導</a:t>
            </a:r>
            <a:endParaRPr lang="en-US" altLang="ja-JP" sz="1100" dirty="0">
              <a:latin typeface="+mn-ea"/>
              <a:cs typeface="Meiryo UI" pitchFamily="50" charset="-128"/>
            </a:endParaRPr>
          </a:p>
        </p:txBody>
      </p:sp>
      <p:sp>
        <p:nvSpPr>
          <p:cNvPr id="24" name="テキスト ボックス 23"/>
          <p:cNvSpPr txBox="1"/>
          <p:nvPr/>
        </p:nvSpPr>
        <p:spPr>
          <a:xfrm>
            <a:off x="6932902" y="687315"/>
            <a:ext cx="6565062"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令和４年度</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の消費者教育・啓発</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事業等の</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主な</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取組　</a:t>
            </a:r>
            <a:endParaRPr lang="ja-JP" sz="14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346494" y="90809"/>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資料１</a:t>
            </a:r>
            <a:endParaRPr kumimoji="0" lang="ja-JP" altLang="en-US"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22" name="正方形/長方形 21"/>
          <p:cNvSpPr/>
          <p:nvPr/>
        </p:nvSpPr>
        <p:spPr>
          <a:xfrm>
            <a:off x="183110" y="2887662"/>
            <a:ext cx="6660000" cy="4175594"/>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7" name="正方形/長方形 26"/>
          <p:cNvSpPr/>
          <p:nvPr/>
        </p:nvSpPr>
        <p:spPr>
          <a:xfrm>
            <a:off x="182214" y="7506616"/>
            <a:ext cx="6660000" cy="2363059"/>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1" name="テキスト ボックス 23"/>
          <p:cNvSpPr txBox="1"/>
          <p:nvPr/>
        </p:nvSpPr>
        <p:spPr>
          <a:xfrm>
            <a:off x="189609" y="2457595"/>
            <a:ext cx="6660000" cy="432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予算</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額</a:t>
            </a:r>
            <a:endParaRPr lang="ja-JP" altLang="en-US" sz="1400" dirty="0">
              <a:solidFill>
                <a:srgbClr val="FF0000"/>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26" name="テキスト ボックス 23"/>
          <p:cNvSpPr txBox="1"/>
          <p:nvPr/>
        </p:nvSpPr>
        <p:spPr>
          <a:xfrm>
            <a:off x="182215" y="7115899"/>
            <a:ext cx="6660000" cy="432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相談</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事業　</a:t>
            </a:r>
            <a:endParaRPr lang="ja-JP" altLang="en-US" sz="1400" dirty="0">
              <a:solidFill>
                <a:srgbClr val="FF0000"/>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29" name="正方形/長方形 28"/>
          <p:cNvSpPr/>
          <p:nvPr/>
        </p:nvSpPr>
        <p:spPr>
          <a:xfrm>
            <a:off x="6930458" y="7800657"/>
            <a:ext cx="6589090" cy="2069019"/>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574976787"/>
              </p:ext>
            </p:extLst>
          </p:nvPr>
        </p:nvGraphicFramePr>
        <p:xfrm>
          <a:off x="293999" y="3107625"/>
          <a:ext cx="4890353" cy="1950720"/>
        </p:xfrm>
        <a:graphic>
          <a:graphicData uri="http://schemas.openxmlformats.org/drawingml/2006/table">
            <a:tbl>
              <a:tblPr firstRow="1" bandRow="1">
                <a:tableStyleId>{5940675A-B579-460E-94D1-54222C63F5DA}</a:tableStyleId>
              </a:tblPr>
              <a:tblGrid>
                <a:gridCol w="306657">
                  <a:extLst>
                    <a:ext uri="{9D8B030D-6E8A-4147-A177-3AD203B41FA5}">
                      <a16:colId xmlns:a16="http://schemas.microsoft.com/office/drawing/2014/main" val="4151287407"/>
                    </a:ext>
                  </a:extLst>
                </a:gridCol>
                <a:gridCol w="628638">
                  <a:extLst>
                    <a:ext uri="{9D8B030D-6E8A-4147-A177-3AD203B41FA5}">
                      <a16:colId xmlns:a16="http://schemas.microsoft.com/office/drawing/2014/main" val="4186083500"/>
                    </a:ext>
                  </a:extLst>
                </a:gridCol>
                <a:gridCol w="1353032">
                  <a:extLst>
                    <a:ext uri="{9D8B030D-6E8A-4147-A177-3AD203B41FA5}">
                      <a16:colId xmlns:a16="http://schemas.microsoft.com/office/drawing/2014/main" val="304467165"/>
                    </a:ext>
                  </a:extLst>
                </a:gridCol>
                <a:gridCol w="867342">
                  <a:extLst>
                    <a:ext uri="{9D8B030D-6E8A-4147-A177-3AD203B41FA5}">
                      <a16:colId xmlns:a16="http://schemas.microsoft.com/office/drawing/2014/main" val="542258039"/>
                    </a:ext>
                  </a:extLst>
                </a:gridCol>
                <a:gridCol w="867342">
                  <a:extLst>
                    <a:ext uri="{9D8B030D-6E8A-4147-A177-3AD203B41FA5}">
                      <a16:colId xmlns:a16="http://schemas.microsoft.com/office/drawing/2014/main" val="2870607211"/>
                    </a:ext>
                  </a:extLst>
                </a:gridCol>
                <a:gridCol w="867342">
                  <a:extLst>
                    <a:ext uri="{9D8B030D-6E8A-4147-A177-3AD203B41FA5}">
                      <a16:colId xmlns:a16="http://schemas.microsoft.com/office/drawing/2014/main" val="156427453"/>
                    </a:ext>
                  </a:extLst>
                </a:gridCol>
              </a:tblGrid>
              <a:tr h="141052">
                <a:tc gridSpan="3">
                  <a:txBody>
                    <a:bodyPr/>
                    <a:lstStyle/>
                    <a:p>
                      <a:endParaRPr kumimoji="1" lang="ja-JP" altLang="en-US" sz="1000" dirty="0">
                        <a:latin typeface="+mn-ea"/>
                        <a:ea typeface="+mn-ea"/>
                      </a:endParaRPr>
                    </a:p>
                  </a:txBody>
                  <a:tcPr>
                    <a:solidFill>
                      <a:schemeClr val="bg1">
                        <a:lumMod val="85000"/>
                      </a:schemeClr>
                    </a:solidFill>
                  </a:tcPr>
                </a:tc>
                <a:tc hMerge="1">
                  <a:txBody>
                    <a:bodyPr/>
                    <a:lstStyle/>
                    <a:p>
                      <a:endParaRPr kumimoji="1" lang="ja-JP" altLang="en-US" sz="1400" dirty="0"/>
                    </a:p>
                  </a:txBody>
                  <a:tcPr/>
                </a:tc>
                <a:tc hMerge="1">
                  <a:txBody>
                    <a:bodyPr/>
                    <a:lstStyle/>
                    <a:p>
                      <a:endParaRPr kumimoji="1" lang="ja-JP" altLang="en-US"/>
                    </a:p>
                  </a:txBody>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ea"/>
                          <a:ea typeface="+mn-ea"/>
                        </a:rPr>
                        <a:t>R4</a:t>
                      </a:r>
                      <a:r>
                        <a:rPr kumimoji="1" lang="ja-JP" altLang="en-US" sz="1000" dirty="0" smtClean="0">
                          <a:solidFill>
                            <a:schemeClr val="tx1"/>
                          </a:solidFill>
                          <a:latin typeface="+mn-ea"/>
                          <a:ea typeface="+mn-ea"/>
                        </a:rPr>
                        <a:t>年度</a:t>
                      </a:r>
                    </a:p>
                  </a:txBody>
                  <a:tcPr>
                    <a:solidFill>
                      <a:schemeClr val="bg1">
                        <a:lumMod val="85000"/>
                      </a:schemeClr>
                    </a:solidFill>
                  </a:tcPr>
                </a:tc>
                <a:tc>
                  <a:txBody>
                    <a:bodyPr/>
                    <a:lstStyle/>
                    <a:p>
                      <a:pPr algn="ctr"/>
                      <a:r>
                        <a:rPr kumimoji="1" lang="en-US" altLang="ja-JP" sz="1000" dirty="0">
                          <a:latin typeface="+mn-ea"/>
                          <a:ea typeface="+mn-ea"/>
                        </a:rPr>
                        <a:t>R3</a:t>
                      </a:r>
                      <a:r>
                        <a:rPr kumimoji="1" lang="ja-JP" altLang="en-US" sz="1000" dirty="0">
                          <a:latin typeface="+mn-ea"/>
                          <a:ea typeface="+mn-ea"/>
                        </a:rPr>
                        <a:t>年度</a:t>
                      </a:r>
                    </a:p>
                  </a:txBody>
                  <a:tcPr>
                    <a:solidFill>
                      <a:schemeClr val="bg1">
                        <a:lumMod val="85000"/>
                      </a:schemeClr>
                    </a:solidFill>
                  </a:tcPr>
                </a:tc>
                <a:tc>
                  <a:txBody>
                    <a:bodyPr/>
                    <a:lstStyle/>
                    <a:p>
                      <a:pPr algn="ctr"/>
                      <a:r>
                        <a:rPr kumimoji="1" lang="en-US" altLang="ja-JP" sz="1000" dirty="0">
                          <a:latin typeface="+mn-ea"/>
                          <a:ea typeface="+mn-ea"/>
                        </a:rPr>
                        <a:t>R2</a:t>
                      </a:r>
                      <a:r>
                        <a:rPr kumimoji="1" lang="ja-JP" altLang="en-US" sz="1000" dirty="0">
                          <a:latin typeface="+mn-ea"/>
                          <a:ea typeface="+mn-ea"/>
                        </a:rPr>
                        <a:t>年度</a:t>
                      </a:r>
                    </a:p>
                  </a:txBody>
                  <a:tcPr>
                    <a:solidFill>
                      <a:schemeClr val="bg1">
                        <a:lumMod val="85000"/>
                      </a:schemeClr>
                    </a:solidFill>
                  </a:tcPr>
                </a:tc>
                <a:extLst>
                  <a:ext uri="{0D108BD9-81ED-4DB2-BD59-A6C34878D82A}">
                    <a16:rowId xmlns:a16="http://schemas.microsoft.com/office/drawing/2014/main" val="445215551"/>
                  </a:ext>
                </a:extLst>
              </a:tr>
              <a:tr h="237968">
                <a:tc gridSpan="3">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当初予算</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281,889</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271,108</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277,742</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1316111046"/>
                  </a:ext>
                </a:extLst>
              </a:tr>
              <a:tr h="237968">
                <a:tc rowSpan="5">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内訳</a:t>
                      </a:r>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一般</a:t>
                      </a:r>
                      <a:r>
                        <a:rPr kumimoji="1" lang="ja-JP" altLang="en-US" sz="1000" kern="1200" dirty="0" smtClean="0">
                          <a:solidFill>
                            <a:schemeClr val="tx1"/>
                          </a:solidFill>
                          <a:latin typeface="+mn-ea"/>
                          <a:ea typeface="+mn-ea"/>
                          <a:cs typeface="+mn-cs"/>
                        </a:rPr>
                        <a:t>財源</a:t>
                      </a:r>
                      <a:endParaRPr kumimoji="1" lang="ja-JP" altLang="en-US" sz="1000" strike="sngStrike" kern="1200" dirty="0">
                        <a:solidFill>
                          <a:srgbClr val="FF0000"/>
                        </a:solidFill>
                        <a:latin typeface="+mn-ea"/>
                        <a:ea typeface="+mn-ea"/>
                        <a:cs typeface="+mn-cs"/>
                      </a:endParaRP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126,346</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126,475</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128,485</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1286605185"/>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消費者行政</a:t>
                      </a:r>
                      <a:r>
                        <a:rPr kumimoji="1" lang="ja-JP" altLang="en-US" sz="1000" kern="1200" dirty="0" smtClean="0">
                          <a:solidFill>
                            <a:schemeClr val="tx1"/>
                          </a:solidFill>
                          <a:latin typeface="+mn-ea"/>
                          <a:ea typeface="+mn-ea"/>
                          <a:cs typeface="+mn-cs"/>
                        </a:rPr>
                        <a:t>強化交付金</a:t>
                      </a:r>
                      <a:endParaRPr kumimoji="1" lang="ja-JP" altLang="en-US" sz="1000" kern="1200" dirty="0">
                        <a:solidFill>
                          <a:schemeClr val="tx1"/>
                        </a:solidFill>
                        <a:latin typeface="+mn-ea"/>
                        <a:ea typeface="+mn-ea"/>
                        <a:cs typeface="+mn-cs"/>
                      </a:endParaRPr>
                    </a:p>
                  </a:txBody>
                  <a:tcPr>
                    <a:lnB w="12700" cmpd="sng">
                      <a:noFill/>
                    </a:lnB>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154,796</a:t>
                      </a:r>
                      <a:endParaRPr kumimoji="1" lang="ja-JP" altLang="en-US" sz="1000" kern="1200" dirty="0">
                        <a:solidFill>
                          <a:schemeClr val="tx1"/>
                        </a:solidFill>
                        <a:latin typeface="+mn-ea"/>
                        <a:ea typeface="+mn-ea"/>
                        <a:cs typeface="+mn-cs"/>
                      </a:endParaRPr>
                    </a:p>
                  </a:txBody>
                  <a:tcPr>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143,886</a:t>
                      </a:r>
                      <a:endParaRPr kumimoji="1" lang="ja-JP" altLang="en-US" sz="1000" kern="1200" dirty="0">
                        <a:solidFill>
                          <a:schemeClr val="tx1"/>
                        </a:solidFill>
                        <a:latin typeface="+mn-ea"/>
                        <a:ea typeface="+mn-ea"/>
                        <a:cs typeface="+mn-cs"/>
                      </a:endParaRPr>
                    </a:p>
                  </a:txBody>
                  <a:tcPr>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148,510</a:t>
                      </a:r>
                      <a:endParaRPr kumimoji="1" lang="ja-JP" sz="1000" kern="1200" dirty="0">
                        <a:solidFill>
                          <a:schemeClr val="tx1"/>
                        </a:solidFill>
                        <a:latin typeface="+mn-ea"/>
                        <a:ea typeface="+mn-ea"/>
                        <a:cs typeface="+mn-cs"/>
                      </a:endParaRPr>
                    </a:p>
                  </a:txBody>
                  <a:tcPr marL="68580" marR="68580" marT="0" marB="0"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470936707"/>
                  </a:ext>
                </a:extLst>
              </a:tr>
              <a:tr h="237968">
                <a:tc vMerge="1">
                  <a:txBody>
                    <a:bodyPr/>
                    <a:lstStyle/>
                    <a:p>
                      <a:endParaRPr kumimoji="1" lang="ja-JP" altLang="en-US" sz="1400" dirty="0"/>
                    </a:p>
                  </a:txBody>
                  <a:tcPr/>
                </a:tc>
                <a:tc rowSpan="2">
                  <a:txBody>
                    <a:bodyPr/>
                    <a:lstStyle/>
                    <a:p>
                      <a:pPr marL="0" algn="l" defTabSz="1351593" rtl="0" eaLnBrk="1" latinLnBrk="0" hangingPunct="1">
                        <a:lnSpc>
                          <a:spcPts val="1200"/>
                        </a:lnSpc>
                        <a:spcAft>
                          <a:spcPts val="0"/>
                        </a:spcAft>
                      </a:pPr>
                      <a:endParaRPr kumimoji="1" lang="ja-JP" altLang="en-US" sz="1000" kern="1200" dirty="0">
                        <a:solidFill>
                          <a:schemeClr val="tx1"/>
                        </a:solidFill>
                        <a:latin typeface="+mn-ea"/>
                        <a:ea typeface="+mn-ea"/>
                        <a:cs typeface="+mn-cs"/>
                      </a:endParaRPr>
                    </a:p>
                  </a:txBody>
                  <a:tcPr>
                    <a:lnR w="12700" cap="flat" cmpd="sng" algn="ctr">
                      <a:solidFill>
                        <a:schemeClr val="tx1"/>
                      </a:solidFill>
                      <a:prstDash val="dash"/>
                      <a:round/>
                      <a:headEnd type="none" w="med" len="med"/>
                      <a:tailEnd type="none" w="med" len="med"/>
                    </a:lnR>
                    <a:lnT w="12700" cmpd="sng">
                      <a:noFill/>
                    </a:lnT>
                  </a:tcPr>
                </a:tc>
                <a:tc>
                  <a:txBody>
                    <a:bodyPr/>
                    <a:lstStyle/>
                    <a:p>
                      <a:pPr marL="0" algn="l" defTabSz="1351593" rtl="0" eaLnBrk="1" latinLnBrk="0" hangingPunct="1">
                        <a:lnSpc>
                          <a:spcPts val="1200"/>
                        </a:lnSpc>
                        <a:spcAft>
                          <a:spcPts val="0"/>
                        </a:spcAft>
                      </a:pPr>
                      <a:r>
                        <a:rPr kumimoji="1" lang="ja-JP" altLang="en-US" sz="1000" kern="1200" dirty="0" smtClean="0">
                          <a:solidFill>
                            <a:schemeClr val="tx1"/>
                          </a:solidFill>
                          <a:latin typeface="+mn-ea"/>
                          <a:ea typeface="+mn-ea"/>
                          <a:cs typeface="+mn-cs"/>
                        </a:rPr>
                        <a:t>大阪</a:t>
                      </a:r>
                      <a:r>
                        <a:rPr kumimoji="1" lang="zh-TW" altLang="en-US" sz="1000" kern="1200" dirty="0" smtClean="0">
                          <a:solidFill>
                            <a:schemeClr val="tx1"/>
                          </a:solidFill>
                          <a:latin typeface="+mn-ea"/>
                          <a:ea typeface="+mn-ea"/>
                          <a:cs typeface="+mn-cs"/>
                        </a:rPr>
                        <a:t>府分</a:t>
                      </a:r>
                      <a:r>
                        <a:rPr kumimoji="1" lang="ja-JP" altLang="en-US" sz="1000" kern="1200" dirty="0" smtClean="0">
                          <a:solidFill>
                            <a:schemeClr val="tx1"/>
                          </a:solidFill>
                          <a:latin typeface="+mn-ea"/>
                          <a:ea typeface="+mn-ea"/>
                          <a:cs typeface="+mn-cs"/>
                        </a:rPr>
                        <a:t>（当Ｃ分）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39,825</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40,911</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254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37,837</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938787879"/>
                  </a:ext>
                </a:extLst>
              </a:tr>
              <a:tr h="237968">
                <a:tc vMerge="1">
                  <a:txBody>
                    <a:bodyPr/>
                    <a:lstStyle/>
                    <a:p>
                      <a:endParaRPr kumimoji="1" lang="ja-JP" altLang="en-US" sz="1400" dirty="0"/>
                    </a:p>
                  </a:txBody>
                  <a:tcPr/>
                </a:tc>
                <a:tc vMerge="1">
                  <a:txBody>
                    <a:bodyPr/>
                    <a:lstStyle/>
                    <a:p>
                      <a:endParaRPr kumimoji="1" lang="ja-JP" altLang="en-US" sz="1400" dirty="0"/>
                    </a:p>
                  </a:txBody>
                  <a:tcPr/>
                </a:tc>
                <a:tc>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市町村補助分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114,971</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102,975</a:t>
                      </a:r>
                      <a:endParaRPr kumimoji="1" lang="ja-JP" altLang="en-US" sz="1000" kern="1200" dirty="0">
                        <a:solidFill>
                          <a:schemeClr val="tx1"/>
                        </a:solidFill>
                        <a:latin typeface="+mn-ea"/>
                        <a:ea typeface="+mn-ea"/>
                        <a:cs typeface="+mn-cs"/>
                      </a:endParaRPr>
                    </a:p>
                  </a:txBody>
                  <a:tcPr>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110,673</a:t>
                      </a:r>
                      <a:endParaRPr kumimoji="1" lang="ja-JP" sz="1000" kern="1200" dirty="0">
                        <a:solidFill>
                          <a:schemeClr val="tx1"/>
                        </a:solidFill>
                        <a:latin typeface="+mn-ea"/>
                        <a:ea typeface="+mn-ea"/>
                        <a:cs typeface="+mn-cs"/>
                      </a:endParaRPr>
                    </a:p>
                  </a:txBody>
                  <a:tcPr marL="68580" marR="68580" marT="0" marB="0"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2646994894"/>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日銀　金融普及啓発費</a:t>
                      </a:r>
                      <a:endParaRPr kumimoji="1" lang="ja-JP" altLang="en-US" sz="1000" kern="1200" dirty="0">
                        <a:solidFill>
                          <a:schemeClr val="tx1"/>
                        </a:solidFill>
                        <a:latin typeface="+mn-ea"/>
                        <a:ea typeface="+mn-ea"/>
                        <a:cs typeface="+mn-cs"/>
                      </a:endParaRP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747</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a:solidFill>
                            <a:schemeClr val="tx1"/>
                          </a:solidFill>
                          <a:latin typeface="+mn-ea"/>
                          <a:ea typeface="+mn-ea"/>
                          <a:cs typeface="+mn-cs"/>
                        </a:rPr>
                        <a:t>747</a:t>
                      </a:r>
                      <a:endParaRPr kumimoji="1" lang="ja-JP" altLang="en-US" sz="1000" kern="1200" dirty="0">
                        <a:solidFill>
                          <a:schemeClr val="tx1"/>
                        </a:solidFill>
                        <a:latin typeface="+mn-ea"/>
                        <a:ea typeface="+mn-ea"/>
                        <a:cs typeface="+mn-cs"/>
                      </a:endParaRPr>
                    </a:p>
                  </a:txBody>
                  <a:tcPr/>
                </a:tc>
                <a:tc>
                  <a:txBody>
                    <a:bodyPr/>
                    <a:lstStyle/>
                    <a:p>
                      <a:pPr marL="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747</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1557751979"/>
                  </a:ext>
                </a:extLst>
              </a:tr>
              <a:tr h="237968">
                <a:tc gridSpan="3">
                  <a:txBody>
                    <a:bodyPr/>
                    <a:lstStyle/>
                    <a:p>
                      <a:pPr marL="0" algn="l" defTabSz="1351593" rtl="0" eaLnBrk="1" latinLnBrk="0" hangingPunct="1">
                        <a:lnSpc>
                          <a:spcPts val="1200"/>
                        </a:lnSpc>
                        <a:spcAft>
                          <a:spcPts val="0"/>
                        </a:spcAft>
                      </a:pPr>
                      <a:r>
                        <a:rPr kumimoji="1" lang="ja-JP" altLang="en-US" sz="1000" kern="1200" dirty="0" smtClean="0">
                          <a:solidFill>
                            <a:schemeClr val="tx1"/>
                          </a:solidFill>
                          <a:latin typeface="+mn-ea"/>
                          <a:ea typeface="+mn-ea"/>
                          <a:cs typeface="+mn-cs"/>
                        </a:rPr>
                        <a:t>消費者行政強化交付</a:t>
                      </a:r>
                      <a:r>
                        <a:rPr kumimoji="1" lang="ja-JP" altLang="en-US" sz="1000" kern="1200" dirty="0">
                          <a:solidFill>
                            <a:schemeClr val="tx1"/>
                          </a:solidFill>
                          <a:latin typeface="+mn-ea"/>
                          <a:ea typeface="+mn-ea"/>
                          <a:cs typeface="+mn-cs"/>
                        </a:rPr>
                        <a:t>金（他所属分）</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25,137</a:t>
                      </a:r>
                      <a:endParaRPr kumimoji="1" lang="ja-JP" altLang="en-US" sz="1000" kern="1200" dirty="0">
                        <a:solidFill>
                          <a:schemeClr val="tx1"/>
                        </a:solidFill>
                        <a:latin typeface="+mn-ea"/>
                        <a:ea typeface="+mn-ea"/>
                        <a:cs typeface="+mn-cs"/>
                      </a:endParaRPr>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25,058</a:t>
                      </a:r>
                      <a:endParaRPr kumimoji="1" lang="ja-JP" altLang="en-US" sz="1000" kern="1200" dirty="0">
                        <a:solidFill>
                          <a:schemeClr val="tx1"/>
                        </a:solidFill>
                        <a:latin typeface="+mn-ea"/>
                        <a:ea typeface="+mn-ea"/>
                        <a:cs typeface="+mn-cs"/>
                      </a:endParaRPr>
                    </a:p>
                  </a:txBody>
                  <a:tcPr/>
                </a:tc>
                <a:tc>
                  <a:txBody>
                    <a:bodyPr/>
                    <a:lstStyle/>
                    <a:p>
                      <a:pPr marL="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25,077</a:t>
                      </a:r>
                      <a:endParaRPr kumimoji="1" lang="ja-JP" sz="1000" kern="1200" dirty="0">
                        <a:solidFill>
                          <a:schemeClr val="tx1"/>
                        </a:solidFill>
                        <a:latin typeface="+mn-ea"/>
                        <a:ea typeface="+mn-ea"/>
                        <a:cs typeface="+mn-cs"/>
                      </a:endParaRPr>
                    </a:p>
                  </a:txBody>
                  <a:tcPr marL="68580" marR="68580" marT="0" marB="0" anchor="ctr"/>
                </a:tc>
                <a:extLst>
                  <a:ext uri="{0D108BD9-81ED-4DB2-BD59-A6C34878D82A}">
                    <a16:rowId xmlns:a16="http://schemas.microsoft.com/office/drawing/2014/main" val="2766862856"/>
                  </a:ext>
                </a:extLst>
              </a:tr>
            </a:tbl>
          </a:graphicData>
        </a:graphic>
      </p:graphicFrame>
      <p:sp>
        <p:nvSpPr>
          <p:cNvPr id="5" name="テキスト ボックス 4"/>
          <p:cNvSpPr txBox="1"/>
          <p:nvPr/>
        </p:nvSpPr>
        <p:spPr>
          <a:xfrm>
            <a:off x="4376485" y="2866045"/>
            <a:ext cx="1080120" cy="261610"/>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7" name="テキスト ボックス 6"/>
          <p:cNvSpPr txBox="1"/>
          <p:nvPr/>
        </p:nvSpPr>
        <p:spPr>
          <a:xfrm>
            <a:off x="288544" y="2878194"/>
            <a:ext cx="3456384" cy="261610"/>
          </a:xfrm>
          <a:prstGeom prst="rect">
            <a:avLst/>
          </a:prstGeom>
          <a:noFill/>
        </p:spPr>
        <p:txBody>
          <a:bodyPr wrap="square" rtlCol="0">
            <a:spAutoFit/>
          </a:bodyPr>
          <a:lstStyle/>
          <a:p>
            <a:r>
              <a:rPr kumimoji="1" lang="ja-JP" altLang="en-US" sz="1100" dirty="0" smtClean="0">
                <a:latin typeface="+mn-ea"/>
              </a:rPr>
              <a:t>１．当初予算額の推移</a:t>
            </a:r>
            <a:endParaRPr kumimoji="1" lang="ja-JP" altLang="en-US" sz="1100" dirty="0">
              <a:solidFill>
                <a:srgbClr val="FF0000"/>
              </a:solidFill>
              <a:latin typeface="+mn-ea"/>
            </a:endParaRPr>
          </a:p>
        </p:txBody>
      </p:sp>
      <p:sp>
        <p:nvSpPr>
          <p:cNvPr id="28" name="テキスト ボックス 27"/>
          <p:cNvSpPr txBox="1"/>
          <p:nvPr/>
        </p:nvSpPr>
        <p:spPr>
          <a:xfrm>
            <a:off x="6930458" y="7506617"/>
            <a:ext cx="6589090" cy="408133"/>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関係法令に基づく事業者への指導・</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処分及び消費者被害拡大防止に向けた取組　</a:t>
            </a:r>
            <a:endParaRPr lang="ja-JP" sz="14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7697823"/>
              </p:ext>
            </p:extLst>
          </p:nvPr>
        </p:nvGraphicFramePr>
        <p:xfrm>
          <a:off x="287019" y="7800657"/>
          <a:ext cx="4176625" cy="1485900"/>
        </p:xfrm>
        <a:graphic>
          <a:graphicData uri="http://schemas.openxmlformats.org/drawingml/2006/table">
            <a:tbl>
              <a:tblPr firstRow="1" bandRow="1">
                <a:tableStyleId>{5940675A-B579-460E-94D1-54222C63F5DA}</a:tableStyleId>
              </a:tblPr>
              <a:tblGrid>
                <a:gridCol w="1368313">
                  <a:extLst>
                    <a:ext uri="{9D8B030D-6E8A-4147-A177-3AD203B41FA5}">
                      <a16:colId xmlns:a16="http://schemas.microsoft.com/office/drawing/2014/main" val="4010041230"/>
                    </a:ext>
                  </a:extLst>
                </a:gridCol>
                <a:gridCol w="936104">
                  <a:extLst>
                    <a:ext uri="{9D8B030D-6E8A-4147-A177-3AD203B41FA5}">
                      <a16:colId xmlns:a16="http://schemas.microsoft.com/office/drawing/2014/main" val="263206163"/>
                    </a:ext>
                  </a:extLst>
                </a:gridCol>
                <a:gridCol w="936104">
                  <a:extLst>
                    <a:ext uri="{9D8B030D-6E8A-4147-A177-3AD203B41FA5}">
                      <a16:colId xmlns:a16="http://schemas.microsoft.com/office/drawing/2014/main" val="1604240346"/>
                    </a:ext>
                  </a:extLst>
                </a:gridCol>
                <a:gridCol w="936104">
                  <a:extLst>
                    <a:ext uri="{9D8B030D-6E8A-4147-A177-3AD203B41FA5}">
                      <a16:colId xmlns:a16="http://schemas.microsoft.com/office/drawing/2014/main" val="2821207647"/>
                    </a:ext>
                  </a:extLst>
                </a:gridCol>
              </a:tblGrid>
              <a:tr h="170041">
                <a:tc>
                  <a:txBody>
                    <a:bodyPr/>
                    <a:lstStyle/>
                    <a:p>
                      <a:endParaRPr kumimoji="1" lang="ja-JP" altLang="en-US" sz="1050" dirty="0"/>
                    </a:p>
                  </a:txBody>
                  <a:tcPr/>
                </a:tc>
                <a:tc>
                  <a:txBody>
                    <a:bodyPr/>
                    <a:lstStyle/>
                    <a:p>
                      <a:pPr algn="ctr"/>
                      <a:r>
                        <a:rPr kumimoji="1" lang="en-US" altLang="ja-JP" sz="1050" dirty="0" smtClean="0">
                          <a:solidFill>
                            <a:schemeClr val="tx1"/>
                          </a:solidFill>
                        </a:rPr>
                        <a:t>R3</a:t>
                      </a:r>
                      <a:r>
                        <a:rPr kumimoji="1" lang="ja-JP" altLang="en-US" sz="1050" dirty="0" smtClean="0">
                          <a:solidFill>
                            <a:schemeClr val="tx1"/>
                          </a:solidFill>
                        </a:rPr>
                        <a:t>年度</a:t>
                      </a:r>
                      <a:endParaRPr kumimoji="1" lang="ja-JP" altLang="en-US" sz="1050" dirty="0">
                        <a:solidFill>
                          <a:schemeClr val="tx1"/>
                        </a:solidFill>
                      </a:endParaRPr>
                    </a:p>
                  </a:txBody>
                  <a:tcPr/>
                </a:tc>
                <a:tc>
                  <a:txBody>
                    <a:bodyPr/>
                    <a:lstStyle/>
                    <a:p>
                      <a:pPr algn="ctr"/>
                      <a:r>
                        <a:rPr kumimoji="1" lang="en-US" altLang="ja-JP" sz="1050" dirty="0"/>
                        <a:t>R2</a:t>
                      </a:r>
                      <a:r>
                        <a:rPr kumimoji="1" lang="ja-JP" altLang="en-US" sz="1050" dirty="0"/>
                        <a:t>年度</a:t>
                      </a:r>
                    </a:p>
                  </a:txBody>
                  <a:tcPr/>
                </a:tc>
                <a:tc>
                  <a:txBody>
                    <a:bodyPr/>
                    <a:lstStyle/>
                    <a:p>
                      <a:pPr algn="ctr"/>
                      <a:r>
                        <a:rPr kumimoji="1" lang="en-US" altLang="ja-JP" sz="1050" dirty="0"/>
                        <a:t>R1</a:t>
                      </a:r>
                      <a:r>
                        <a:rPr kumimoji="1" lang="ja-JP" altLang="en-US" sz="1050" dirty="0"/>
                        <a:t>年度</a:t>
                      </a:r>
                    </a:p>
                  </a:txBody>
                  <a:tcPr/>
                </a:tc>
                <a:extLst>
                  <a:ext uri="{0D108BD9-81ED-4DB2-BD59-A6C34878D82A}">
                    <a16:rowId xmlns:a16="http://schemas.microsoft.com/office/drawing/2014/main" val="1361425113"/>
                  </a:ext>
                </a:extLst>
              </a:tr>
              <a:tr h="278248">
                <a:tc>
                  <a:txBody>
                    <a:bodyPr/>
                    <a:lstStyle/>
                    <a:p>
                      <a:r>
                        <a:rPr kumimoji="1" lang="ja-JP" altLang="en-US" sz="1050" dirty="0"/>
                        <a:t>府消費生活センター</a:t>
                      </a:r>
                      <a:endParaRPr kumimoji="1" lang="en-US" altLang="ja-JP" sz="1050" dirty="0"/>
                    </a:p>
                    <a:p>
                      <a:r>
                        <a:rPr kumimoji="1" lang="ja-JP" altLang="en-US" sz="1050" dirty="0"/>
                        <a:t>（対前年度比）</a:t>
                      </a:r>
                      <a:endParaRPr kumimoji="1" lang="en-US" altLang="ja-JP" sz="1050" dirty="0"/>
                    </a:p>
                  </a:txBody>
                  <a:tcPr/>
                </a:tc>
                <a:tc>
                  <a:txBody>
                    <a:bodyPr/>
                    <a:lstStyle/>
                    <a:p>
                      <a:pPr algn="r"/>
                      <a:r>
                        <a:rPr kumimoji="1" lang="en-US" altLang="ja-JP" sz="1050" dirty="0" smtClean="0">
                          <a:solidFill>
                            <a:schemeClr val="tx1"/>
                          </a:solidFill>
                        </a:rPr>
                        <a:t>7,699</a:t>
                      </a:r>
                    </a:p>
                    <a:p>
                      <a:pPr algn="r"/>
                      <a:r>
                        <a:rPr kumimoji="1" lang="ja-JP" altLang="en-US" sz="1050" dirty="0" smtClean="0">
                          <a:solidFill>
                            <a:schemeClr val="tx1"/>
                          </a:solidFill>
                        </a:rPr>
                        <a:t>（</a:t>
                      </a:r>
                      <a:r>
                        <a:rPr kumimoji="1" lang="en-US" altLang="ja-JP" sz="1050" dirty="0" smtClean="0">
                          <a:solidFill>
                            <a:schemeClr val="tx1"/>
                          </a:solidFill>
                        </a:rPr>
                        <a:t>86.29%</a:t>
                      </a:r>
                      <a:r>
                        <a:rPr kumimoji="1" lang="ja-JP" altLang="en-US" sz="1050" dirty="0" smtClean="0">
                          <a:solidFill>
                            <a:schemeClr val="tx1"/>
                          </a:solidFill>
                        </a:rPr>
                        <a:t>）</a:t>
                      </a:r>
                      <a:endParaRPr kumimoji="1" lang="ja-JP" altLang="en-US" sz="1050" dirty="0">
                        <a:solidFill>
                          <a:schemeClr val="tx1"/>
                        </a:solidFill>
                      </a:endParaRPr>
                    </a:p>
                  </a:txBody>
                  <a:tcPr/>
                </a:tc>
                <a:tc>
                  <a:txBody>
                    <a:bodyPr/>
                    <a:lstStyle/>
                    <a:p>
                      <a:pPr algn="r"/>
                      <a:r>
                        <a:rPr kumimoji="1" lang="en-US" altLang="ja-JP" sz="1050" dirty="0" smtClean="0"/>
                        <a:t>8,922</a:t>
                      </a:r>
                    </a:p>
                    <a:p>
                      <a:pPr algn="r"/>
                      <a:r>
                        <a:rPr kumimoji="1" lang="ja-JP" altLang="en-US" sz="1050" dirty="0" smtClean="0"/>
                        <a:t>（</a:t>
                      </a:r>
                      <a:r>
                        <a:rPr kumimoji="1" lang="en-US" altLang="ja-JP" sz="1050" dirty="0" smtClean="0"/>
                        <a:t>94.89%</a:t>
                      </a:r>
                      <a:r>
                        <a:rPr kumimoji="1" lang="ja-JP" altLang="en-US" sz="1050" dirty="0" smtClean="0"/>
                        <a:t>）</a:t>
                      </a:r>
                      <a:endParaRPr kumimoji="1" lang="ja-JP" altLang="en-US" sz="1050" dirty="0"/>
                    </a:p>
                  </a:txBody>
                  <a:tcPr/>
                </a:tc>
                <a:tc>
                  <a:txBody>
                    <a:bodyPr/>
                    <a:lstStyle/>
                    <a:p>
                      <a:pPr algn="r"/>
                      <a:r>
                        <a:rPr kumimoji="1" lang="en-US" altLang="ja-JP" sz="1050" dirty="0"/>
                        <a:t>9,402</a:t>
                      </a:r>
                    </a:p>
                    <a:p>
                      <a:pPr algn="r"/>
                      <a:r>
                        <a:rPr kumimoji="1" lang="ja-JP" altLang="en-US" sz="1050" dirty="0"/>
                        <a:t>（</a:t>
                      </a:r>
                      <a:r>
                        <a:rPr kumimoji="1" lang="en-US" altLang="ja-JP" sz="1050" dirty="0" smtClean="0"/>
                        <a:t>113.83</a:t>
                      </a:r>
                      <a:r>
                        <a:rPr kumimoji="1" lang="ja-JP" altLang="en-US" sz="1050" dirty="0" smtClean="0"/>
                        <a:t>％</a:t>
                      </a:r>
                      <a:r>
                        <a:rPr kumimoji="1" lang="ja-JP" altLang="en-US" sz="1050" dirty="0"/>
                        <a:t>）</a:t>
                      </a:r>
                    </a:p>
                  </a:txBody>
                  <a:tcPr/>
                </a:tc>
                <a:extLst>
                  <a:ext uri="{0D108BD9-81ED-4DB2-BD59-A6C34878D82A}">
                    <a16:rowId xmlns:a16="http://schemas.microsoft.com/office/drawing/2014/main" val="761199662"/>
                  </a:ext>
                </a:extLst>
              </a:tr>
              <a:tr h="278248">
                <a:tc>
                  <a:txBody>
                    <a:bodyPr/>
                    <a:lstStyle/>
                    <a:p>
                      <a:r>
                        <a:rPr kumimoji="1" lang="ja-JP" altLang="en-US" sz="1050" dirty="0"/>
                        <a:t>大阪府全体</a:t>
                      </a:r>
                      <a:endParaRPr kumimoji="1" lang="en-US" altLang="ja-JP" sz="1050" dirty="0"/>
                    </a:p>
                    <a:p>
                      <a:r>
                        <a:rPr kumimoji="1" lang="ja-JP" altLang="en-US" sz="1050" dirty="0"/>
                        <a:t>（対前年度比）</a:t>
                      </a:r>
                    </a:p>
                  </a:txBody>
                  <a:tcPr/>
                </a:tc>
                <a:tc>
                  <a:txBody>
                    <a:bodyPr/>
                    <a:lstStyle/>
                    <a:p>
                      <a:pPr algn="r"/>
                      <a:r>
                        <a:rPr kumimoji="1" lang="en-US" altLang="ja-JP" sz="1050" dirty="0" smtClean="0">
                          <a:solidFill>
                            <a:schemeClr val="tx1"/>
                          </a:solidFill>
                        </a:rPr>
                        <a:t>70,794</a:t>
                      </a:r>
                    </a:p>
                    <a:p>
                      <a:pPr algn="r"/>
                      <a:r>
                        <a:rPr kumimoji="1" lang="ja-JP" altLang="en-US" sz="1050" dirty="0" smtClean="0">
                          <a:solidFill>
                            <a:schemeClr val="tx1"/>
                          </a:solidFill>
                        </a:rPr>
                        <a:t>（</a:t>
                      </a:r>
                      <a:r>
                        <a:rPr kumimoji="1" lang="en-US" altLang="ja-JP" sz="1050" dirty="0" smtClean="0">
                          <a:solidFill>
                            <a:schemeClr val="tx1"/>
                          </a:solidFill>
                        </a:rPr>
                        <a:t>89.98%</a:t>
                      </a:r>
                      <a:r>
                        <a:rPr kumimoji="1" lang="ja-JP" altLang="en-US" sz="1050" dirty="0" smtClean="0">
                          <a:solidFill>
                            <a:schemeClr val="tx1"/>
                          </a:solidFill>
                        </a:rPr>
                        <a:t>）</a:t>
                      </a:r>
                      <a:endParaRPr kumimoji="1" lang="ja-JP" altLang="en-US" sz="1050" dirty="0">
                        <a:solidFill>
                          <a:schemeClr val="tx1"/>
                        </a:solidFill>
                      </a:endParaRPr>
                    </a:p>
                  </a:txBody>
                  <a:tcPr/>
                </a:tc>
                <a:tc>
                  <a:txBody>
                    <a:bodyPr/>
                    <a:lstStyle/>
                    <a:p>
                      <a:pPr algn="r"/>
                      <a:r>
                        <a:rPr kumimoji="1" lang="en-US" altLang="ja-JP" sz="1050" dirty="0" smtClean="0"/>
                        <a:t>78,674</a:t>
                      </a:r>
                    </a:p>
                    <a:p>
                      <a:pPr algn="r"/>
                      <a:r>
                        <a:rPr kumimoji="1" lang="ja-JP" altLang="en-US" sz="1050" dirty="0" smtClean="0"/>
                        <a:t>（</a:t>
                      </a:r>
                      <a:r>
                        <a:rPr kumimoji="1" lang="en-US" altLang="ja-JP" sz="1050" dirty="0" smtClean="0"/>
                        <a:t>105.6%</a:t>
                      </a:r>
                      <a:r>
                        <a:rPr kumimoji="1" lang="ja-JP" altLang="en-US" sz="1050" dirty="0" smtClean="0"/>
                        <a:t>）</a:t>
                      </a:r>
                      <a:endParaRPr kumimoji="1" lang="ja-JP" altLang="en-US" sz="1050" dirty="0"/>
                    </a:p>
                  </a:txBody>
                  <a:tcPr/>
                </a:tc>
                <a:tc>
                  <a:txBody>
                    <a:bodyPr/>
                    <a:lstStyle/>
                    <a:p>
                      <a:pPr algn="r"/>
                      <a:r>
                        <a:rPr kumimoji="1" lang="en-US" altLang="ja-JP" sz="1050" dirty="0" smtClean="0"/>
                        <a:t>74,503</a:t>
                      </a:r>
                      <a:endParaRPr kumimoji="1" lang="en-US" altLang="ja-JP" sz="1050" dirty="0"/>
                    </a:p>
                    <a:p>
                      <a:pPr algn="r"/>
                      <a:r>
                        <a:rPr kumimoji="1" lang="ja-JP" altLang="en-US" sz="1050" dirty="0" smtClean="0"/>
                        <a:t>（</a:t>
                      </a:r>
                      <a:r>
                        <a:rPr kumimoji="1" lang="en-US" altLang="ja-JP" sz="1050" dirty="0" smtClean="0"/>
                        <a:t>100.92</a:t>
                      </a:r>
                      <a:r>
                        <a:rPr kumimoji="1" lang="ja-JP" altLang="en-US" sz="1050" dirty="0" smtClean="0"/>
                        <a:t>％</a:t>
                      </a:r>
                      <a:r>
                        <a:rPr kumimoji="1" lang="ja-JP" altLang="en-US" sz="1050" dirty="0"/>
                        <a:t>）</a:t>
                      </a:r>
                    </a:p>
                  </a:txBody>
                  <a:tcPr/>
                </a:tc>
                <a:extLst>
                  <a:ext uri="{0D108BD9-81ED-4DB2-BD59-A6C34878D82A}">
                    <a16:rowId xmlns:a16="http://schemas.microsoft.com/office/drawing/2014/main" val="3704342175"/>
                  </a:ext>
                </a:extLst>
              </a:tr>
              <a:tr h="278248">
                <a:tc>
                  <a:txBody>
                    <a:bodyPr/>
                    <a:lstStyle/>
                    <a:p>
                      <a:r>
                        <a:rPr kumimoji="1" lang="ja-JP" altLang="en-US" sz="1050" dirty="0" smtClean="0"/>
                        <a:t>全国（</a:t>
                      </a:r>
                      <a:r>
                        <a:rPr kumimoji="1" lang="en-US" altLang="ja-JP" sz="1050" dirty="0" smtClean="0"/>
                        <a:t>※</a:t>
                      </a:r>
                      <a:r>
                        <a:rPr kumimoji="1" lang="ja-JP" altLang="en-US" sz="1050" dirty="0" smtClean="0"/>
                        <a:t>）</a:t>
                      </a:r>
                      <a:endParaRPr kumimoji="1" lang="en-US" altLang="ja-JP" sz="1050" dirty="0"/>
                    </a:p>
                    <a:p>
                      <a:r>
                        <a:rPr kumimoji="1" lang="ja-JP" altLang="en-US" sz="1050" dirty="0"/>
                        <a:t>（対前年度比）</a:t>
                      </a:r>
                    </a:p>
                  </a:txBody>
                  <a:tcPr/>
                </a:tc>
                <a:tc>
                  <a:txBody>
                    <a:bodyPr/>
                    <a:lstStyle/>
                    <a:p>
                      <a:pPr algn="r"/>
                      <a:r>
                        <a:rPr kumimoji="1" lang="en-US" altLang="ja-JP" sz="1050" dirty="0" smtClean="0">
                          <a:solidFill>
                            <a:schemeClr val="tx1"/>
                          </a:solidFill>
                        </a:rPr>
                        <a:t>843,664</a:t>
                      </a:r>
                    </a:p>
                    <a:p>
                      <a:pPr algn="r"/>
                      <a:r>
                        <a:rPr kumimoji="1" lang="ja-JP" altLang="en-US" sz="1050" dirty="0" smtClean="0">
                          <a:solidFill>
                            <a:schemeClr val="tx1"/>
                          </a:solidFill>
                        </a:rPr>
                        <a:t>（</a:t>
                      </a:r>
                      <a:r>
                        <a:rPr kumimoji="1" lang="en-US" altLang="ja-JP" sz="1050" dirty="0" smtClean="0">
                          <a:solidFill>
                            <a:schemeClr val="tx1"/>
                          </a:solidFill>
                        </a:rPr>
                        <a:t>89.51%</a:t>
                      </a:r>
                      <a:r>
                        <a:rPr kumimoji="1" lang="ja-JP" altLang="en-US" sz="1050" dirty="0" smtClean="0">
                          <a:solidFill>
                            <a:schemeClr val="tx1"/>
                          </a:solidFill>
                        </a:rPr>
                        <a:t>）</a:t>
                      </a:r>
                      <a:endParaRPr kumimoji="1" lang="ja-JP" altLang="en-US" sz="1050" dirty="0">
                        <a:solidFill>
                          <a:schemeClr val="tx1"/>
                        </a:solidFill>
                      </a:endParaRPr>
                    </a:p>
                  </a:txBody>
                  <a:tcPr/>
                </a:tc>
                <a:tc>
                  <a:txBody>
                    <a:bodyPr/>
                    <a:lstStyle/>
                    <a:p>
                      <a:pPr algn="r"/>
                      <a:r>
                        <a:rPr kumimoji="1" lang="en-US" altLang="ja-JP" sz="1050" dirty="0" smtClean="0">
                          <a:solidFill>
                            <a:schemeClr val="tx1"/>
                          </a:solidFill>
                        </a:rPr>
                        <a:t>942,463</a:t>
                      </a:r>
                    </a:p>
                    <a:p>
                      <a:pPr algn="r"/>
                      <a:r>
                        <a:rPr kumimoji="1" lang="ja-JP" altLang="en-US" sz="1050" dirty="0" smtClean="0"/>
                        <a:t>（</a:t>
                      </a:r>
                      <a:r>
                        <a:rPr kumimoji="1" lang="en-US" altLang="ja-JP" sz="1050" dirty="0" smtClean="0"/>
                        <a:t>99.98%</a:t>
                      </a:r>
                      <a:r>
                        <a:rPr kumimoji="1" lang="ja-JP" altLang="en-US" sz="1050" dirty="0" smtClean="0"/>
                        <a:t>）</a:t>
                      </a:r>
                      <a:endParaRPr kumimoji="1" lang="ja-JP" altLang="en-US" sz="1050" dirty="0"/>
                    </a:p>
                  </a:txBody>
                  <a:tcPr/>
                </a:tc>
                <a:tc>
                  <a:txBody>
                    <a:bodyPr/>
                    <a:lstStyle/>
                    <a:p>
                      <a:pPr algn="r"/>
                      <a:r>
                        <a:rPr kumimoji="1" lang="en-US" altLang="ja-JP" sz="1050" dirty="0" smtClean="0"/>
                        <a:t>939,575</a:t>
                      </a:r>
                      <a:endParaRPr kumimoji="1" lang="en-US" altLang="ja-JP" sz="1050" dirty="0"/>
                    </a:p>
                    <a:p>
                      <a:pPr algn="r"/>
                      <a:r>
                        <a:rPr kumimoji="1" lang="ja-JP" altLang="en-US" sz="1050" dirty="0"/>
                        <a:t>（</a:t>
                      </a:r>
                      <a:r>
                        <a:rPr kumimoji="1" lang="en-US" altLang="ja-JP" sz="1050" dirty="0" smtClean="0"/>
                        <a:t>94.26</a:t>
                      </a:r>
                      <a:r>
                        <a:rPr kumimoji="1" lang="ja-JP" altLang="en-US" sz="1050" dirty="0" smtClean="0"/>
                        <a:t>％</a:t>
                      </a:r>
                      <a:r>
                        <a:rPr kumimoji="1" lang="ja-JP" altLang="en-US" sz="1050" dirty="0"/>
                        <a:t>）</a:t>
                      </a:r>
                    </a:p>
                  </a:txBody>
                  <a:tcPr/>
                </a:tc>
                <a:extLst>
                  <a:ext uri="{0D108BD9-81ED-4DB2-BD59-A6C34878D82A}">
                    <a16:rowId xmlns:a16="http://schemas.microsoft.com/office/drawing/2014/main" val="1632313562"/>
                  </a:ext>
                </a:extLst>
              </a:tr>
            </a:tbl>
          </a:graphicData>
        </a:graphic>
      </p:graphicFrame>
      <p:sp>
        <p:nvSpPr>
          <p:cNvPr id="25" name="テキスト ボックス 24"/>
          <p:cNvSpPr txBox="1"/>
          <p:nvPr/>
        </p:nvSpPr>
        <p:spPr>
          <a:xfrm>
            <a:off x="287019" y="7539047"/>
            <a:ext cx="3456384" cy="261610"/>
          </a:xfrm>
          <a:prstGeom prst="rect">
            <a:avLst/>
          </a:prstGeom>
          <a:noFill/>
        </p:spPr>
        <p:txBody>
          <a:bodyPr wrap="square" rtlCol="0">
            <a:spAutoFit/>
          </a:bodyPr>
          <a:lstStyle/>
          <a:p>
            <a:r>
              <a:rPr lang="ja-JP" altLang="en-US" sz="1100" dirty="0">
                <a:latin typeface="+mn-ea"/>
              </a:rPr>
              <a:t>消費生活相談件数</a:t>
            </a:r>
            <a:endParaRPr lang="en-US" altLang="ja-JP" sz="1100" dirty="0">
              <a:latin typeface="+mn-ea"/>
            </a:endParaRPr>
          </a:p>
        </p:txBody>
      </p:sp>
      <p:sp>
        <p:nvSpPr>
          <p:cNvPr id="32" name="テキスト ボックス 31"/>
          <p:cNvSpPr txBox="1"/>
          <p:nvPr/>
        </p:nvSpPr>
        <p:spPr>
          <a:xfrm>
            <a:off x="4471401" y="7600542"/>
            <a:ext cx="2440627" cy="2023631"/>
          </a:xfrm>
          <a:prstGeom prst="rect">
            <a:avLst/>
          </a:prstGeom>
          <a:noFill/>
        </p:spPr>
        <p:txBody>
          <a:bodyPr wrap="square" rtlCol="0">
            <a:spAutoFit/>
          </a:bodyPr>
          <a:lstStyle/>
          <a:p>
            <a:r>
              <a:rPr kumimoji="1" lang="en-US" altLang="ja-JP" sz="1050" dirty="0" smtClean="0">
                <a:latin typeface="+mn-ea"/>
              </a:rPr>
              <a:t>【</a:t>
            </a:r>
            <a:r>
              <a:rPr kumimoji="1" lang="ja-JP" altLang="en-US" sz="1050" dirty="0" smtClean="0">
                <a:latin typeface="+mn-ea"/>
              </a:rPr>
              <a:t>令和３年度相談の主</a:t>
            </a:r>
            <a:r>
              <a:rPr kumimoji="1" lang="ja-JP" altLang="en-US" sz="1050" dirty="0">
                <a:latin typeface="+mn-ea"/>
              </a:rPr>
              <a:t>な特徴</a:t>
            </a:r>
            <a:r>
              <a:rPr kumimoji="1" lang="en-US" altLang="ja-JP" sz="1050" dirty="0">
                <a:latin typeface="+mn-ea"/>
              </a:rPr>
              <a:t>】</a:t>
            </a:r>
          </a:p>
          <a:p>
            <a:pPr algn="just"/>
            <a:r>
              <a:rPr lang="ja-JP" altLang="en-US" sz="1050" dirty="0">
                <a:latin typeface="+mn-ea"/>
              </a:rPr>
              <a:t>・「化粧品」「健康食品</a:t>
            </a:r>
            <a:r>
              <a:rPr lang="ja-JP" altLang="en-US" sz="1050" dirty="0" smtClean="0">
                <a:latin typeface="+mn-ea"/>
              </a:rPr>
              <a:t>」の</a:t>
            </a:r>
            <a:r>
              <a:rPr lang="ja-JP" altLang="en-US" sz="1050" dirty="0">
                <a:latin typeface="+mn-ea"/>
              </a:rPr>
              <a:t>定期購入に</a:t>
            </a:r>
            <a:r>
              <a:rPr lang="ja-JP" altLang="en-US" sz="1050" dirty="0" smtClean="0">
                <a:latin typeface="+mn-ea"/>
              </a:rPr>
              <a:t>関</a:t>
            </a:r>
            <a:endParaRPr lang="en-US" altLang="ja-JP" sz="1050" dirty="0" smtClean="0">
              <a:latin typeface="+mn-ea"/>
            </a:endParaRPr>
          </a:p>
          <a:p>
            <a:r>
              <a:rPr lang="en-US" altLang="ja-JP" sz="1050" dirty="0">
                <a:latin typeface="+mn-ea"/>
              </a:rPr>
              <a:t> </a:t>
            </a:r>
            <a:r>
              <a:rPr lang="en-US" altLang="ja-JP" sz="1050" dirty="0" smtClean="0">
                <a:latin typeface="+mn-ea"/>
              </a:rPr>
              <a:t> </a:t>
            </a:r>
            <a:r>
              <a:rPr lang="ja-JP" altLang="en-US" sz="1050" dirty="0" smtClean="0">
                <a:latin typeface="+mn-ea"/>
              </a:rPr>
              <a:t>する</a:t>
            </a:r>
            <a:r>
              <a:rPr lang="ja-JP" altLang="en-US" sz="1050" dirty="0">
                <a:latin typeface="+mn-ea"/>
              </a:rPr>
              <a:t>相談が最多</a:t>
            </a:r>
            <a:endParaRPr lang="en-US" altLang="ja-JP" sz="1050" dirty="0">
              <a:latin typeface="+mn-ea"/>
            </a:endParaRPr>
          </a:p>
          <a:p>
            <a:pPr algn="just">
              <a:spcBef>
                <a:spcPts val="600"/>
              </a:spcBef>
            </a:pPr>
            <a:r>
              <a:rPr kumimoji="1" lang="ja-JP" altLang="en-US" sz="1050" dirty="0" smtClean="0">
                <a:latin typeface="+mn-ea"/>
              </a:rPr>
              <a:t>・</a:t>
            </a:r>
            <a:r>
              <a:rPr lang="ja-JP" altLang="en-US" sz="1050" dirty="0">
                <a:latin typeface="+mn-ea"/>
              </a:rPr>
              <a:t>スマートフォン等の</a:t>
            </a:r>
            <a:r>
              <a:rPr lang="ja-JP" altLang="en-US" sz="1050" dirty="0" smtClean="0">
                <a:latin typeface="+mn-ea"/>
              </a:rPr>
              <a:t>通信契約トラブルや</a:t>
            </a:r>
            <a:endParaRPr lang="en-US" altLang="ja-JP" sz="1050" dirty="0" smtClean="0">
              <a:latin typeface="+mn-ea"/>
            </a:endParaRPr>
          </a:p>
          <a:p>
            <a:pPr algn="just"/>
            <a:r>
              <a:rPr lang="en-US" altLang="ja-JP" sz="1050" dirty="0">
                <a:latin typeface="+mn-ea"/>
              </a:rPr>
              <a:t> </a:t>
            </a:r>
            <a:r>
              <a:rPr lang="en-US" altLang="ja-JP" sz="1050" dirty="0" smtClean="0">
                <a:latin typeface="+mn-ea"/>
              </a:rPr>
              <a:t> </a:t>
            </a:r>
            <a:r>
              <a:rPr lang="ja-JP" altLang="en-US" sz="1050" dirty="0" smtClean="0">
                <a:latin typeface="+mn-ea"/>
              </a:rPr>
              <a:t>暮らしのレスキューサービスの高額請　</a:t>
            </a:r>
            <a:endParaRPr lang="en-US" altLang="ja-JP" sz="1050" dirty="0" smtClean="0">
              <a:latin typeface="+mn-ea"/>
            </a:endParaRPr>
          </a:p>
          <a:p>
            <a:pPr algn="just"/>
            <a:r>
              <a:rPr lang="ja-JP" altLang="en-US" sz="1050" dirty="0" smtClean="0">
                <a:latin typeface="+mn-ea"/>
              </a:rPr>
              <a:t>  求</a:t>
            </a:r>
            <a:r>
              <a:rPr lang="ja-JP" altLang="en-US" sz="1050" dirty="0">
                <a:latin typeface="+mn-ea"/>
              </a:rPr>
              <a:t>のトラブル</a:t>
            </a:r>
            <a:r>
              <a:rPr lang="ja-JP" altLang="en-US" sz="1050" dirty="0" smtClean="0">
                <a:latin typeface="+mn-ea"/>
              </a:rPr>
              <a:t>が多発</a:t>
            </a:r>
            <a:endParaRPr lang="en-US" altLang="ja-JP" sz="1050" dirty="0" smtClean="0">
              <a:latin typeface="+mn-ea"/>
            </a:endParaRPr>
          </a:p>
          <a:p>
            <a:pPr algn="just">
              <a:spcBef>
                <a:spcPts val="600"/>
              </a:spcBef>
            </a:pPr>
            <a:r>
              <a:rPr lang="ja-JP" altLang="en-US" sz="1050" dirty="0">
                <a:latin typeface="+mn-ea"/>
              </a:rPr>
              <a:t>・新型コロナウイルス関連の相談は、</a:t>
            </a:r>
            <a:r>
              <a:rPr lang="ja-JP" altLang="en-US" sz="1050" dirty="0" smtClean="0">
                <a:latin typeface="+mn-ea"/>
              </a:rPr>
              <a:t>相</a:t>
            </a:r>
            <a:endParaRPr lang="en-US" altLang="ja-JP" sz="1050" dirty="0" smtClean="0">
              <a:latin typeface="+mn-ea"/>
            </a:endParaRPr>
          </a:p>
          <a:p>
            <a:pPr algn="just"/>
            <a:r>
              <a:rPr lang="en-US" altLang="ja-JP" sz="1050" dirty="0">
                <a:latin typeface="+mn-ea"/>
              </a:rPr>
              <a:t> </a:t>
            </a:r>
            <a:r>
              <a:rPr lang="ja-JP" altLang="en-US" sz="1050" dirty="0" smtClean="0">
                <a:latin typeface="+mn-ea"/>
              </a:rPr>
              <a:t>談</a:t>
            </a:r>
            <a:r>
              <a:rPr lang="ja-JP" altLang="en-US" sz="1050" dirty="0">
                <a:latin typeface="+mn-ea"/>
              </a:rPr>
              <a:t>全体</a:t>
            </a:r>
            <a:r>
              <a:rPr lang="ja-JP" altLang="en-US" sz="1050" dirty="0" smtClean="0">
                <a:latin typeface="+mn-ea"/>
              </a:rPr>
              <a:t>の４％。新型コロナワクチン等の</a:t>
            </a:r>
            <a:endParaRPr lang="en-US" altLang="ja-JP" sz="1050" dirty="0" smtClean="0">
              <a:latin typeface="+mn-ea"/>
            </a:endParaRPr>
          </a:p>
          <a:p>
            <a:pPr algn="just"/>
            <a:r>
              <a:rPr lang="en-US" altLang="ja-JP" sz="1050" dirty="0">
                <a:latin typeface="+mn-ea"/>
              </a:rPr>
              <a:t> </a:t>
            </a:r>
            <a:r>
              <a:rPr lang="ja-JP" altLang="en-US" sz="1050" dirty="0" smtClean="0">
                <a:latin typeface="+mn-ea"/>
              </a:rPr>
              <a:t>「保健・福祉サービス」に関する相談が</a:t>
            </a:r>
            <a:endParaRPr lang="en-US" altLang="ja-JP" sz="1050" dirty="0" smtClean="0">
              <a:latin typeface="+mn-ea"/>
            </a:endParaRPr>
          </a:p>
          <a:p>
            <a:pPr algn="just"/>
            <a:r>
              <a:rPr lang="en-US" altLang="ja-JP" sz="1050" dirty="0">
                <a:latin typeface="+mn-ea"/>
              </a:rPr>
              <a:t> </a:t>
            </a:r>
            <a:r>
              <a:rPr lang="ja-JP" altLang="en-US" sz="1050" dirty="0" smtClean="0">
                <a:latin typeface="+mn-ea"/>
              </a:rPr>
              <a:t>最多、次いで、マスクや除菌剤</a:t>
            </a:r>
            <a:r>
              <a:rPr lang="ja-JP" altLang="en-US" sz="1050" dirty="0">
                <a:latin typeface="+mn-ea"/>
              </a:rPr>
              <a:t>等の「</a:t>
            </a:r>
            <a:r>
              <a:rPr lang="ja-JP" altLang="en-US" sz="1050" dirty="0" smtClean="0">
                <a:latin typeface="+mn-ea"/>
              </a:rPr>
              <a:t>保</a:t>
            </a:r>
            <a:endParaRPr lang="en-US" altLang="ja-JP" sz="1050" dirty="0" smtClean="0">
              <a:latin typeface="+mn-ea"/>
            </a:endParaRPr>
          </a:p>
          <a:p>
            <a:pPr algn="just"/>
            <a:r>
              <a:rPr lang="en-US" altLang="ja-JP" sz="1050" dirty="0">
                <a:latin typeface="+mn-ea"/>
              </a:rPr>
              <a:t> </a:t>
            </a:r>
            <a:r>
              <a:rPr lang="ja-JP" altLang="en-US" sz="1050" dirty="0" smtClean="0">
                <a:latin typeface="+mn-ea"/>
              </a:rPr>
              <a:t>健</a:t>
            </a:r>
            <a:r>
              <a:rPr lang="ja-JP" altLang="en-US" sz="1050" dirty="0">
                <a:latin typeface="+mn-ea"/>
              </a:rPr>
              <a:t>衛生用品</a:t>
            </a:r>
            <a:r>
              <a:rPr lang="ja-JP" altLang="en-US" sz="1050" dirty="0" smtClean="0">
                <a:latin typeface="+mn-ea"/>
              </a:rPr>
              <a:t>」</a:t>
            </a:r>
            <a:endParaRPr lang="ja-JP" altLang="en-US" sz="1050" dirty="0">
              <a:latin typeface="+mn-ea"/>
            </a:endParaRPr>
          </a:p>
        </p:txBody>
      </p:sp>
      <p:sp>
        <p:nvSpPr>
          <p:cNvPr id="33" name="テキスト ボックス 32"/>
          <p:cNvSpPr txBox="1"/>
          <p:nvPr/>
        </p:nvSpPr>
        <p:spPr>
          <a:xfrm>
            <a:off x="3751160" y="7576538"/>
            <a:ext cx="1080120" cy="261610"/>
          </a:xfrm>
          <a:prstGeom prst="rect">
            <a:avLst/>
          </a:prstGeom>
          <a:noFill/>
        </p:spPr>
        <p:txBody>
          <a:bodyPr wrap="square" rtlCol="0">
            <a:spAutoFit/>
          </a:bodyPr>
          <a:lstStyle/>
          <a:p>
            <a:r>
              <a:rPr lang="ja-JP" altLang="en-US" sz="1050" dirty="0"/>
              <a:t>（</a:t>
            </a:r>
            <a:r>
              <a:rPr kumimoji="1" lang="ja-JP" altLang="en-US" sz="1050" dirty="0"/>
              <a:t>単位：件）</a:t>
            </a:r>
          </a:p>
        </p:txBody>
      </p:sp>
      <p:sp>
        <p:nvSpPr>
          <p:cNvPr id="11" name="テキスト ボックス 10"/>
          <p:cNvSpPr txBox="1"/>
          <p:nvPr/>
        </p:nvSpPr>
        <p:spPr>
          <a:xfrm>
            <a:off x="252029" y="9316335"/>
            <a:ext cx="3319335" cy="246221"/>
          </a:xfrm>
          <a:prstGeom prst="rect">
            <a:avLst/>
          </a:prstGeom>
          <a:noFill/>
        </p:spPr>
        <p:txBody>
          <a:bodyPr wrap="square" rtlCol="0">
            <a:spAutoFit/>
          </a:bodyPr>
          <a:lstStyle/>
          <a:p>
            <a:r>
              <a:rPr kumimoji="1" lang="en-US" altLang="ja-JP" sz="1000" dirty="0" smtClean="0"/>
              <a:t>※</a:t>
            </a:r>
            <a:r>
              <a:rPr kumimoji="1" lang="ja-JP" altLang="en-US" sz="1000" dirty="0" smtClean="0"/>
              <a:t>国民生活センター公表資料「消費生活年報 </a:t>
            </a:r>
            <a:r>
              <a:rPr kumimoji="1" lang="en-US" altLang="ja-JP" sz="1000" dirty="0" smtClean="0"/>
              <a:t>202</a:t>
            </a:r>
            <a:r>
              <a:rPr lang="en-US" altLang="ja-JP" sz="1000" dirty="0"/>
              <a:t>2</a:t>
            </a:r>
            <a:r>
              <a:rPr kumimoji="1" lang="ja-JP" altLang="en-US" sz="1000" dirty="0" smtClean="0"/>
              <a:t>」より</a:t>
            </a:r>
            <a:endParaRPr kumimoji="1" lang="ja-JP" altLang="en-US" sz="1000" dirty="0"/>
          </a:p>
        </p:txBody>
      </p:sp>
      <p:graphicFrame>
        <p:nvGraphicFramePr>
          <p:cNvPr id="12" name="表 11"/>
          <p:cNvGraphicFramePr>
            <a:graphicFrameLocks noGrp="1"/>
          </p:cNvGraphicFramePr>
          <p:nvPr>
            <p:extLst>
              <p:ext uri="{D42A27DB-BD31-4B8C-83A1-F6EECF244321}">
                <p14:modId xmlns:p14="http://schemas.microsoft.com/office/powerpoint/2010/main" val="1121369795"/>
              </p:ext>
            </p:extLst>
          </p:nvPr>
        </p:nvGraphicFramePr>
        <p:xfrm>
          <a:off x="287019" y="5300810"/>
          <a:ext cx="4033236" cy="1714500"/>
        </p:xfrm>
        <a:graphic>
          <a:graphicData uri="http://schemas.openxmlformats.org/drawingml/2006/table">
            <a:tbl>
              <a:tblPr>
                <a:tableStyleId>{5940675A-B579-460E-94D1-54222C63F5DA}</a:tableStyleId>
              </a:tblPr>
              <a:tblGrid>
                <a:gridCol w="175998">
                  <a:extLst>
                    <a:ext uri="{9D8B030D-6E8A-4147-A177-3AD203B41FA5}">
                      <a16:colId xmlns:a16="http://schemas.microsoft.com/office/drawing/2014/main" val="1150394698"/>
                    </a:ext>
                  </a:extLst>
                </a:gridCol>
                <a:gridCol w="1313922">
                  <a:extLst>
                    <a:ext uri="{9D8B030D-6E8A-4147-A177-3AD203B41FA5}">
                      <a16:colId xmlns:a16="http://schemas.microsoft.com/office/drawing/2014/main" val="136469944"/>
                    </a:ext>
                  </a:extLst>
                </a:gridCol>
                <a:gridCol w="847772">
                  <a:extLst>
                    <a:ext uri="{9D8B030D-6E8A-4147-A177-3AD203B41FA5}">
                      <a16:colId xmlns:a16="http://schemas.microsoft.com/office/drawing/2014/main" val="163604818"/>
                    </a:ext>
                  </a:extLst>
                </a:gridCol>
                <a:gridCol w="847772">
                  <a:extLst>
                    <a:ext uri="{9D8B030D-6E8A-4147-A177-3AD203B41FA5}">
                      <a16:colId xmlns:a16="http://schemas.microsoft.com/office/drawing/2014/main" val="3435987987"/>
                    </a:ext>
                  </a:extLst>
                </a:gridCol>
                <a:gridCol w="847772">
                  <a:extLst>
                    <a:ext uri="{9D8B030D-6E8A-4147-A177-3AD203B41FA5}">
                      <a16:colId xmlns:a16="http://schemas.microsoft.com/office/drawing/2014/main" val="1054847097"/>
                    </a:ext>
                  </a:extLst>
                </a:gridCol>
              </a:tblGrid>
              <a:tr h="190500">
                <a:tc rowSpan="2" gridSpan="2">
                  <a:txBody>
                    <a:bodyPr/>
                    <a:lstStyle/>
                    <a:p>
                      <a:pPr algn="ctr" fontAlgn="ctr"/>
                      <a:r>
                        <a:rPr lang="ja-JP" altLang="en-US" sz="100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9525" marR="9525" marT="9525" marB="0" anchor="ctr"/>
                </a:tc>
                <a:tc rowSpan="2" hMerge="1">
                  <a:txBody>
                    <a:bodyPr/>
                    <a:lstStyle/>
                    <a:p>
                      <a:endParaRPr kumimoji="1" lang="ja-JP" altLang="en-US"/>
                    </a:p>
                  </a:txBody>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R3</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R2</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R1</a:t>
                      </a:r>
                      <a:r>
                        <a:rPr kumimoji="1" lang="ja-JP" altLang="en-US" sz="1000" kern="1200" dirty="0" smtClean="0">
                          <a:solidFill>
                            <a:schemeClr val="tx1"/>
                          </a:solidFill>
                          <a:latin typeface="+mn-ea"/>
                          <a:ea typeface="+mn-ea"/>
                          <a:cs typeface="+mn-cs"/>
                        </a:rPr>
                        <a:t>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extLst>
                  <a:ext uri="{0D108BD9-81ED-4DB2-BD59-A6C34878D82A}">
                    <a16:rowId xmlns:a16="http://schemas.microsoft.com/office/drawing/2014/main" val="1893996262"/>
                  </a:ext>
                </a:extLst>
              </a:tr>
              <a:tr h="19050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u="none" strike="noStrike" dirty="0" smtClean="0">
                          <a:solidFill>
                            <a:schemeClr val="tx1"/>
                          </a:solidFill>
                          <a:effectLst/>
                          <a:latin typeface="+mn-ea"/>
                          <a:ea typeface="+mn-ea"/>
                        </a:rPr>
                        <a:t>決算額</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ctr" fontAlgn="ctr"/>
                      <a:r>
                        <a:rPr lang="ja-JP" altLang="en-US" sz="1000" u="none" strike="noStrike" dirty="0" smtClean="0">
                          <a:effectLst/>
                          <a:latin typeface="+mn-ea"/>
                          <a:ea typeface="+mn-ea"/>
                        </a:rPr>
                        <a:t>決算額</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smtClean="0">
                          <a:effectLst/>
                          <a:latin typeface="+mn-ea"/>
                          <a:ea typeface="+mn-ea"/>
                        </a:rPr>
                        <a:t>決算額</a:t>
                      </a:r>
                      <a:endParaRPr lang="ja-JP" altLang="en-US" sz="10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977894006"/>
                  </a:ext>
                </a:extLst>
              </a:tr>
              <a:tr h="190500">
                <a:tc gridSpan="2">
                  <a:txBody>
                    <a:bodyPr/>
                    <a:lstStyle/>
                    <a:p>
                      <a:pPr algn="l" fontAlgn="ctr"/>
                      <a:r>
                        <a:rPr lang="ja-JP" altLang="en-US" sz="1000" u="none" strike="noStrike" dirty="0">
                          <a:effectLst/>
                          <a:latin typeface="+mn-ea"/>
                          <a:ea typeface="+mn-ea"/>
                        </a:rPr>
                        <a:t>大阪府</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66,618</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57,838</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56,249</a:t>
                      </a:r>
                    </a:p>
                  </a:txBody>
                  <a:tcPr marL="9525" marR="9525" marT="9525" marB="0" anchor="ctr"/>
                </a:tc>
                <a:extLst>
                  <a:ext uri="{0D108BD9-81ED-4DB2-BD59-A6C34878D82A}">
                    <a16:rowId xmlns:a16="http://schemas.microsoft.com/office/drawing/2014/main" val="1257479602"/>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うち推進事業分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63,855</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56,371</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54,927</a:t>
                      </a:r>
                    </a:p>
                  </a:txBody>
                  <a:tcPr marL="9525" marR="9525" marT="9525" marB="0" anchor="ctr"/>
                </a:tc>
                <a:extLst>
                  <a:ext uri="{0D108BD9-81ED-4DB2-BD59-A6C34878D82A}">
                    <a16:rowId xmlns:a16="http://schemas.microsoft.com/office/drawing/2014/main" val="1955987474"/>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うち強化事業分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2,763</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1,467</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1,322</a:t>
                      </a:r>
                    </a:p>
                  </a:txBody>
                  <a:tcPr marL="9525" marR="9525" marT="9525" marB="0" anchor="ctr"/>
                </a:tc>
                <a:extLst>
                  <a:ext uri="{0D108BD9-81ED-4DB2-BD59-A6C34878D82A}">
                    <a16:rowId xmlns:a16="http://schemas.microsoft.com/office/drawing/2014/main" val="3370915144"/>
                  </a:ext>
                </a:extLst>
              </a:tr>
              <a:tr h="190500">
                <a:tc gridSpan="2">
                  <a:txBody>
                    <a:bodyPr/>
                    <a:lstStyle/>
                    <a:p>
                      <a:pPr algn="l" fontAlgn="ctr"/>
                      <a:r>
                        <a:rPr lang="ja-JP" altLang="en-US" sz="1000" u="none" strike="noStrike" dirty="0">
                          <a:effectLst/>
                          <a:latin typeface="+mn-ea"/>
                          <a:ea typeface="+mn-ea"/>
                        </a:rPr>
                        <a:t>市町村</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83,998</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96,037</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105,771</a:t>
                      </a:r>
                    </a:p>
                  </a:txBody>
                  <a:tcPr marL="9525" marR="9525" marT="9525" marB="0" anchor="ctr"/>
                </a:tc>
                <a:extLst>
                  <a:ext uri="{0D108BD9-81ED-4DB2-BD59-A6C34878D82A}">
                    <a16:rowId xmlns:a16="http://schemas.microsoft.com/office/drawing/2014/main" val="75610961"/>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うち推進事業分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81,574</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91,942</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103,964</a:t>
                      </a:r>
                    </a:p>
                  </a:txBody>
                  <a:tcPr marL="9525" marR="9525" marT="9525" marB="0" anchor="ctr"/>
                </a:tc>
                <a:extLst>
                  <a:ext uri="{0D108BD9-81ED-4DB2-BD59-A6C34878D82A}">
                    <a16:rowId xmlns:a16="http://schemas.microsoft.com/office/drawing/2014/main" val="1128829738"/>
                  </a:ext>
                </a:extLst>
              </a:tr>
              <a:tr h="190500">
                <a:tc>
                  <a:txBody>
                    <a:bodyPr/>
                    <a:lstStyle/>
                    <a:p>
                      <a:pPr algn="l" fontAlgn="ctr"/>
                      <a:r>
                        <a:rPr lang="ja-JP" altLang="en-US" sz="1000" u="none" strike="noStrike">
                          <a:effectLst/>
                          <a:latin typeface="+mn-ea"/>
                          <a:ea typeface="+mn-ea"/>
                        </a:rPr>
                        <a:t>　</a:t>
                      </a:r>
                      <a:endParaRPr lang="ja-JP" altLang="en-US" sz="1000" b="0" i="0" u="none" strike="noStrike">
                        <a:solidFill>
                          <a:srgbClr val="000000"/>
                        </a:solidFill>
                        <a:effectLst/>
                        <a:latin typeface="+mn-ea"/>
                        <a:ea typeface="+mn-ea"/>
                      </a:endParaRPr>
                    </a:p>
                  </a:txBody>
                  <a:tcPr marL="9525" marR="9525" marT="9525" marB="0" anchor="ctr"/>
                </a:tc>
                <a:tc>
                  <a:txBody>
                    <a:bodyPr/>
                    <a:lstStyle/>
                    <a:p>
                      <a:pPr algn="l" fontAlgn="ctr"/>
                      <a:r>
                        <a:rPr lang="ja-JP" altLang="en-US" sz="1000" u="none" strike="noStrike" dirty="0">
                          <a:effectLst/>
                          <a:latin typeface="+mn-ea"/>
                          <a:ea typeface="+mn-ea"/>
                        </a:rPr>
                        <a:t>うち強化事業分</a:t>
                      </a:r>
                      <a:endParaRPr lang="ja-JP" altLang="en-US" sz="10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2,424</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4,095</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1,807</a:t>
                      </a:r>
                    </a:p>
                  </a:txBody>
                  <a:tcPr marL="9525" marR="9525" marT="9525" marB="0" anchor="ctr"/>
                </a:tc>
                <a:extLst>
                  <a:ext uri="{0D108BD9-81ED-4DB2-BD59-A6C34878D82A}">
                    <a16:rowId xmlns:a16="http://schemas.microsoft.com/office/drawing/2014/main" val="3961627649"/>
                  </a:ext>
                </a:extLst>
              </a:tr>
              <a:tr h="190500">
                <a:tc gridSpan="2">
                  <a:txBody>
                    <a:bodyPr/>
                    <a:lstStyle/>
                    <a:p>
                      <a:pPr algn="ctr" fontAlgn="ctr"/>
                      <a:r>
                        <a:rPr lang="ja-JP" altLang="en-US" sz="1000" u="none" strike="noStrike" dirty="0">
                          <a:effectLst/>
                          <a:latin typeface="+mn-ea"/>
                          <a:ea typeface="+mn-ea"/>
                        </a:rPr>
                        <a:t>合計</a:t>
                      </a:r>
                      <a:endParaRPr lang="ja-JP" altLang="en-US" sz="1000" b="0"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150,616</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153,875</a:t>
                      </a:r>
                    </a:p>
                  </a:txBody>
                  <a:tcPr marL="9525" marR="9525"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162,020</a:t>
                      </a:r>
                    </a:p>
                  </a:txBody>
                  <a:tcPr marL="9525" marR="9525" marT="9525" marB="0" anchor="ctr"/>
                </a:tc>
                <a:extLst>
                  <a:ext uri="{0D108BD9-81ED-4DB2-BD59-A6C34878D82A}">
                    <a16:rowId xmlns:a16="http://schemas.microsoft.com/office/drawing/2014/main" val="3054819055"/>
                  </a:ext>
                </a:extLst>
              </a:tr>
            </a:tbl>
          </a:graphicData>
        </a:graphic>
      </p:graphicFrame>
      <p:sp>
        <p:nvSpPr>
          <p:cNvPr id="34" name="テキスト ボックス 33"/>
          <p:cNvSpPr txBox="1"/>
          <p:nvPr/>
        </p:nvSpPr>
        <p:spPr>
          <a:xfrm>
            <a:off x="240248" y="5058345"/>
            <a:ext cx="4223395" cy="261610"/>
          </a:xfrm>
          <a:prstGeom prst="rect">
            <a:avLst/>
          </a:prstGeom>
          <a:noFill/>
        </p:spPr>
        <p:txBody>
          <a:bodyPr wrap="square" rtlCol="0">
            <a:spAutoFit/>
          </a:bodyPr>
          <a:lstStyle/>
          <a:p>
            <a:r>
              <a:rPr lang="ja-JP" altLang="en-US" sz="1100" dirty="0" smtClean="0">
                <a:latin typeface="+mn-ea"/>
              </a:rPr>
              <a:t>２</a:t>
            </a:r>
            <a:r>
              <a:rPr kumimoji="1" lang="ja-JP" altLang="en-US" sz="1100" dirty="0" smtClean="0">
                <a:latin typeface="+mn-ea"/>
              </a:rPr>
              <a:t>．地方消費者行政強化交付金実績の推移</a:t>
            </a:r>
            <a:endParaRPr kumimoji="1" lang="ja-JP" altLang="en-US" sz="1100" dirty="0">
              <a:latin typeface="+mn-ea"/>
            </a:endParaRPr>
          </a:p>
        </p:txBody>
      </p:sp>
      <p:sp>
        <p:nvSpPr>
          <p:cNvPr id="36" name="テキスト ボックス 35"/>
          <p:cNvSpPr txBox="1"/>
          <p:nvPr/>
        </p:nvSpPr>
        <p:spPr>
          <a:xfrm>
            <a:off x="3504277" y="5062904"/>
            <a:ext cx="1035075" cy="259114"/>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6" name="テキスト ボックス 5"/>
          <p:cNvSpPr txBox="1"/>
          <p:nvPr/>
        </p:nvSpPr>
        <p:spPr>
          <a:xfrm>
            <a:off x="4608289" y="6336434"/>
            <a:ext cx="2448272" cy="707886"/>
          </a:xfrm>
          <a:prstGeom prst="rect">
            <a:avLst/>
          </a:prstGeom>
          <a:noFill/>
        </p:spPr>
        <p:txBody>
          <a:bodyPr wrap="square" rtlCol="0">
            <a:spAutoFit/>
          </a:bodyPr>
          <a:lstStyle/>
          <a:p>
            <a:r>
              <a:rPr lang="en-US" altLang="ja-JP" sz="800" dirty="0"/>
              <a:t>※</a:t>
            </a:r>
            <a:r>
              <a:rPr lang="ja-JP" altLang="en-US" sz="800" dirty="0"/>
              <a:t>平成</a:t>
            </a:r>
            <a:r>
              <a:rPr lang="en-US" altLang="ja-JP" sz="800" dirty="0" smtClean="0"/>
              <a:t>30</a:t>
            </a:r>
            <a:r>
              <a:rPr lang="ja-JP" altLang="en-US" sz="800" dirty="0" smtClean="0"/>
              <a:t>年度から令和元年度は、消費者行政</a:t>
            </a:r>
            <a:endParaRPr lang="en-US" altLang="ja-JP" sz="800" dirty="0" smtClean="0"/>
          </a:p>
          <a:p>
            <a:r>
              <a:rPr lang="ja-JP" altLang="en-US" sz="800" dirty="0"/>
              <a:t>　</a:t>
            </a:r>
            <a:r>
              <a:rPr lang="ja-JP" altLang="en-US" sz="800" dirty="0" smtClean="0"/>
              <a:t>活性化</a:t>
            </a:r>
            <a:r>
              <a:rPr lang="ja-JP" altLang="en-US" sz="800" dirty="0"/>
              <a:t>基金及び地方消費者行政強化交付</a:t>
            </a:r>
            <a:r>
              <a:rPr lang="ja-JP" altLang="en-US" sz="800" dirty="0" smtClean="0"/>
              <a:t>金。</a:t>
            </a:r>
            <a:endParaRPr lang="en-US" altLang="ja-JP" sz="800" dirty="0" smtClean="0"/>
          </a:p>
          <a:p>
            <a:r>
              <a:rPr lang="ja-JP" altLang="en-US" sz="800" dirty="0"/>
              <a:t>　 </a:t>
            </a:r>
            <a:r>
              <a:rPr lang="ja-JP" altLang="en-US" sz="800" dirty="0" smtClean="0"/>
              <a:t>消費者</a:t>
            </a:r>
            <a:r>
              <a:rPr lang="ja-JP" altLang="en-US" sz="800" dirty="0"/>
              <a:t>行政活性化基金は、令和元年度で</a:t>
            </a:r>
            <a:r>
              <a:rPr lang="ja-JP" altLang="en-US" sz="800" dirty="0" smtClean="0"/>
              <a:t>使い</a:t>
            </a:r>
            <a:endParaRPr lang="en-US" altLang="ja-JP" sz="800" dirty="0" smtClean="0"/>
          </a:p>
          <a:p>
            <a:r>
              <a:rPr lang="ja-JP" altLang="en-US" sz="800" dirty="0" smtClean="0"/>
              <a:t>　切りのため、令和２年度以降は地方消費者行政</a:t>
            </a:r>
            <a:endParaRPr lang="en-US" altLang="ja-JP" sz="800" dirty="0" smtClean="0"/>
          </a:p>
          <a:p>
            <a:r>
              <a:rPr lang="ja-JP" altLang="en-US" sz="800" dirty="0"/>
              <a:t>　</a:t>
            </a:r>
            <a:r>
              <a:rPr lang="ja-JP" altLang="en-US" sz="800" dirty="0" smtClean="0"/>
              <a:t>強化交付金。</a:t>
            </a:r>
            <a:endParaRPr lang="en-US" altLang="ja-JP" sz="800" dirty="0" smtClean="0"/>
          </a:p>
        </p:txBody>
      </p:sp>
      <p:sp>
        <p:nvSpPr>
          <p:cNvPr id="37" name="正方形/長方形 36"/>
          <p:cNvSpPr/>
          <p:nvPr/>
        </p:nvSpPr>
        <p:spPr>
          <a:xfrm>
            <a:off x="7003114" y="1012526"/>
            <a:ext cx="6516434" cy="6350075"/>
          </a:xfrm>
          <a:prstGeom prst="rect">
            <a:avLst/>
          </a:prstGeom>
          <a:ln w="6350">
            <a:noFill/>
          </a:ln>
        </p:spPr>
        <p:txBody>
          <a:bodyPr wrap="square" lIns="0" tIns="63997" rIns="0" bIns="63997" rtlCol="0" anchor="t">
            <a:noAutofit/>
          </a:bodyPr>
          <a:lstStyle/>
          <a:p>
            <a:r>
              <a:rPr lang="ja-JP" altLang="en-US" sz="1050" b="1" u="sng" dirty="0" smtClean="0">
                <a:latin typeface="+mn-ea"/>
                <a:cs typeface="Meiryo UI" pitchFamily="50" charset="-128"/>
              </a:rPr>
              <a:t>１）大学生期</a:t>
            </a:r>
            <a:r>
              <a:rPr lang="ja-JP" altLang="en-US" sz="1050" b="1" u="sng" dirty="0">
                <a:latin typeface="+mn-ea"/>
                <a:cs typeface="Meiryo UI" pitchFamily="50" charset="-128"/>
              </a:rPr>
              <a:t>における消費者教育推進</a:t>
            </a:r>
            <a:r>
              <a:rPr lang="ja-JP" altLang="en-US" sz="1050" b="1" u="sng" dirty="0" smtClean="0">
                <a:latin typeface="+mn-ea"/>
                <a:cs typeface="Meiryo UI" pitchFamily="50" charset="-128"/>
              </a:rPr>
              <a:t>事業</a:t>
            </a:r>
            <a:endParaRPr lang="en-US" altLang="ja-JP" sz="1050" b="1" u="sng" dirty="0" smtClean="0">
              <a:latin typeface="+mn-ea"/>
              <a:cs typeface="Meiryo UI" pitchFamily="50" charset="-128"/>
            </a:endParaRPr>
          </a:p>
          <a:p>
            <a:r>
              <a:rPr lang="ja-JP" altLang="en-US" sz="1050" dirty="0" smtClean="0">
                <a:latin typeface="+mn-ea"/>
                <a:cs typeface="Meiryo UI" pitchFamily="50" charset="-128"/>
              </a:rPr>
              <a:t>・</a:t>
            </a:r>
            <a:r>
              <a:rPr lang="ja-JP" altLang="en-US" sz="1050" dirty="0">
                <a:latin typeface="+mn-ea"/>
                <a:cs typeface="Meiryo UI" pitchFamily="50" charset="-128"/>
              </a:rPr>
              <a:t>同世代や年下の若者等に対する消費者教育の担い手となる大学生の「消費者教育学生リーダー</a:t>
            </a:r>
            <a:r>
              <a:rPr lang="ja-JP" altLang="en-US" sz="1050" dirty="0" smtClean="0">
                <a:latin typeface="+mn-ea"/>
                <a:cs typeface="Meiryo UI" pitchFamily="50" charset="-128"/>
              </a:rPr>
              <a:t>」を育成。養成講座</a:t>
            </a:r>
            <a:r>
              <a:rPr lang="ja-JP" altLang="en-US" sz="1050" dirty="0">
                <a:latin typeface="+mn-ea"/>
                <a:cs typeface="Meiryo UI" pitchFamily="50" charset="-128"/>
              </a:rPr>
              <a:t>を</a:t>
            </a:r>
            <a:r>
              <a:rPr lang="ja-JP" altLang="en-US" sz="1050" dirty="0" smtClean="0">
                <a:latin typeface="+mn-ea"/>
                <a:cs typeface="Meiryo UI" pitchFamily="50" charset="-128"/>
              </a:rPr>
              <a:t>９月</a:t>
            </a:r>
            <a:r>
              <a:rPr lang="en-US" altLang="ja-JP" sz="1050" dirty="0" smtClean="0">
                <a:latin typeface="+mn-ea"/>
                <a:cs typeface="Meiryo UI" pitchFamily="50" charset="-128"/>
              </a:rPr>
              <a:t>20</a:t>
            </a:r>
            <a:r>
              <a:rPr lang="ja-JP" altLang="en-US" sz="1050" dirty="0" smtClean="0">
                <a:latin typeface="+mn-ea"/>
                <a:cs typeface="Meiryo UI" pitchFamily="50" charset="-128"/>
              </a:rPr>
              <a:t>日から</a:t>
            </a:r>
            <a:r>
              <a:rPr lang="en-US" altLang="ja-JP" sz="1050" dirty="0" smtClean="0">
                <a:latin typeface="+mn-ea"/>
                <a:cs typeface="Meiryo UI" pitchFamily="50" charset="-128"/>
              </a:rPr>
              <a:t>12</a:t>
            </a:r>
            <a:r>
              <a:rPr lang="ja-JP" altLang="en-US" sz="1050" dirty="0" smtClean="0">
                <a:latin typeface="+mn-ea"/>
                <a:cs typeface="Meiryo UI" pitchFamily="50" charset="-128"/>
              </a:rPr>
              <a:t>月</a:t>
            </a:r>
            <a:r>
              <a:rPr lang="en-US" altLang="ja-JP" sz="1050" dirty="0" smtClean="0">
                <a:latin typeface="+mn-ea"/>
                <a:cs typeface="Meiryo UI" pitchFamily="50" charset="-128"/>
              </a:rPr>
              <a:t>20</a:t>
            </a:r>
            <a:r>
              <a:rPr lang="ja-JP" altLang="en-US" sz="1050" dirty="0" smtClean="0">
                <a:latin typeface="+mn-ea"/>
                <a:cs typeface="Meiryo UI" pitchFamily="50" charset="-128"/>
              </a:rPr>
              <a:t>日</a:t>
            </a:r>
            <a:r>
              <a:rPr lang="ja-JP" altLang="en-US" sz="1050" dirty="0">
                <a:latin typeface="+mn-ea"/>
                <a:cs typeface="Meiryo UI" pitchFamily="50" charset="-128"/>
              </a:rPr>
              <a:t>まで開講（</a:t>
            </a:r>
            <a:r>
              <a:rPr lang="en-US" altLang="ja-JP" sz="1050" dirty="0">
                <a:latin typeface="+mn-ea"/>
                <a:cs typeface="Meiryo UI" pitchFamily="50" charset="-128"/>
              </a:rPr>
              <a:t>※</a:t>
            </a:r>
            <a:r>
              <a:rPr lang="en-US" altLang="ja-JP" sz="1050" dirty="0" smtClean="0">
                <a:latin typeface="+mn-ea"/>
                <a:cs typeface="Meiryo UI" pitchFamily="50" charset="-128"/>
              </a:rPr>
              <a:t>R3</a:t>
            </a:r>
            <a:r>
              <a:rPr lang="ja-JP" altLang="en-US" sz="1050" dirty="0" smtClean="0">
                <a:latin typeface="+mn-ea"/>
                <a:cs typeface="Meiryo UI" pitchFamily="50" charset="-128"/>
              </a:rPr>
              <a:t>年度リーダー認定者数：</a:t>
            </a:r>
            <a:r>
              <a:rPr lang="en-US" altLang="ja-JP" sz="1050" dirty="0" smtClean="0">
                <a:latin typeface="+mn-ea"/>
                <a:cs typeface="Meiryo UI" pitchFamily="50" charset="-128"/>
              </a:rPr>
              <a:t>37</a:t>
            </a:r>
            <a:r>
              <a:rPr lang="ja-JP" altLang="en-US" sz="1050" dirty="0" smtClean="0">
                <a:latin typeface="+mn-ea"/>
                <a:cs typeface="Meiryo UI" pitchFamily="50" charset="-128"/>
              </a:rPr>
              <a:t>名</a:t>
            </a:r>
            <a:r>
              <a:rPr lang="ja-JP" altLang="en-US" sz="1050" dirty="0">
                <a:latin typeface="+mn-ea"/>
                <a:cs typeface="Meiryo UI" pitchFamily="50" charset="-128"/>
              </a:rPr>
              <a:t>）</a:t>
            </a:r>
          </a:p>
          <a:p>
            <a:pPr>
              <a:spcBef>
                <a:spcPts val="300"/>
              </a:spcBef>
            </a:pPr>
            <a:r>
              <a:rPr lang="ja-JP" altLang="en-US" sz="1050" b="1" u="sng" dirty="0" smtClean="0">
                <a:latin typeface="+mn-ea"/>
                <a:cs typeface="Meiryo UI" pitchFamily="50" charset="-128"/>
              </a:rPr>
              <a:t>２）消費者</a:t>
            </a:r>
            <a:r>
              <a:rPr lang="ja-JP" altLang="en-US" sz="1050" b="1" u="sng" dirty="0">
                <a:latin typeface="+mn-ea"/>
                <a:cs typeface="Meiryo UI" pitchFamily="50" charset="-128"/>
              </a:rPr>
              <a:t>教育コーディネーターの育成・</a:t>
            </a:r>
            <a:r>
              <a:rPr lang="ja-JP" altLang="en-US" sz="1050" b="1" u="sng" dirty="0" smtClean="0">
                <a:latin typeface="+mn-ea"/>
                <a:cs typeface="Meiryo UI" pitchFamily="50" charset="-128"/>
              </a:rPr>
              <a:t>活用</a:t>
            </a:r>
            <a:endParaRPr lang="en-US" altLang="ja-JP" sz="1050" b="1" u="sng" dirty="0" smtClean="0">
              <a:latin typeface="+mn-ea"/>
              <a:cs typeface="Meiryo UI" pitchFamily="50" charset="-128"/>
            </a:endParaRPr>
          </a:p>
          <a:p>
            <a:r>
              <a:rPr lang="ja-JP" altLang="en-US" sz="1050" dirty="0" smtClean="0">
                <a:latin typeface="+mn-ea"/>
                <a:cs typeface="Meiryo UI" pitchFamily="50" charset="-128"/>
              </a:rPr>
              <a:t>・消費者教育コーディネーターの活用を図るため、広報チラシを作成し、校長会等で広く周知。教育庁と連携し、講師派遣事業を実施する多様な団体との情報交換会を実施予定</a:t>
            </a:r>
            <a:endParaRPr lang="en-US" altLang="ja-JP" sz="1050" dirty="0" smtClean="0">
              <a:latin typeface="+mn-ea"/>
              <a:cs typeface="Meiryo UI" pitchFamily="50" charset="-128"/>
            </a:endParaRPr>
          </a:p>
          <a:p>
            <a:pPr>
              <a:spcBef>
                <a:spcPts val="300"/>
              </a:spcBef>
            </a:pPr>
            <a:r>
              <a:rPr lang="ja-JP" altLang="en-US" sz="1050" b="1" u="sng" dirty="0" smtClean="0">
                <a:latin typeface="+mn-ea"/>
              </a:rPr>
              <a:t>３）消費者</a:t>
            </a:r>
            <a:r>
              <a:rPr lang="ja-JP" altLang="en-US" sz="1050" b="1" u="sng" dirty="0">
                <a:latin typeface="+mn-ea"/>
              </a:rPr>
              <a:t>教育教材活用推進</a:t>
            </a:r>
            <a:r>
              <a:rPr lang="ja-JP" altLang="en-US" sz="1050" b="1" u="sng" dirty="0" smtClean="0">
                <a:latin typeface="+mn-ea"/>
              </a:rPr>
              <a:t>事業</a:t>
            </a:r>
            <a:endParaRPr lang="en-US" altLang="ja-JP" sz="1050" b="1" u="sng" dirty="0" smtClean="0">
              <a:latin typeface="+mn-ea"/>
            </a:endParaRPr>
          </a:p>
          <a:p>
            <a:r>
              <a:rPr lang="ja-JP" altLang="en-US" sz="1050" dirty="0">
                <a:latin typeface="+mn-ea"/>
                <a:cs typeface="Meiryo UI" pitchFamily="50" charset="-128"/>
              </a:rPr>
              <a:t>・外部講師を派遣し、高校生向け消費者教育教材「めざそう！消費者市民」等を活用した教職員向け研修や生徒、児童、保護者向け消費者教育講座を</a:t>
            </a:r>
            <a:r>
              <a:rPr lang="ja-JP" altLang="en-US" sz="1050" dirty="0" smtClean="0">
                <a:latin typeface="+mn-ea"/>
                <a:cs typeface="Meiryo UI" pitchFamily="50" charset="-128"/>
              </a:rPr>
              <a:t>実施（</a:t>
            </a:r>
            <a:r>
              <a:rPr lang="en-US" altLang="ja-JP" sz="1050" dirty="0" smtClean="0">
                <a:latin typeface="+mn-ea"/>
                <a:cs typeface="Meiryo UI" pitchFamily="50" charset="-128"/>
              </a:rPr>
              <a:t>R</a:t>
            </a:r>
            <a:r>
              <a:rPr lang="ja-JP" altLang="en-US" sz="1050" dirty="0" smtClean="0">
                <a:latin typeface="+mn-ea"/>
                <a:cs typeface="Meiryo UI" pitchFamily="50" charset="-128"/>
              </a:rPr>
              <a:t>４年度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月時点実績：教職員向け研修 ４回実施、</a:t>
            </a:r>
            <a:r>
              <a:rPr lang="ja-JP" altLang="en-US" sz="1050" dirty="0">
                <a:latin typeface="+mn-ea"/>
                <a:cs typeface="Meiryo UI" pitchFamily="50" charset="-128"/>
              </a:rPr>
              <a:t>主に高校生向け実務経験者などの外部講師の</a:t>
            </a:r>
            <a:r>
              <a:rPr lang="ja-JP" altLang="en-US" sz="1050" dirty="0" smtClean="0">
                <a:latin typeface="+mn-ea"/>
                <a:cs typeface="Meiryo UI" pitchFamily="50" charset="-128"/>
              </a:rPr>
              <a:t>派遣 </a:t>
            </a:r>
            <a:r>
              <a:rPr lang="en-US" altLang="ja-JP" sz="1050" dirty="0" smtClean="0">
                <a:latin typeface="+mn-ea"/>
                <a:cs typeface="Meiryo UI" pitchFamily="50" charset="-128"/>
              </a:rPr>
              <a:t>10</a:t>
            </a:r>
            <a:r>
              <a:rPr lang="ja-JP" altLang="en-US" sz="1050" dirty="0" smtClean="0">
                <a:latin typeface="+mn-ea"/>
                <a:cs typeface="Meiryo UI" pitchFamily="50" charset="-128"/>
              </a:rPr>
              <a:t>回実施）</a:t>
            </a:r>
            <a:endParaRPr lang="en-US" altLang="ja-JP" sz="1050" dirty="0" smtClean="0">
              <a:latin typeface="+mn-ea"/>
              <a:cs typeface="Meiryo UI" pitchFamily="50" charset="-128"/>
            </a:endParaRPr>
          </a:p>
          <a:p>
            <a:r>
              <a:rPr lang="ja-JP" altLang="en-US" sz="1050" dirty="0">
                <a:latin typeface="+mn-ea"/>
                <a:cs typeface="Meiryo UI" pitchFamily="50" charset="-128"/>
              </a:rPr>
              <a:t>・支援学校用教材（教職員向け）を作成し、各支援学校等へ</a:t>
            </a:r>
            <a:r>
              <a:rPr lang="ja-JP" altLang="en-US" sz="1050" dirty="0" smtClean="0">
                <a:latin typeface="+mn-ea"/>
                <a:cs typeface="Meiryo UI" pitchFamily="50" charset="-128"/>
              </a:rPr>
              <a:t>配付予定</a:t>
            </a:r>
            <a:endParaRPr lang="en-US" altLang="ja-JP" sz="1050" dirty="0" smtClean="0">
              <a:latin typeface="+mn-ea"/>
              <a:cs typeface="Meiryo UI" pitchFamily="50" charset="-128"/>
            </a:endParaRPr>
          </a:p>
          <a:p>
            <a:pPr>
              <a:spcBef>
                <a:spcPts val="300"/>
              </a:spcBef>
            </a:pPr>
            <a:r>
              <a:rPr lang="ja-JP" altLang="en-US" sz="1050" b="1" u="sng" dirty="0" smtClean="0">
                <a:latin typeface="+mn-ea"/>
              </a:rPr>
              <a:t>４）消費者</a:t>
            </a:r>
            <a:r>
              <a:rPr lang="ja-JP" altLang="en-US" sz="1050" b="1" u="sng" dirty="0">
                <a:latin typeface="+mn-ea"/>
              </a:rPr>
              <a:t>教育講師派遣事業</a:t>
            </a:r>
            <a:endParaRPr lang="en-US" altLang="ja-JP" sz="1050" b="1" u="sng" dirty="0">
              <a:latin typeface="+mn-ea"/>
            </a:endParaRPr>
          </a:p>
          <a:p>
            <a:r>
              <a:rPr lang="ja-JP" altLang="en-US" sz="1050" dirty="0" smtClean="0">
                <a:latin typeface="+mn-ea"/>
                <a:cs typeface="Meiryo UI" pitchFamily="50" charset="-128"/>
              </a:rPr>
              <a:t>・大阪</a:t>
            </a:r>
            <a:r>
              <a:rPr lang="ja-JP" altLang="en-US" sz="1050" dirty="0">
                <a:latin typeface="+mn-ea"/>
                <a:cs typeface="Meiryo UI" pitchFamily="50" charset="-128"/>
              </a:rPr>
              <a:t>府内の学校における消費者教育を支援するため、消費者問題に関する授業や講座に講師を</a:t>
            </a:r>
            <a:r>
              <a:rPr lang="ja-JP" altLang="en-US" sz="1050" dirty="0" smtClean="0">
                <a:latin typeface="+mn-ea"/>
                <a:cs typeface="Meiryo UI" pitchFamily="50" charset="-128"/>
              </a:rPr>
              <a:t>派遣（Ｒ４年度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月時点実績：</a:t>
            </a:r>
            <a:r>
              <a:rPr lang="en-US" altLang="ja-JP" sz="1050" dirty="0" smtClean="0">
                <a:latin typeface="+mn-ea"/>
                <a:cs typeface="Meiryo UI" pitchFamily="50" charset="-128"/>
              </a:rPr>
              <a:t>13</a:t>
            </a:r>
            <a:r>
              <a:rPr lang="ja-JP" altLang="en-US" sz="1050" dirty="0" smtClean="0">
                <a:latin typeface="+mn-ea"/>
                <a:cs typeface="Meiryo UI" pitchFamily="50" charset="-128"/>
              </a:rPr>
              <a:t>回実施）</a:t>
            </a:r>
            <a:endParaRPr lang="ja-JP" altLang="en-US" sz="1050" dirty="0">
              <a:latin typeface="+mn-ea"/>
              <a:cs typeface="Meiryo UI" pitchFamily="50" charset="-128"/>
            </a:endParaRPr>
          </a:p>
          <a:p>
            <a:pPr>
              <a:spcBef>
                <a:spcPts val="300"/>
              </a:spcBef>
            </a:pPr>
            <a:r>
              <a:rPr lang="ja-JP" altLang="en-US" sz="1050" b="1" u="sng" dirty="0" smtClean="0">
                <a:latin typeface="+mn-ea"/>
                <a:cs typeface="Meiryo UI" pitchFamily="50" charset="-128"/>
              </a:rPr>
              <a:t>５）夏休み若者向け特別啓発事業</a:t>
            </a:r>
          </a:p>
          <a:p>
            <a:r>
              <a:rPr lang="ja-JP" altLang="en-US" sz="1050" dirty="0" smtClean="0">
                <a:latin typeface="+mn-ea"/>
                <a:cs typeface="Meiryo UI" pitchFamily="50" charset="-128"/>
              </a:rPr>
              <a:t>・</a:t>
            </a:r>
            <a:r>
              <a:rPr lang="ja-JP" altLang="en-US" sz="1050" dirty="0">
                <a:latin typeface="+mn-ea"/>
                <a:cs typeface="Meiryo UI" pitchFamily="50" charset="-128"/>
              </a:rPr>
              <a:t>消費者トラブル事例と対処法</a:t>
            </a:r>
            <a:r>
              <a:rPr lang="ja-JP" altLang="en-US" sz="1050" dirty="0" smtClean="0">
                <a:latin typeface="+mn-ea"/>
                <a:cs typeface="Meiryo UI" pitchFamily="50" charset="-128"/>
              </a:rPr>
              <a:t>（定期購入やアルバイト・副業によるトラブルなど</a:t>
            </a:r>
            <a:r>
              <a:rPr lang="ja-JP" altLang="en-US" sz="1050" dirty="0">
                <a:latin typeface="+mn-ea"/>
                <a:cs typeface="Meiryo UI" pitchFamily="50" charset="-128"/>
              </a:rPr>
              <a:t>）をお笑い芸人がコントで紹介する動画を作成。ウェブで動画を</a:t>
            </a:r>
            <a:r>
              <a:rPr lang="ja-JP" altLang="en-US" sz="1050" dirty="0" smtClean="0">
                <a:latin typeface="+mn-ea"/>
                <a:cs typeface="Meiryo UI" pitchFamily="50" charset="-128"/>
              </a:rPr>
              <a:t>配信</a:t>
            </a:r>
            <a:endParaRPr lang="en-US" altLang="ja-JP" sz="1050" dirty="0" smtClean="0">
              <a:latin typeface="+mn-ea"/>
              <a:cs typeface="Meiryo UI" pitchFamily="50" charset="-128"/>
            </a:endParaRPr>
          </a:p>
          <a:p>
            <a:pPr>
              <a:spcBef>
                <a:spcPts val="300"/>
              </a:spcBef>
            </a:pPr>
            <a:r>
              <a:rPr lang="ja-JP" altLang="en-US" sz="1050" b="1" u="sng" dirty="0" smtClean="0">
                <a:latin typeface="+mn-ea"/>
                <a:cs typeface="Meiryo UI" pitchFamily="50" charset="-128"/>
              </a:rPr>
              <a:t>６）大阪府</a:t>
            </a:r>
            <a:r>
              <a:rPr lang="ja-JP" altLang="en-US" sz="1050" b="1" u="sng" dirty="0">
                <a:latin typeface="+mn-ea"/>
                <a:cs typeface="Meiryo UI" pitchFamily="50" charset="-128"/>
              </a:rPr>
              <a:t>消費の</a:t>
            </a:r>
            <a:r>
              <a:rPr lang="ja-JP" altLang="en-US" sz="1050" b="1" u="sng" dirty="0" smtClean="0">
                <a:latin typeface="+mn-ea"/>
                <a:cs typeface="Meiryo UI" pitchFamily="50" charset="-128"/>
              </a:rPr>
              <a:t>サポーター（</a:t>
            </a:r>
            <a:r>
              <a:rPr lang="en-US" altLang="ja-JP" sz="1050" b="1" u="sng" dirty="0" smtClean="0">
                <a:latin typeface="+mn-ea"/>
                <a:cs typeface="Meiryo UI" pitchFamily="50" charset="-128"/>
              </a:rPr>
              <a:t>※</a:t>
            </a:r>
            <a:r>
              <a:rPr lang="ja-JP" altLang="en-US" sz="1050" b="1" u="sng" dirty="0" smtClean="0">
                <a:latin typeface="+mn-ea"/>
                <a:cs typeface="Meiryo UI" pitchFamily="50" charset="-128"/>
              </a:rPr>
              <a:t>）事業</a:t>
            </a:r>
            <a:r>
              <a:rPr lang="ja-JP" altLang="en-US" sz="1050" b="1" dirty="0">
                <a:latin typeface="+mn-ea"/>
                <a:cs typeface="Meiryo UI" pitchFamily="50" charset="-128"/>
              </a:rPr>
              <a:t>　</a:t>
            </a:r>
            <a:r>
              <a:rPr lang="ja-JP" altLang="en-US" sz="1050" dirty="0">
                <a:latin typeface="+mn-ea"/>
                <a:cs typeface="Meiryo UI" pitchFamily="50" charset="-128"/>
              </a:rPr>
              <a:t>（</a:t>
            </a:r>
            <a:r>
              <a:rPr lang="en-US" altLang="ja-JP" sz="1050" dirty="0">
                <a:latin typeface="+mn-ea"/>
                <a:cs typeface="Meiryo UI" pitchFamily="50" charset="-128"/>
              </a:rPr>
              <a:t>※</a:t>
            </a:r>
            <a:r>
              <a:rPr lang="en-US" altLang="ja-JP" sz="1050" dirty="0" smtClean="0">
                <a:latin typeface="+mn-ea"/>
                <a:cs typeface="Meiryo UI" pitchFamily="50" charset="-128"/>
              </a:rPr>
              <a:t>R4</a:t>
            </a:r>
            <a:r>
              <a:rPr lang="ja-JP" altLang="en-US" sz="1050" dirty="0" smtClean="0">
                <a:latin typeface="+mn-ea"/>
                <a:cs typeface="Meiryo UI" pitchFamily="50" charset="-128"/>
              </a:rPr>
              <a:t>年度消費のサポーター登録者数：</a:t>
            </a:r>
            <a:r>
              <a:rPr lang="en-US" altLang="ja-JP" sz="1050" dirty="0" smtClean="0">
                <a:latin typeface="+mn-ea"/>
                <a:cs typeface="Meiryo UI" pitchFamily="50" charset="-128"/>
              </a:rPr>
              <a:t>187</a:t>
            </a:r>
            <a:r>
              <a:rPr lang="ja-JP" altLang="en-US" sz="1050" dirty="0" smtClean="0">
                <a:latin typeface="+mn-ea"/>
                <a:cs typeface="Meiryo UI" pitchFamily="50" charset="-128"/>
              </a:rPr>
              <a:t>名）</a:t>
            </a:r>
            <a:endParaRPr lang="en-US" altLang="ja-JP" sz="1050" b="1" dirty="0" smtClean="0">
              <a:latin typeface="+mn-ea"/>
              <a:cs typeface="Meiryo UI" pitchFamily="50" charset="-128"/>
            </a:endParaRPr>
          </a:p>
          <a:p>
            <a:r>
              <a:rPr lang="en-US" altLang="ja-JP" sz="1050" dirty="0" smtClean="0">
                <a:latin typeface="+mn-ea"/>
                <a:cs typeface="Meiryo UI" pitchFamily="50" charset="-128"/>
              </a:rPr>
              <a:t>(※)</a:t>
            </a:r>
            <a:r>
              <a:rPr lang="ja-JP" altLang="en-US" sz="1050" dirty="0" smtClean="0">
                <a:latin typeface="+mn-ea"/>
                <a:cs typeface="Meiryo UI" pitchFamily="50" charset="-128"/>
              </a:rPr>
              <a:t>高齢者</a:t>
            </a:r>
            <a:r>
              <a:rPr lang="ja-JP" altLang="en-US" sz="1050" dirty="0">
                <a:latin typeface="+mn-ea"/>
                <a:cs typeface="Meiryo UI" pitchFamily="50" charset="-128"/>
              </a:rPr>
              <a:t>があいやすい消費者被害に関する知識を学び、高齢者対象</a:t>
            </a:r>
            <a:r>
              <a:rPr lang="ja-JP" altLang="en-US" sz="1050" dirty="0" smtClean="0">
                <a:latin typeface="+mn-ea"/>
                <a:cs typeface="Meiryo UI" pitchFamily="50" charset="-128"/>
              </a:rPr>
              <a:t>の講座</a:t>
            </a:r>
            <a:r>
              <a:rPr lang="ja-JP" altLang="en-US" sz="1050" dirty="0">
                <a:latin typeface="+mn-ea"/>
                <a:cs typeface="Meiryo UI" pitchFamily="50" charset="-128"/>
              </a:rPr>
              <a:t>で情報提供等を行うボランティア</a:t>
            </a:r>
          </a:p>
          <a:p>
            <a:r>
              <a:rPr lang="ja-JP" altLang="en-US" sz="1050" dirty="0">
                <a:latin typeface="+mn-ea"/>
                <a:cs typeface="Meiryo UI" pitchFamily="50" charset="-128"/>
              </a:rPr>
              <a:t>・消費のサポーター養成講座</a:t>
            </a:r>
            <a:r>
              <a:rPr lang="ja-JP" altLang="en-US" sz="1050" dirty="0" smtClean="0">
                <a:latin typeface="+mn-ea"/>
                <a:cs typeface="Meiryo UI" pitchFamily="50" charset="-128"/>
              </a:rPr>
              <a:t>を</a:t>
            </a:r>
            <a:r>
              <a:rPr lang="en-US" altLang="ja-JP" sz="1050" dirty="0" smtClean="0">
                <a:latin typeface="+mn-ea"/>
                <a:cs typeface="Meiryo UI" pitchFamily="50" charset="-128"/>
              </a:rPr>
              <a:t>11</a:t>
            </a:r>
            <a:r>
              <a:rPr lang="ja-JP" altLang="en-US" sz="1050" dirty="0" smtClean="0">
                <a:latin typeface="+mn-ea"/>
                <a:cs typeface="Meiryo UI" pitchFamily="50" charset="-128"/>
              </a:rPr>
              <a:t>月</a:t>
            </a:r>
            <a:r>
              <a:rPr lang="en-US" altLang="ja-JP" sz="1050" dirty="0" smtClean="0">
                <a:latin typeface="+mn-ea"/>
                <a:cs typeface="Meiryo UI" pitchFamily="50" charset="-128"/>
              </a:rPr>
              <a:t>30</a:t>
            </a:r>
            <a:r>
              <a:rPr lang="ja-JP" altLang="en-US" sz="1050" dirty="0" smtClean="0">
                <a:latin typeface="+mn-ea"/>
                <a:cs typeface="Meiryo UI" pitchFamily="50" charset="-128"/>
              </a:rPr>
              <a:t>日、</a:t>
            </a:r>
            <a:r>
              <a:rPr lang="en-US" altLang="ja-JP" sz="1050" dirty="0" smtClean="0">
                <a:latin typeface="+mn-ea"/>
                <a:cs typeface="Meiryo UI" pitchFamily="50" charset="-128"/>
              </a:rPr>
              <a:t>12</a:t>
            </a:r>
            <a:r>
              <a:rPr lang="ja-JP" altLang="en-US" sz="1050" dirty="0" smtClean="0">
                <a:latin typeface="+mn-ea"/>
                <a:cs typeface="Meiryo UI" pitchFamily="50" charset="-128"/>
              </a:rPr>
              <a:t>月７日に</a:t>
            </a:r>
            <a:r>
              <a:rPr lang="ja-JP" altLang="en-US" sz="1050" dirty="0">
                <a:latin typeface="+mn-ea"/>
                <a:cs typeface="Meiryo UI" pitchFamily="50" charset="-128"/>
              </a:rPr>
              <a:t>実施</a:t>
            </a:r>
            <a:r>
              <a:rPr lang="ja-JP" altLang="en-US" sz="1050" dirty="0" smtClean="0">
                <a:latin typeface="+mn-ea"/>
                <a:cs typeface="Meiryo UI" pitchFamily="50" charset="-128"/>
              </a:rPr>
              <a:t>予定</a:t>
            </a:r>
            <a:endParaRPr lang="ja-JP" altLang="en-US" sz="1050" dirty="0">
              <a:latin typeface="+mn-ea"/>
              <a:cs typeface="Meiryo UI" pitchFamily="50" charset="-128"/>
            </a:endParaRPr>
          </a:p>
          <a:p>
            <a:pPr>
              <a:spcBef>
                <a:spcPts val="300"/>
              </a:spcBef>
            </a:pPr>
            <a:r>
              <a:rPr lang="ja-JP" altLang="en-US" sz="1050" b="1" u="sng" dirty="0" smtClean="0">
                <a:latin typeface="+mn-ea"/>
                <a:cs typeface="Meiryo UI" pitchFamily="50" charset="-128"/>
              </a:rPr>
              <a:t>７）見守り</a:t>
            </a:r>
            <a:r>
              <a:rPr lang="ja-JP" altLang="en-US" sz="1050" b="1" u="sng" dirty="0">
                <a:latin typeface="+mn-ea"/>
                <a:cs typeface="Meiryo UI" pitchFamily="50" charset="-128"/>
              </a:rPr>
              <a:t>活動推進のための</a:t>
            </a:r>
            <a:r>
              <a:rPr lang="ja-JP" altLang="en-US" sz="1050" b="1" u="sng" dirty="0" smtClean="0">
                <a:latin typeface="+mn-ea"/>
                <a:cs typeface="Meiryo UI" pitchFamily="50" charset="-128"/>
              </a:rPr>
              <a:t>ウェブ研修会</a:t>
            </a:r>
            <a:endParaRPr lang="ja-JP" altLang="en-US" sz="1050" b="1" u="sng" strike="sngStrike" dirty="0">
              <a:latin typeface="+mn-ea"/>
              <a:cs typeface="Meiryo UI" pitchFamily="50" charset="-128"/>
            </a:endParaRPr>
          </a:p>
          <a:p>
            <a:r>
              <a:rPr lang="ja-JP" altLang="en-US" sz="1050" dirty="0">
                <a:latin typeface="+mn-ea"/>
                <a:cs typeface="Meiryo UI" pitchFamily="50" charset="-128"/>
              </a:rPr>
              <a:t>・消費者行政</a:t>
            </a:r>
            <a:r>
              <a:rPr lang="ja-JP" altLang="en-US" sz="1050" dirty="0" smtClean="0">
                <a:latin typeface="+mn-ea"/>
                <a:cs typeface="Meiryo UI" pitchFamily="50" charset="-128"/>
              </a:rPr>
              <a:t>部門担当者を</a:t>
            </a:r>
            <a:r>
              <a:rPr lang="ja-JP" altLang="en-US" sz="1050" dirty="0">
                <a:latin typeface="+mn-ea"/>
                <a:cs typeface="Meiryo UI" pitchFamily="50" charset="-128"/>
              </a:rPr>
              <a:t>対象と</a:t>
            </a:r>
            <a:r>
              <a:rPr lang="ja-JP" altLang="en-US" sz="1050" dirty="0" smtClean="0">
                <a:latin typeface="+mn-ea"/>
                <a:cs typeface="Meiryo UI" pitchFamily="50" charset="-128"/>
              </a:rPr>
              <a:t>した研修会を８月に実施。高齢者</a:t>
            </a:r>
            <a:r>
              <a:rPr lang="ja-JP" altLang="en-US" sz="1050" dirty="0">
                <a:latin typeface="+mn-ea"/>
                <a:cs typeface="Meiryo UI" pitchFamily="50" charset="-128"/>
              </a:rPr>
              <a:t>等の見守りネットワークである「消費者安全確保地域協議会」の設置促進と効果的運営を</a:t>
            </a:r>
            <a:r>
              <a:rPr lang="ja-JP" altLang="en-US" sz="1050" dirty="0" smtClean="0">
                <a:latin typeface="+mn-ea"/>
                <a:cs typeface="Meiryo UI" pitchFamily="50" charset="-128"/>
              </a:rPr>
              <a:t>図る</a:t>
            </a:r>
            <a:endParaRPr lang="en-US" altLang="ja-JP" sz="1050" b="1" u="sng" dirty="0" smtClean="0">
              <a:latin typeface="+mn-ea"/>
              <a:cs typeface="Meiryo UI" pitchFamily="50" charset="-128"/>
            </a:endParaRPr>
          </a:p>
          <a:p>
            <a:pPr>
              <a:spcBef>
                <a:spcPts val="300"/>
              </a:spcBef>
            </a:pPr>
            <a:r>
              <a:rPr lang="ja-JP" altLang="en-US" sz="1050" b="1" u="sng" dirty="0" smtClean="0">
                <a:latin typeface="+mn-ea"/>
                <a:cs typeface="Meiryo UI" pitchFamily="50" charset="-128"/>
              </a:rPr>
              <a:t>８）大阪府</a:t>
            </a:r>
            <a:r>
              <a:rPr lang="ja-JP" altLang="en-US" sz="1050" b="1" u="sng" dirty="0">
                <a:latin typeface="+mn-ea"/>
                <a:cs typeface="Meiryo UI" pitchFamily="50" charset="-128"/>
              </a:rPr>
              <a:t>消費者フェア</a:t>
            </a:r>
          </a:p>
          <a:p>
            <a:r>
              <a:rPr lang="ja-JP" altLang="en-US" sz="1050" dirty="0">
                <a:latin typeface="+mn-ea"/>
                <a:cs typeface="Meiryo UI" pitchFamily="50" charset="-128"/>
              </a:rPr>
              <a:t>・テーマ「楽しく学ぼう！大阪府消費者フェア</a:t>
            </a:r>
            <a:r>
              <a:rPr lang="en-US" altLang="ja-JP" sz="1050" dirty="0" smtClean="0">
                <a:latin typeface="+mn-ea"/>
                <a:cs typeface="Meiryo UI" pitchFamily="50" charset="-128"/>
              </a:rPr>
              <a:t>2022 </a:t>
            </a:r>
            <a:r>
              <a:rPr lang="ja-JP" altLang="en-US" sz="1050" dirty="0" smtClean="0">
                <a:latin typeface="+mn-ea"/>
                <a:cs typeface="Meiryo UI" pitchFamily="50" charset="-128"/>
              </a:rPr>
              <a:t>今こそ見直そう、私たちの消費生活」</a:t>
            </a:r>
            <a:r>
              <a:rPr lang="ja-JP" altLang="en-US" sz="1050" dirty="0">
                <a:latin typeface="+mn-ea"/>
                <a:cs typeface="Meiryo UI" pitchFamily="50" charset="-128"/>
              </a:rPr>
              <a:t>として、</a:t>
            </a:r>
            <a:r>
              <a:rPr lang="en-US" altLang="ja-JP" sz="1050" dirty="0">
                <a:latin typeface="+mn-ea"/>
                <a:cs typeface="Meiryo UI" pitchFamily="50" charset="-128"/>
              </a:rPr>
              <a:t>11</a:t>
            </a:r>
            <a:r>
              <a:rPr lang="ja-JP" altLang="en-US" sz="1050" dirty="0" smtClean="0">
                <a:latin typeface="+mn-ea"/>
                <a:cs typeface="Meiryo UI" pitchFamily="50" charset="-128"/>
              </a:rPr>
              <a:t>月５日</a:t>
            </a:r>
            <a:r>
              <a:rPr lang="ja-JP" altLang="en-US" sz="1050" dirty="0">
                <a:latin typeface="+mn-ea"/>
                <a:cs typeface="Meiryo UI" pitchFamily="50" charset="-128"/>
              </a:rPr>
              <a:t>から</a:t>
            </a:r>
            <a:r>
              <a:rPr lang="en-US" altLang="ja-JP" sz="1050" dirty="0">
                <a:latin typeface="+mn-ea"/>
                <a:cs typeface="Meiryo UI" pitchFamily="50" charset="-128"/>
              </a:rPr>
              <a:t>12</a:t>
            </a:r>
            <a:r>
              <a:rPr lang="ja-JP" altLang="en-US" sz="1050" dirty="0" smtClean="0">
                <a:latin typeface="+mn-ea"/>
                <a:cs typeface="Meiryo UI" pitchFamily="50" charset="-128"/>
              </a:rPr>
              <a:t>月９日</a:t>
            </a:r>
            <a:r>
              <a:rPr lang="ja-JP" altLang="en-US" sz="1050" dirty="0">
                <a:latin typeface="+mn-ea"/>
                <a:cs typeface="Meiryo UI" pitchFamily="50" charset="-128"/>
              </a:rPr>
              <a:t>までウェブ開催予定。消費者団体に</a:t>
            </a:r>
            <a:r>
              <a:rPr lang="ja-JP" altLang="en-US" sz="1050" dirty="0" smtClean="0">
                <a:latin typeface="+mn-ea"/>
                <a:cs typeface="Meiryo UI" pitchFamily="50" charset="-128"/>
              </a:rPr>
              <a:t>よるプラスチックゴミや</a:t>
            </a:r>
            <a:r>
              <a:rPr lang="ja-JP" altLang="en-US" sz="1050" dirty="0">
                <a:latin typeface="+mn-ea"/>
                <a:cs typeface="Meiryo UI" pitchFamily="50" charset="-128"/>
              </a:rPr>
              <a:t>食品ロス削減に向けた取組等を紹介</a:t>
            </a:r>
          </a:p>
          <a:p>
            <a:pPr>
              <a:spcBef>
                <a:spcPts val="300"/>
              </a:spcBef>
            </a:pPr>
            <a:r>
              <a:rPr lang="ja-JP" altLang="en-US" sz="1050" b="1" u="sng" dirty="0" smtClean="0">
                <a:latin typeface="+mn-ea"/>
                <a:cs typeface="Meiryo UI" pitchFamily="50" charset="-128"/>
              </a:rPr>
              <a:t>９）情報</a:t>
            </a:r>
            <a:r>
              <a:rPr lang="ja-JP" altLang="en-US" sz="1050" b="1" u="sng" dirty="0">
                <a:latin typeface="+mn-ea"/>
                <a:cs typeface="Meiryo UI" pitchFamily="50" charset="-128"/>
              </a:rPr>
              <a:t>発信</a:t>
            </a:r>
          </a:p>
          <a:p>
            <a:r>
              <a:rPr lang="ja-JP" altLang="en-US" sz="1050" dirty="0" smtClean="0">
                <a:latin typeface="+mn-ea"/>
                <a:cs typeface="Meiryo UI" pitchFamily="50" charset="-128"/>
              </a:rPr>
              <a:t>・啓発リーフレット</a:t>
            </a:r>
            <a:r>
              <a:rPr lang="ja-JP" altLang="en-US" sz="1050" dirty="0">
                <a:latin typeface="+mn-ea"/>
                <a:cs typeface="Meiryo UI" pitchFamily="50" charset="-128"/>
              </a:rPr>
              <a:t>を</a:t>
            </a:r>
            <a:r>
              <a:rPr lang="ja-JP" altLang="en-US" sz="1050" dirty="0" smtClean="0">
                <a:latin typeface="+mn-ea"/>
                <a:cs typeface="Meiryo UI" pitchFamily="50" charset="-128"/>
              </a:rPr>
              <a:t>作成し、府内全小学校・中学校・高等学校へ配付（予定含む）</a:t>
            </a:r>
            <a:endParaRPr lang="en-US" altLang="ja-JP" sz="1050" dirty="0" smtClean="0">
              <a:latin typeface="+mn-ea"/>
              <a:cs typeface="Meiryo UI" pitchFamily="50" charset="-128"/>
            </a:endParaRPr>
          </a:p>
          <a:p>
            <a:r>
              <a:rPr lang="ja-JP" altLang="en-US" sz="1050" dirty="0" smtClean="0">
                <a:latin typeface="+mn-ea"/>
                <a:cs typeface="Meiryo UI" pitchFamily="50" charset="-128"/>
              </a:rPr>
              <a:t>・</a:t>
            </a:r>
            <a:r>
              <a:rPr lang="ja-JP" altLang="en-US" sz="1050" dirty="0">
                <a:latin typeface="+mn-ea"/>
                <a:cs typeface="Meiryo UI" pitchFamily="50" charset="-128"/>
              </a:rPr>
              <a:t>高齢者の消費者トラブルを未然に防ぐための</a:t>
            </a:r>
            <a:r>
              <a:rPr lang="ja-JP" altLang="en-US" sz="1050" dirty="0" smtClean="0">
                <a:latin typeface="+mn-ea"/>
                <a:cs typeface="Meiryo UI" pitchFamily="50" charset="-128"/>
              </a:rPr>
              <a:t>情報を発信する「</a:t>
            </a:r>
            <a:r>
              <a:rPr lang="ja-JP" altLang="en-US" sz="1050" dirty="0">
                <a:latin typeface="+mn-ea"/>
                <a:cs typeface="Meiryo UI" pitchFamily="50" charset="-128"/>
              </a:rPr>
              <a:t>シニア向けサイト」を</a:t>
            </a:r>
            <a:r>
              <a:rPr lang="ja-JP" altLang="en-US" sz="1050" dirty="0" smtClean="0">
                <a:latin typeface="+mn-ea"/>
                <a:cs typeface="Meiryo UI" pitchFamily="50" charset="-128"/>
              </a:rPr>
              <a:t>開設</a:t>
            </a:r>
            <a:endParaRPr lang="ja-JP" altLang="en-US" sz="1050" dirty="0">
              <a:latin typeface="+mn-ea"/>
              <a:cs typeface="Meiryo UI" pitchFamily="50" charset="-128"/>
            </a:endParaRPr>
          </a:p>
          <a:p>
            <a:r>
              <a:rPr lang="ja-JP" altLang="en-US" sz="1050" dirty="0">
                <a:latin typeface="+mn-ea"/>
                <a:cs typeface="Meiryo UI" pitchFamily="50" charset="-128"/>
              </a:rPr>
              <a:t>・大阪府消費生活センターホームページ、大阪府消費生活センター公式ツイッター、メールマガジン等により、最新</a:t>
            </a:r>
            <a:r>
              <a:rPr lang="ja-JP" altLang="en-US" sz="1050" dirty="0" smtClean="0">
                <a:latin typeface="+mn-ea"/>
                <a:cs typeface="Meiryo UI" pitchFamily="50" charset="-128"/>
              </a:rPr>
              <a:t>の</a:t>
            </a:r>
            <a:endParaRPr lang="en-US" altLang="ja-JP" sz="1050" dirty="0" smtClean="0">
              <a:latin typeface="+mn-ea"/>
              <a:cs typeface="Meiryo UI" pitchFamily="50" charset="-128"/>
            </a:endParaRPr>
          </a:p>
          <a:p>
            <a:r>
              <a:rPr lang="ja-JP" altLang="en-US" sz="1050" dirty="0" smtClean="0">
                <a:latin typeface="+mn-ea"/>
                <a:cs typeface="Meiryo UI" pitchFamily="50" charset="-128"/>
              </a:rPr>
              <a:t>情報</a:t>
            </a:r>
            <a:r>
              <a:rPr lang="ja-JP" altLang="en-US" sz="1050" dirty="0">
                <a:latin typeface="+mn-ea"/>
                <a:cs typeface="Meiryo UI" pitchFamily="50" charset="-128"/>
              </a:rPr>
              <a:t>を定期的に</a:t>
            </a:r>
            <a:r>
              <a:rPr lang="ja-JP" altLang="en-US" sz="1050" dirty="0" smtClean="0">
                <a:latin typeface="+mn-ea"/>
                <a:cs typeface="Meiryo UI" pitchFamily="50" charset="-128"/>
              </a:rPr>
              <a:t>発信。府政だより１</a:t>
            </a:r>
            <a:r>
              <a:rPr lang="en-US" altLang="ja-JP" sz="1050" dirty="0" smtClean="0">
                <a:latin typeface="+mn-ea"/>
                <a:cs typeface="Meiryo UI" pitchFamily="50" charset="-128"/>
              </a:rPr>
              <a:t>0</a:t>
            </a:r>
            <a:r>
              <a:rPr lang="ja-JP" altLang="en-US" sz="1050" dirty="0" smtClean="0">
                <a:latin typeface="+mn-ea"/>
                <a:cs typeface="Meiryo UI" pitchFamily="50" charset="-128"/>
              </a:rPr>
              <a:t>月号に特集記事を掲載し、全戸配布</a:t>
            </a:r>
            <a:endParaRPr lang="ja-JP" altLang="en-US" sz="1050" dirty="0">
              <a:latin typeface="+mn-ea"/>
              <a:cs typeface="Meiryo UI" pitchFamily="50" charset="-128"/>
            </a:endParaRPr>
          </a:p>
          <a:p>
            <a:r>
              <a:rPr lang="ja-JP" altLang="en-US" sz="1050" dirty="0">
                <a:latin typeface="+mn-ea"/>
                <a:cs typeface="Meiryo UI" pitchFamily="50" charset="-128"/>
              </a:rPr>
              <a:t>・</a:t>
            </a:r>
            <a:r>
              <a:rPr lang="en-US" altLang="ja-JP" sz="1050" dirty="0">
                <a:latin typeface="+mn-ea"/>
                <a:cs typeface="Meiryo UI" pitchFamily="50" charset="-128"/>
              </a:rPr>
              <a:t>24</a:t>
            </a:r>
            <a:r>
              <a:rPr lang="ja-JP" altLang="en-US" sz="1050" dirty="0">
                <a:latin typeface="+mn-ea"/>
                <a:cs typeface="Meiryo UI" pitchFamily="50" charset="-128"/>
              </a:rPr>
              <a:t>時間定型的な質問に対応可能なチャットボットを運用。毎月</a:t>
            </a:r>
            <a:r>
              <a:rPr lang="ja-JP" altLang="en-US" sz="1050" dirty="0" smtClean="0">
                <a:latin typeface="+mn-ea"/>
                <a:cs typeface="Meiryo UI" pitchFamily="50" charset="-128"/>
              </a:rPr>
              <a:t>約</a:t>
            </a:r>
            <a:r>
              <a:rPr lang="en-US" altLang="ja-JP" sz="1050" dirty="0" smtClean="0">
                <a:latin typeface="+mn-ea"/>
                <a:cs typeface="Meiryo UI" pitchFamily="50" charset="-128"/>
              </a:rPr>
              <a:t>90</a:t>
            </a:r>
            <a:r>
              <a:rPr lang="ja-JP" altLang="en-US" sz="1050" dirty="0" smtClean="0">
                <a:latin typeface="+mn-ea"/>
                <a:cs typeface="Meiryo UI" pitchFamily="50" charset="-128"/>
              </a:rPr>
              <a:t>件の問い合わせに対応</a:t>
            </a:r>
            <a:endParaRPr lang="en-US" altLang="ja-JP" sz="1050" dirty="0">
              <a:latin typeface="+mn-ea"/>
              <a:cs typeface="Meiryo UI" pitchFamily="50" charset="-128"/>
            </a:endParaRPr>
          </a:p>
          <a:p>
            <a:pPr>
              <a:spcBef>
                <a:spcPts val="300"/>
              </a:spcBef>
            </a:pPr>
            <a:r>
              <a:rPr lang="ja-JP" altLang="en-US" sz="1050" b="1" u="sng" dirty="0" smtClean="0">
                <a:latin typeface="+mn-ea"/>
              </a:rPr>
              <a:t>１０）即戦力</a:t>
            </a:r>
            <a:r>
              <a:rPr lang="ja-JP" altLang="en-US" sz="1050" b="1" u="sng" dirty="0">
                <a:latin typeface="+mn-ea"/>
              </a:rPr>
              <a:t>となる消費生活相談員育成・コーディネート</a:t>
            </a:r>
            <a:r>
              <a:rPr lang="ja-JP" altLang="en-US" sz="1050" b="1" u="sng" dirty="0" smtClean="0">
                <a:latin typeface="+mn-ea"/>
              </a:rPr>
              <a:t>事業</a:t>
            </a:r>
            <a:endParaRPr lang="en-US" altLang="ja-JP" sz="1050" b="1" u="sng" dirty="0" smtClean="0">
              <a:latin typeface="+mn-ea"/>
            </a:endParaRPr>
          </a:p>
          <a:p>
            <a:r>
              <a:rPr lang="ja-JP" altLang="en-US" sz="1050" dirty="0" smtClean="0">
                <a:latin typeface="+mn-ea"/>
                <a:cs typeface="Meiryo UI" pitchFamily="50" charset="-128"/>
              </a:rPr>
              <a:t>・</a:t>
            </a:r>
            <a:r>
              <a:rPr lang="ja-JP" altLang="en-US" sz="1050" dirty="0">
                <a:latin typeface="+mn-ea"/>
                <a:cs typeface="Meiryo UI" pitchFamily="50" charset="-128"/>
              </a:rPr>
              <a:t>府域における消費生活相談員の安定的な確保</a:t>
            </a:r>
            <a:r>
              <a:rPr lang="ja-JP" altLang="en-US" sz="1050" dirty="0" smtClean="0">
                <a:latin typeface="+mn-ea"/>
                <a:cs typeface="Meiryo UI" pitchFamily="50" charset="-128"/>
              </a:rPr>
              <a:t>ができる</a:t>
            </a:r>
            <a:r>
              <a:rPr lang="ja-JP" altLang="en-US" sz="1050" dirty="0">
                <a:latin typeface="+mn-ea"/>
                <a:cs typeface="Meiryo UI" pitchFamily="50" charset="-128"/>
              </a:rPr>
              <a:t>体制を整備するため、即戦力となる相談員の育成</a:t>
            </a:r>
            <a:r>
              <a:rPr lang="ja-JP" altLang="en-US" sz="1050" dirty="0" smtClean="0">
                <a:latin typeface="+mn-ea"/>
                <a:cs typeface="Meiryo UI" pitchFamily="50" charset="-128"/>
              </a:rPr>
              <a:t>及び</a:t>
            </a:r>
            <a:endParaRPr lang="en-US" altLang="ja-JP" sz="1050" dirty="0" smtClean="0">
              <a:latin typeface="+mn-ea"/>
              <a:cs typeface="Meiryo UI" pitchFamily="50" charset="-128"/>
            </a:endParaRPr>
          </a:p>
          <a:p>
            <a:r>
              <a:rPr lang="ja-JP" altLang="en-US" sz="1050" dirty="0" smtClean="0">
                <a:latin typeface="+mn-ea"/>
                <a:cs typeface="Meiryo UI" pitchFamily="50" charset="-128"/>
              </a:rPr>
              <a:t>育成</a:t>
            </a:r>
            <a:r>
              <a:rPr lang="ja-JP" altLang="en-US" sz="1050" dirty="0">
                <a:latin typeface="+mn-ea"/>
                <a:cs typeface="Meiryo UI" pitchFamily="50" charset="-128"/>
              </a:rPr>
              <a:t>した相談員と相談員を募集する市町村とのコーディネートを行う事業を</a:t>
            </a:r>
            <a:r>
              <a:rPr lang="ja-JP" altLang="en-US" sz="1050" dirty="0" smtClean="0">
                <a:latin typeface="+mn-ea"/>
                <a:cs typeface="Meiryo UI" pitchFamily="50" charset="-128"/>
              </a:rPr>
              <a:t>実施（育成研修受講生７名）</a:t>
            </a:r>
            <a:endParaRPr lang="en-US" altLang="ja-JP" sz="1050" dirty="0">
              <a:latin typeface="+mn-ea"/>
              <a:cs typeface="Meiryo UI" pitchFamily="50" charset="-128"/>
            </a:endParaRPr>
          </a:p>
          <a:p>
            <a:pPr>
              <a:spcBef>
                <a:spcPts val="300"/>
              </a:spcBef>
            </a:pPr>
            <a:r>
              <a:rPr lang="ja-JP" altLang="en-US" sz="1050" b="1" u="sng" dirty="0">
                <a:latin typeface="+mn-ea"/>
              </a:rPr>
              <a:t>１１）タブレット端末機貸与事業</a:t>
            </a:r>
            <a:endParaRPr lang="en-US" altLang="ja-JP" sz="1050" b="1" u="sng" dirty="0">
              <a:latin typeface="+mn-ea"/>
            </a:endParaRPr>
          </a:p>
          <a:p>
            <a:r>
              <a:rPr lang="ja-JP" altLang="en-US" sz="1050" dirty="0" smtClean="0">
                <a:latin typeface="+mn-ea"/>
                <a:cs typeface="Meiryo UI" pitchFamily="50" charset="-128"/>
              </a:rPr>
              <a:t>・緊急時においても消費生活相談体制を維持するため、市町村へタブレット端末機を貸出（</a:t>
            </a:r>
            <a:r>
              <a:rPr lang="en-US" altLang="ja-JP" sz="1050" dirty="0" smtClean="0">
                <a:latin typeface="+mn-ea"/>
                <a:cs typeface="Meiryo UI" pitchFamily="50" charset="-128"/>
              </a:rPr>
              <a:t>R</a:t>
            </a:r>
            <a:r>
              <a:rPr lang="ja-JP" altLang="en-US" sz="1050" dirty="0" smtClean="0">
                <a:latin typeface="+mn-ea"/>
                <a:cs typeface="Meiryo UI" pitchFamily="50" charset="-128"/>
              </a:rPr>
              <a:t>４年度</a:t>
            </a:r>
            <a:r>
              <a:rPr lang="en-US" altLang="ja-JP" sz="1050" dirty="0" smtClean="0">
                <a:latin typeface="+mn-ea"/>
                <a:cs typeface="Meiryo UI" pitchFamily="50" charset="-128"/>
              </a:rPr>
              <a:t>10</a:t>
            </a:r>
            <a:r>
              <a:rPr lang="ja-JP" altLang="en-US" sz="1050" dirty="0" smtClean="0">
                <a:latin typeface="+mn-ea"/>
                <a:cs typeface="Meiryo UI" pitchFamily="50" charset="-128"/>
              </a:rPr>
              <a:t>月時点：</a:t>
            </a:r>
            <a:r>
              <a:rPr lang="en-US" altLang="ja-JP" sz="1050" dirty="0" smtClean="0">
                <a:latin typeface="+mn-ea"/>
                <a:cs typeface="Meiryo UI" pitchFamily="50" charset="-128"/>
              </a:rPr>
              <a:t>38</a:t>
            </a:r>
            <a:r>
              <a:rPr lang="ja-JP" altLang="en-US" sz="1050" dirty="0" smtClean="0">
                <a:latin typeface="+mn-ea"/>
                <a:cs typeface="Meiryo UI" pitchFamily="50" charset="-128"/>
              </a:rPr>
              <a:t>市町）</a:t>
            </a:r>
            <a:endParaRPr lang="en-US" altLang="ja-JP" sz="1050" dirty="0" smtClean="0">
              <a:latin typeface="+mn-ea"/>
              <a:cs typeface="Meiryo UI" pitchFamily="50" charset="-128"/>
            </a:endParaRPr>
          </a:p>
        </p:txBody>
      </p:sp>
      <p:sp>
        <p:nvSpPr>
          <p:cNvPr id="13" name="テキスト ボックス 12"/>
          <p:cNvSpPr txBox="1"/>
          <p:nvPr/>
        </p:nvSpPr>
        <p:spPr>
          <a:xfrm>
            <a:off x="6931955" y="7938665"/>
            <a:ext cx="6677334" cy="1938992"/>
          </a:xfrm>
          <a:prstGeom prst="rect">
            <a:avLst/>
          </a:prstGeom>
          <a:noFill/>
        </p:spPr>
        <p:txBody>
          <a:bodyPr wrap="square" rtlCol="0">
            <a:spAutoFit/>
          </a:bodyPr>
          <a:lstStyle/>
          <a:p>
            <a:r>
              <a:rPr kumimoji="1" lang="ja-JP" altLang="en-US" sz="1050" dirty="0" smtClean="0"/>
              <a:t>■ 消費生活センターには、多くの消費者から事業者による消費者被害の相談が寄せられている。</a:t>
            </a:r>
            <a:endParaRPr kumimoji="1" lang="en-US" altLang="ja-JP" sz="1050" dirty="0" smtClean="0"/>
          </a:p>
          <a:p>
            <a:r>
              <a:rPr lang="ja-JP" altLang="en-US" sz="1050" dirty="0" smtClean="0"/>
              <a:t>　　そのような中、</a:t>
            </a:r>
            <a:r>
              <a:rPr kumimoji="1" lang="ja-JP" altLang="en-US" sz="1050" dirty="0" smtClean="0"/>
              <a:t>府では国や他府県</a:t>
            </a:r>
            <a:r>
              <a:rPr lang="ja-JP" altLang="en-US" sz="1050" dirty="0"/>
              <a:t>等</a:t>
            </a:r>
            <a:r>
              <a:rPr kumimoji="1" lang="ja-JP" altLang="en-US" sz="1050" dirty="0" smtClean="0"/>
              <a:t>と情報を共有し</a:t>
            </a:r>
            <a:r>
              <a:rPr lang="ja-JP" altLang="en-US" sz="1050" dirty="0" smtClean="0"/>
              <a:t>、違反</a:t>
            </a:r>
            <a:r>
              <a:rPr lang="ja-JP" altLang="en-US" sz="1050" dirty="0"/>
              <a:t>被疑事業者</a:t>
            </a:r>
            <a:r>
              <a:rPr lang="ja-JP" altLang="en-US" sz="1050" dirty="0" smtClean="0"/>
              <a:t>に対して調査</a:t>
            </a:r>
            <a:r>
              <a:rPr kumimoji="1" lang="ja-JP" altLang="en-US" sz="1050" dirty="0" smtClean="0"/>
              <a:t>・指導等を行っている。</a:t>
            </a:r>
            <a:endParaRPr kumimoji="1" lang="en-US" altLang="ja-JP" sz="1050" dirty="0" smtClean="0"/>
          </a:p>
          <a:p>
            <a:pPr>
              <a:spcBef>
                <a:spcPts val="600"/>
              </a:spcBef>
            </a:pPr>
            <a:r>
              <a:rPr lang="ja-JP" altLang="en-US" sz="1050" dirty="0" smtClean="0"/>
              <a:t>■ 近年、インターネット通販に関する相談が増加しており、その対策として、偽・詐欺サイト情報や不正利用された金</a:t>
            </a:r>
            <a:endParaRPr lang="en-US" altLang="ja-JP" sz="1050" dirty="0" smtClean="0"/>
          </a:p>
          <a:p>
            <a:r>
              <a:rPr lang="ja-JP" altLang="en-US" sz="1050" dirty="0"/>
              <a:t>　</a:t>
            </a:r>
            <a:r>
              <a:rPr lang="ja-JP" altLang="en-US" sz="1050" dirty="0" smtClean="0"/>
              <a:t>　融機関情報</a:t>
            </a:r>
            <a:r>
              <a:rPr lang="ja-JP" altLang="en-US" sz="1050" dirty="0"/>
              <a:t>について</a:t>
            </a:r>
            <a:r>
              <a:rPr lang="ja-JP" altLang="en-US" sz="1050" dirty="0" smtClean="0"/>
              <a:t>、大阪府警や近畿財務局に情報提供することにより、消費者</a:t>
            </a:r>
            <a:r>
              <a:rPr lang="ja-JP" altLang="en-US" sz="1050" dirty="0"/>
              <a:t>被害の拡大防止を</a:t>
            </a:r>
            <a:r>
              <a:rPr lang="ja-JP" altLang="en-US" sz="1050" dirty="0" smtClean="0"/>
              <a:t>図っている。</a:t>
            </a:r>
            <a:endParaRPr lang="en-US" altLang="ja-JP" sz="1050" dirty="0" smtClean="0"/>
          </a:p>
          <a:p>
            <a:pPr>
              <a:spcBef>
                <a:spcPts val="600"/>
              </a:spcBef>
            </a:pPr>
            <a:r>
              <a:rPr kumimoji="1" lang="ja-JP" altLang="en-US" sz="1050" dirty="0" smtClean="0"/>
              <a:t>■ 改正特定商取引法のうち、</a:t>
            </a:r>
            <a:r>
              <a:rPr lang="ja-JP" altLang="en-US" sz="1050" dirty="0" smtClean="0"/>
              <a:t>通信販売に関する規定が今年６月に施行されたため、</a:t>
            </a:r>
            <a:r>
              <a:rPr lang="zh-TW" altLang="en-US" sz="1050" dirty="0"/>
              <a:t>公益社団法人</a:t>
            </a:r>
            <a:r>
              <a:rPr lang="zh-TW" altLang="en-US" sz="1050" dirty="0" smtClean="0"/>
              <a:t>日本通信販売協</a:t>
            </a:r>
            <a:endParaRPr lang="en-US" altLang="zh-TW" sz="1050" dirty="0" smtClean="0"/>
          </a:p>
          <a:p>
            <a:r>
              <a:rPr lang="ja-JP" altLang="en-US" sz="1050" dirty="0"/>
              <a:t>　</a:t>
            </a:r>
            <a:r>
              <a:rPr lang="ja-JP" altLang="en-US" sz="1050" dirty="0" smtClean="0"/>
              <a:t>　</a:t>
            </a:r>
            <a:r>
              <a:rPr lang="zh-TW" altLang="en-US" sz="1050" dirty="0" smtClean="0"/>
              <a:t>会</a:t>
            </a:r>
            <a:r>
              <a:rPr kumimoji="1" lang="ja-JP" altLang="en-US" sz="1050" dirty="0" smtClean="0"/>
              <a:t>（ＪＡＤＭＡ）に会員事業者への周知を依頼した。　また、個々の事業者に</a:t>
            </a:r>
            <a:r>
              <a:rPr lang="ja-JP" altLang="en-US" sz="1050" dirty="0" smtClean="0"/>
              <a:t>も必要に応じて注意喚起を行っている。</a:t>
            </a:r>
            <a:endParaRPr lang="en-US" altLang="ja-JP" sz="1050" dirty="0" smtClean="0"/>
          </a:p>
          <a:p>
            <a:pPr>
              <a:spcBef>
                <a:spcPts val="600"/>
              </a:spcBef>
            </a:pPr>
            <a:r>
              <a:rPr lang="ja-JP" altLang="en-US" sz="1050" dirty="0"/>
              <a:t>■ </a:t>
            </a:r>
            <a:r>
              <a:rPr lang="ja-JP" altLang="en-US" sz="1050" dirty="0" smtClean="0"/>
              <a:t>府では、事業者と消費者の適正な取引を実現するため、事業者の方を対象に関係法令の理解を深めていただく</a:t>
            </a:r>
            <a:endParaRPr lang="en-US" altLang="ja-JP" sz="1050" dirty="0" smtClean="0"/>
          </a:p>
          <a:p>
            <a:r>
              <a:rPr lang="ja-JP" altLang="en-US" sz="1050" dirty="0" smtClean="0"/>
              <a:t>　　講習会（景品表示法に関する説明会・特定商取引法に関する説明会）を実施している。</a:t>
            </a:r>
            <a:endParaRPr lang="en-US" altLang="ja-JP" sz="1050" dirty="0" smtClean="0"/>
          </a:p>
          <a:p>
            <a:r>
              <a:rPr lang="ja-JP" altLang="en-US" sz="1050" dirty="0" smtClean="0"/>
              <a:t>　　新型コロナウイルス感染防止の関係や参加事業者の利便性を考慮し、昨年度からオンライン形式で実施しており、</a:t>
            </a:r>
            <a:endParaRPr lang="en-US" altLang="ja-JP" sz="1050" dirty="0" smtClean="0"/>
          </a:p>
          <a:p>
            <a:r>
              <a:rPr lang="ja-JP" altLang="en-US" sz="1050" dirty="0" smtClean="0"/>
              <a:t>　　これまでより多くの事業者の方に参加いただいている。</a:t>
            </a:r>
            <a:endParaRPr lang="en-US" altLang="ja-JP" sz="1050" dirty="0" smtClean="0"/>
          </a:p>
        </p:txBody>
      </p:sp>
    </p:spTree>
    <p:extLst>
      <p:ext uri="{BB962C8B-B14F-4D97-AF65-F5344CB8AC3E}">
        <p14:creationId xmlns:p14="http://schemas.microsoft.com/office/powerpoint/2010/main" val="3550757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1456</Words>
  <Application>Microsoft Office PowerPoint</Application>
  <PresentationFormat>ユーザー設定</PresentationFormat>
  <Paragraphs>176</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Meiryo UI</vt:lpstr>
      <vt:lpstr>ＭＳ Ｐゴシック</vt:lpstr>
      <vt:lpstr>ＭＳ Ｐ明朝</vt:lpstr>
      <vt:lpstr>新細明體</vt:lpstr>
      <vt:lpstr>游ゴシック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2023-01-17T07:17:38Z</dcterms:created>
  <dcterms:modified xsi:type="dcterms:W3CDTF">2023-01-17T07:17:43Z</dcterms:modified>
</cp:coreProperties>
</file>