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3681075" cy="9972675"/>
  <p:notesSz cx="9926638" cy="6797675"/>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今市　佳奈江" initials="今市　佳奈江" lastIdx="3" clrIdx="0">
    <p:extLst>
      <p:ext uri="{19B8F6BF-5375-455C-9EA6-DF929625EA0E}">
        <p15:presenceInfo xmlns:p15="http://schemas.microsoft.com/office/powerpoint/2012/main" userId="S-1-5-21-161959346-1900351369-444732941-184087" providerId="AD"/>
      </p:ext>
    </p:extLst>
  </p:cmAuthor>
  <p:cmAuthor id="2" name="上田　清隆" initials="上田　清隆" lastIdx="2" clrIdx="1">
    <p:extLst>
      <p:ext uri="{19B8F6BF-5375-455C-9EA6-DF929625EA0E}">
        <p15:presenceInfo xmlns:p15="http://schemas.microsoft.com/office/powerpoint/2012/main" userId="S-1-5-21-161959346-1900351369-444732941-6360" providerId="AD"/>
      </p:ext>
    </p:extLst>
  </p:cmAuthor>
  <p:cmAuthor id="3" name="久川　真奈" initials="久川　真奈" lastIdx="1" clrIdx="2">
    <p:extLst>
      <p:ext uri="{19B8F6BF-5375-455C-9EA6-DF929625EA0E}">
        <p15:presenceInfo xmlns:p15="http://schemas.microsoft.com/office/powerpoint/2012/main" userId="S-1-5-21-161959346-1900351369-444732941-195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6" autoAdjust="0"/>
    <p:restoredTop sz="94660"/>
  </p:normalViewPr>
  <p:slideViewPr>
    <p:cSldViewPr>
      <p:cViewPr>
        <p:scale>
          <a:sx n="125" d="100"/>
          <a:sy n="125" d="100"/>
        </p:scale>
        <p:origin x="-3288" y="-1728"/>
      </p:cViewPr>
      <p:guideLst>
        <p:guide orient="horz" pos="3141"/>
        <p:guide pos="430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2022/1/21</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110" y="17787"/>
            <a:ext cx="12022177"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b="1" kern="100" dirty="0" smtClean="0">
                <a:latin typeface="ＭＳ Ｐゴシック" panose="020B0600070205080204" pitchFamily="50" charset="-128"/>
                <a:cs typeface="Times New Roman"/>
              </a:rPr>
              <a:t>重点</a:t>
            </a:r>
            <a:r>
              <a:rPr lang="ja-JP" altLang="en-US" sz="2200" b="1" kern="100" dirty="0">
                <a:latin typeface="ＭＳ Ｐゴシック" panose="020B0600070205080204" pitchFamily="50" charset="-128"/>
                <a:cs typeface="Times New Roman"/>
              </a:rPr>
              <a:t>取組と参考指標の取組</a:t>
            </a:r>
            <a:r>
              <a:rPr lang="ja-JP" altLang="en-US" sz="2200" b="1" kern="100" dirty="0" smtClean="0">
                <a:latin typeface="ＭＳ Ｐゴシック" panose="020B0600070205080204" pitchFamily="50" charset="-128"/>
                <a:cs typeface="Times New Roman"/>
              </a:rPr>
              <a:t>状況</a:t>
            </a:r>
            <a:r>
              <a:rPr lang="ja-JP" altLang="en-US" sz="2200" b="1" kern="100" dirty="0">
                <a:latin typeface="ＭＳ Ｐゴシック" panose="020B0600070205080204" pitchFamily="50" charset="-128"/>
                <a:cs typeface="Times New Roman"/>
              </a:rPr>
              <a:t>　</a:t>
            </a:r>
            <a:endParaRPr lang="ja-JP" altLang="en-US" sz="2200" b="1" kern="100" dirty="0">
              <a:latin typeface="ＭＳ Ｐゴシック" panose="020B0600070205080204" pitchFamily="50" charset="-128"/>
              <a:ea typeface="ＭＳ Ｐゴシック" panose="020B0600070205080204" pitchFamily="50" charset="-128"/>
              <a:cs typeface="Times New Roman"/>
            </a:endParaRPr>
          </a:p>
        </p:txBody>
      </p:sp>
      <p:sp>
        <p:nvSpPr>
          <p:cNvPr id="30" name="正方形/長方形 29"/>
          <p:cNvSpPr/>
          <p:nvPr/>
        </p:nvSpPr>
        <p:spPr>
          <a:xfrm>
            <a:off x="183110" y="1136566"/>
            <a:ext cx="6657427" cy="8731621"/>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1" name="テキスト ボックス 23"/>
          <p:cNvSpPr txBox="1"/>
          <p:nvPr/>
        </p:nvSpPr>
        <p:spPr>
          <a:xfrm>
            <a:off x="183110" y="687316"/>
            <a:ext cx="6657427" cy="449251"/>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重点取組　　</a:t>
            </a:r>
            <a:r>
              <a:rPr lang="ja-JP" altLang="en-US" sz="10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特に</a:t>
            </a:r>
            <a:r>
              <a:rPr lang="ja-JP" altLang="en-US" sz="10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喫緊の課題を重点取組に</a:t>
            </a:r>
            <a:r>
              <a:rPr lang="ja-JP" altLang="en-US" sz="10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設定。あわせて</a:t>
            </a:r>
            <a:r>
              <a:rPr lang="ja-JP" altLang="en-US" sz="10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、毎年度動向を注視していくべき指標（参考指標）を</a:t>
            </a:r>
            <a:r>
              <a:rPr lang="ja-JP" altLang="en-US" sz="10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設定</a:t>
            </a:r>
            <a:endParaRPr lang="ja-JP" altLang="en-US" sz="10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endParaRPr>
          </a:p>
        </p:txBody>
      </p:sp>
      <p:sp>
        <p:nvSpPr>
          <p:cNvPr id="35" name="テキスト ボックス 34"/>
          <p:cNvSpPr txBox="1"/>
          <p:nvPr/>
        </p:nvSpPr>
        <p:spPr>
          <a:xfrm>
            <a:off x="9288809" y="236336"/>
            <a:ext cx="2717380" cy="307777"/>
          </a:xfrm>
          <a:prstGeom prst="rect">
            <a:avLst/>
          </a:prstGeom>
          <a:solidFill>
            <a:schemeClr val="tx1">
              <a:lumMod val="75000"/>
              <a:lumOff val="25000"/>
            </a:schemeClr>
          </a:solidFill>
        </p:spPr>
        <p:txBody>
          <a:bodyPr wrap="square" rtlCol="0">
            <a:spAutoFit/>
          </a:bodyPr>
          <a:lstStyle/>
          <a:p>
            <a:pPr algn="r"/>
            <a:r>
              <a:rPr kumimoji="1" lang="en-US" altLang="ja-JP" sz="1400" dirty="0" smtClean="0">
                <a:solidFill>
                  <a:schemeClr val="bg1"/>
                </a:solidFill>
                <a:latin typeface="+mj-ea"/>
                <a:ea typeface="+mj-ea"/>
              </a:rPr>
              <a:t>【</a:t>
            </a:r>
            <a:r>
              <a:rPr lang="ja-JP" altLang="en-US" sz="1400" dirty="0" smtClean="0">
                <a:solidFill>
                  <a:schemeClr val="bg1"/>
                </a:solidFill>
                <a:latin typeface="+mj-ea"/>
                <a:ea typeface="+mj-ea"/>
              </a:rPr>
              <a:t>大阪府消費生活センター</a:t>
            </a:r>
            <a:r>
              <a:rPr kumimoji="1" lang="en-US" altLang="ja-JP" sz="1400" dirty="0" smtClean="0">
                <a:solidFill>
                  <a:schemeClr val="bg1"/>
                </a:solidFill>
                <a:latin typeface="+mj-ea"/>
                <a:ea typeface="+mj-ea"/>
              </a:rPr>
              <a:t>】</a:t>
            </a:r>
            <a:endParaRPr kumimoji="1" lang="ja-JP" altLang="en-US" sz="1400" dirty="0">
              <a:solidFill>
                <a:schemeClr val="bg1"/>
              </a:solidFill>
              <a:latin typeface="+mj-ea"/>
              <a:ea typeface="+mj-ea"/>
            </a:endParaRPr>
          </a:p>
        </p:txBody>
      </p:sp>
      <p:sp>
        <p:nvSpPr>
          <p:cNvPr id="23" name="正方形/長方形 22"/>
          <p:cNvSpPr/>
          <p:nvPr/>
        </p:nvSpPr>
        <p:spPr>
          <a:xfrm>
            <a:off x="6924068" y="1138291"/>
            <a:ext cx="6626120" cy="8729896"/>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 name="正方形/長方形 2"/>
          <p:cNvSpPr/>
          <p:nvPr/>
        </p:nvSpPr>
        <p:spPr>
          <a:xfrm>
            <a:off x="6748172" y="4724728"/>
            <a:ext cx="184730" cy="523220"/>
          </a:xfrm>
          <a:prstGeom prst="rect">
            <a:avLst/>
          </a:prstGeom>
        </p:spPr>
        <p:txBody>
          <a:bodyPr wrap="none">
            <a:spAutoFit/>
          </a:bodyPr>
          <a:lstStyle/>
          <a:p>
            <a:pPr algn="ctr"/>
            <a:endParaRPr lang="ja-JP" altLang="en-US" sz="28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276991" y="1127945"/>
            <a:ext cx="6513107" cy="3889187"/>
          </a:xfrm>
          <a:prstGeom prst="rect">
            <a:avLst/>
          </a:prstGeom>
          <a:ln w="6350">
            <a:noFill/>
          </a:ln>
        </p:spPr>
        <p:txBody>
          <a:bodyPr wrap="square" lIns="0" tIns="63997" rIns="0" bIns="63997" rtlCol="0" anchor="t">
            <a:noAutofit/>
          </a:bodyPr>
          <a:lstStyle/>
          <a:p>
            <a:pPr>
              <a:lnSpc>
                <a:spcPts val="1440"/>
              </a:lnSpc>
            </a:pPr>
            <a:r>
              <a:rPr lang="ja-JP" altLang="en-US" sz="1200" b="1" u="sng" dirty="0" smtClean="0">
                <a:latin typeface="+mn-ea"/>
                <a:cs typeface="Meiryo UI" pitchFamily="50" charset="-128"/>
              </a:rPr>
              <a:t>■重点</a:t>
            </a:r>
            <a:r>
              <a:rPr lang="ja-JP" altLang="en-US" sz="1200" b="1" u="sng" dirty="0">
                <a:latin typeface="+mn-ea"/>
                <a:cs typeface="Meiryo UI" pitchFamily="50" charset="-128"/>
              </a:rPr>
              <a:t>取組１</a:t>
            </a:r>
          </a:p>
          <a:p>
            <a:pPr>
              <a:lnSpc>
                <a:spcPts val="1440"/>
              </a:lnSpc>
            </a:pPr>
            <a:r>
              <a:rPr lang="ja-JP" altLang="en-US" sz="1200" b="1" u="sng" dirty="0">
                <a:latin typeface="+mn-ea"/>
                <a:cs typeface="Meiryo UI" pitchFamily="50" charset="-128"/>
              </a:rPr>
              <a:t>在学中に成年となる高校生等に対する実践的な消費者教育を推進するため、</a:t>
            </a:r>
            <a:r>
              <a:rPr lang="ja-JP" altLang="en-US" sz="1200" b="1" u="sng" dirty="0" smtClean="0">
                <a:latin typeface="+mn-ea"/>
                <a:cs typeface="Meiryo UI" pitchFamily="50" charset="-128"/>
              </a:rPr>
              <a:t>教育委員会等</a:t>
            </a:r>
            <a:r>
              <a:rPr lang="ja-JP" altLang="en-US" sz="1200" b="1" u="sng" dirty="0">
                <a:latin typeface="+mn-ea"/>
                <a:cs typeface="Meiryo UI" pitchFamily="50" charset="-128"/>
              </a:rPr>
              <a:t>と連携し、</a:t>
            </a:r>
            <a:r>
              <a:rPr lang="ja-JP" altLang="en-US" sz="1200" b="1" u="sng" dirty="0" smtClean="0">
                <a:latin typeface="+mn-ea"/>
                <a:cs typeface="Meiryo UI" pitchFamily="50" charset="-128"/>
              </a:rPr>
              <a:t>府内</a:t>
            </a:r>
            <a:r>
              <a:rPr lang="ja-JP" altLang="en-US" sz="1200" b="1" u="sng" dirty="0">
                <a:latin typeface="+mn-ea"/>
                <a:cs typeface="Meiryo UI" pitchFamily="50" charset="-128"/>
              </a:rPr>
              <a:t>すべての高等学校等で消費者教育を実施できるよう重点的に取り組む</a:t>
            </a:r>
          </a:p>
          <a:p>
            <a:pPr>
              <a:lnSpc>
                <a:spcPts val="1440"/>
              </a:lnSpc>
            </a:pPr>
            <a:endParaRPr lang="en-US" altLang="ja-JP" sz="1100" dirty="0" smtClean="0">
              <a:latin typeface="+mn-ea"/>
              <a:cs typeface="Meiryo UI" pitchFamily="50" charset="-128"/>
            </a:endParaRPr>
          </a:p>
          <a:p>
            <a:pPr>
              <a:lnSpc>
                <a:spcPts val="1440"/>
              </a:lnSpc>
            </a:pPr>
            <a:r>
              <a:rPr lang="ja-JP" altLang="en-US" sz="1100" b="1" dirty="0" smtClean="0">
                <a:latin typeface="+mn-ea"/>
                <a:cs typeface="Meiryo UI" pitchFamily="50" charset="-128"/>
              </a:rPr>
              <a:t>○取組</a:t>
            </a:r>
            <a:r>
              <a:rPr lang="ja-JP" altLang="en-US" sz="1100" b="1" dirty="0">
                <a:latin typeface="+mn-ea"/>
                <a:cs typeface="Meiryo UI" pitchFamily="50" charset="-128"/>
              </a:rPr>
              <a:t>状況</a:t>
            </a:r>
          </a:p>
          <a:p>
            <a:pPr>
              <a:lnSpc>
                <a:spcPts val="1440"/>
              </a:lnSpc>
            </a:pPr>
            <a:r>
              <a:rPr lang="ja-JP" altLang="en-US" sz="1100" dirty="0">
                <a:latin typeface="+mn-ea"/>
                <a:cs typeface="Meiryo UI" pitchFamily="50" charset="-128"/>
              </a:rPr>
              <a:t>▶ 新学習指導要領が実施されるまでの間、先行で特例として実施される家庭科、社会科等での実践的な</a:t>
            </a:r>
            <a:r>
              <a:rPr lang="ja-JP" altLang="en-US" sz="1100" dirty="0" smtClean="0">
                <a:latin typeface="+mn-ea"/>
                <a:cs typeface="Meiryo UI" pitchFamily="50" charset="-128"/>
              </a:rPr>
              <a:t>消費者　</a:t>
            </a:r>
            <a:endParaRPr lang="en-US" altLang="ja-JP" sz="1100" dirty="0" smtClean="0">
              <a:latin typeface="+mn-ea"/>
              <a:cs typeface="Meiryo UI" pitchFamily="50" charset="-128"/>
            </a:endParaRPr>
          </a:p>
          <a:p>
            <a:pPr>
              <a:lnSpc>
                <a:spcPts val="1440"/>
              </a:lnSpc>
            </a:pPr>
            <a:r>
              <a:rPr lang="ja-JP" altLang="en-US" sz="1100" dirty="0">
                <a:latin typeface="+mn-ea"/>
                <a:cs typeface="Meiryo UI" pitchFamily="50" charset="-128"/>
              </a:rPr>
              <a:t>　</a:t>
            </a:r>
            <a:r>
              <a:rPr lang="ja-JP" altLang="en-US" sz="1100" dirty="0" smtClean="0">
                <a:latin typeface="+mn-ea"/>
                <a:cs typeface="Meiryo UI" pitchFamily="50" charset="-128"/>
              </a:rPr>
              <a:t>教育の周知</a:t>
            </a:r>
            <a:r>
              <a:rPr lang="ja-JP" altLang="en-US" sz="1100" dirty="0">
                <a:latin typeface="+mn-ea"/>
                <a:cs typeface="Meiryo UI" pitchFamily="50" charset="-128"/>
              </a:rPr>
              <a:t>徹底と早期実施</a:t>
            </a:r>
          </a:p>
          <a:p>
            <a:pPr>
              <a:lnSpc>
                <a:spcPts val="1440"/>
              </a:lnSpc>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⇒教育庁と連携し、府</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教育センターが主催する研修（高校</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10</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年経験者研修、消費者教育</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研修）において、消費者</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教育教材</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を活用した授業</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の働きかけを</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実施　</a:t>
            </a:r>
            <a:endParaRPr lang="ja-JP" altLang="en-US" sz="1100" dirty="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r>
              <a:rPr lang="ja-JP" altLang="en-US" sz="1100" dirty="0">
                <a:latin typeface="+mn-ea"/>
                <a:cs typeface="Meiryo UI" pitchFamily="50" charset="-128"/>
              </a:rPr>
              <a:t>▶ 教員研修等による消費者教育の指導力強化</a:t>
            </a:r>
          </a:p>
          <a:p>
            <a:pPr>
              <a:lnSpc>
                <a:spcPts val="1440"/>
              </a:lnSpc>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⇒教育庁（府教育センター）に、教員研修の拡充強化の働きかけを実施</a:t>
            </a:r>
            <a:endParaRPr lang="en-US" altLang="ja-JP" sz="1100" dirty="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r>
              <a:rPr lang="ja-JP" altLang="en-US" sz="1100" dirty="0" smtClean="0">
                <a:latin typeface="+mn-ea"/>
                <a:cs typeface="Meiryo UI" pitchFamily="50" charset="-128"/>
              </a:rPr>
              <a:t>▶ 「</a:t>
            </a:r>
            <a:r>
              <a:rPr lang="ja-JP" altLang="en-US" sz="1100" dirty="0">
                <a:latin typeface="+mn-ea"/>
                <a:cs typeface="Meiryo UI" pitchFamily="50" charset="-128"/>
              </a:rPr>
              <a:t>社会への扉」等の実践的な消費者教育教材等の活用</a:t>
            </a:r>
          </a:p>
          <a:p>
            <a:pPr>
              <a:lnSpc>
                <a:spcPts val="1440"/>
              </a:lnSpc>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⇒教育庁が</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「府立</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学校に対する指示</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事項」において、「</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社会への扉」等の消費者教育教材の</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活用等による消費者教育の充実を指示</a:t>
            </a:r>
            <a:endParaRPr lang="ja-JP" altLang="en-US" sz="1100" dirty="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r>
              <a:rPr lang="ja-JP" altLang="en-US" sz="1100" dirty="0" smtClean="0">
                <a:latin typeface="+mn-ea"/>
                <a:cs typeface="Meiryo UI" pitchFamily="50" charset="-128"/>
              </a:rPr>
              <a:t>▶ 「</a:t>
            </a:r>
            <a:r>
              <a:rPr lang="ja-JP" altLang="en-US" sz="1100" dirty="0">
                <a:latin typeface="+mn-ea"/>
                <a:cs typeface="Meiryo UI" pitchFamily="50" charset="-128"/>
              </a:rPr>
              <a:t>消費者教育コーディネーター」等の育成・活用及び実務経験者の学校教育現場での活用</a:t>
            </a:r>
          </a:p>
          <a:p>
            <a:pPr>
              <a:lnSpc>
                <a:spcPts val="1440"/>
              </a:lnSpc>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⇒消費者教育コーディネーターの活用を図るため、広報チラシを作成し教育庁を通じ広く周知。また</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、消費者教育に関する講師派遣事業を実施している団体</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等との意見交換会を令和３年１月に実施</a:t>
            </a:r>
          </a:p>
          <a:p>
            <a:pPr>
              <a:lnSpc>
                <a:spcPts val="1440"/>
              </a:lnSpc>
            </a:pPr>
            <a:endParaRPr lang="en-US" altLang="ja-JP" sz="1100" b="1" dirty="0" smtClean="0">
              <a:latin typeface="+mn-ea"/>
              <a:cs typeface="Meiryo UI" pitchFamily="50" charset="-128"/>
            </a:endParaRPr>
          </a:p>
          <a:p>
            <a:pPr>
              <a:lnSpc>
                <a:spcPts val="1440"/>
              </a:lnSpc>
            </a:pPr>
            <a:r>
              <a:rPr lang="ja-JP" altLang="en-US" sz="1100" b="1" dirty="0" smtClean="0">
                <a:latin typeface="+mn-ea"/>
                <a:cs typeface="Meiryo UI" pitchFamily="50" charset="-128"/>
              </a:rPr>
              <a:t>○重</a:t>
            </a:r>
            <a:r>
              <a:rPr lang="ja-JP" altLang="en-US" sz="1100" b="1" dirty="0">
                <a:latin typeface="+mn-ea"/>
                <a:cs typeface="Meiryo UI" pitchFamily="50" charset="-128"/>
              </a:rPr>
              <a:t>点取組１における参考指標</a:t>
            </a:r>
          </a:p>
          <a:p>
            <a:pPr>
              <a:lnSpc>
                <a:spcPts val="1440"/>
              </a:lnSpc>
            </a:pPr>
            <a:r>
              <a:rPr lang="ja-JP" altLang="en-US" sz="1100" b="1" dirty="0">
                <a:latin typeface="+mn-ea"/>
                <a:cs typeface="Meiryo UI" pitchFamily="50" charset="-128"/>
              </a:rPr>
              <a:t>「社会への扉」等の消費者教育教材を活用して消費者教育を実施した高校等</a:t>
            </a:r>
            <a:r>
              <a:rPr lang="ja-JP" altLang="en-US" sz="1100" b="1" dirty="0" smtClean="0">
                <a:latin typeface="+mn-ea"/>
                <a:cs typeface="Meiryo UI" pitchFamily="50" charset="-128"/>
              </a:rPr>
              <a:t>の比率</a:t>
            </a:r>
            <a:r>
              <a:rPr lang="ja-JP" altLang="en-US" sz="1100" b="1" dirty="0">
                <a:latin typeface="+mn-ea"/>
                <a:cs typeface="Meiryo UI" pitchFamily="50" charset="-128"/>
              </a:rPr>
              <a:t>　</a:t>
            </a:r>
          </a:p>
          <a:p>
            <a:endParaRPr lang="ja-JP" altLang="en-US" sz="1100" dirty="0">
              <a:latin typeface="+mn-ea"/>
              <a:cs typeface="Meiryo UI" pitchFamily="50" charset="-128"/>
            </a:endParaRPr>
          </a:p>
        </p:txBody>
      </p:sp>
      <p:sp>
        <p:nvSpPr>
          <p:cNvPr id="17" name="正方形/長方形 16"/>
          <p:cNvSpPr/>
          <p:nvPr/>
        </p:nvSpPr>
        <p:spPr>
          <a:xfrm>
            <a:off x="7008348" y="1196263"/>
            <a:ext cx="6443032" cy="4558685"/>
          </a:xfrm>
          <a:prstGeom prst="rect">
            <a:avLst/>
          </a:prstGeom>
          <a:ln w="6350">
            <a:noFill/>
          </a:ln>
        </p:spPr>
        <p:txBody>
          <a:bodyPr wrap="square" lIns="0" tIns="63997" rIns="0" bIns="63997" rtlCol="0" anchor="t">
            <a:noAutofit/>
          </a:bodyPr>
          <a:lstStyle/>
          <a:p>
            <a:pPr lvl="0">
              <a:lnSpc>
                <a:spcPts val="1100"/>
              </a:lnSpc>
              <a:spcAft>
                <a:spcPts val="600"/>
              </a:spcAft>
            </a:pPr>
            <a:r>
              <a:rPr lang="ja-JP" altLang="en-US" sz="1200" b="1" u="sng" dirty="0">
                <a:latin typeface="ＭＳ ゴシック" panose="020B0609070205080204" pitchFamily="49" charset="-128"/>
                <a:ea typeface="ＭＳ ゴシック" panose="020B0609070205080204" pitchFamily="49" charset="-128"/>
                <a:cs typeface="Meiryo UI" pitchFamily="50" charset="-128"/>
              </a:rPr>
              <a:t>■参考指標１</a:t>
            </a:r>
          </a:p>
          <a:p>
            <a:pPr lvl="0">
              <a:lnSpc>
                <a:spcPts val="1100"/>
              </a:lnSpc>
              <a:spcAft>
                <a:spcPts val="600"/>
              </a:spcAft>
            </a:pPr>
            <a:r>
              <a:rPr lang="ja-JP" altLang="en-US" sz="1200" b="1" dirty="0">
                <a:latin typeface="+mn-ea"/>
                <a:cs typeface="Meiryo UI" pitchFamily="50" charset="-128"/>
              </a:rPr>
              <a:t>府及び市町村消費生活センターで受け付けた、契約当事者の年代別件数割合</a:t>
            </a:r>
          </a:p>
          <a:p>
            <a:pPr lvl="0">
              <a:lnSpc>
                <a:spcPts val="1100"/>
              </a:lnSpc>
              <a:spcAft>
                <a:spcPts val="600"/>
              </a:spcAft>
            </a:pPr>
            <a:r>
              <a:rPr lang="ja-JP" altLang="en-US" sz="1100" dirty="0" smtClean="0">
                <a:latin typeface="+mn-ea"/>
                <a:cs typeface="Meiryo UI" pitchFamily="50" charset="-128"/>
              </a:rPr>
              <a:t>▶ 市町村</a:t>
            </a:r>
            <a:r>
              <a:rPr lang="ja-JP" altLang="en-US" sz="1100" dirty="0">
                <a:latin typeface="+mn-ea"/>
                <a:cs typeface="Meiryo UI" pitchFamily="50" charset="-128"/>
              </a:rPr>
              <a:t>相談窓口の必要性・重要性や若年者への対応の必要性等に関するエビデンスを継続的に把握し、施策に活かす</a:t>
            </a:r>
          </a:p>
          <a:p>
            <a:pPr lvl="0">
              <a:lnSpc>
                <a:spcPts val="1100"/>
              </a:lnSpc>
              <a:spcAft>
                <a:spcPts val="600"/>
              </a:spcAft>
            </a:pPr>
            <a:r>
              <a:rPr lang="en-US" altLang="ja-JP" sz="1100" dirty="0">
                <a:latin typeface="+mn-ea"/>
                <a:cs typeface="Meiryo UI" pitchFamily="50" charset="-128"/>
              </a:rPr>
              <a:t>【</a:t>
            </a:r>
            <a:r>
              <a:rPr lang="ja-JP" altLang="en-US" sz="1100" dirty="0">
                <a:latin typeface="+mn-ea"/>
                <a:cs typeface="Meiryo UI" pitchFamily="50" charset="-128"/>
              </a:rPr>
              <a:t>検証方法</a:t>
            </a:r>
            <a:r>
              <a:rPr lang="en-US" altLang="ja-JP" sz="1100" dirty="0" smtClean="0">
                <a:latin typeface="+mn-ea"/>
                <a:cs typeface="Meiryo UI" pitchFamily="50" charset="-128"/>
              </a:rPr>
              <a:t>】</a:t>
            </a:r>
          </a:p>
          <a:p>
            <a:pPr lvl="0">
              <a:lnSpc>
                <a:spcPts val="1100"/>
              </a:lnSpc>
              <a:spcAft>
                <a:spcPts val="600"/>
              </a:spcAft>
            </a:pPr>
            <a:r>
              <a:rPr lang="ja-JP" altLang="en-US" sz="1100" dirty="0" smtClean="0">
                <a:latin typeface="+mn-ea"/>
                <a:cs typeface="Meiryo UI" pitchFamily="50" charset="-128"/>
              </a:rPr>
              <a:t>契約</a:t>
            </a:r>
            <a:r>
              <a:rPr lang="ja-JP" altLang="en-US" sz="1100" dirty="0">
                <a:latin typeface="+mn-ea"/>
                <a:cs typeface="Meiryo UI" pitchFamily="50" charset="-128"/>
              </a:rPr>
              <a:t>当事者の年齢区分のうち、高齢者及び若年者の年齢区分を細分化し、相談の傾向をより詳細に</a:t>
            </a:r>
            <a:r>
              <a:rPr lang="ja-JP" altLang="en-US" sz="1100" dirty="0" smtClean="0">
                <a:latin typeface="+mn-ea"/>
                <a:cs typeface="Meiryo UI" pitchFamily="50" charset="-128"/>
              </a:rPr>
              <a:t>分析</a:t>
            </a:r>
            <a:endParaRPr lang="ja-JP" altLang="en-US" sz="1100" dirty="0">
              <a:latin typeface="+mn-ea"/>
              <a:cs typeface="Meiryo UI" pitchFamily="50" charset="-128"/>
            </a:endParaRPr>
          </a:p>
          <a:p>
            <a:pPr lvl="0">
              <a:lnSpc>
                <a:spcPts val="1100"/>
              </a:lnSpc>
              <a:spcAft>
                <a:spcPts val="600"/>
              </a:spcAft>
            </a:pPr>
            <a:r>
              <a:rPr lang="ja-JP" altLang="en-US" sz="1100" b="1" dirty="0" smtClean="0">
                <a:latin typeface="+mn-ea"/>
                <a:cs typeface="Meiryo UI" pitchFamily="50" charset="-128"/>
              </a:rPr>
              <a:t>〇取組</a:t>
            </a:r>
            <a:r>
              <a:rPr lang="ja-JP" altLang="en-US" sz="1100" b="1" dirty="0">
                <a:latin typeface="+mn-ea"/>
                <a:cs typeface="Meiryo UI" pitchFamily="50" charset="-128"/>
              </a:rPr>
              <a:t>状況</a:t>
            </a:r>
          </a:p>
          <a:p>
            <a:pPr lvl="0">
              <a:lnSpc>
                <a:spcPts val="1100"/>
              </a:lnSpc>
              <a:spcAft>
                <a:spcPts val="600"/>
              </a:spcAft>
            </a:pPr>
            <a:r>
              <a:rPr lang="ja-JP" altLang="en-US" sz="1100" dirty="0" smtClean="0">
                <a:latin typeface="+mn-ea"/>
                <a:cs typeface="Meiryo UI" pitchFamily="50" charset="-128"/>
              </a:rPr>
              <a:t>▶ 令和２年度大阪府及び</a:t>
            </a:r>
            <a:r>
              <a:rPr lang="ja-JP" altLang="en-US" sz="1100" dirty="0">
                <a:latin typeface="+mn-ea"/>
                <a:cs typeface="Meiryo UI" pitchFamily="50" charset="-128"/>
              </a:rPr>
              <a:t>府内市町村の消費生活相談から、契約当事者年代別の相談の傾向を分析</a:t>
            </a:r>
          </a:p>
          <a:p>
            <a:pPr lvl="0">
              <a:lnSpc>
                <a:spcPts val="1100"/>
              </a:lnSpc>
              <a:spcAft>
                <a:spcPts val="600"/>
              </a:spcAft>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（１</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若年者の特徴</a:t>
            </a:r>
            <a:r>
              <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rPr>
              <a:t>】</a:t>
            </a:r>
            <a:endParaRPr lang="en-US" altLang="ja-JP" sz="1100" dirty="0">
              <a:latin typeface="HGP創英角ｺﾞｼｯｸUB" panose="020B0900000000000000" pitchFamily="50" charset="-128"/>
              <a:ea typeface="HGP創英角ｺﾞｼｯｸUB" panose="020B0900000000000000" pitchFamily="50" charset="-128"/>
              <a:cs typeface="Meiryo UI" pitchFamily="50" charset="-128"/>
            </a:endParaRPr>
          </a:p>
          <a:p>
            <a:pPr lvl="0">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・特</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に</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20</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歳未満の相談件数は</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2,133</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件と</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なり、前年度</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より</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159</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件増加</a:t>
            </a:r>
          </a:p>
          <a:p>
            <a:pPr lvl="0">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商品・役務別相談内容：他の年代と比べると「オンラインゲーム</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エステティックサービス</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内職・副業」</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の</a:t>
            </a:r>
            <a:endPar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lvl="0">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相談</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割合が大きい</a:t>
            </a:r>
          </a:p>
          <a:p>
            <a:pPr lvl="0">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販売購入形態別相談内容：他の年代と比べると「マルチ・マルチまがい」の相談割合が大きい</a:t>
            </a:r>
          </a:p>
          <a:p>
            <a:pPr lvl="0">
              <a:lnSpc>
                <a:spcPts val="1100"/>
              </a:lnSpc>
              <a:spcAft>
                <a:spcPts val="600"/>
              </a:spcAft>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（２</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高齢者の特徴</a:t>
            </a:r>
            <a:r>
              <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rPr>
              <a:t>】</a:t>
            </a:r>
            <a:endParaRPr lang="en-US" altLang="ja-JP" sz="1100" dirty="0">
              <a:latin typeface="HGP創英角ｺﾞｼｯｸUB" panose="020B0900000000000000" pitchFamily="50" charset="-128"/>
              <a:ea typeface="HGP創英角ｺﾞｼｯｸUB" panose="020B0900000000000000" pitchFamily="50" charset="-128"/>
              <a:cs typeface="Meiryo UI" pitchFamily="50" charset="-128"/>
            </a:endParaRPr>
          </a:p>
          <a:p>
            <a:pPr lvl="0">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・相談件数は</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21,139</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件</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となり、前年度より</a:t>
            </a:r>
            <a:r>
              <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rPr>
              <a:t>884</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件増加。</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65</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歳以上の相談は相談全体の</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およそ４件</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に</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１件</a:t>
            </a:r>
            <a:endPar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lvl="0">
              <a:lnSpc>
                <a:spcPts val="1100"/>
              </a:lnSpc>
              <a:spcAft>
                <a:spcPts val="600"/>
              </a:spcAft>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　</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以上</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と依然として多い</a:t>
            </a:r>
          </a:p>
          <a:p>
            <a:pPr>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商品・役務別相談内容：他の年代と比べると「新聞</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工事・建築」の相談割合が大きい</a:t>
            </a:r>
          </a:p>
          <a:p>
            <a:pPr>
              <a:lnSpc>
                <a:spcPts val="1100"/>
              </a:lnSpc>
              <a:spcAft>
                <a:spcPts val="600"/>
              </a:spcAft>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　・</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販売購入形態別相談内容：他の年代と比べると「訪問購入</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電話勧誘販売</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訪問販売」の相談割合</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が</a:t>
            </a:r>
            <a:endPar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900"/>
              </a:lnSpc>
              <a:spcAft>
                <a:spcPts val="600"/>
              </a:spcAft>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　 </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大きい</a:t>
            </a:r>
            <a:endParaRPr lang="en-US" altLang="ja-JP" sz="8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200"/>
              </a:lnSpc>
              <a:spcAft>
                <a:spcPts val="600"/>
              </a:spcAft>
            </a:pPr>
            <a:r>
              <a:rPr lang="ja-JP" altLang="en-US" sz="1100" u="sng" dirty="0" smtClean="0">
                <a:latin typeface="HGP創英角ｺﾞｼｯｸUB" panose="020B0900000000000000" pitchFamily="50" charset="-128"/>
                <a:ea typeface="HGP創英角ｺﾞｼｯｸUB" panose="020B0900000000000000" pitchFamily="50" charset="-128"/>
                <a:cs typeface="Meiryo UI" pitchFamily="50" charset="-128"/>
              </a:rPr>
              <a:t>⇒これらの結果を参考にして、消費者教育や啓発事業ではターゲットに応じた消費者トラブルの内容を取り上げ、被害の未然防止・拡大防止を図る</a:t>
            </a:r>
            <a:endParaRPr lang="en-US" altLang="ja-JP" sz="1100" u="sng" dirty="0" smtClean="0">
              <a:latin typeface="HGP創英角ｺﾞｼｯｸUB" panose="020B0900000000000000" pitchFamily="50" charset="-128"/>
              <a:ea typeface="HGP創英角ｺﾞｼｯｸUB" panose="020B0900000000000000" pitchFamily="50" charset="-128"/>
              <a:cs typeface="Meiryo UI" pitchFamily="50" charset="-128"/>
            </a:endParaRPr>
          </a:p>
          <a:p>
            <a:pPr>
              <a:spcAft>
                <a:spcPts val="600"/>
              </a:spcAft>
            </a:pPr>
            <a:endParaRPr lang="en-US" altLang="ja-JP" sz="1100" dirty="0" smtClean="0">
              <a:solidFill>
                <a:srgbClr val="00B050"/>
              </a:solidFill>
              <a:latin typeface="ＭＳ ゴシック" panose="020B0609070205080204" pitchFamily="49" charset="-128"/>
              <a:ea typeface="ＭＳ ゴシック" panose="020B0609070205080204" pitchFamily="49" charset="-128"/>
              <a:cs typeface="Meiryo UI" pitchFamily="50" charset="-128"/>
            </a:endParaRPr>
          </a:p>
        </p:txBody>
      </p:sp>
      <p:sp>
        <p:nvSpPr>
          <p:cNvPr id="24" name="テキスト ボックス 23"/>
          <p:cNvSpPr txBox="1"/>
          <p:nvPr/>
        </p:nvSpPr>
        <p:spPr>
          <a:xfrm>
            <a:off x="6924068" y="687316"/>
            <a:ext cx="6626120" cy="453304"/>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参考指標</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p:cNvSpPr/>
          <p:nvPr/>
        </p:nvSpPr>
        <p:spPr>
          <a:xfrm>
            <a:off x="12346494" y="90809"/>
            <a:ext cx="1079424" cy="502978"/>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a:t>
            </a:r>
            <a:r>
              <a:rPr kumimoji="0" lang="ja-JP" altLang="en-US" sz="1400" kern="100" noProof="0" dirty="0" smtClean="0">
                <a:solidFill>
                  <a:prstClr val="black"/>
                </a:solidFill>
                <a:latin typeface="ＭＳ Ｐゴシック" panose="020B0600070205080204" pitchFamily="50" charset="-128"/>
                <a:ea typeface="ＭＳ Ｐゴシック" panose="020B0600070205080204" pitchFamily="50" charset="-128"/>
                <a:cs typeface="Times New Roman"/>
              </a:rPr>
              <a:t>４－</a:t>
            </a:r>
            <a:r>
              <a:rPr kumimoji="0" lang="ja-JP" altLang="en-US" sz="1400" kern="100" noProof="0" dirty="0">
                <a:solidFill>
                  <a:prstClr val="black"/>
                </a:solidFill>
                <a:latin typeface="ＭＳ Ｐゴシック" panose="020B0600070205080204" pitchFamily="50" charset="-128"/>
                <a:ea typeface="ＭＳ Ｐゴシック" panose="020B0600070205080204" pitchFamily="50" charset="-128"/>
                <a:cs typeface="Times New Roman"/>
              </a:rPr>
              <a:t>２</a:t>
            </a:r>
            <a:endParaRPr kumimoji="0" lang="en-US" altLang="ja-JP" sz="1400" kern="100" dirty="0" smtClean="0">
              <a:solidFill>
                <a:prstClr val="black"/>
              </a:solidFill>
              <a:latin typeface="ＭＳ Ｐゴシック" panose="020B0600070205080204" pitchFamily="50" charset="-128"/>
              <a:ea typeface="ＭＳ Ｐゴシック" panose="020B0600070205080204" pitchFamily="50" charset="-128"/>
              <a:cs typeface="Times New Roman"/>
            </a:endParaRPr>
          </a:p>
        </p:txBody>
      </p:sp>
      <p:graphicFrame>
        <p:nvGraphicFramePr>
          <p:cNvPr id="6" name="表 5"/>
          <p:cNvGraphicFramePr>
            <a:graphicFrameLocks noGrp="1"/>
          </p:cNvGraphicFramePr>
          <p:nvPr>
            <p:extLst>
              <p:ext uri="{D42A27DB-BD31-4B8C-83A1-F6EECF244321}">
                <p14:modId xmlns:p14="http://schemas.microsoft.com/office/powerpoint/2010/main" val="2667845772"/>
              </p:ext>
            </p:extLst>
          </p:nvPr>
        </p:nvGraphicFramePr>
        <p:xfrm>
          <a:off x="256783" y="4804323"/>
          <a:ext cx="6553522" cy="1188720"/>
        </p:xfrm>
        <a:graphic>
          <a:graphicData uri="http://schemas.openxmlformats.org/drawingml/2006/table">
            <a:tbl>
              <a:tblPr firstRow="1" bandRow="1">
                <a:tableStyleId>{5940675A-B579-460E-94D1-54222C63F5DA}</a:tableStyleId>
              </a:tblPr>
              <a:tblGrid>
                <a:gridCol w="340777">
                  <a:extLst>
                    <a:ext uri="{9D8B030D-6E8A-4147-A177-3AD203B41FA5}">
                      <a16:colId xmlns:a16="http://schemas.microsoft.com/office/drawing/2014/main" val="706870259"/>
                    </a:ext>
                  </a:extLst>
                </a:gridCol>
                <a:gridCol w="414183">
                  <a:extLst>
                    <a:ext uri="{9D8B030D-6E8A-4147-A177-3AD203B41FA5}">
                      <a16:colId xmlns:a16="http://schemas.microsoft.com/office/drawing/2014/main" val="3326053236"/>
                    </a:ext>
                  </a:extLst>
                </a:gridCol>
                <a:gridCol w="414183">
                  <a:extLst>
                    <a:ext uri="{9D8B030D-6E8A-4147-A177-3AD203B41FA5}">
                      <a16:colId xmlns:a16="http://schemas.microsoft.com/office/drawing/2014/main" val="1262082641"/>
                    </a:ext>
                  </a:extLst>
                </a:gridCol>
                <a:gridCol w="414183">
                  <a:extLst>
                    <a:ext uri="{9D8B030D-6E8A-4147-A177-3AD203B41FA5}">
                      <a16:colId xmlns:a16="http://schemas.microsoft.com/office/drawing/2014/main" val="1732877653"/>
                    </a:ext>
                  </a:extLst>
                </a:gridCol>
                <a:gridCol w="414183">
                  <a:extLst>
                    <a:ext uri="{9D8B030D-6E8A-4147-A177-3AD203B41FA5}">
                      <a16:colId xmlns:a16="http://schemas.microsoft.com/office/drawing/2014/main" val="1649929792"/>
                    </a:ext>
                  </a:extLst>
                </a:gridCol>
                <a:gridCol w="414183">
                  <a:extLst>
                    <a:ext uri="{9D8B030D-6E8A-4147-A177-3AD203B41FA5}">
                      <a16:colId xmlns:a16="http://schemas.microsoft.com/office/drawing/2014/main" val="700826024"/>
                    </a:ext>
                  </a:extLst>
                </a:gridCol>
                <a:gridCol w="414183">
                  <a:extLst>
                    <a:ext uri="{9D8B030D-6E8A-4147-A177-3AD203B41FA5}">
                      <a16:colId xmlns:a16="http://schemas.microsoft.com/office/drawing/2014/main" val="1337928919"/>
                    </a:ext>
                  </a:extLst>
                </a:gridCol>
                <a:gridCol w="414183">
                  <a:extLst>
                    <a:ext uri="{9D8B030D-6E8A-4147-A177-3AD203B41FA5}">
                      <a16:colId xmlns:a16="http://schemas.microsoft.com/office/drawing/2014/main" val="3663812890"/>
                    </a:ext>
                  </a:extLst>
                </a:gridCol>
                <a:gridCol w="414183">
                  <a:extLst>
                    <a:ext uri="{9D8B030D-6E8A-4147-A177-3AD203B41FA5}">
                      <a16:colId xmlns:a16="http://schemas.microsoft.com/office/drawing/2014/main" val="3766312"/>
                    </a:ext>
                  </a:extLst>
                </a:gridCol>
                <a:gridCol w="414183">
                  <a:extLst>
                    <a:ext uri="{9D8B030D-6E8A-4147-A177-3AD203B41FA5}">
                      <a16:colId xmlns:a16="http://schemas.microsoft.com/office/drawing/2014/main" val="4003605577"/>
                    </a:ext>
                  </a:extLst>
                </a:gridCol>
                <a:gridCol w="414183">
                  <a:extLst>
                    <a:ext uri="{9D8B030D-6E8A-4147-A177-3AD203B41FA5}">
                      <a16:colId xmlns:a16="http://schemas.microsoft.com/office/drawing/2014/main" val="1703979659"/>
                    </a:ext>
                  </a:extLst>
                </a:gridCol>
                <a:gridCol w="414183">
                  <a:extLst>
                    <a:ext uri="{9D8B030D-6E8A-4147-A177-3AD203B41FA5}">
                      <a16:colId xmlns:a16="http://schemas.microsoft.com/office/drawing/2014/main" val="3683176040"/>
                    </a:ext>
                  </a:extLst>
                </a:gridCol>
                <a:gridCol w="414183">
                  <a:extLst>
                    <a:ext uri="{9D8B030D-6E8A-4147-A177-3AD203B41FA5}">
                      <a16:colId xmlns:a16="http://schemas.microsoft.com/office/drawing/2014/main" val="1122824299"/>
                    </a:ext>
                  </a:extLst>
                </a:gridCol>
                <a:gridCol w="414183">
                  <a:extLst>
                    <a:ext uri="{9D8B030D-6E8A-4147-A177-3AD203B41FA5}">
                      <a16:colId xmlns:a16="http://schemas.microsoft.com/office/drawing/2014/main" val="1666964206"/>
                    </a:ext>
                  </a:extLst>
                </a:gridCol>
                <a:gridCol w="414183">
                  <a:extLst>
                    <a:ext uri="{9D8B030D-6E8A-4147-A177-3AD203B41FA5}">
                      <a16:colId xmlns:a16="http://schemas.microsoft.com/office/drawing/2014/main" val="167483683"/>
                    </a:ext>
                  </a:extLst>
                </a:gridCol>
                <a:gridCol w="414183">
                  <a:extLst>
                    <a:ext uri="{9D8B030D-6E8A-4147-A177-3AD203B41FA5}">
                      <a16:colId xmlns:a16="http://schemas.microsoft.com/office/drawing/2014/main" val="4159321200"/>
                    </a:ext>
                  </a:extLst>
                </a:gridCol>
              </a:tblGrid>
              <a:tr h="195618">
                <a:tc rowSpan="2">
                  <a:txBody>
                    <a:bodyPr/>
                    <a:lstStyle/>
                    <a:p>
                      <a:r>
                        <a:rPr kumimoji="1" lang="ja-JP" altLang="en-US" sz="900" dirty="0" smtClean="0">
                          <a:latin typeface="+mn-ea"/>
                          <a:ea typeface="+mn-ea"/>
                        </a:rPr>
                        <a:t>大阪府</a:t>
                      </a:r>
                      <a:endParaRPr kumimoji="1" lang="ja-JP" altLang="en-US" sz="900" dirty="0">
                        <a:latin typeface="+mn-ea"/>
                        <a:ea typeface="+mn-ea"/>
                      </a:endParaRPr>
                    </a:p>
                  </a:txBody>
                  <a:tcPr>
                    <a:solidFill>
                      <a:schemeClr val="accent1">
                        <a:lumMod val="40000"/>
                        <a:lumOff val="60000"/>
                      </a:schemeClr>
                    </a:solidFill>
                  </a:tcPr>
                </a:tc>
                <a:tc gridSpan="3">
                  <a:txBody>
                    <a:bodyPr/>
                    <a:lstStyle/>
                    <a:p>
                      <a:pPr marL="0" algn="ctr" defTabSz="1351593" rtl="0" eaLnBrk="1" latinLnBrk="0" hangingPunct="1"/>
                      <a:r>
                        <a:rPr kumimoji="1" lang="zh-CN" altLang="en-US" sz="900" kern="1200" dirty="0" smtClean="0">
                          <a:solidFill>
                            <a:schemeClr val="tx1"/>
                          </a:solidFill>
                          <a:latin typeface="ＭＳ Ｐゴシック" panose="020B0600070205080204" pitchFamily="50" charset="-128"/>
                          <a:ea typeface="ＭＳ Ｐゴシック" panose="020B0600070205080204" pitchFamily="50" charset="-128"/>
                          <a:cs typeface="+mn-cs"/>
                        </a:rPr>
                        <a:t>（国公立）高等学校等</a:t>
                      </a:r>
                      <a:endParaRPr kumimoji="1" lang="ja-JP" altLang="en-US" sz="9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accent1">
                        <a:lumMod val="40000"/>
                        <a:lumOff val="60000"/>
                      </a:schemeClr>
                    </a:solidFill>
                  </a:tcPr>
                </a:tc>
                <a:tc hMerge="1">
                  <a:txBody>
                    <a:bodyPr/>
                    <a:lstStyle/>
                    <a:p>
                      <a:endParaRPr kumimoji="1" lang="ja-JP" altLang="en-US" sz="1050" dirty="0"/>
                    </a:p>
                  </a:txBody>
                  <a:tcPr/>
                </a:tc>
                <a:tc hMerge="1">
                  <a:txBody>
                    <a:bodyPr/>
                    <a:lstStyle/>
                    <a:p>
                      <a:endParaRPr kumimoji="1" lang="ja-JP" altLang="en-US" sz="1050" dirty="0"/>
                    </a:p>
                  </a:txBody>
                  <a:tcPr/>
                </a:tc>
                <a:tc gridSpan="3">
                  <a:txBody>
                    <a:bodyPr/>
                    <a:lstStyle/>
                    <a:p>
                      <a:pPr algn="ctr"/>
                      <a:r>
                        <a:rPr kumimoji="1" lang="zh-CN" altLang="en-US" sz="900" dirty="0" smtClean="0">
                          <a:latin typeface="ＭＳ Ｐゴシック" panose="020B0600070205080204" pitchFamily="50" charset="-128"/>
                          <a:ea typeface="ＭＳ Ｐゴシック" panose="020B0600070205080204" pitchFamily="50" charset="-128"/>
                        </a:rPr>
                        <a:t>（私立）高等学校等</a:t>
                      </a:r>
                      <a:endParaRPr kumimoji="1" lang="ja-JP" altLang="en-US" sz="900" dirty="0">
                        <a:latin typeface="ＭＳ Ｐゴシック" panose="020B0600070205080204" pitchFamily="50" charset="-128"/>
                        <a:ea typeface="ＭＳ Ｐゴシック" panose="020B0600070205080204" pitchFamily="50" charset="-128"/>
                      </a:endParaRPr>
                    </a:p>
                  </a:txBody>
                  <a:tcPr>
                    <a:solidFill>
                      <a:schemeClr val="accent1">
                        <a:lumMod val="40000"/>
                        <a:lumOff val="60000"/>
                      </a:schemeClr>
                    </a:solidFill>
                  </a:tcPr>
                </a:tc>
                <a:tc hMerge="1">
                  <a:txBody>
                    <a:bodyPr/>
                    <a:lstStyle/>
                    <a:p>
                      <a:endParaRPr kumimoji="1" lang="ja-JP" altLang="en-US" sz="1050" dirty="0"/>
                    </a:p>
                  </a:txBody>
                  <a:tcPr/>
                </a:tc>
                <a:tc hMerge="1">
                  <a:txBody>
                    <a:bodyPr/>
                    <a:lstStyle/>
                    <a:p>
                      <a:endParaRPr kumimoji="1" lang="ja-JP" altLang="en-US" sz="1050" dirty="0"/>
                    </a:p>
                  </a:txBody>
                  <a:tcPr/>
                </a:tc>
                <a:tc gridSpan="3">
                  <a:txBody>
                    <a:bodyPr/>
                    <a:lstStyle/>
                    <a:p>
                      <a:pPr algn="ctr"/>
                      <a:r>
                        <a:rPr kumimoji="1" lang="ja-JP" altLang="en-US" sz="900" dirty="0" smtClean="0">
                          <a:latin typeface="+mn-ea"/>
                          <a:ea typeface="+mn-ea"/>
                        </a:rPr>
                        <a:t>特別支援学校</a:t>
                      </a:r>
                      <a:endParaRPr kumimoji="1" lang="ja-JP" altLang="en-US" sz="900" dirty="0">
                        <a:latin typeface="+mn-ea"/>
                        <a:ea typeface="+mn-ea"/>
                      </a:endParaRPr>
                    </a:p>
                  </a:txBody>
                  <a:tcPr>
                    <a:solidFill>
                      <a:schemeClr val="accent1">
                        <a:lumMod val="40000"/>
                        <a:lumOff val="60000"/>
                      </a:schemeClr>
                    </a:solidFill>
                  </a:tcPr>
                </a:tc>
                <a:tc hMerge="1">
                  <a:txBody>
                    <a:bodyPr/>
                    <a:lstStyle/>
                    <a:p>
                      <a:endParaRPr kumimoji="1" lang="ja-JP" altLang="en-US" sz="1050" dirty="0"/>
                    </a:p>
                  </a:txBody>
                  <a:tcPr/>
                </a:tc>
                <a:tc hMerge="1">
                  <a:txBody>
                    <a:bodyPr/>
                    <a:lstStyle/>
                    <a:p>
                      <a:endParaRPr kumimoji="1" lang="ja-JP" altLang="en-US" sz="1050" dirty="0"/>
                    </a:p>
                  </a:txBody>
                  <a:tcPr/>
                </a:tc>
                <a:tc gridSpan="3">
                  <a:txBody>
                    <a:bodyPr/>
                    <a:lstStyle/>
                    <a:p>
                      <a:pPr algn="ctr"/>
                      <a:r>
                        <a:rPr kumimoji="1" lang="ja-JP" altLang="en-US" sz="900" dirty="0" smtClean="0">
                          <a:latin typeface="+mn-ea"/>
                          <a:ea typeface="+mn-ea"/>
                        </a:rPr>
                        <a:t>高等専門学校</a:t>
                      </a:r>
                      <a:endParaRPr kumimoji="1" lang="ja-JP" altLang="en-US" sz="900" dirty="0">
                        <a:latin typeface="+mn-ea"/>
                        <a:ea typeface="+mn-ea"/>
                      </a:endParaRPr>
                    </a:p>
                  </a:txBody>
                  <a:tcPr>
                    <a:solidFill>
                      <a:schemeClr val="accent1">
                        <a:lumMod val="40000"/>
                        <a:lumOff val="60000"/>
                      </a:schemeClr>
                    </a:solidFill>
                  </a:tcPr>
                </a:tc>
                <a:tc hMerge="1">
                  <a:txBody>
                    <a:bodyPr/>
                    <a:lstStyle/>
                    <a:p>
                      <a:endParaRPr kumimoji="1" lang="ja-JP" altLang="en-US" sz="1050" dirty="0"/>
                    </a:p>
                  </a:txBody>
                  <a:tcPr/>
                </a:tc>
                <a:tc hMerge="1">
                  <a:txBody>
                    <a:bodyPr/>
                    <a:lstStyle/>
                    <a:p>
                      <a:endParaRPr kumimoji="1" lang="ja-JP" altLang="en-US" sz="1050" dirty="0"/>
                    </a:p>
                  </a:txBody>
                  <a:tcPr/>
                </a:tc>
                <a:tc gridSpan="3">
                  <a:txBody>
                    <a:bodyPr/>
                    <a:lstStyle/>
                    <a:p>
                      <a:pPr algn="ctr"/>
                      <a:r>
                        <a:rPr kumimoji="1" lang="ja-JP" altLang="en-US" sz="900" dirty="0" smtClean="0">
                          <a:latin typeface="+mn-ea"/>
                          <a:ea typeface="+mn-ea"/>
                        </a:rPr>
                        <a:t>全体数</a:t>
                      </a:r>
                      <a:endParaRPr kumimoji="1" lang="ja-JP" altLang="en-US" sz="900" dirty="0">
                        <a:latin typeface="+mn-ea"/>
                        <a:ea typeface="+mn-ea"/>
                      </a:endParaRPr>
                    </a:p>
                  </a:txBody>
                  <a:tcPr>
                    <a:solidFill>
                      <a:schemeClr val="accent1">
                        <a:lumMod val="40000"/>
                        <a:lumOff val="60000"/>
                      </a:schemeClr>
                    </a:solidFill>
                  </a:tcPr>
                </a:tc>
                <a:tc hMerge="1">
                  <a:txBody>
                    <a:bodyPr/>
                    <a:lstStyle/>
                    <a:p>
                      <a:endParaRPr kumimoji="1" lang="ja-JP" altLang="en-US" sz="1050" dirty="0"/>
                    </a:p>
                  </a:txBody>
                  <a:tcPr/>
                </a:tc>
                <a:tc hMerge="1">
                  <a:txBody>
                    <a:bodyPr/>
                    <a:lstStyle/>
                    <a:p>
                      <a:endParaRPr kumimoji="1" lang="ja-JP" altLang="en-US" sz="1050" dirty="0"/>
                    </a:p>
                  </a:txBody>
                  <a:tcPr/>
                </a:tc>
                <a:extLst>
                  <a:ext uri="{0D108BD9-81ED-4DB2-BD59-A6C34878D82A}">
                    <a16:rowId xmlns:a16="http://schemas.microsoft.com/office/drawing/2014/main" val="2315993011"/>
                  </a:ext>
                </a:extLst>
              </a:tr>
              <a:tr h="430360">
                <a:tc vMerge="1">
                  <a:txBody>
                    <a:bodyPr/>
                    <a:lstStyle/>
                    <a:p>
                      <a:endParaRPr kumimoji="1" lang="ja-JP" altLang="en-US" sz="1050" dirty="0"/>
                    </a:p>
                  </a:txBody>
                  <a:tcPr/>
                </a:tc>
                <a:tc>
                  <a:txBody>
                    <a:bodyPr/>
                    <a:lstStyle/>
                    <a:p>
                      <a:r>
                        <a:rPr kumimoji="1" lang="ja-JP" altLang="en-US" sz="900" dirty="0" smtClean="0">
                          <a:latin typeface="+mn-ea"/>
                          <a:ea typeface="+mn-ea"/>
                        </a:rPr>
                        <a:t>教材活用校</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母数</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割合</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教材活用校</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母数</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割合</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教材活用校</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母数</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割合</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教材活用校</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母数</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割合</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教材活用校</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母数</a:t>
                      </a:r>
                      <a:endParaRPr kumimoji="1" lang="ja-JP" altLang="en-US" sz="900" dirty="0">
                        <a:latin typeface="+mn-ea"/>
                        <a:ea typeface="+mn-ea"/>
                      </a:endParaRPr>
                    </a:p>
                  </a:txBody>
                  <a:tcPr>
                    <a:solidFill>
                      <a:schemeClr val="accent1">
                        <a:lumMod val="40000"/>
                        <a:lumOff val="60000"/>
                      </a:schemeClr>
                    </a:solidFill>
                  </a:tcPr>
                </a:tc>
                <a:tc>
                  <a:txBody>
                    <a:bodyPr/>
                    <a:lstStyle/>
                    <a:p>
                      <a:r>
                        <a:rPr kumimoji="1" lang="ja-JP" altLang="en-US" sz="900" dirty="0" smtClean="0">
                          <a:latin typeface="+mn-ea"/>
                          <a:ea typeface="+mn-ea"/>
                        </a:rPr>
                        <a:t>割合</a:t>
                      </a:r>
                      <a:endParaRPr kumimoji="1" lang="ja-JP" altLang="en-US" sz="900" dirty="0">
                        <a:latin typeface="+mn-ea"/>
                        <a:ea typeface="+mn-ea"/>
                      </a:endParaRPr>
                    </a:p>
                  </a:txBody>
                  <a:tcPr>
                    <a:solidFill>
                      <a:schemeClr val="accent1">
                        <a:lumMod val="40000"/>
                        <a:lumOff val="60000"/>
                      </a:schemeClr>
                    </a:solidFill>
                  </a:tcPr>
                </a:tc>
                <a:extLst>
                  <a:ext uri="{0D108BD9-81ED-4DB2-BD59-A6C34878D82A}">
                    <a16:rowId xmlns:a16="http://schemas.microsoft.com/office/drawing/2014/main" val="961011140"/>
                  </a:ext>
                </a:extLst>
              </a:tr>
              <a:tr h="195618">
                <a:tc>
                  <a:txBody>
                    <a:bodyPr/>
                    <a:lstStyle/>
                    <a:p>
                      <a:r>
                        <a:rPr kumimoji="1" lang="en-US" altLang="ja-JP" sz="900" dirty="0" smtClean="0">
                          <a:latin typeface="+mn-ea"/>
                          <a:ea typeface="+mn-ea"/>
                        </a:rPr>
                        <a:t>R2</a:t>
                      </a:r>
                      <a:endParaRPr kumimoji="1" lang="ja-JP" altLang="en-US" sz="900" dirty="0">
                        <a:latin typeface="+mn-ea"/>
                        <a:ea typeface="+mn-ea"/>
                      </a:endParaRPr>
                    </a:p>
                  </a:txBody>
                  <a:tcPr anchor="ctr">
                    <a:solidFill>
                      <a:schemeClr val="accent1">
                        <a:lumMod val="40000"/>
                        <a:lumOff val="60000"/>
                      </a:schemeClr>
                    </a:solidFill>
                  </a:tcPr>
                </a:tc>
                <a:tc>
                  <a:txBody>
                    <a:bodyPr/>
                    <a:lstStyle/>
                    <a:p>
                      <a:pPr algn="ctr"/>
                      <a:r>
                        <a:rPr kumimoji="1" lang="en-US" altLang="ja-JP" sz="900" dirty="0" smtClean="0">
                          <a:latin typeface="+mn-ea"/>
                          <a:ea typeface="+mn-ea"/>
                        </a:rPr>
                        <a:t>171</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176</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97%</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85</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109</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78%</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35</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43</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81%</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100%</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292</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329</a:t>
                      </a:r>
                      <a:endParaRPr kumimoji="1" lang="ja-JP" altLang="en-US" sz="900" dirty="0">
                        <a:latin typeface="+mn-ea"/>
                        <a:ea typeface="+mn-ea"/>
                      </a:endParaRPr>
                    </a:p>
                  </a:txBody>
                  <a:tcPr anchor="ctr"/>
                </a:tc>
                <a:tc>
                  <a:txBody>
                    <a:bodyPr/>
                    <a:lstStyle/>
                    <a:p>
                      <a:pPr algn="ctr"/>
                      <a:r>
                        <a:rPr kumimoji="1" lang="en-US" altLang="ja-JP" sz="900" dirty="0" smtClean="0">
                          <a:latin typeface="+mn-ea"/>
                          <a:ea typeface="+mn-ea"/>
                        </a:rPr>
                        <a:t>89%</a:t>
                      </a:r>
                      <a:endParaRPr kumimoji="1" lang="ja-JP" altLang="en-US" sz="900" dirty="0">
                        <a:latin typeface="+mn-ea"/>
                        <a:ea typeface="+mn-ea"/>
                      </a:endParaRPr>
                    </a:p>
                  </a:txBody>
                  <a:tcPr anchor="ctr"/>
                </a:tc>
                <a:extLst>
                  <a:ext uri="{0D108BD9-81ED-4DB2-BD59-A6C34878D82A}">
                    <a16:rowId xmlns:a16="http://schemas.microsoft.com/office/drawing/2014/main" val="3103907981"/>
                  </a:ext>
                </a:extLst>
              </a:tr>
              <a:tr h="195618">
                <a:tc>
                  <a:txBody>
                    <a:bodyPr/>
                    <a:lstStyle/>
                    <a:p>
                      <a:r>
                        <a:rPr kumimoji="1" lang="en-US" altLang="ja-JP" sz="900" dirty="0" smtClean="0">
                          <a:latin typeface="+mn-ea"/>
                          <a:ea typeface="+mn-ea"/>
                        </a:rPr>
                        <a:t>R1</a:t>
                      </a:r>
                      <a:endParaRPr kumimoji="1" lang="ja-JP" altLang="en-US" sz="900" dirty="0">
                        <a:latin typeface="+mn-ea"/>
                        <a:ea typeface="+mn-ea"/>
                      </a:endParaRPr>
                    </a:p>
                  </a:txBody>
                  <a:tcPr anchor="ctr">
                    <a:solidFill>
                      <a:schemeClr val="accent1">
                        <a:lumMod val="40000"/>
                        <a:lumOff val="60000"/>
                      </a:schemeClr>
                    </a:solidFill>
                  </a:tcP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160</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178</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90%</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88</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105</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84%</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39</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41</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95%</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100%</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288</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325</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tc>
                  <a:txBody>
                    <a:bodyPr/>
                    <a:lstStyle/>
                    <a:p>
                      <a:pPr algn="ctr">
                        <a:spcAft>
                          <a:spcPts val="0"/>
                        </a:spcAft>
                      </a:pPr>
                      <a:r>
                        <a:rPr lang="en-US"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89%</a:t>
                      </a:r>
                      <a:endParaRPr lang="ja-JP" sz="9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258605488"/>
                  </a:ext>
                </a:extLst>
              </a:tr>
            </a:tbl>
          </a:graphicData>
        </a:graphic>
      </p:graphicFrame>
      <p:sp>
        <p:nvSpPr>
          <p:cNvPr id="11" name="テキスト ボックス 10"/>
          <p:cNvSpPr txBox="1"/>
          <p:nvPr/>
        </p:nvSpPr>
        <p:spPr>
          <a:xfrm>
            <a:off x="170376" y="6185127"/>
            <a:ext cx="6697645" cy="3862596"/>
          </a:xfrm>
          <a:prstGeom prst="rect">
            <a:avLst/>
          </a:prstGeom>
          <a:noFill/>
        </p:spPr>
        <p:txBody>
          <a:bodyPr wrap="square" rtlCol="0">
            <a:spAutoFit/>
          </a:bodyPr>
          <a:lstStyle/>
          <a:p>
            <a:pPr>
              <a:lnSpc>
                <a:spcPts val="1440"/>
              </a:lnSpc>
            </a:pPr>
            <a:r>
              <a:rPr lang="ja-JP" altLang="en-US" sz="1200" b="1" u="sng" dirty="0" smtClean="0">
                <a:latin typeface="+mn-ea"/>
                <a:cs typeface="Meiryo UI" pitchFamily="50" charset="-128"/>
              </a:rPr>
              <a:t>■重点</a:t>
            </a:r>
            <a:r>
              <a:rPr lang="ja-JP" altLang="en-US" sz="1200" b="1" u="sng" dirty="0">
                <a:latin typeface="+mn-ea"/>
                <a:cs typeface="Meiryo UI" pitchFamily="50" charset="-128"/>
              </a:rPr>
              <a:t>取組２</a:t>
            </a:r>
          </a:p>
          <a:p>
            <a:pPr>
              <a:lnSpc>
                <a:spcPts val="1440"/>
              </a:lnSpc>
            </a:pPr>
            <a:r>
              <a:rPr lang="ja-JP" altLang="en-US" sz="1200" b="1" u="sng" dirty="0">
                <a:latin typeface="+mn-ea"/>
                <a:cs typeface="Meiryo UI" pitchFamily="50" charset="-128"/>
              </a:rPr>
              <a:t>消費者被害から高齢者、</a:t>
            </a:r>
            <a:r>
              <a:rPr lang="ja-JP" altLang="en-US" sz="1200" b="1" u="sng" dirty="0" err="1">
                <a:latin typeface="+mn-ea"/>
                <a:cs typeface="Meiryo UI" pitchFamily="50" charset="-128"/>
              </a:rPr>
              <a:t>障がい</a:t>
            </a:r>
            <a:r>
              <a:rPr lang="ja-JP" altLang="en-US" sz="1200" b="1" u="sng" dirty="0">
                <a:latin typeface="+mn-ea"/>
                <a:cs typeface="Meiryo UI" pitchFamily="50" charset="-128"/>
              </a:rPr>
              <a:t>者を守るため、府内全市町村に高齢者の見守りネットワーク</a:t>
            </a:r>
          </a:p>
          <a:p>
            <a:pPr>
              <a:lnSpc>
                <a:spcPts val="1440"/>
              </a:lnSpc>
            </a:pPr>
            <a:r>
              <a:rPr lang="ja-JP" altLang="en-US" sz="1200" b="1" u="sng" dirty="0">
                <a:latin typeface="+mn-ea"/>
                <a:cs typeface="Meiryo UI" pitchFamily="50" charset="-128"/>
              </a:rPr>
              <a:t>（消費者安全確保地域協議会等）が設置され、より効果的な運営が行われるよう市町村の取組を支援</a:t>
            </a:r>
          </a:p>
          <a:p>
            <a:pPr>
              <a:lnSpc>
                <a:spcPts val="1440"/>
              </a:lnSpc>
            </a:pPr>
            <a:endParaRPr lang="en-US" altLang="ja-JP" sz="1100" dirty="0" smtClean="0">
              <a:latin typeface="+mn-ea"/>
              <a:cs typeface="Meiryo UI" pitchFamily="50" charset="-128"/>
            </a:endParaRPr>
          </a:p>
          <a:p>
            <a:pPr>
              <a:lnSpc>
                <a:spcPts val="1440"/>
              </a:lnSpc>
            </a:pPr>
            <a:r>
              <a:rPr lang="ja-JP" altLang="en-US" sz="1100" b="1" dirty="0" smtClean="0">
                <a:latin typeface="+mn-ea"/>
                <a:cs typeface="Meiryo UI" pitchFamily="50" charset="-128"/>
              </a:rPr>
              <a:t>○取組状況</a:t>
            </a:r>
            <a:endParaRPr lang="en-US" altLang="ja-JP" sz="1100" b="1" dirty="0" smtClean="0">
              <a:latin typeface="+mn-ea"/>
              <a:cs typeface="Meiryo UI" pitchFamily="50" charset="-128"/>
            </a:endParaRPr>
          </a:p>
          <a:p>
            <a:pPr>
              <a:lnSpc>
                <a:spcPts val="1440"/>
              </a:lnSpc>
            </a:pPr>
            <a:r>
              <a:rPr lang="ja-JP" altLang="en-US" sz="1100" dirty="0" smtClean="0">
                <a:latin typeface="+mn-ea"/>
                <a:cs typeface="Meiryo UI" pitchFamily="50" charset="-128"/>
              </a:rPr>
              <a:t>▶ </a:t>
            </a:r>
            <a:r>
              <a:rPr lang="ja-JP" altLang="en-US" sz="1100" dirty="0">
                <a:latin typeface="+mn-ea"/>
                <a:cs typeface="Meiryo UI" pitchFamily="50" charset="-128"/>
              </a:rPr>
              <a:t>消費の</a:t>
            </a:r>
            <a:r>
              <a:rPr lang="ja-JP" altLang="en-US" sz="1100" dirty="0" smtClean="0">
                <a:latin typeface="+mn-ea"/>
                <a:cs typeface="Meiryo UI" pitchFamily="50" charset="-128"/>
              </a:rPr>
              <a:t>サポーターを</a:t>
            </a:r>
            <a:r>
              <a:rPr lang="ja-JP" altLang="en-US" sz="1100" dirty="0">
                <a:latin typeface="+mn-ea"/>
                <a:cs typeface="Meiryo UI" pitchFamily="50" charset="-128"/>
              </a:rPr>
              <a:t>はじめ高齢者等向け講座の充実強化と地域における講座開催等の支援・</a:t>
            </a:r>
            <a:r>
              <a:rPr lang="ja-JP" altLang="en-US" sz="1100" dirty="0" smtClean="0">
                <a:latin typeface="+mn-ea"/>
                <a:cs typeface="Meiryo UI" pitchFamily="50" charset="-128"/>
              </a:rPr>
              <a:t>調整</a:t>
            </a:r>
            <a:endParaRPr lang="en-US" altLang="ja-JP" sz="1100" dirty="0" smtClean="0">
              <a:latin typeface="+mn-ea"/>
              <a:cs typeface="Meiryo UI" pitchFamily="50" charset="-128"/>
            </a:endParaRPr>
          </a:p>
          <a:p>
            <a:pPr>
              <a:lnSpc>
                <a:spcPts val="1440"/>
              </a:lnSpc>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⇒消費のサポーター養成・更新講座を毎年度実施（Ｒ３年度消費のサポーター登録者数：</a:t>
            </a:r>
            <a:r>
              <a:rPr lang="en-US" altLang="ja-JP" sz="1100" dirty="0">
                <a:latin typeface="HGP創英角ｺﾞｼｯｸUB" panose="020B0900000000000000" pitchFamily="50" charset="-128"/>
                <a:ea typeface="HGP創英角ｺﾞｼｯｸUB" panose="020B0900000000000000" pitchFamily="50" charset="-128"/>
                <a:cs typeface="Meiryo UI" pitchFamily="50" charset="-128"/>
              </a:rPr>
              <a:t>204</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名）</a:t>
            </a:r>
            <a:endParaRPr lang="en-US" altLang="ja-JP" sz="1100" dirty="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　</a:t>
            </a:r>
            <a:r>
              <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rPr>
              <a:t>R</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２年度は、コロナ禍で生じている消費者トラブル等をサポーターに周知するため、消費のサポーター対象講座を初めて実施</a:t>
            </a:r>
            <a:endParaRPr lang="en-US" altLang="ja-JP" sz="1100" dirty="0" smtClean="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r>
              <a:rPr lang="ja-JP" altLang="en-US" sz="1100" dirty="0" smtClean="0">
                <a:latin typeface="+mn-ea"/>
                <a:cs typeface="Meiryo UI" pitchFamily="50" charset="-128"/>
              </a:rPr>
              <a:t>▶ </a:t>
            </a:r>
            <a:r>
              <a:rPr lang="ja-JP" altLang="en-US" sz="1100" dirty="0">
                <a:latin typeface="+mn-ea"/>
                <a:cs typeface="Meiryo UI" pitchFamily="50" charset="-128"/>
              </a:rPr>
              <a:t>警察との連携による高齢者等を狙い撃ちにする特殊詐欺被害や消費者被害の</a:t>
            </a:r>
            <a:r>
              <a:rPr lang="ja-JP" altLang="en-US" sz="1100" dirty="0" smtClean="0">
                <a:latin typeface="+mn-ea"/>
                <a:cs typeface="Meiryo UI" pitchFamily="50" charset="-128"/>
              </a:rPr>
              <a:t>防止</a:t>
            </a:r>
            <a:endParaRPr lang="en-US" altLang="ja-JP" sz="1100" dirty="0" smtClean="0">
              <a:latin typeface="+mn-ea"/>
              <a:cs typeface="Meiryo UI" pitchFamily="50" charset="-128"/>
            </a:endParaRPr>
          </a:p>
          <a:p>
            <a:pPr>
              <a:lnSpc>
                <a:spcPts val="1440"/>
              </a:lnSpc>
            </a:pP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⇒警察と連携して</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見守り者向けハンドブックを</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作成。府内のコンビニエンスストアや</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スーパーマーケット、保険会社、宅配事業者等へ配付</a:t>
            </a:r>
            <a:endParaRPr lang="ja-JP" altLang="en-US" sz="1100" dirty="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r>
              <a:rPr lang="ja-JP" altLang="en-US" sz="1100" smtClean="0">
                <a:latin typeface="+mn-ea"/>
                <a:cs typeface="Meiryo UI" pitchFamily="50" charset="-128"/>
              </a:rPr>
              <a:t>▶弁護士</a:t>
            </a:r>
            <a:r>
              <a:rPr lang="ja-JP" altLang="en-US" sz="1100" dirty="0">
                <a:latin typeface="+mn-ea"/>
                <a:cs typeface="Meiryo UI" pitchFamily="50" charset="-128"/>
              </a:rPr>
              <a:t>等の専門家との連携による見守りネットワークづくりに向けた環境整備</a:t>
            </a:r>
          </a:p>
          <a:p>
            <a:pPr>
              <a:lnSpc>
                <a:spcPts val="1440"/>
              </a:lnSpc>
            </a:pPr>
            <a:r>
              <a:rPr lang="ja-JP" altLang="en-US" sz="1100" dirty="0" smtClean="0">
                <a:latin typeface="+mn-ea"/>
                <a:cs typeface="Meiryo UI" pitchFamily="50" charset="-128"/>
              </a:rPr>
              <a:t>▶ </a:t>
            </a:r>
            <a:r>
              <a:rPr lang="ja-JP" altLang="en-US" sz="1100" dirty="0">
                <a:latin typeface="+mn-ea"/>
                <a:cs typeface="Meiryo UI" pitchFamily="50" charset="-128"/>
              </a:rPr>
              <a:t>消費者安全確保地域協議会等の効果的運営に向けた研修等での好事例の情報交換機会の</a:t>
            </a:r>
            <a:r>
              <a:rPr lang="ja-JP" altLang="en-US" sz="1100" dirty="0" smtClean="0">
                <a:latin typeface="+mn-ea"/>
                <a:cs typeface="Meiryo UI" pitchFamily="50" charset="-128"/>
              </a:rPr>
              <a:t>設定</a:t>
            </a:r>
            <a:endParaRPr lang="ja-JP" altLang="en-US" sz="1100" dirty="0">
              <a:latin typeface="+mn-ea"/>
              <a:cs typeface="Meiryo UI" pitchFamily="50" charset="-128"/>
            </a:endParaRPr>
          </a:p>
          <a:p>
            <a:pPr>
              <a:lnSpc>
                <a:spcPts val="1440"/>
              </a:lnSpc>
            </a:pP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消費者行政部門と福祉関係者を対象とした意見交換会</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を初めて実施</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。高齢者等の見守り</a:t>
            </a:r>
            <a:r>
              <a:rPr lang="ja-JP" altLang="en-US" sz="1100" dirty="0" smtClean="0">
                <a:latin typeface="HGP創英角ｺﾞｼｯｸUB" panose="020B0900000000000000" pitchFamily="50" charset="-128"/>
                <a:ea typeface="HGP創英角ｺﾞｼｯｸUB" panose="020B0900000000000000" pitchFamily="50" charset="-128"/>
                <a:cs typeface="Meiryo UI" pitchFamily="50" charset="-128"/>
              </a:rPr>
              <a:t>ネットワークで</a:t>
            </a:r>
            <a:r>
              <a:rPr lang="ja-JP" altLang="en-US" sz="1100" dirty="0">
                <a:latin typeface="HGP創英角ｺﾞｼｯｸUB" panose="020B0900000000000000" pitchFamily="50" charset="-128"/>
                <a:ea typeface="HGP創英角ｺﾞｼｯｸUB" panose="020B0900000000000000" pitchFamily="50" charset="-128"/>
                <a:cs typeface="Meiryo UI" pitchFamily="50" charset="-128"/>
              </a:rPr>
              <a:t>ある「消費者安全確保地域協議会」の設置促進と効果的運営を図る</a:t>
            </a:r>
            <a:endParaRPr lang="en-US" altLang="ja-JP" sz="1100" dirty="0">
              <a:latin typeface="HGP創英角ｺﾞｼｯｸUB" panose="020B0900000000000000" pitchFamily="50" charset="-128"/>
              <a:ea typeface="HGP創英角ｺﾞｼｯｸUB" panose="020B0900000000000000" pitchFamily="50" charset="-128"/>
              <a:cs typeface="Meiryo UI" pitchFamily="50" charset="-128"/>
            </a:endParaRPr>
          </a:p>
          <a:p>
            <a:pPr>
              <a:lnSpc>
                <a:spcPts val="1440"/>
              </a:lnSpc>
            </a:pPr>
            <a:endParaRPr lang="en-US" altLang="ja-JP" sz="1100" dirty="0">
              <a:latin typeface="HGS創英角ﾎﾟｯﾌﾟ体" panose="040B0A00000000000000" pitchFamily="50" charset="-128"/>
              <a:ea typeface="HGS創英角ﾎﾟｯﾌﾟ体" panose="040B0A00000000000000" pitchFamily="50" charset="-128"/>
              <a:cs typeface="Meiryo UI" pitchFamily="50" charset="-128"/>
            </a:endParaRPr>
          </a:p>
          <a:p>
            <a:pPr>
              <a:lnSpc>
                <a:spcPts val="1440"/>
              </a:lnSpc>
            </a:pPr>
            <a:r>
              <a:rPr lang="ja-JP" altLang="en-US" sz="1100" b="1" dirty="0" smtClean="0">
                <a:latin typeface="+mn-ea"/>
                <a:cs typeface="Meiryo UI" pitchFamily="50" charset="-128"/>
              </a:rPr>
              <a:t>○重</a:t>
            </a:r>
            <a:r>
              <a:rPr lang="ja-JP" altLang="en-US" sz="1100" b="1" dirty="0">
                <a:latin typeface="+mn-ea"/>
                <a:cs typeface="Meiryo UI" pitchFamily="50" charset="-128"/>
              </a:rPr>
              <a:t>点取組２における参考指標</a:t>
            </a:r>
          </a:p>
          <a:p>
            <a:pPr>
              <a:lnSpc>
                <a:spcPts val="1440"/>
              </a:lnSpc>
            </a:pPr>
            <a:r>
              <a:rPr lang="ja-JP" altLang="en-US" sz="1100" b="1" dirty="0">
                <a:latin typeface="+mn-ea"/>
                <a:cs typeface="Meiryo UI" pitchFamily="50" charset="-128"/>
              </a:rPr>
              <a:t>市町村の消費者安全確保地域協議会等見守りネットワークの設置率</a:t>
            </a:r>
          </a:p>
          <a:p>
            <a:pPr>
              <a:lnSpc>
                <a:spcPts val="1440"/>
              </a:lnSpc>
            </a:pPr>
            <a:r>
              <a:rPr lang="ja-JP" altLang="en-US" sz="1100" dirty="0">
                <a:latin typeface="+mn-ea"/>
                <a:cs typeface="Meiryo UI" pitchFamily="50" charset="-128"/>
              </a:rPr>
              <a:t>⇒２０．９％（９市：大阪市、岸和田市、豊中市、枚方市、八尾市、和泉市、箕面市、門真市、交野市</a:t>
            </a:r>
            <a:r>
              <a:rPr lang="ja-JP" altLang="en-US" sz="1100" dirty="0" smtClean="0">
                <a:latin typeface="+mn-ea"/>
                <a:cs typeface="Meiryo UI" pitchFamily="50" charset="-128"/>
              </a:rPr>
              <a:t>）</a:t>
            </a:r>
            <a:endParaRPr lang="en-US" altLang="ja-JP" sz="1100" dirty="0" smtClean="0">
              <a:latin typeface="+mn-ea"/>
              <a:cs typeface="Meiryo UI" pitchFamily="50" charset="-128"/>
            </a:endParaRPr>
          </a:p>
          <a:p>
            <a:pPr>
              <a:lnSpc>
                <a:spcPts val="1440"/>
              </a:lnSpc>
            </a:pPr>
            <a:endParaRPr lang="ja-JP" altLang="en-US" sz="1100" dirty="0">
              <a:latin typeface="+mn-ea"/>
              <a:cs typeface="Meiryo UI" pitchFamily="50" charset="-128"/>
            </a:endParaRPr>
          </a:p>
        </p:txBody>
      </p:sp>
      <p:sp>
        <p:nvSpPr>
          <p:cNvPr id="13" name="テキスト ボックス 12"/>
          <p:cNvSpPr txBox="1"/>
          <p:nvPr/>
        </p:nvSpPr>
        <p:spPr>
          <a:xfrm>
            <a:off x="6892276" y="5629196"/>
            <a:ext cx="2759002" cy="261610"/>
          </a:xfrm>
          <a:prstGeom prst="rect">
            <a:avLst/>
          </a:prstGeom>
          <a:noFill/>
        </p:spPr>
        <p:txBody>
          <a:bodyPr wrap="square" rtlCol="0">
            <a:spAutoFit/>
          </a:bodyPr>
          <a:lstStyle/>
          <a:p>
            <a:r>
              <a:rPr lang="ja-JP" altLang="en-US" sz="1100" b="1" dirty="0" smtClean="0"/>
              <a:t>消費生活相談（</a:t>
            </a:r>
            <a:r>
              <a:rPr lang="ja-JP" altLang="ja-JP" sz="1100" b="1" dirty="0" smtClean="0"/>
              <a:t>契約</a:t>
            </a:r>
            <a:r>
              <a:rPr lang="ja-JP" altLang="ja-JP" sz="1100" b="1" dirty="0"/>
              <a:t>当事者の年代別</a:t>
            </a:r>
            <a:r>
              <a:rPr lang="ja-JP" altLang="ja-JP" sz="1100" b="1" dirty="0" smtClean="0"/>
              <a:t>内訳</a:t>
            </a:r>
            <a:r>
              <a:rPr lang="ja-JP" altLang="en-US" sz="1100" b="1" dirty="0" smtClean="0"/>
              <a:t>）</a:t>
            </a:r>
            <a:endParaRPr lang="ja-JP" altLang="ja-JP" sz="1100" dirty="0"/>
          </a:p>
        </p:txBody>
      </p:sp>
      <p:graphicFrame>
        <p:nvGraphicFramePr>
          <p:cNvPr id="16" name="表 15"/>
          <p:cNvGraphicFramePr>
            <a:graphicFrameLocks noGrp="1"/>
          </p:cNvGraphicFramePr>
          <p:nvPr>
            <p:extLst>
              <p:ext uri="{D42A27DB-BD31-4B8C-83A1-F6EECF244321}">
                <p14:modId xmlns:p14="http://schemas.microsoft.com/office/powerpoint/2010/main" val="2954542624"/>
              </p:ext>
            </p:extLst>
          </p:nvPr>
        </p:nvGraphicFramePr>
        <p:xfrm>
          <a:off x="6986266" y="5864561"/>
          <a:ext cx="3985158" cy="3877604"/>
        </p:xfrm>
        <a:graphic>
          <a:graphicData uri="http://schemas.openxmlformats.org/drawingml/2006/table">
            <a:tbl>
              <a:tblPr/>
              <a:tblGrid>
                <a:gridCol w="886532">
                  <a:extLst>
                    <a:ext uri="{9D8B030D-6E8A-4147-A177-3AD203B41FA5}">
                      <a16:colId xmlns:a16="http://schemas.microsoft.com/office/drawing/2014/main" val="3202296429"/>
                    </a:ext>
                  </a:extLst>
                </a:gridCol>
                <a:gridCol w="890210">
                  <a:extLst>
                    <a:ext uri="{9D8B030D-6E8A-4147-A177-3AD203B41FA5}">
                      <a16:colId xmlns:a16="http://schemas.microsoft.com/office/drawing/2014/main" val="3721321298"/>
                    </a:ext>
                  </a:extLst>
                </a:gridCol>
                <a:gridCol w="610430">
                  <a:extLst>
                    <a:ext uri="{9D8B030D-6E8A-4147-A177-3AD203B41FA5}">
                      <a16:colId xmlns:a16="http://schemas.microsoft.com/office/drawing/2014/main" val="1622897271"/>
                    </a:ext>
                  </a:extLst>
                </a:gridCol>
                <a:gridCol w="508692">
                  <a:extLst>
                    <a:ext uri="{9D8B030D-6E8A-4147-A177-3AD203B41FA5}">
                      <a16:colId xmlns:a16="http://schemas.microsoft.com/office/drawing/2014/main" val="960543066"/>
                    </a:ext>
                  </a:extLst>
                </a:gridCol>
                <a:gridCol w="508692">
                  <a:extLst>
                    <a:ext uri="{9D8B030D-6E8A-4147-A177-3AD203B41FA5}">
                      <a16:colId xmlns:a16="http://schemas.microsoft.com/office/drawing/2014/main" val="708328275"/>
                    </a:ext>
                  </a:extLst>
                </a:gridCol>
                <a:gridCol w="580602">
                  <a:extLst>
                    <a:ext uri="{9D8B030D-6E8A-4147-A177-3AD203B41FA5}">
                      <a16:colId xmlns:a16="http://schemas.microsoft.com/office/drawing/2014/main" val="2539078641"/>
                    </a:ext>
                  </a:extLst>
                </a:gridCol>
              </a:tblGrid>
              <a:tr h="330871">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契約当事者</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3">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　</a:t>
                      </a:r>
                    </a:p>
                    <a:p>
                      <a:pPr marL="0" algn="ctr" defTabSz="1351593" rtl="0" eaLnBrk="1" fontAlgn="ctr" latinLnBrk="0" hangingPunct="1"/>
                      <a:r>
                        <a:rPr kumimoji="1" lang="ja-JP" altLang="en-US" sz="900" kern="1200" dirty="0">
                          <a:solidFill>
                            <a:schemeClr val="tx1"/>
                          </a:solidFill>
                          <a:latin typeface="+mn-ea"/>
                          <a:ea typeface="+mn-ea"/>
                          <a:cs typeface="+mn-cs"/>
                        </a:rPr>
                        <a:t>令和２年度</a:t>
                      </a:r>
                    </a:p>
                    <a:p>
                      <a:pPr marL="0" algn="ctr" defTabSz="1351593" rtl="0" eaLnBrk="1" fontAlgn="ctr" latinLnBrk="0" hangingPunct="1"/>
                      <a:r>
                        <a:rPr kumimoji="1" lang="ja-JP" altLang="en-US" sz="900" kern="1200" dirty="0">
                          <a:solidFill>
                            <a:schemeClr val="tx1"/>
                          </a:solidFill>
                          <a:latin typeface="+mn-ea"/>
                          <a:ea typeface="+mn-ea"/>
                          <a:cs typeface="+mn-cs"/>
                        </a:rPr>
                        <a:t>　</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hMerge="1">
                  <a:txBody>
                    <a:bodyPr/>
                    <a:lstStyle/>
                    <a:p>
                      <a:pPr algn="l" fontAlgn="ctr"/>
                      <a:endParaRPr lang="ja-JP" altLang="en-US" sz="10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8848" marR="8848" marT="884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smtClean="0">
                          <a:solidFill>
                            <a:schemeClr val="tx1"/>
                          </a:solidFill>
                          <a:latin typeface="+mn-ea"/>
                          <a:ea typeface="+mn-ea"/>
                          <a:cs typeface="+mn-cs"/>
                        </a:rPr>
                        <a:t>前年度比</a:t>
                      </a:r>
                      <a:endParaRPr kumimoji="1" lang="en-US" altLang="ja-JP" sz="900" kern="1200" dirty="0" smtClean="0">
                        <a:solidFill>
                          <a:schemeClr val="tx1"/>
                        </a:solidFill>
                        <a:latin typeface="+mn-ea"/>
                        <a:ea typeface="+mn-ea"/>
                        <a:cs typeface="+mn-cs"/>
                      </a:endParaRP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1078217467"/>
                  </a:ext>
                </a:extLst>
              </a:tr>
              <a:tr h="165655">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年　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細区分</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件数</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構成比</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extLst>
                  <a:ext uri="{0D108BD9-81ED-4DB2-BD59-A6C34878D82A}">
                    <a16:rowId xmlns:a16="http://schemas.microsoft.com/office/drawing/2014/main" val="3398830106"/>
                  </a:ext>
                </a:extLst>
              </a:tr>
              <a:tr h="165655">
                <a:tc rowSpan="3">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２０歳未満</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１８歳未満</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3">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2,133</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1,212</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1.6%</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a:solidFill>
                            <a:schemeClr val="tx1"/>
                          </a:solidFill>
                          <a:latin typeface="+mn-ea"/>
                          <a:ea typeface="+mn-ea"/>
                          <a:cs typeface="+mn-cs"/>
                        </a:rPr>
                        <a:t>56</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849572562"/>
                  </a:ext>
                </a:extLst>
              </a:tr>
              <a:tr h="165655">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１８歳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354</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0.5%</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a:solidFill>
                            <a:schemeClr val="tx1"/>
                          </a:solidFill>
                          <a:latin typeface="+mn-ea"/>
                          <a:ea typeface="+mn-ea"/>
                          <a:cs typeface="+mn-cs"/>
                        </a:rPr>
                        <a:t>▲ </a:t>
                      </a:r>
                      <a:r>
                        <a:rPr kumimoji="1" lang="en-US" altLang="ja-JP" sz="900" kern="1200">
                          <a:solidFill>
                            <a:schemeClr val="tx1"/>
                          </a:solidFill>
                          <a:latin typeface="+mn-ea"/>
                          <a:ea typeface="+mn-ea"/>
                          <a:cs typeface="+mn-cs"/>
                        </a:rPr>
                        <a:t>7</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375901582"/>
                  </a:ext>
                </a:extLst>
              </a:tr>
              <a:tr h="165655">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１９歳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567</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0.7%</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a:solidFill>
                            <a:schemeClr val="tx1"/>
                          </a:solidFill>
                          <a:latin typeface="+mn-ea"/>
                          <a:ea typeface="+mn-ea"/>
                          <a:cs typeface="+mn-cs"/>
                        </a:rPr>
                        <a:t>110</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819530041"/>
                  </a:ext>
                </a:extLst>
              </a:tr>
              <a:tr h="219118">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２０歳代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２０～２９歳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7,458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9.5%</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a:solidFill>
                            <a:schemeClr val="tx1"/>
                          </a:solidFill>
                          <a:latin typeface="+mn-ea"/>
                          <a:ea typeface="+mn-ea"/>
                          <a:cs typeface="+mn-cs"/>
                        </a:rPr>
                        <a:t>778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742164945"/>
                  </a:ext>
                </a:extLst>
              </a:tr>
              <a:tr h="219118">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３０歳代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３０～３９歳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7,736</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9.8%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a:solidFill>
                            <a:schemeClr val="tx1"/>
                          </a:solidFill>
                          <a:latin typeface="+mn-ea"/>
                          <a:ea typeface="+mn-ea"/>
                          <a:cs typeface="+mn-cs"/>
                        </a:rPr>
                        <a:t>440</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415197596"/>
                  </a:ext>
                </a:extLst>
              </a:tr>
              <a:tr h="219118">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４０歳代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４０～４９歳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10,634</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13.5%</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a:solidFill>
                            <a:schemeClr val="tx1"/>
                          </a:solidFill>
                          <a:latin typeface="+mn-ea"/>
                          <a:ea typeface="+mn-ea"/>
                          <a:cs typeface="+mn-cs"/>
                        </a:rPr>
                        <a:t>486</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575484843"/>
                  </a:ext>
                </a:extLst>
              </a:tr>
              <a:tr h="219118">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５０歳代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５０～５９歳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11,550</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14.7%</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1,078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568635580"/>
                  </a:ext>
                </a:extLst>
              </a:tr>
              <a:tr h="219118">
                <a:tc row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６０歳代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６０～６４歳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4,752</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6.0%</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438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716828592"/>
                  </a:ext>
                </a:extLst>
              </a:tr>
              <a:tr h="219118">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６５～６９歳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5">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21,139</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4,326</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5.5%</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119</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134685538"/>
                  </a:ext>
                </a:extLst>
              </a:tr>
              <a:tr h="219118">
                <a:tc row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７０歳代</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７０～７４歳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6,232</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7.9%</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576</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808700322"/>
                  </a:ext>
                </a:extLst>
              </a:tr>
              <a:tr h="219118">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７５～７９歳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4,479</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5.7%</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64</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922901019"/>
                  </a:ext>
                </a:extLst>
              </a:tr>
              <a:tr h="219118">
                <a:tc row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a:solidFill>
                            <a:schemeClr val="tx1"/>
                          </a:solidFill>
                          <a:latin typeface="+mn-ea"/>
                          <a:ea typeface="+mn-ea"/>
                          <a:cs typeface="+mn-cs"/>
                        </a:rPr>
                        <a:t>８０歳以上</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８０～８４歳</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3,878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4.9%</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201</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097481276"/>
                  </a:ext>
                </a:extLst>
              </a:tr>
              <a:tr h="165655">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８５歳以上</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2,224</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2.8%</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52</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2069349753"/>
                  </a:ext>
                </a:extLst>
              </a:tr>
              <a:tr h="219118">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その他（団体等）</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1,923</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2.5%</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35</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145220201"/>
                  </a:ext>
                </a:extLst>
              </a:tr>
              <a:tr h="219118">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不　明</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11,349</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14.4%</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57</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968097929"/>
                  </a:ext>
                </a:extLst>
              </a:tr>
              <a:tr h="218703">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ja-JP" altLang="en-US" sz="900" kern="1200" dirty="0">
                          <a:solidFill>
                            <a:schemeClr val="tx1"/>
                          </a:solidFill>
                          <a:latin typeface="+mn-ea"/>
                          <a:ea typeface="+mn-ea"/>
                          <a:cs typeface="+mn-cs"/>
                        </a:rPr>
                        <a:t>計</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kumimoji="1" lang="ja-JP" altLang="en-US"/>
                    </a:p>
                  </a:txBody>
                  <a:tcPr/>
                </a:tc>
                <a:tc gridSpan="2">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ja-JP" altLang="en-US" sz="900" kern="1200" dirty="0">
                          <a:solidFill>
                            <a:schemeClr val="tx1"/>
                          </a:solidFill>
                          <a:latin typeface="+mn-ea"/>
                          <a:ea typeface="+mn-ea"/>
                          <a:cs typeface="+mn-cs"/>
                        </a:rPr>
                        <a:t>　</a:t>
                      </a:r>
                      <a:r>
                        <a:rPr kumimoji="1" lang="en-US" altLang="ja-JP" sz="900" kern="1200" dirty="0">
                          <a:solidFill>
                            <a:schemeClr val="tx1"/>
                          </a:solidFill>
                          <a:latin typeface="+mn-ea"/>
                          <a:ea typeface="+mn-ea"/>
                          <a:cs typeface="+mn-cs"/>
                        </a:rPr>
                        <a:t>78,674</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hMerge="1">
                  <a:txBody>
                    <a:bodyPr/>
                    <a:lstStyle/>
                    <a:p>
                      <a:endParaRPr kumimoji="1" lang="ja-JP" altLang="en-US"/>
                    </a:p>
                  </a:txBody>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ctr" defTabSz="1351593" rtl="0" eaLnBrk="1" fontAlgn="ctr" latinLnBrk="0" hangingPunct="1"/>
                      <a:r>
                        <a:rPr kumimoji="1" lang="en-US" altLang="ja-JP" sz="900" kern="1200" dirty="0">
                          <a:solidFill>
                            <a:schemeClr val="tx1"/>
                          </a:solidFill>
                          <a:latin typeface="+mn-ea"/>
                          <a:ea typeface="+mn-ea"/>
                          <a:cs typeface="+mn-cs"/>
                        </a:rPr>
                        <a:t>100%</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1351593" rtl="0" eaLnBrk="1" latinLnBrk="0" hangingPunct="1">
                        <a:defRPr kumimoji="1" sz="2600" kern="1200">
                          <a:solidFill>
                            <a:schemeClr val="dk1"/>
                          </a:solidFill>
                          <a:latin typeface="游ゴシック" panose="020F0502020204030204"/>
                        </a:defRPr>
                      </a:lvl1pPr>
                      <a:lvl2pPr marL="675796" algn="l" defTabSz="1351593" rtl="0" eaLnBrk="1" latinLnBrk="0" hangingPunct="1">
                        <a:defRPr kumimoji="1" sz="2600" kern="1200">
                          <a:solidFill>
                            <a:schemeClr val="dk1"/>
                          </a:solidFill>
                          <a:latin typeface="游ゴシック" panose="020F0502020204030204"/>
                        </a:defRPr>
                      </a:lvl2pPr>
                      <a:lvl3pPr marL="1351593" algn="l" defTabSz="1351593" rtl="0" eaLnBrk="1" latinLnBrk="0" hangingPunct="1">
                        <a:defRPr kumimoji="1" sz="2600" kern="1200">
                          <a:solidFill>
                            <a:schemeClr val="dk1"/>
                          </a:solidFill>
                          <a:latin typeface="游ゴシック" panose="020F0502020204030204"/>
                        </a:defRPr>
                      </a:lvl3pPr>
                      <a:lvl4pPr marL="2027389" algn="l" defTabSz="1351593" rtl="0" eaLnBrk="1" latinLnBrk="0" hangingPunct="1">
                        <a:defRPr kumimoji="1" sz="2600" kern="1200">
                          <a:solidFill>
                            <a:schemeClr val="dk1"/>
                          </a:solidFill>
                          <a:latin typeface="游ゴシック" panose="020F0502020204030204"/>
                        </a:defRPr>
                      </a:lvl4pPr>
                      <a:lvl5pPr marL="2703186" algn="l" defTabSz="1351593" rtl="0" eaLnBrk="1" latinLnBrk="0" hangingPunct="1">
                        <a:defRPr kumimoji="1" sz="2600" kern="1200">
                          <a:solidFill>
                            <a:schemeClr val="dk1"/>
                          </a:solidFill>
                          <a:latin typeface="游ゴシック" panose="020F0502020204030204"/>
                        </a:defRPr>
                      </a:lvl5pPr>
                      <a:lvl6pPr marL="3378982" algn="l" defTabSz="1351593" rtl="0" eaLnBrk="1" latinLnBrk="0" hangingPunct="1">
                        <a:defRPr kumimoji="1" sz="2600" kern="1200">
                          <a:solidFill>
                            <a:schemeClr val="dk1"/>
                          </a:solidFill>
                          <a:latin typeface="游ゴシック" panose="020F0502020204030204"/>
                        </a:defRPr>
                      </a:lvl6pPr>
                      <a:lvl7pPr marL="4054779" algn="l" defTabSz="1351593" rtl="0" eaLnBrk="1" latinLnBrk="0" hangingPunct="1">
                        <a:defRPr kumimoji="1" sz="2600" kern="1200">
                          <a:solidFill>
                            <a:schemeClr val="dk1"/>
                          </a:solidFill>
                          <a:latin typeface="游ゴシック" panose="020F0502020204030204"/>
                        </a:defRPr>
                      </a:lvl7pPr>
                      <a:lvl8pPr marL="4730575" algn="l" defTabSz="1351593" rtl="0" eaLnBrk="1" latinLnBrk="0" hangingPunct="1">
                        <a:defRPr kumimoji="1" sz="2600" kern="1200">
                          <a:solidFill>
                            <a:schemeClr val="dk1"/>
                          </a:solidFill>
                          <a:latin typeface="游ゴシック" panose="020F0502020204030204"/>
                        </a:defRPr>
                      </a:lvl8pPr>
                      <a:lvl9pPr marL="5406372" algn="l" defTabSz="1351593" rtl="0" eaLnBrk="1" latinLnBrk="0" hangingPunct="1">
                        <a:defRPr kumimoji="1" sz="2600" kern="1200">
                          <a:solidFill>
                            <a:schemeClr val="dk1"/>
                          </a:solidFill>
                          <a:latin typeface="游ゴシック" panose="020F0502020204030204"/>
                        </a:defRPr>
                      </a:lvl9pPr>
                    </a:lstStyle>
                    <a:p>
                      <a:pPr marL="0" algn="r" defTabSz="1351593" rtl="0" eaLnBrk="1" fontAlgn="ctr" latinLnBrk="0" hangingPunct="1"/>
                      <a:r>
                        <a:rPr kumimoji="1" lang="en-US" altLang="ja-JP" sz="900" kern="1200" dirty="0">
                          <a:solidFill>
                            <a:schemeClr val="tx1"/>
                          </a:solidFill>
                          <a:latin typeface="+mn-ea"/>
                          <a:ea typeface="+mn-ea"/>
                          <a:cs typeface="+mn-cs"/>
                        </a:rPr>
                        <a:t>4,171</a:t>
                      </a:r>
                    </a:p>
                  </a:txBody>
                  <a:tcPr marL="8848" marR="8848" marT="8848" marB="0"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3299965070"/>
                  </a:ext>
                </a:extLst>
              </a:tr>
            </a:tbl>
          </a:graphicData>
        </a:graphic>
      </p:graphicFrame>
      <p:pic>
        <p:nvPicPr>
          <p:cNvPr id="5" name="図 4"/>
          <p:cNvPicPr>
            <a:picLocks noChangeAspect="1"/>
          </p:cNvPicPr>
          <p:nvPr/>
        </p:nvPicPr>
        <p:blipFill>
          <a:blip r:embed="rId2"/>
          <a:stretch>
            <a:fillRect/>
          </a:stretch>
        </p:blipFill>
        <p:spPr>
          <a:xfrm>
            <a:off x="11021926" y="5446015"/>
            <a:ext cx="2505673" cy="2304488"/>
          </a:xfrm>
          <a:prstGeom prst="rect">
            <a:avLst/>
          </a:prstGeom>
        </p:spPr>
      </p:pic>
      <p:pic>
        <p:nvPicPr>
          <p:cNvPr id="7" name="図 6"/>
          <p:cNvPicPr>
            <a:picLocks noChangeAspect="1"/>
          </p:cNvPicPr>
          <p:nvPr/>
        </p:nvPicPr>
        <p:blipFill>
          <a:blip r:embed="rId3"/>
          <a:stretch>
            <a:fillRect/>
          </a:stretch>
        </p:blipFill>
        <p:spPr>
          <a:xfrm>
            <a:off x="11020717" y="7772935"/>
            <a:ext cx="2505673" cy="2072820"/>
          </a:xfrm>
          <a:prstGeom prst="rect">
            <a:avLst/>
          </a:prstGeom>
        </p:spPr>
      </p:pic>
    </p:spTree>
    <p:extLst>
      <p:ext uri="{BB962C8B-B14F-4D97-AF65-F5344CB8AC3E}">
        <p14:creationId xmlns:p14="http://schemas.microsoft.com/office/powerpoint/2010/main" val="3550757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83110" y="17787"/>
            <a:ext cx="12022177"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b="1" kern="100" dirty="0" smtClean="0">
                <a:latin typeface="ＭＳ Ｐゴシック" panose="020B0600070205080204" pitchFamily="50" charset="-128"/>
                <a:cs typeface="Times New Roman"/>
              </a:rPr>
              <a:t>重点</a:t>
            </a:r>
            <a:r>
              <a:rPr lang="ja-JP" altLang="en-US" sz="2200" b="1" kern="100" dirty="0">
                <a:latin typeface="ＭＳ Ｐゴシック" panose="020B0600070205080204" pitchFamily="50" charset="-128"/>
                <a:cs typeface="Times New Roman"/>
              </a:rPr>
              <a:t>取組と参考指標の取組</a:t>
            </a:r>
            <a:r>
              <a:rPr lang="ja-JP" altLang="en-US" sz="2200" b="1" kern="100" dirty="0" smtClean="0">
                <a:latin typeface="ＭＳ Ｐゴシック" panose="020B0600070205080204" pitchFamily="50" charset="-128"/>
                <a:cs typeface="Times New Roman"/>
              </a:rPr>
              <a:t>状況</a:t>
            </a:r>
            <a:r>
              <a:rPr lang="ja-JP" altLang="en-US" sz="2200" b="1" kern="100" dirty="0">
                <a:latin typeface="ＭＳ Ｐゴシック" panose="020B0600070205080204" pitchFamily="50" charset="-128"/>
                <a:cs typeface="Times New Roman"/>
              </a:rPr>
              <a:t>　</a:t>
            </a:r>
            <a:endParaRPr lang="ja-JP" altLang="en-US" sz="2200" b="1" kern="100" dirty="0">
              <a:latin typeface="ＭＳ Ｐゴシック" panose="020B0600070205080204" pitchFamily="50" charset="-128"/>
              <a:ea typeface="ＭＳ Ｐゴシック" panose="020B0600070205080204" pitchFamily="50" charset="-128"/>
              <a:cs typeface="Times New Roman"/>
            </a:endParaRPr>
          </a:p>
        </p:txBody>
      </p:sp>
      <p:sp>
        <p:nvSpPr>
          <p:cNvPr id="30" name="正方形/長方形 29"/>
          <p:cNvSpPr/>
          <p:nvPr/>
        </p:nvSpPr>
        <p:spPr>
          <a:xfrm>
            <a:off x="183110" y="1136567"/>
            <a:ext cx="13314854" cy="8602298"/>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5" name="テキスト ボックス 34"/>
          <p:cNvSpPr txBox="1"/>
          <p:nvPr/>
        </p:nvSpPr>
        <p:spPr>
          <a:xfrm>
            <a:off x="9288809" y="236336"/>
            <a:ext cx="2717380" cy="307777"/>
          </a:xfrm>
          <a:prstGeom prst="rect">
            <a:avLst/>
          </a:prstGeom>
          <a:solidFill>
            <a:schemeClr val="tx1">
              <a:lumMod val="75000"/>
              <a:lumOff val="25000"/>
            </a:schemeClr>
          </a:solidFill>
        </p:spPr>
        <p:txBody>
          <a:bodyPr wrap="square" rtlCol="0">
            <a:spAutoFit/>
          </a:bodyPr>
          <a:lstStyle/>
          <a:p>
            <a:pPr algn="r"/>
            <a:r>
              <a:rPr kumimoji="1" lang="en-US" altLang="ja-JP" sz="1400" dirty="0" smtClean="0">
                <a:solidFill>
                  <a:schemeClr val="bg1"/>
                </a:solidFill>
                <a:latin typeface="+mj-ea"/>
                <a:ea typeface="+mj-ea"/>
              </a:rPr>
              <a:t>【</a:t>
            </a:r>
            <a:r>
              <a:rPr lang="ja-JP" altLang="en-US" sz="1400" dirty="0" smtClean="0">
                <a:solidFill>
                  <a:schemeClr val="bg1"/>
                </a:solidFill>
                <a:latin typeface="+mj-ea"/>
                <a:ea typeface="+mj-ea"/>
              </a:rPr>
              <a:t>大阪府消費生活センター</a:t>
            </a:r>
            <a:r>
              <a:rPr kumimoji="1" lang="en-US" altLang="ja-JP" sz="1400" dirty="0" smtClean="0">
                <a:solidFill>
                  <a:schemeClr val="bg1"/>
                </a:solidFill>
                <a:latin typeface="+mj-ea"/>
                <a:ea typeface="+mj-ea"/>
              </a:rPr>
              <a:t>】</a:t>
            </a:r>
            <a:endParaRPr kumimoji="1" lang="ja-JP" altLang="en-US" sz="1400" dirty="0">
              <a:solidFill>
                <a:schemeClr val="bg1"/>
              </a:solidFill>
              <a:latin typeface="+mj-ea"/>
              <a:ea typeface="+mj-ea"/>
            </a:endParaRPr>
          </a:p>
        </p:txBody>
      </p:sp>
      <p:sp>
        <p:nvSpPr>
          <p:cNvPr id="3" name="正方形/長方形 2"/>
          <p:cNvSpPr/>
          <p:nvPr/>
        </p:nvSpPr>
        <p:spPr>
          <a:xfrm>
            <a:off x="6748172" y="4724728"/>
            <a:ext cx="184730" cy="523220"/>
          </a:xfrm>
          <a:prstGeom prst="rect">
            <a:avLst/>
          </a:prstGeom>
        </p:spPr>
        <p:txBody>
          <a:bodyPr wrap="none">
            <a:spAutoFit/>
          </a:bodyPr>
          <a:lstStyle/>
          <a:p>
            <a:pPr algn="ctr"/>
            <a:endParaRPr lang="ja-JP" altLang="en-US" sz="2800" b="1"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183110" y="687316"/>
            <a:ext cx="13314854" cy="453304"/>
          </a:xfrm>
          <a:prstGeom prst="rect">
            <a:avLst/>
          </a:prstGeom>
          <a:solidFill>
            <a:schemeClr val="tx1">
              <a:lumMod val="75000"/>
              <a:lumOff val="25000"/>
            </a:schemeClr>
          </a:solidFill>
          <a:ln w="15875" cap="flat" cmpd="sng" algn="ctr">
            <a:solidFill>
              <a:schemeClr val="tx1">
                <a:lumMod val="75000"/>
                <a:lumOff val="25000"/>
              </a:schemeClr>
            </a:solidFill>
            <a:prstDash val="solid"/>
          </a:ln>
          <a:effectLst/>
        </p:spPr>
        <p:txBody>
          <a:bodyPr wrap="square" anchor="ctr" anchorCtr="0">
            <a:noAutofit/>
          </a:bodyPr>
          <a:lstStyle/>
          <a:p>
            <a:pPr fontAlgn="base">
              <a:spcAft>
                <a:spcPts val="0"/>
              </a:spcAft>
            </a:pP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参考指標</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19" name="正方形/長方形 18"/>
          <p:cNvSpPr/>
          <p:nvPr/>
        </p:nvSpPr>
        <p:spPr>
          <a:xfrm>
            <a:off x="12346494" y="90809"/>
            <a:ext cx="1079424" cy="502978"/>
          </a:xfrm>
          <a:prstGeom prst="rect">
            <a:avLst/>
          </a:prstGeom>
          <a:solidFill>
            <a:sysClr val="window" lastClr="FFFFFF"/>
          </a:solidFill>
          <a:ln w="9525" cap="flat" cmpd="sng" algn="ctr">
            <a:solidFill>
              <a:sysClr val="windowText" lastClr="000000"/>
            </a:solidFill>
            <a:prstDash val="solid"/>
          </a:ln>
          <a:effectLst/>
        </p:spPr>
        <p:txBody>
          <a:bodyPr rot="0" spcFirstLastPara="0" vert="horz" wrap="square" lIns="122537" tIns="61268" rIns="122537" bIns="61268" numCol="1" spcCol="0" rtlCol="0" fromWordArt="0" anchor="ctr" anchorCtr="0" forceAA="0" compatLnSpc="1">
            <a:prstTxWarp prst="textNoShape">
              <a:avLst/>
            </a:prstTxWarp>
            <a:noAutofit/>
          </a:bodyPr>
          <a:lstStyle/>
          <a:p>
            <a:pPr marL="0" marR="0" lvl="0" indent="0" algn="ctr" defTabSz="1351593" eaLnBrk="1" fontAlgn="auto" latinLnBrk="0" hangingPunct="1">
              <a:lnSpc>
                <a:spcPct val="100000"/>
              </a:lnSpc>
              <a:spcBef>
                <a:spcPts val="0"/>
              </a:spcBef>
              <a:spcAft>
                <a:spcPts val="0"/>
              </a:spcAft>
              <a:buClrTx/>
              <a:buSzTx/>
              <a:buFontTx/>
              <a:buNone/>
              <a:tabLst/>
              <a:defRPr/>
            </a:pPr>
            <a:r>
              <a:rPr kumimoji="0" lang="ja-JP" altLang="en-US" sz="14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rPr>
              <a:t>資料４－２</a:t>
            </a:r>
            <a:endParaRPr kumimoji="0" lang="ja-JP" altLang="en-US" sz="14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a:endParaRPr>
          </a:p>
        </p:txBody>
      </p:sp>
      <p:sp>
        <p:nvSpPr>
          <p:cNvPr id="16" name="正方形/長方形 15"/>
          <p:cNvSpPr/>
          <p:nvPr/>
        </p:nvSpPr>
        <p:spPr>
          <a:xfrm>
            <a:off x="345223" y="1179643"/>
            <a:ext cx="9807682" cy="818119"/>
          </a:xfrm>
          <a:prstGeom prst="rect">
            <a:avLst/>
          </a:prstGeom>
          <a:ln w="6350">
            <a:noFill/>
          </a:ln>
        </p:spPr>
        <p:txBody>
          <a:bodyPr wrap="square" lIns="0" tIns="63997" rIns="0" bIns="63997" rtlCol="0" anchor="t">
            <a:noAutofit/>
          </a:bodyPr>
          <a:lstStyle/>
          <a:p>
            <a:pPr lvl="0">
              <a:spcAft>
                <a:spcPts val="600"/>
              </a:spcAft>
            </a:pPr>
            <a:r>
              <a:rPr lang="ja-JP" altLang="en-US" sz="1200" b="1" u="sng" dirty="0" smtClean="0">
                <a:latin typeface="ＭＳ ゴシック" panose="020B0609070205080204" pitchFamily="49" charset="-128"/>
                <a:ea typeface="ＭＳ ゴシック" panose="020B0609070205080204" pitchFamily="49" charset="-128"/>
                <a:cs typeface="Meiryo UI" pitchFamily="50" charset="-128"/>
              </a:rPr>
              <a:t>■参考</a:t>
            </a:r>
            <a:r>
              <a:rPr lang="ja-JP" altLang="en-US" sz="1200" b="1" u="sng" dirty="0">
                <a:latin typeface="ＭＳ ゴシック" panose="020B0609070205080204" pitchFamily="49" charset="-128"/>
                <a:ea typeface="ＭＳ ゴシック" panose="020B0609070205080204" pitchFamily="49" charset="-128"/>
                <a:cs typeface="Meiryo UI" pitchFamily="50" charset="-128"/>
              </a:rPr>
              <a:t>指標２　国の地方消費者行政強化作戦の「政策目標」に係る府内の状況</a:t>
            </a:r>
          </a:p>
          <a:p>
            <a:pPr lvl="0">
              <a:spcAft>
                <a:spcPts val="600"/>
              </a:spcAft>
            </a:pPr>
            <a:r>
              <a:rPr lang="ja-JP" altLang="en-US" sz="1100" dirty="0" smtClean="0">
                <a:latin typeface="ＭＳ ゴシック" panose="020B0609070205080204" pitchFamily="49" charset="-128"/>
                <a:ea typeface="ＭＳ ゴシック" panose="020B0609070205080204" pitchFamily="49" charset="-128"/>
                <a:cs typeface="Meiryo UI" pitchFamily="50" charset="-128"/>
              </a:rPr>
              <a:t>▶ 国</a:t>
            </a:r>
            <a:r>
              <a:rPr lang="ja-JP" altLang="en-US" sz="1100" dirty="0">
                <a:latin typeface="ＭＳ ゴシック" panose="020B0609070205080204" pitchFamily="49" charset="-128"/>
                <a:ea typeface="ＭＳ ゴシック" panose="020B0609070205080204" pitchFamily="49" charset="-128"/>
                <a:cs typeface="Meiryo UI" pitchFamily="50" charset="-128"/>
              </a:rPr>
              <a:t>の第４期消費者基本計画との整合性を図るため、府内の状況を継続的に把握</a:t>
            </a:r>
            <a:r>
              <a:rPr lang="ja-JP" altLang="en-US" sz="1100" dirty="0" smtClean="0">
                <a:latin typeface="ＭＳ ゴシック" panose="020B0609070205080204" pitchFamily="49" charset="-128"/>
                <a:ea typeface="ＭＳ ゴシック" panose="020B0609070205080204" pitchFamily="49" charset="-128"/>
                <a:cs typeface="Meiryo UI" pitchFamily="50" charset="-128"/>
              </a:rPr>
              <a:t>する</a:t>
            </a:r>
            <a:endParaRPr lang="en-US" altLang="ja-JP" sz="1100" dirty="0" smtClean="0">
              <a:latin typeface="ＭＳ ゴシック" panose="020B0609070205080204" pitchFamily="49" charset="-128"/>
              <a:ea typeface="ＭＳ ゴシック" panose="020B0609070205080204" pitchFamily="49" charset="-128"/>
              <a:cs typeface="Meiryo UI" pitchFamily="50" charset="-128"/>
            </a:endParaRPr>
          </a:p>
          <a:p>
            <a:pPr lvl="0">
              <a:spcAft>
                <a:spcPts val="600"/>
              </a:spcAft>
            </a:pPr>
            <a:r>
              <a:rPr lang="en-US" altLang="ja-JP" sz="1100" dirty="0" smtClean="0">
                <a:latin typeface="ＭＳ ゴシック" panose="020B0609070205080204" pitchFamily="49" charset="-128"/>
                <a:ea typeface="ＭＳ ゴシック" panose="020B0609070205080204" pitchFamily="49" charset="-128"/>
                <a:cs typeface="Meiryo UI" pitchFamily="50" charset="-128"/>
              </a:rPr>
              <a:t>【</a:t>
            </a:r>
            <a:r>
              <a:rPr lang="ja-JP" altLang="en-US" sz="1100" dirty="0" smtClean="0">
                <a:latin typeface="ＭＳ ゴシック" panose="020B0609070205080204" pitchFamily="49" charset="-128"/>
                <a:ea typeface="ＭＳ ゴシック" panose="020B0609070205080204" pitchFamily="49" charset="-128"/>
                <a:cs typeface="Meiryo UI" pitchFamily="50" charset="-128"/>
              </a:rPr>
              <a:t>検証方法</a:t>
            </a:r>
            <a:r>
              <a:rPr lang="en-US" altLang="ja-JP" sz="1100" dirty="0" smtClean="0">
                <a:latin typeface="ＭＳ ゴシック" panose="020B0609070205080204" pitchFamily="49" charset="-128"/>
                <a:ea typeface="ＭＳ ゴシック" panose="020B0609070205080204" pitchFamily="49" charset="-128"/>
                <a:cs typeface="Meiryo UI" pitchFamily="50" charset="-128"/>
              </a:rPr>
              <a:t>】 </a:t>
            </a:r>
            <a:r>
              <a:rPr lang="ja-JP" altLang="en-US" sz="1100" dirty="0" smtClean="0">
                <a:latin typeface="ＭＳ ゴシック" panose="020B0609070205080204" pitchFamily="49" charset="-128"/>
                <a:ea typeface="ＭＳ ゴシック" panose="020B0609070205080204" pitchFamily="49" charset="-128"/>
                <a:cs typeface="Meiryo UI" pitchFamily="50" charset="-128"/>
              </a:rPr>
              <a:t>地方</a:t>
            </a:r>
            <a:r>
              <a:rPr lang="ja-JP" altLang="en-US" sz="1100" dirty="0">
                <a:latin typeface="ＭＳ ゴシック" panose="020B0609070205080204" pitchFamily="49" charset="-128"/>
                <a:ea typeface="ＭＳ ゴシック" panose="020B0609070205080204" pitchFamily="49" charset="-128"/>
                <a:cs typeface="Meiryo UI" pitchFamily="50" charset="-128"/>
              </a:rPr>
              <a:t>消費者行政強化作戦</a:t>
            </a:r>
            <a:r>
              <a:rPr lang="en-US" altLang="ja-JP" sz="1100" dirty="0">
                <a:latin typeface="ＭＳ ゴシック" panose="020B0609070205080204" pitchFamily="49" charset="-128"/>
                <a:ea typeface="ＭＳ ゴシック" panose="020B0609070205080204" pitchFamily="49" charset="-128"/>
                <a:cs typeface="Meiryo UI" pitchFamily="50" charset="-128"/>
              </a:rPr>
              <a:t>2020</a:t>
            </a:r>
            <a:r>
              <a:rPr lang="ja-JP" altLang="en-US" sz="1100" dirty="0">
                <a:latin typeface="ＭＳ ゴシック" panose="020B0609070205080204" pitchFamily="49" charset="-128"/>
                <a:ea typeface="ＭＳ ゴシック" panose="020B0609070205080204" pitchFamily="49" charset="-128"/>
                <a:cs typeface="Meiryo UI" pitchFamily="50" charset="-128"/>
              </a:rPr>
              <a:t>「施策目標」について、国の調査を活用</a:t>
            </a:r>
          </a:p>
        </p:txBody>
      </p:sp>
      <p:sp>
        <p:nvSpPr>
          <p:cNvPr id="18" name="正方形/長方形 17"/>
          <p:cNvSpPr/>
          <p:nvPr/>
        </p:nvSpPr>
        <p:spPr>
          <a:xfrm>
            <a:off x="8836317" y="1392102"/>
            <a:ext cx="4641166" cy="565167"/>
          </a:xfrm>
          <a:prstGeom prst="rect">
            <a:avLst/>
          </a:prstGeom>
          <a:ln w="6350">
            <a:noFill/>
          </a:ln>
        </p:spPr>
        <p:txBody>
          <a:bodyPr wrap="square" lIns="0" tIns="63997" rIns="0" bIns="63997" rtlCol="0" anchor="t">
            <a:noAutofit/>
          </a:bodyPr>
          <a:lstStyle/>
          <a:p>
            <a:pPr lvl="0">
              <a:spcAft>
                <a:spcPts val="600"/>
              </a:spcAft>
            </a:pPr>
            <a:r>
              <a:rPr lang="ja-JP" altLang="en-US" sz="1050" dirty="0">
                <a:latin typeface="ＭＳ ゴシック" panose="020B0609070205080204" pitchFamily="49" charset="-128"/>
                <a:ea typeface="ＭＳ ゴシック" panose="020B0609070205080204" pitchFamily="49" charset="-128"/>
                <a:cs typeface="Meiryo UI" pitchFamily="50" charset="-128"/>
              </a:rPr>
              <a:t>出典：</a:t>
            </a:r>
            <a:r>
              <a:rPr lang="ja-JP" altLang="en-US" sz="1050" dirty="0" smtClean="0">
                <a:latin typeface="ＭＳ ゴシック" panose="020B0609070205080204" pitchFamily="49" charset="-128"/>
                <a:ea typeface="ＭＳ ゴシック" panose="020B0609070205080204" pitchFamily="49" charset="-128"/>
                <a:cs typeface="Meiryo UI" pitchFamily="50" charset="-128"/>
              </a:rPr>
              <a:t>令和３年度 </a:t>
            </a:r>
            <a:r>
              <a:rPr lang="ja-JP" altLang="en-US" sz="1050" dirty="0">
                <a:latin typeface="ＭＳ ゴシック" panose="020B0609070205080204" pitchFamily="49" charset="-128"/>
                <a:ea typeface="ＭＳ ゴシック" panose="020B0609070205080204" pitchFamily="49" charset="-128"/>
                <a:cs typeface="Meiryo UI" pitchFamily="50" charset="-128"/>
              </a:rPr>
              <a:t>地方消費者行政の現況</a:t>
            </a:r>
            <a:r>
              <a:rPr lang="ja-JP" altLang="en-US" sz="1050" dirty="0" smtClean="0">
                <a:latin typeface="ＭＳ ゴシック" panose="020B0609070205080204" pitchFamily="49" charset="-128"/>
                <a:ea typeface="ＭＳ ゴシック" panose="020B0609070205080204" pitchFamily="49" charset="-128"/>
                <a:cs typeface="Meiryo UI" pitchFamily="50" charset="-128"/>
              </a:rPr>
              <a:t>調査（令和３年４月１日時点実績）</a:t>
            </a:r>
          </a:p>
          <a:p>
            <a:pPr lvl="0">
              <a:spcAft>
                <a:spcPts val="600"/>
              </a:spcAft>
            </a:pPr>
            <a:r>
              <a:rPr lang="en-US" altLang="ja-JP" sz="1050" dirty="0" smtClean="0">
                <a:latin typeface="ＭＳ ゴシック" panose="020B0609070205080204" pitchFamily="49" charset="-128"/>
                <a:ea typeface="ＭＳ ゴシック" panose="020B0609070205080204" pitchFamily="49" charset="-128"/>
                <a:cs typeface="Meiryo UI" pitchFamily="50" charset="-128"/>
              </a:rPr>
              <a:t>※</a:t>
            </a:r>
            <a:r>
              <a:rPr lang="ja-JP" altLang="en-US" sz="1050" dirty="0" smtClean="0">
                <a:latin typeface="ＭＳ ゴシック" panose="020B0609070205080204" pitchFamily="49" charset="-128"/>
                <a:ea typeface="ＭＳ ゴシック" panose="020B0609070205080204" pitchFamily="49" charset="-128"/>
                <a:cs typeface="Meiryo UI" pitchFamily="50" charset="-128"/>
              </a:rPr>
              <a:t>人口は令和３年１月１日時点の住民基本台帳を利用</a:t>
            </a:r>
          </a:p>
          <a:p>
            <a:pPr lvl="0">
              <a:spcAft>
                <a:spcPts val="600"/>
              </a:spcAft>
            </a:pPr>
            <a:endParaRPr lang="ja-JP" altLang="en-US" sz="1000" dirty="0">
              <a:latin typeface="ＭＳ ゴシック" panose="020B0609070205080204" pitchFamily="49" charset="-128"/>
              <a:ea typeface="ＭＳ ゴシック" panose="020B0609070205080204" pitchFamily="49" charset="-128"/>
              <a:cs typeface="Meiryo UI"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73224371"/>
              </p:ext>
            </p:extLst>
          </p:nvPr>
        </p:nvGraphicFramePr>
        <p:xfrm>
          <a:off x="245838" y="2049140"/>
          <a:ext cx="13180080" cy="7574400"/>
        </p:xfrm>
        <a:graphic>
          <a:graphicData uri="http://schemas.openxmlformats.org/drawingml/2006/table">
            <a:tbl>
              <a:tblPr firstRow="1" bandRow="1">
                <a:tableStyleId>{5940675A-B579-460E-94D1-54222C63F5DA}</a:tableStyleId>
              </a:tblPr>
              <a:tblGrid>
                <a:gridCol w="4938515">
                  <a:extLst>
                    <a:ext uri="{9D8B030D-6E8A-4147-A177-3AD203B41FA5}">
                      <a16:colId xmlns:a16="http://schemas.microsoft.com/office/drawing/2014/main" val="1852292518"/>
                    </a:ext>
                  </a:extLst>
                </a:gridCol>
                <a:gridCol w="1944216">
                  <a:extLst>
                    <a:ext uri="{9D8B030D-6E8A-4147-A177-3AD203B41FA5}">
                      <a16:colId xmlns:a16="http://schemas.microsoft.com/office/drawing/2014/main" val="2895972191"/>
                    </a:ext>
                  </a:extLst>
                </a:gridCol>
                <a:gridCol w="1944218">
                  <a:extLst>
                    <a:ext uri="{9D8B030D-6E8A-4147-A177-3AD203B41FA5}">
                      <a16:colId xmlns:a16="http://schemas.microsoft.com/office/drawing/2014/main" val="3077869297"/>
                    </a:ext>
                  </a:extLst>
                </a:gridCol>
                <a:gridCol w="4353131">
                  <a:extLst>
                    <a:ext uri="{9D8B030D-6E8A-4147-A177-3AD203B41FA5}">
                      <a16:colId xmlns:a16="http://schemas.microsoft.com/office/drawing/2014/main" val="3437099516"/>
                    </a:ext>
                  </a:extLst>
                </a:gridCol>
              </a:tblGrid>
              <a:tr h="163192">
                <a:tc>
                  <a:txBody>
                    <a:bodyPr/>
                    <a:lstStyle/>
                    <a:p>
                      <a:pPr algn="ctr"/>
                      <a:r>
                        <a:rPr kumimoji="1" lang="ja-JP" altLang="en-US" sz="900" dirty="0" smtClean="0"/>
                        <a:t>消費者庁　地方消費者行政強化作戦</a:t>
                      </a:r>
                      <a:r>
                        <a:rPr kumimoji="1" lang="en-US" altLang="ja-JP" sz="900" dirty="0" smtClean="0"/>
                        <a:t>2020</a:t>
                      </a:r>
                      <a:r>
                        <a:rPr kumimoji="1" lang="ja-JP" altLang="en-US" sz="900" dirty="0" smtClean="0"/>
                        <a:t>「政策目標」　　</a:t>
                      </a:r>
                      <a:r>
                        <a:rPr kumimoji="1" lang="en-US" altLang="ja-JP" sz="900" dirty="0" smtClean="0"/>
                        <a:t>《</a:t>
                      </a:r>
                      <a:r>
                        <a:rPr kumimoji="1" lang="ja-JP" altLang="en-US" sz="900" dirty="0" smtClean="0"/>
                        <a:t>政策目標ごとの現状</a:t>
                      </a:r>
                      <a:r>
                        <a:rPr kumimoji="1" lang="en-US" altLang="ja-JP" sz="900" dirty="0" smtClean="0"/>
                        <a:t>》</a:t>
                      </a:r>
                      <a:endParaRPr kumimoji="1" lang="ja-JP" altLang="en-US" sz="900" dirty="0"/>
                    </a:p>
                  </a:txBody>
                  <a:tcPr/>
                </a:tc>
                <a:tc>
                  <a:txBody>
                    <a:bodyPr/>
                    <a:lstStyle/>
                    <a:p>
                      <a:pPr algn="ctr"/>
                      <a:r>
                        <a:rPr kumimoji="1" lang="ja-JP" altLang="ja-JP" sz="900" kern="1200" dirty="0" smtClean="0">
                          <a:solidFill>
                            <a:schemeClr val="tx1"/>
                          </a:solidFill>
                          <a:effectLst/>
                          <a:latin typeface="+mn-lt"/>
                          <a:ea typeface="+mn-ea"/>
                          <a:cs typeface="+mn-cs"/>
                        </a:rPr>
                        <a:t>府内市町村の状況</a:t>
                      </a:r>
                      <a:endParaRPr kumimoji="1" lang="ja-JP" altLang="en-US" sz="900" dirty="0"/>
                    </a:p>
                  </a:txBody>
                  <a:tcPr anchor="ctr"/>
                </a:tc>
                <a:tc>
                  <a:txBody>
                    <a:bodyPr/>
                    <a:lstStyle/>
                    <a:p>
                      <a:pPr algn="ctr"/>
                      <a:r>
                        <a:rPr kumimoji="1" lang="zh-TW" altLang="en-US" sz="900" dirty="0" smtClean="0"/>
                        <a:t>目標達成状況</a:t>
                      </a:r>
                      <a:endParaRPr kumimoji="1" lang="ja-JP" altLang="en-US" sz="900" dirty="0"/>
                    </a:p>
                  </a:txBody>
                  <a:tcPr anchor="ctr"/>
                </a:tc>
                <a:tc>
                  <a:txBody>
                    <a:bodyPr/>
                    <a:lstStyle/>
                    <a:p>
                      <a:pPr algn="ctr"/>
                      <a:r>
                        <a:rPr kumimoji="1" lang="ja-JP" altLang="en-US" sz="900" dirty="0" smtClean="0"/>
                        <a:t>備考</a:t>
                      </a:r>
                      <a:endParaRPr kumimoji="1" lang="ja-JP" altLang="en-US" sz="900" dirty="0"/>
                    </a:p>
                  </a:txBody>
                  <a:tcPr anchor="ctr"/>
                </a:tc>
                <a:extLst>
                  <a:ext uri="{0D108BD9-81ED-4DB2-BD59-A6C34878D82A}">
                    <a16:rowId xmlns:a16="http://schemas.microsoft.com/office/drawing/2014/main" val="1743073671"/>
                  </a:ext>
                </a:extLst>
              </a:tr>
              <a:tr h="150616">
                <a:tc gridSpan="4">
                  <a:txBody>
                    <a:bodyPr/>
                    <a:lstStyle/>
                    <a:p>
                      <a:pPr algn="l"/>
                      <a:r>
                        <a:rPr kumimoji="1" lang="ja-JP" altLang="en-US" sz="900" dirty="0" smtClean="0"/>
                        <a:t>＜政策目標１＞ 消費生活相談体制の強化　</a:t>
                      </a:r>
                      <a:r>
                        <a:rPr kumimoji="1" lang="en-US" altLang="ja-JP" sz="900" dirty="0" smtClean="0"/>
                        <a:t>【</a:t>
                      </a:r>
                      <a:r>
                        <a:rPr kumimoji="1" lang="ja-JP" altLang="en-US" sz="900" dirty="0" smtClean="0"/>
                        <a:t>消費生活センターの設置促進</a:t>
                      </a:r>
                      <a:r>
                        <a:rPr kumimoji="1" lang="en-US" altLang="ja-JP" sz="900" dirty="0" smtClean="0"/>
                        <a:t>】</a:t>
                      </a:r>
                      <a:endParaRPr kumimoji="1" lang="ja-JP" altLang="en-US" sz="9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10664434"/>
                  </a:ext>
                </a:extLst>
              </a:tr>
              <a:tr h="138040">
                <a:tc>
                  <a:txBody>
                    <a:bodyPr/>
                    <a:lstStyle/>
                    <a:p>
                      <a:pPr algn="l"/>
                      <a:r>
                        <a:rPr kumimoji="1" lang="ja-JP" altLang="en-US" sz="900" dirty="0" smtClean="0"/>
                        <a:t>１－１　消費生活センター設置市区町村の都道府県内人口カバー率</a:t>
                      </a:r>
                      <a:r>
                        <a:rPr kumimoji="1" lang="en-US" altLang="ja-JP" sz="900" dirty="0" smtClean="0"/>
                        <a:t>90</a:t>
                      </a:r>
                      <a:r>
                        <a:rPr kumimoji="1" lang="ja-JP" altLang="en-US" sz="900" dirty="0" smtClean="0"/>
                        <a:t>％以上</a:t>
                      </a:r>
                      <a:endParaRPr kumimoji="1" lang="ja-JP" altLang="en-US" sz="900" dirty="0"/>
                    </a:p>
                  </a:txBody>
                  <a:tcPr/>
                </a:tc>
                <a:tc>
                  <a:txBody>
                    <a:bodyPr/>
                    <a:lstStyle/>
                    <a:p>
                      <a:pPr algn="ctr"/>
                      <a:r>
                        <a:rPr kumimoji="1" lang="en-US" altLang="ja-JP" sz="900" dirty="0" smtClean="0"/>
                        <a:t>37/43</a:t>
                      </a:r>
                      <a:r>
                        <a:rPr kumimoji="1" lang="ja-JP" altLang="en-US" sz="900" dirty="0" smtClean="0"/>
                        <a:t>　（市町村）</a:t>
                      </a:r>
                      <a:endParaRPr kumimoji="1" lang="ja-JP" altLang="en-US" sz="900" dirty="0"/>
                    </a:p>
                  </a:txBody>
                  <a:tcPr/>
                </a:tc>
                <a:tc>
                  <a:txBody>
                    <a:bodyPr/>
                    <a:lstStyle/>
                    <a:p>
                      <a:pPr algn="ctr"/>
                      <a:r>
                        <a:rPr kumimoji="1" lang="ja-JP" altLang="en-US" sz="900" dirty="0" smtClean="0"/>
                        <a:t>○（</a:t>
                      </a:r>
                      <a:r>
                        <a:rPr kumimoji="1" lang="en-US" altLang="ja-JP" sz="900" dirty="0" smtClean="0"/>
                        <a:t>98.8%</a:t>
                      </a:r>
                      <a:r>
                        <a:rPr kumimoji="1" lang="ja-JP" altLang="en-US" sz="900" dirty="0" smtClean="0"/>
                        <a:t>）</a:t>
                      </a:r>
                      <a:endParaRPr kumimoji="1" lang="ja-JP" altLang="en-US" sz="900" dirty="0"/>
                    </a:p>
                  </a:txBody>
                  <a:tcPr/>
                </a:tc>
                <a:tc>
                  <a:txBody>
                    <a:bodyPr/>
                    <a:lstStyle/>
                    <a:p>
                      <a:pPr algn="l"/>
                      <a:r>
                        <a:rPr kumimoji="1" lang="ja-JP" altLang="en-US" sz="900" dirty="0" smtClean="0"/>
                        <a:t>未設置：能勢町、豊能町、島本町、岬町、田尻町、忠岡町</a:t>
                      </a:r>
                      <a:endParaRPr kumimoji="1" lang="en-US" altLang="ja-JP" sz="900" dirty="0" smtClean="0"/>
                    </a:p>
                  </a:txBody>
                  <a:tcPr/>
                </a:tc>
                <a:extLst>
                  <a:ext uri="{0D108BD9-81ED-4DB2-BD59-A6C34878D82A}">
                    <a16:rowId xmlns:a16="http://schemas.microsoft.com/office/drawing/2014/main" val="3731857886"/>
                  </a:ext>
                </a:extLst>
              </a:tr>
              <a:tr h="125464">
                <a:tc gridSpan="4">
                  <a:txBody>
                    <a:bodyPr/>
                    <a:lstStyle/>
                    <a:p>
                      <a:pPr algn="l"/>
                      <a:r>
                        <a:rPr kumimoji="1" lang="ja-JP" altLang="en-US" sz="900" dirty="0" smtClean="0"/>
                        <a:t>＜政策目標２＞ 消費生活相談の質の向上　</a:t>
                      </a:r>
                      <a:r>
                        <a:rPr kumimoji="1" lang="en-US" altLang="ja-JP" sz="900" dirty="0" smtClean="0"/>
                        <a:t>【</a:t>
                      </a:r>
                      <a:r>
                        <a:rPr kumimoji="1" lang="ja-JP" altLang="en-US" sz="900" dirty="0" smtClean="0"/>
                        <a:t>消費生活相談員の配置・レベルアップの促進</a:t>
                      </a:r>
                      <a:r>
                        <a:rPr kumimoji="1" lang="en-US" altLang="ja-JP" sz="900" dirty="0" smtClean="0"/>
                        <a:t>】</a:t>
                      </a:r>
                      <a:endParaRPr kumimoji="1" lang="ja-JP" altLang="en-US" sz="9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5107458"/>
                  </a:ext>
                </a:extLst>
              </a:tr>
              <a:tr h="0">
                <a:tc>
                  <a:txBody>
                    <a:bodyPr/>
                    <a:lstStyle/>
                    <a:p>
                      <a:pPr algn="l"/>
                      <a:r>
                        <a:rPr kumimoji="1" lang="ja-JP" altLang="en-US" sz="900" kern="1200" dirty="0" smtClean="0">
                          <a:solidFill>
                            <a:schemeClr val="tx1"/>
                          </a:solidFill>
                          <a:latin typeface="+mn-lt"/>
                          <a:ea typeface="+mn-ea"/>
                          <a:cs typeface="+mn-cs"/>
                        </a:rPr>
                        <a:t>２－１　消費生活相談員配置市区町村の都道府県内人口カバー率</a:t>
                      </a:r>
                      <a:r>
                        <a:rPr kumimoji="1" lang="en-US" altLang="ja-JP" sz="900" kern="1200" dirty="0" smtClean="0">
                          <a:solidFill>
                            <a:schemeClr val="tx1"/>
                          </a:solidFill>
                          <a:latin typeface="+mn-lt"/>
                          <a:ea typeface="+mn-ea"/>
                          <a:cs typeface="+mn-cs"/>
                        </a:rPr>
                        <a:t>90</a:t>
                      </a:r>
                      <a:r>
                        <a:rPr kumimoji="1" lang="ja-JP" altLang="en-US" sz="900" kern="1200" dirty="0" smtClean="0">
                          <a:solidFill>
                            <a:schemeClr val="tx1"/>
                          </a:solidFill>
                          <a:latin typeface="+mn-lt"/>
                          <a:ea typeface="+mn-ea"/>
                          <a:cs typeface="+mn-cs"/>
                        </a:rPr>
                        <a:t>％以上</a:t>
                      </a:r>
                      <a:endParaRPr kumimoji="1" lang="ja-JP" altLang="en-US" sz="900" kern="1200" dirty="0">
                        <a:solidFill>
                          <a:schemeClr val="tx1"/>
                        </a:solidFill>
                        <a:latin typeface="+mn-lt"/>
                        <a:ea typeface="+mn-ea"/>
                        <a:cs typeface="+mn-cs"/>
                      </a:endParaRPr>
                    </a:p>
                  </a:txBody>
                  <a:tcPr/>
                </a:tc>
                <a:tc>
                  <a:txBody>
                    <a:bodyPr/>
                    <a:lstStyle/>
                    <a:p>
                      <a:pPr algn="ctr"/>
                      <a:r>
                        <a:rPr kumimoji="1" lang="en-US" altLang="ja-JP" sz="900" dirty="0" smtClean="0"/>
                        <a:t>42/43</a:t>
                      </a:r>
                      <a:r>
                        <a:rPr kumimoji="1" lang="ja-JP" altLang="en-US" sz="900" dirty="0" smtClean="0"/>
                        <a:t>　（市町村）</a:t>
                      </a:r>
                      <a:endParaRPr kumimoji="1" lang="ja-JP" altLang="en-US" sz="900" dirty="0"/>
                    </a:p>
                  </a:txBody>
                  <a:tcPr/>
                </a:tc>
                <a:tc>
                  <a:txBody>
                    <a:bodyPr/>
                    <a:lstStyle/>
                    <a:p>
                      <a:pPr algn="ctr"/>
                      <a:r>
                        <a:rPr kumimoji="1" lang="ja-JP" altLang="en-US" sz="900" dirty="0" smtClean="0"/>
                        <a:t>○　（</a:t>
                      </a:r>
                      <a:r>
                        <a:rPr kumimoji="1" lang="en-US" altLang="ja-JP" sz="900" dirty="0" smtClean="0"/>
                        <a:t>99.9%</a:t>
                      </a:r>
                      <a:r>
                        <a:rPr kumimoji="1" lang="ja-JP" altLang="en-US" sz="900" dirty="0" smtClean="0"/>
                        <a:t>）</a:t>
                      </a:r>
                      <a:endParaRPr kumimoji="1" lang="ja-JP" altLang="en-US" sz="900" dirty="0"/>
                    </a:p>
                  </a:txBody>
                  <a:tcPr/>
                </a:tc>
                <a:tc>
                  <a:txBody>
                    <a:bodyPr/>
                    <a:lstStyle/>
                    <a:p>
                      <a:r>
                        <a:rPr kumimoji="1" lang="ja-JP" altLang="en-US" sz="900" dirty="0" smtClean="0"/>
                        <a:t>未設置：能勢町</a:t>
                      </a:r>
                      <a:endParaRPr kumimoji="1" lang="ja-JP" altLang="en-US" sz="900" dirty="0"/>
                    </a:p>
                  </a:txBody>
                  <a:tcPr/>
                </a:tc>
                <a:extLst>
                  <a:ext uri="{0D108BD9-81ED-4DB2-BD59-A6C34878D82A}">
                    <a16:rowId xmlns:a16="http://schemas.microsoft.com/office/drawing/2014/main" val="3999470954"/>
                  </a:ext>
                </a:extLst>
              </a:tr>
              <a:tr h="172320">
                <a:tc>
                  <a:txBody>
                    <a:bodyPr/>
                    <a:lstStyle/>
                    <a:p>
                      <a:pPr algn="l"/>
                      <a:r>
                        <a:rPr kumimoji="1" lang="zh-TW" altLang="en-US" sz="900" dirty="0" smtClean="0"/>
                        <a:t>２－２　相談員資格保有率</a:t>
                      </a:r>
                      <a:r>
                        <a:rPr kumimoji="1" lang="en-US" altLang="zh-TW" sz="900" dirty="0" smtClean="0"/>
                        <a:t>75</a:t>
                      </a:r>
                      <a:r>
                        <a:rPr kumimoji="1" lang="zh-TW" altLang="en-US" sz="900" dirty="0" smtClean="0"/>
                        <a:t>％以上</a:t>
                      </a:r>
                      <a:endParaRPr kumimoji="1" lang="ja-JP" altLang="en-US" sz="900" dirty="0"/>
                    </a:p>
                  </a:txBody>
                  <a:tcPr/>
                </a:tc>
                <a:tc>
                  <a:txBody>
                    <a:bodyPr/>
                    <a:lstStyle/>
                    <a:p>
                      <a:pPr algn="ctr"/>
                      <a:r>
                        <a:rPr kumimoji="1" lang="en-US" altLang="ja-JP" sz="900" dirty="0" smtClean="0"/>
                        <a:t>160/163</a:t>
                      </a:r>
                      <a:r>
                        <a:rPr kumimoji="1" lang="ja-JP" altLang="en-US" sz="900" dirty="0" smtClean="0"/>
                        <a:t>　（名）</a:t>
                      </a:r>
                      <a:endParaRPr kumimoji="1" lang="ja-JP" altLang="en-US" sz="900" dirty="0"/>
                    </a:p>
                  </a:txBody>
                  <a:tcPr>
                    <a:noFill/>
                  </a:tcPr>
                </a:tc>
                <a:tc>
                  <a:txBody>
                    <a:bodyPr/>
                    <a:lstStyle/>
                    <a:p>
                      <a:pPr algn="ctr"/>
                      <a:r>
                        <a:rPr kumimoji="1" lang="ja-JP" altLang="en-US" sz="900" dirty="0" smtClean="0"/>
                        <a:t>○　（</a:t>
                      </a:r>
                      <a:r>
                        <a:rPr kumimoji="1" lang="en-US" altLang="ja-JP" sz="900" dirty="0" smtClean="0"/>
                        <a:t>98.2%</a:t>
                      </a:r>
                      <a:r>
                        <a:rPr kumimoji="1" lang="ja-JP" altLang="en-US" sz="900" dirty="0" smtClean="0"/>
                        <a:t>）</a:t>
                      </a:r>
                      <a:endParaRPr kumimoji="1" lang="en-US" altLang="ja-JP" sz="900" dirty="0" smtClean="0"/>
                    </a:p>
                  </a:txBody>
                  <a:tcPr>
                    <a:noFill/>
                  </a:tcPr>
                </a:tc>
                <a:tc>
                  <a:txBody>
                    <a:bodyPr/>
                    <a:lstStyle/>
                    <a:p>
                      <a:pPr algn="ctr"/>
                      <a:r>
                        <a:rPr kumimoji="1" lang="ja-JP" altLang="en-US" sz="900" dirty="0" smtClean="0"/>
                        <a:t>－</a:t>
                      </a:r>
                      <a:endParaRPr kumimoji="1" lang="en-US" altLang="ja-JP" sz="900" dirty="0" smtClean="0"/>
                    </a:p>
                  </a:txBody>
                  <a:tcPr/>
                </a:tc>
                <a:extLst>
                  <a:ext uri="{0D108BD9-81ED-4DB2-BD59-A6C34878D82A}">
                    <a16:rowId xmlns:a16="http://schemas.microsoft.com/office/drawing/2014/main" val="1291257690"/>
                  </a:ext>
                </a:extLst>
              </a:tr>
              <a:tr h="159744">
                <a:tc>
                  <a:txBody>
                    <a:bodyPr/>
                    <a:lstStyle/>
                    <a:p>
                      <a:pPr algn="l"/>
                      <a:r>
                        <a:rPr kumimoji="1" lang="ja-JP" altLang="en-US" sz="900" dirty="0" smtClean="0"/>
                        <a:t>２－３　相談員の研修参加率</a:t>
                      </a:r>
                      <a:r>
                        <a:rPr kumimoji="1" lang="en-US" altLang="ja-JP" sz="900" dirty="0" smtClean="0"/>
                        <a:t>100</a:t>
                      </a:r>
                      <a:r>
                        <a:rPr kumimoji="1" lang="ja-JP" altLang="en-US" sz="900" dirty="0" smtClean="0"/>
                        <a:t>％（各年度）</a:t>
                      </a:r>
                      <a:endParaRPr kumimoji="1" lang="ja-JP" altLang="en-US" sz="900" dirty="0"/>
                    </a:p>
                  </a:txBody>
                  <a:tcPr/>
                </a:tc>
                <a:tc>
                  <a:txBody>
                    <a:bodyPr/>
                    <a:lstStyle/>
                    <a:p>
                      <a:pPr algn="ctr"/>
                      <a:r>
                        <a:rPr kumimoji="1" lang="en-US" altLang="ja-JP" sz="900" dirty="0" smtClean="0"/>
                        <a:t>140/163</a:t>
                      </a:r>
                      <a:r>
                        <a:rPr kumimoji="1" lang="ja-JP" altLang="en-US" sz="900" smtClean="0"/>
                        <a:t>　（名）</a:t>
                      </a:r>
                      <a:endParaRPr kumimoji="1" lang="ja-JP" altLang="en-US" sz="900" dirty="0"/>
                    </a:p>
                  </a:txBody>
                  <a:tcPr>
                    <a:noFill/>
                  </a:tcPr>
                </a:tc>
                <a:tc>
                  <a:txBody>
                    <a:bodyPr/>
                    <a:lstStyle/>
                    <a:p>
                      <a:pPr algn="ctr"/>
                      <a:r>
                        <a:rPr kumimoji="1" lang="en-US" altLang="ja-JP" sz="900" dirty="0" smtClean="0"/>
                        <a:t>×</a:t>
                      </a:r>
                      <a:r>
                        <a:rPr kumimoji="1" lang="ja-JP" altLang="en-US" sz="900" dirty="0" smtClean="0"/>
                        <a:t>　（</a:t>
                      </a:r>
                      <a:r>
                        <a:rPr kumimoji="1" lang="en-US" altLang="ja-JP" sz="900" dirty="0" smtClean="0"/>
                        <a:t>85.9%</a:t>
                      </a:r>
                      <a:r>
                        <a:rPr kumimoji="1" lang="ja-JP" altLang="en-US" sz="900" dirty="0" smtClean="0"/>
                        <a:t>）</a:t>
                      </a:r>
                      <a:endParaRPr kumimoji="1" lang="ja-JP" altLang="en-US" sz="900" dirty="0"/>
                    </a:p>
                  </a:txBody>
                  <a:tcPr>
                    <a:noFill/>
                  </a:tcPr>
                </a:tc>
                <a:tc>
                  <a:txBody>
                    <a:bodyPr/>
                    <a:lstStyle/>
                    <a:p>
                      <a:pPr algn="ctr"/>
                      <a:r>
                        <a:rPr kumimoji="1" lang="ja-JP" altLang="en-US" sz="900" dirty="0" smtClean="0"/>
                        <a:t>－</a:t>
                      </a:r>
                      <a:endParaRPr kumimoji="1" lang="ja-JP" altLang="en-US" sz="900" dirty="0"/>
                    </a:p>
                  </a:txBody>
                  <a:tcPr/>
                </a:tc>
                <a:extLst>
                  <a:ext uri="{0D108BD9-81ED-4DB2-BD59-A6C34878D82A}">
                    <a16:rowId xmlns:a16="http://schemas.microsoft.com/office/drawing/2014/main" val="920687910"/>
                  </a:ext>
                </a:extLst>
              </a:tr>
              <a:tr h="147168">
                <a:tc>
                  <a:txBody>
                    <a:bodyPr/>
                    <a:lstStyle/>
                    <a:p>
                      <a:pPr algn="l"/>
                      <a:r>
                        <a:rPr kumimoji="1" lang="zh-TW" altLang="en-US" sz="900" dirty="0" smtClean="0"/>
                        <a:t>２－４　指定消費生活相談員配置（全都道府県）</a:t>
                      </a:r>
                      <a:endParaRPr kumimoji="1" lang="ja-JP" altLang="en-US" sz="900" dirty="0"/>
                    </a:p>
                  </a:txBody>
                  <a:tcPr/>
                </a:tc>
                <a:tc>
                  <a:txBody>
                    <a:bodyPr/>
                    <a:lstStyle/>
                    <a:p>
                      <a:pPr algn="ctr"/>
                      <a:r>
                        <a:rPr kumimoji="1" lang="ja-JP" altLang="en-US" sz="900" dirty="0" smtClean="0"/>
                        <a:t>府</a:t>
                      </a:r>
                      <a:r>
                        <a:rPr kumimoji="1" lang="ja-JP" altLang="en-US" sz="900" baseline="0" dirty="0" smtClean="0"/>
                        <a:t> １ 名</a:t>
                      </a:r>
                      <a:endParaRPr kumimoji="1" lang="en-US" altLang="ja-JP" sz="900" baseline="0" dirty="0" smtClean="0"/>
                    </a:p>
                  </a:txBody>
                  <a:tcPr/>
                </a:tc>
                <a:tc>
                  <a:txBody>
                    <a:bodyPr/>
                    <a:lstStyle/>
                    <a:p>
                      <a:pPr algn="ctr"/>
                      <a:r>
                        <a:rPr kumimoji="1" lang="ja-JP" altLang="en-US" sz="900" dirty="0" smtClean="0"/>
                        <a:t>○</a:t>
                      </a:r>
                      <a:endParaRPr kumimoji="1" lang="ja-JP" altLang="en-US" sz="900" dirty="0"/>
                    </a:p>
                  </a:txBody>
                  <a:tcPr/>
                </a:tc>
                <a:tc>
                  <a:txBody>
                    <a:bodyPr/>
                    <a:lstStyle/>
                    <a:p>
                      <a:pPr algn="ctr"/>
                      <a:r>
                        <a:rPr kumimoji="1" lang="ja-JP" altLang="en-US" sz="900" dirty="0" smtClean="0"/>
                        <a:t>－</a:t>
                      </a:r>
                      <a:endParaRPr kumimoji="1" lang="ja-JP" altLang="en-US" sz="900" dirty="0"/>
                    </a:p>
                  </a:txBody>
                  <a:tcPr/>
                </a:tc>
                <a:extLst>
                  <a:ext uri="{0D108BD9-81ED-4DB2-BD59-A6C34878D82A}">
                    <a16:rowId xmlns:a16="http://schemas.microsoft.com/office/drawing/2014/main" val="2818193378"/>
                  </a:ext>
                </a:extLst>
              </a:tr>
              <a:tr h="206600">
                <a:tc gridSpan="4">
                  <a:txBody>
                    <a:bodyPr/>
                    <a:lstStyle/>
                    <a:p>
                      <a:pPr algn="l"/>
                      <a:r>
                        <a:rPr kumimoji="1" lang="ja-JP" altLang="en-US" sz="900" dirty="0" smtClean="0"/>
                        <a:t>＜政策目標３＞ 消費者教育の推進等</a:t>
                      </a:r>
                      <a:r>
                        <a:rPr kumimoji="1" lang="en-US" altLang="ja-JP" sz="900" dirty="0" smtClean="0"/>
                        <a:t>【</a:t>
                      </a:r>
                      <a:r>
                        <a:rPr kumimoji="1" lang="ja-JP" altLang="en-US" sz="900" dirty="0" smtClean="0"/>
                        <a:t>若年者の消費者教育の推進等</a:t>
                      </a:r>
                      <a:r>
                        <a:rPr kumimoji="1" lang="en-US" altLang="ja-JP" sz="900" dirty="0" smtClean="0"/>
                        <a:t>】【</a:t>
                      </a:r>
                      <a:r>
                        <a:rPr kumimoji="1" lang="ja-JP" altLang="en-US" sz="900" dirty="0" smtClean="0"/>
                        <a:t>地域における消費者教育推進体制の確保</a:t>
                      </a:r>
                      <a:r>
                        <a:rPr kumimoji="1" lang="en-US" altLang="ja-JP" sz="900" dirty="0" smtClean="0"/>
                        <a:t>】【SDGs</a:t>
                      </a:r>
                      <a:r>
                        <a:rPr kumimoji="1" lang="ja-JP" altLang="en-US" sz="900" dirty="0" err="1" smtClean="0"/>
                        <a:t>への</a:t>
                      </a:r>
                      <a:r>
                        <a:rPr kumimoji="1" lang="ja-JP" altLang="en-US" sz="900" dirty="0" smtClean="0"/>
                        <a:t>取組</a:t>
                      </a:r>
                      <a:r>
                        <a:rPr kumimoji="1" lang="en-US" altLang="ja-JP" sz="900" dirty="0" smtClean="0"/>
                        <a:t>】</a:t>
                      </a:r>
                      <a:endParaRPr kumimoji="1" lang="ja-JP" altLang="en-US" sz="9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53482853"/>
                  </a:ext>
                </a:extLst>
              </a:tr>
              <a:tr h="122016">
                <a:tc>
                  <a:txBody>
                    <a:bodyPr/>
                    <a:lstStyle/>
                    <a:p>
                      <a:pPr algn="l"/>
                      <a:r>
                        <a:rPr kumimoji="1" lang="ja-JP" altLang="en-US" sz="900" dirty="0" smtClean="0"/>
                        <a:t>３－１　消費者教育教材「社会への扉」等を活用した全国での実践的な消費者教育の実施</a:t>
                      </a:r>
                      <a:endParaRPr kumimoji="1" lang="ja-JP" altLang="en-US" sz="900" dirty="0"/>
                    </a:p>
                  </a:txBody>
                  <a:tcPr/>
                </a:tc>
                <a:tc>
                  <a:txBody>
                    <a:bodyPr/>
                    <a:lstStyle/>
                    <a:p>
                      <a:pPr algn="ctr"/>
                      <a:r>
                        <a:rPr kumimoji="1" lang="en-US" altLang="ja-JP" sz="900" dirty="0" smtClean="0"/>
                        <a:t>292/329</a:t>
                      </a:r>
                      <a:r>
                        <a:rPr kumimoji="1" lang="ja-JP" altLang="en-US" sz="900" dirty="0" smtClean="0"/>
                        <a:t>　（校）</a:t>
                      </a:r>
                      <a:endParaRPr kumimoji="1" lang="en-US" altLang="ja-JP" sz="900" dirty="0" smtClean="0"/>
                    </a:p>
                  </a:txBody>
                  <a:tcPr/>
                </a:tc>
                <a:tc>
                  <a:txBody>
                    <a:bodyPr/>
                    <a:lstStyle/>
                    <a:p>
                      <a:pPr algn="ctr"/>
                      <a:r>
                        <a:rPr kumimoji="1" lang="en-US" altLang="ja-JP" sz="900" dirty="0" smtClean="0"/>
                        <a:t>88.7%</a:t>
                      </a:r>
                      <a:endParaRPr kumimoji="1" lang="ja-JP" altLang="en-US" sz="900" dirty="0"/>
                    </a:p>
                  </a:txBody>
                  <a:tcPr/>
                </a:tc>
                <a:tc>
                  <a:txBody>
                    <a:bodyPr/>
                    <a:lstStyle/>
                    <a:p>
                      <a:r>
                        <a:rPr kumimoji="1" lang="ja-JP" altLang="en-US" sz="900" dirty="0" smtClean="0"/>
                        <a:t>対象校</a:t>
                      </a:r>
                      <a:r>
                        <a:rPr kumimoji="1" lang="ja-JP" altLang="en-US" sz="900" dirty="0" smtClean="0">
                          <a:sym typeface="Wingdings" panose="05000000000000000000" pitchFamily="2" charset="2"/>
                        </a:rPr>
                        <a:t>：（国公立</a:t>
                      </a:r>
                      <a:r>
                        <a:rPr kumimoji="1" lang="ja-JP" altLang="en-US" sz="900" dirty="0" smtClean="0"/>
                        <a:t>）（私立）高等学校等、特別支援学校、高等専門学校</a:t>
                      </a:r>
                      <a:endParaRPr kumimoji="1" lang="ja-JP" altLang="en-US" sz="900" dirty="0"/>
                    </a:p>
                  </a:txBody>
                  <a:tcPr/>
                </a:tc>
                <a:extLst>
                  <a:ext uri="{0D108BD9-81ED-4DB2-BD59-A6C34878D82A}">
                    <a16:rowId xmlns:a16="http://schemas.microsoft.com/office/drawing/2014/main" val="363712402"/>
                  </a:ext>
                </a:extLst>
              </a:tr>
              <a:tr h="397472">
                <a:tc>
                  <a:txBody>
                    <a:bodyPr/>
                    <a:lstStyle/>
                    <a:p>
                      <a:pPr algn="l"/>
                      <a:r>
                        <a:rPr kumimoji="1" lang="ja-JP" altLang="en-US" sz="900" dirty="0" smtClean="0"/>
                        <a:t>３－２　若年者の消費者ホットライン</a:t>
                      </a:r>
                      <a:r>
                        <a:rPr kumimoji="1" lang="en-US" altLang="ja-JP" sz="900" dirty="0" smtClean="0"/>
                        <a:t>188</a:t>
                      </a:r>
                      <a:r>
                        <a:rPr kumimoji="1" lang="ja-JP" altLang="en-US" sz="900" dirty="0" smtClean="0"/>
                        <a:t>の認知度</a:t>
                      </a:r>
                      <a:r>
                        <a:rPr kumimoji="1" lang="en-US" altLang="ja-JP" sz="900" dirty="0" smtClean="0"/>
                        <a:t>30</a:t>
                      </a:r>
                      <a:r>
                        <a:rPr kumimoji="1" lang="ja-JP" altLang="en-US" sz="900" dirty="0" smtClean="0"/>
                        <a:t>％以上（全国）</a:t>
                      </a:r>
                      <a:endParaRPr kumimoji="1" lang="ja-JP" altLang="en-US" sz="900" dirty="0"/>
                    </a:p>
                  </a:txBody>
                  <a:tcPr/>
                </a:tc>
                <a:tc>
                  <a:txBody>
                    <a:bodyPr/>
                    <a:lstStyle/>
                    <a:p>
                      <a:pPr algn="ctr"/>
                      <a:r>
                        <a:rPr kumimoji="1" lang="ja-JP" altLang="en-US" sz="900" dirty="0" smtClean="0"/>
                        <a:t>－</a:t>
                      </a:r>
                      <a:endParaRPr kumimoji="1" lang="ja-JP" altLang="en-US" sz="900" dirty="0"/>
                    </a:p>
                  </a:txBody>
                  <a:tcPr anchor="ctr"/>
                </a:tc>
                <a:tc>
                  <a:txBody>
                    <a:bodyPr/>
                    <a:lstStyle/>
                    <a:p>
                      <a:r>
                        <a:rPr kumimoji="1" lang="en-US" altLang="ja-JP" sz="900" dirty="0" smtClean="0"/>
                        <a:t>15</a:t>
                      </a:r>
                      <a:r>
                        <a:rPr kumimoji="1" lang="ja-JP" altLang="en-US" sz="900" dirty="0" smtClean="0"/>
                        <a:t>～</a:t>
                      </a:r>
                      <a:r>
                        <a:rPr kumimoji="1" lang="en-US" altLang="ja-JP" sz="900" dirty="0" smtClean="0"/>
                        <a:t>19 </a:t>
                      </a:r>
                      <a:r>
                        <a:rPr kumimoji="1" lang="ja-JP" altLang="en-US" sz="900" dirty="0" smtClean="0"/>
                        <a:t>歳の「消費者ホットライン </a:t>
                      </a:r>
                      <a:r>
                        <a:rPr kumimoji="1" lang="en-US" altLang="ja-JP" sz="900" dirty="0" smtClean="0"/>
                        <a:t>188</a:t>
                      </a:r>
                      <a:r>
                        <a:rPr kumimoji="1" lang="ja-JP" altLang="en-US" sz="900" dirty="0" smtClean="0"/>
                        <a:t>」の認知度　</a:t>
                      </a:r>
                      <a:r>
                        <a:rPr kumimoji="1" lang="en-US" altLang="ja-JP" sz="900" dirty="0" smtClean="0"/>
                        <a:t>9.3</a:t>
                      </a:r>
                      <a:r>
                        <a:rPr kumimoji="1" lang="ja-JP" altLang="en-US" sz="900" dirty="0" smtClean="0"/>
                        <a:t>％</a:t>
                      </a:r>
                      <a:endParaRPr kumimoji="1" lang="en-US" altLang="ja-JP" sz="900" dirty="0" smtClean="0"/>
                    </a:p>
                    <a:p>
                      <a:r>
                        <a:rPr kumimoji="1" lang="en-US" altLang="ja-JP" sz="900" dirty="0" smtClean="0"/>
                        <a:t>※</a:t>
                      </a:r>
                      <a:r>
                        <a:rPr kumimoji="1" lang="ja-JP" altLang="en-US" sz="900" dirty="0" smtClean="0"/>
                        <a:t>消費者庁公表結果より（</a:t>
                      </a:r>
                      <a:r>
                        <a:rPr kumimoji="1" lang="en-US" altLang="ja-JP" sz="900" dirty="0" smtClean="0"/>
                        <a:t>R2.4</a:t>
                      </a:r>
                      <a:r>
                        <a:rPr kumimoji="1" lang="ja-JP" altLang="en-US" sz="900" dirty="0" smtClean="0"/>
                        <a:t>月）</a:t>
                      </a:r>
                      <a:endParaRPr kumimoji="1" lang="en-US" altLang="ja-JP" sz="900" dirty="0" smtClean="0"/>
                    </a:p>
                  </a:txBody>
                  <a:tcPr>
                    <a:noFill/>
                  </a:tcPr>
                </a:tc>
                <a:tc>
                  <a:txBody>
                    <a:bodyPr/>
                    <a:lstStyle/>
                    <a:p>
                      <a:r>
                        <a:rPr kumimoji="1" lang="ja-JP" altLang="en-US" sz="900" dirty="0" smtClean="0"/>
                        <a:t>大阪Ｑネット調査（</a:t>
                      </a:r>
                      <a:r>
                        <a:rPr kumimoji="1" lang="en-US" altLang="ja-JP" sz="900" dirty="0" smtClean="0"/>
                        <a:t>R2,1</a:t>
                      </a:r>
                      <a:r>
                        <a:rPr kumimoji="1" lang="ja-JP" altLang="en-US" sz="900" dirty="0" smtClean="0"/>
                        <a:t>実施）</a:t>
                      </a:r>
                      <a:r>
                        <a:rPr kumimoji="1" lang="en-US" altLang="ja-JP" sz="900" dirty="0" smtClean="0"/>
                        <a:t>18</a:t>
                      </a:r>
                      <a:r>
                        <a:rPr kumimoji="1" lang="ja-JP" altLang="en-US" sz="900" dirty="0" smtClean="0"/>
                        <a:t>歳以上の大阪府民</a:t>
                      </a:r>
                      <a:r>
                        <a:rPr kumimoji="1" lang="en-US" altLang="ja-JP" sz="900" dirty="0" smtClean="0"/>
                        <a:t>1,000</a:t>
                      </a:r>
                      <a:r>
                        <a:rPr kumimoji="1" lang="ja-JP" altLang="en-US" sz="900" dirty="0" smtClean="0"/>
                        <a:t>サンプル</a:t>
                      </a:r>
                      <a:endParaRPr kumimoji="1" lang="en-US" altLang="ja-JP" sz="900" dirty="0" smtClean="0"/>
                    </a:p>
                    <a:p>
                      <a:r>
                        <a:rPr kumimoji="1" lang="ja-JP" altLang="en-US" sz="900" dirty="0" smtClean="0"/>
                        <a:t>・言葉を聞いたことがあり、内容も知っている　</a:t>
                      </a:r>
                      <a:r>
                        <a:rPr kumimoji="1" lang="en-US" altLang="ja-JP" sz="900" dirty="0" smtClean="0"/>
                        <a:t>18</a:t>
                      </a:r>
                      <a:r>
                        <a:rPr kumimoji="1" lang="ja-JP" altLang="en-US" sz="900" dirty="0" smtClean="0"/>
                        <a:t>～</a:t>
                      </a:r>
                      <a:r>
                        <a:rPr kumimoji="1" lang="en-US" altLang="ja-JP" sz="900" dirty="0" smtClean="0"/>
                        <a:t>39</a:t>
                      </a:r>
                      <a:r>
                        <a:rPr kumimoji="1" lang="ja-JP" altLang="en-US" sz="900" dirty="0" smtClean="0"/>
                        <a:t>歳　</a:t>
                      </a:r>
                      <a:r>
                        <a:rPr kumimoji="1" lang="en-US" altLang="ja-JP" sz="900" dirty="0" smtClean="0"/>
                        <a:t>7.4%</a:t>
                      </a:r>
                    </a:p>
                    <a:p>
                      <a:r>
                        <a:rPr kumimoji="1" lang="ja-JP" altLang="en-US" sz="900" dirty="0" smtClean="0"/>
                        <a:t>・言葉を聞いたことはあるが、内容は知らない　</a:t>
                      </a:r>
                      <a:r>
                        <a:rPr kumimoji="1" lang="en-US" altLang="ja-JP" sz="900" dirty="0" smtClean="0"/>
                        <a:t>18</a:t>
                      </a:r>
                      <a:r>
                        <a:rPr kumimoji="1" lang="ja-JP" altLang="en-US" sz="900" dirty="0" smtClean="0"/>
                        <a:t>～</a:t>
                      </a:r>
                      <a:r>
                        <a:rPr kumimoji="1" lang="en-US" altLang="ja-JP" sz="900" dirty="0" smtClean="0"/>
                        <a:t>39</a:t>
                      </a:r>
                      <a:r>
                        <a:rPr kumimoji="1" lang="ja-JP" altLang="en-US" sz="900" dirty="0" smtClean="0"/>
                        <a:t>歳　</a:t>
                      </a:r>
                      <a:r>
                        <a:rPr kumimoji="1" lang="en-US" altLang="ja-JP" sz="900" dirty="0" smtClean="0"/>
                        <a:t>29.0%</a:t>
                      </a:r>
                    </a:p>
                  </a:txBody>
                  <a:tcPr/>
                </a:tc>
                <a:extLst>
                  <a:ext uri="{0D108BD9-81ED-4DB2-BD59-A6C34878D82A}">
                    <a16:rowId xmlns:a16="http://schemas.microsoft.com/office/drawing/2014/main" val="819775849"/>
                  </a:ext>
                </a:extLst>
              </a:tr>
              <a:tr h="182584">
                <a:tc>
                  <a:txBody>
                    <a:bodyPr/>
                    <a:lstStyle/>
                    <a:p>
                      <a:pPr algn="l"/>
                      <a:r>
                        <a:rPr kumimoji="1" lang="ja-JP" altLang="en-US" sz="900" dirty="0" smtClean="0"/>
                        <a:t>３－３　若年者の消費生活センターの認知度</a:t>
                      </a:r>
                      <a:r>
                        <a:rPr kumimoji="1" lang="en-US" altLang="ja-JP" sz="900" dirty="0" smtClean="0"/>
                        <a:t>75</a:t>
                      </a:r>
                      <a:r>
                        <a:rPr kumimoji="1" lang="ja-JP" altLang="en-US" sz="900" dirty="0" smtClean="0"/>
                        <a:t>％以上（全国）</a:t>
                      </a:r>
                      <a:endParaRPr kumimoji="1" lang="ja-JP" altLang="en-US" sz="900" dirty="0"/>
                    </a:p>
                  </a:txBody>
                  <a:tcPr/>
                </a:tc>
                <a:tc>
                  <a:txBody>
                    <a:bodyPr/>
                    <a:lstStyle/>
                    <a:p>
                      <a:pPr algn="ctr"/>
                      <a:r>
                        <a:rPr kumimoji="1" lang="ja-JP" altLang="en-US" sz="900" dirty="0" smtClean="0"/>
                        <a:t>－</a:t>
                      </a:r>
                      <a:endParaRPr kumimoji="1" lang="ja-JP" altLang="en-US" sz="900" dirty="0"/>
                    </a:p>
                  </a:txBody>
                  <a:tcPr anchor="ctr"/>
                </a:tc>
                <a:tc>
                  <a:txBody>
                    <a:bodyPr/>
                    <a:lstStyle/>
                    <a:p>
                      <a:r>
                        <a:rPr kumimoji="1" lang="en-US" altLang="ja-JP" sz="900" dirty="0" smtClean="0"/>
                        <a:t>15</a:t>
                      </a:r>
                      <a:r>
                        <a:rPr kumimoji="1" lang="ja-JP" altLang="en-US" sz="900" dirty="0" smtClean="0"/>
                        <a:t>～</a:t>
                      </a:r>
                      <a:r>
                        <a:rPr kumimoji="1" lang="en-US" altLang="ja-JP" sz="900" dirty="0" smtClean="0"/>
                        <a:t>19 </a:t>
                      </a:r>
                      <a:r>
                        <a:rPr kumimoji="1" lang="ja-JP" altLang="en-US" sz="900" dirty="0" smtClean="0"/>
                        <a:t>歳の「消費生活センター」の認知度　</a:t>
                      </a:r>
                      <a:r>
                        <a:rPr kumimoji="1" lang="en-US" altLang="ja-JP" sz="900" dirty="0" smtClean="0"/>
                        <a:t>51.2</a:t>
                      </a:r>
                      <a:r>
                        <a:rPr kumimoji="1" lang="ja-JP" altLang="en-US" sz="900" dirty="0" smtClean="0"/>
                        <a:t>％</a:t>
                      </a:r>
                      <a:endParaRPr kumimoji="1" lang="en-US" altLang="ja-JP" sz="900" dirty="0" smtClean="0"/>
                    </a:p>
                    <a:p>
                      <a:pPr marL="0" marR="0" lvl="0" indent="0" algn="l" defTabSz="1351593" rtl="0" eaLnBrk="1" fontAlgn="auto" latinLnBrk="0" hangingPunct="1">
                        <a:lnSpc>
                          <a:spcPct val="100000"/>
                        </a:lnSpc>
                        <a:spcBef>
                          <a:spcPts val="0"/>
                        </a:spcBef>
                        <a:spcAft>
                          <a:spcPts val="0"/>
                        </a:spcAft>
                        <a:buClrTx/>
                        <a:buSzTx/>
                        <a:buFontTx/>
                        <a:buNone/>
                        <a:tabLst/>
                        <a:defRPr/>
                      </a:pPr>
                      <a:r>
                        <a:rPr kumimoji="1" lang="en-US" altLang="ja-JP" sz="900" dirty="0" smtClean="0"/>
                        <a:t>※</a:t>
                      </a:r>
                      <a:r>
                        <a:rPr kumimoji="1" lang="ja-JP" altLang="en-US" sz="900" dirty="0" smtClean="0"/>
                        <a:t>消費者庁公表結果より（</a:t>
                      </a:r>
                      <a:r>
                        <a:rPr kumimoji="1" lang="en-US" altLang="ja-JP" sz="900" dirty="0" smtClean="0"/>
                        <a:t>R2.4</a:t>
                      </a:r>
                      <a:r>
                        <a:rPr kumimoji="1" lang="ja-JP" altLang="en-US" sz="900" dirty="0" smtClean="0"/>
                        <a:t>月）</a:t>
                      </a:r>
                      <a:endParaRPr kumimoji="1" lang="en-US" altLang="ja-JP" sz="900" dirty="0" smtClean="0"/>
                    </a:p>
                  </a:txBody>
                  <a:tcPr>
                    <a:noFill/>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900" dirty="0" smtClean="0"/>
                        <a:t>－</a:t>
                      </a:r>
                    </a:p>
                  </a:txBody>
                  <a:tcPr anchor="ctr"/>
                </a:tc>
                <a:extLst>
                  <a:ext uri="{0D108BD9-81ED-4DB2-BD59-A6C34878D82A}">
                    <a16:rowId xmlns:a16="http://schemas.microsoft.com/office/drawing/2014/main" val="1467131164"/>
                  </a:ext>
                </a:extLst>
              </a:tr>
              <a:tr h="170008">
                <a:tc>
                  <a:txBody>
                    <a:bodyPr/>
                    <a:lstStyle/>
                    <a:p>
                      <a:pPr algn="l"/>
                      <a:r>
                        <a:rPr kumimoji="1" lang="ja-JP" altLang="en-US" sz="900" dirty="0" smtClean="0"/>
                        <a:t>３－４　消費者教育コーディネーターの配置の推進（全都道府県、政令市）</a:t>
                      </a:r>
                      <a:endParaRPr kumimoji="1" lang="ja-JP" altLang="en-US" sz="900" dirty="0"/>
                    </a:p>
                  </a:txBody>
                  <a:tcPr/>
                </a:tc>
                <a:tc>
                  <a:txBody>
                    <a:bodyPr/>
                    <a:lstStyle/>
                    <a:p>
                      <a:pPr algn="ctr"/>
                      <a:r>
                        <a:rPr kumimoji="1" lang="en-US" altLang="ja-JP" sz="900" dirty="0" smtClean="0"/>
                        <a:t>2/3</a:t>
                      </a:r>
                      <a:r>
                        <a:rPr kumimoji="1" lang="ja-JP" altLang="en-US" sz="900" dirty="0" smtClean="0"/>
                        <a:t>　（府市）</a:t>
                      </a:r>
                      <a:endParaRPr kumimoji="1" lang="ja-JP" altLang="en-US" sz="900" dirty="0"/>
                    </a:p>
                  </a:txBody>
                  <a:tcPr/>
                </a:tc>
                <a:tc>
                  <a:txBody>
                    <a:bodyPr/>
                    <a:lstStyle/>
                    <a:p>
                      <a:pPr algn="ctr"/>
                      <a:r>
                        <a:rPr kumimoji="1" lang="ja-JP" altLang="en-US" sz="900" dirty="0" smtClean="0"/>
                        <a:t>府○　政令市△</a:t>
                      </a:r>
                      <a:endParaRPr kumimoji="1" lang="ja-JP" altLang="en-US" sz="900" dirty="0"/>
                    </a:p>
                  </a:txBody>
                  <a:tcPr/>
                </a:tc>
                <a:tc>
                  <a:txBody>
                    <a:bodyPr/>
                    <a:lstStyle/>
                    <a:p>
                      <a:r>
                        <a:rPr kumimoji="1" lang="ja-JP" altLang="en-US" sz="900" dirty="0" smtClean="0"/>
                        <a:t>未設置：堺市</a:t>
                      </a:r>
                      <a:endParaRPr kumimoji="1" lang="ja-JP" altLang="en-US" sz="900" dirty="0"/>
                    </a:p>
                  </a:txBody>
                  <a:tcPr/>
                </a:tc>
                <a:extLst>
                  <a:ext uri="{0D108BD9-81ED-4DB2-BD59-A6C34878D82A}">
                    <a16:rowId xmlns:a16="http://schemas.microsoft.com/office/drawing/2014/main" val="1410005633"/>
                  </a:ext>
                </a:extLst>
              </a:tr>
              <a:tr h="229440">
                <a:tc>
                  <a:txBody>
                    <a:bodyPr/>
                    <a:lstStyle/>
                    <a:p>
                      <a:pPr algn="l"/>
                      <a:r>
                        <a:rPr kumimoji="1" lang="ja-JP" altLang="en-US" sz="900" dirty="0" smtClean="0"/>
                        <a:t>３－５　消費者教育推進地域協議会の設置、消費者教育推進計画の策定</a:t>
                      </a:r>
                    </a:p>
                    <a:p>
                      <a:pPr algn="l"/>
                      <a:r>
                        <a:rPr kumimoji="1" lang="ja-JP" altLang="en-US" sz="900" dirty="0" smtClean="0"/>
                        <a:t>（都道府県内の政令市及び中核市の対応済みの割合を</a:t>
                      </a:r>
                      <a:r>
                        <a:rPr kumimoji="1" lang="en-US" altLang="ja-JP" sz="900" dirty="0" smtClean="0"/>
                        <a:t>50</a:t>
                      </a:r>
                      <a:r>
                        <a:rPr kumimoji="1" lang="ja-JP" altLang="en-US" sz="900" dirty="0" smtClean="0"/>
                        <a:t>％以上）</a:t>
                      </a:r>
                    </a:p>
                  </a:txBody>
                  <a:tcPr/>
                </a:tc>
                <a:tc>
                  <a:txBody>
                    <a:bodyPr/>
                    <a:lstStyle/>
                    <a:p>
                      <a:pPr algn="ctr"/>
                      <a:r>
                        <a:rPr kumimoji="1" lang="ja-JP" altLang="en-US" sz="900" dirty="0" smtClean="0"/>
                        <a:t>協議会設置　</a:t>
                      </a:r>
                      <a:endParaRPr kumimoji="1" lang="en-US" altLang="ja-JP" sz="900" dirty="0" smtClean="0"/>
                    </a:p>
                    <a:p>
                      <a:pPr algn="ctr"/>
                      <a:r>
                        <a:rPr kumimoji="1" lang="ja-JP" altLang="en-US" sz="900" dirty="0" smtClean="0"/>
                        <a:t>計画策定　</a:t>
                      </a:r>
                      <a:endParaRPr kumimoji="1" lang="ja-JP" altLang="en-US" sz="900" dirty="0"/>
                    </a:p>
                  </a:txBody>
                  <a:tcPr/>
                </a:tc>
                <a:tc>
                  <a:txBody>
                    <a:bodyPr/>
                    <a:lstStyle/>
                    <a:p>
                      <a:pPr algn="ctr"/>
                      <a:r>
                        <a:rPr kumimoji="1" lang="ja-JP" altLang="en-US" sz="900" dirty="0" smtClean="0"/>
                        <a:t>協議会設置　</a:t>
                      </a:r>
                      <a:r>
                        <a:rPr kumimoji="1" lang="en-US" altLang="ja-JP" sz="900" dirty="0" smtClean="0"/>
                        <a:t>×</a:t>
                      </a:r>
                      <a:r>
                        <a:rPr kumimoji="1" lang="ja-JP" altLang="en-US" sz="900" dirty="0" smtClean="0"/>
                        <a:t>　（</a:t>
                      </a:r>
                      <a:r>
                        <a:rPr kumimoji="1" lang="en-US" altLang="ja-JP" sz="900" dirty="0" smtClean="0"/>
                        <a:t>22.2%</a:t>
                      </a:r>
                      <a:r>
                        <a:rPr kumimoji="1" lang="ja-JP" altLang="en-US" sz="900" dirty="0" smtClean="0"/>
                        <a:t>）</a:t>
                      </a:r>
                      <a:endParaRPr kumimoji="1" lang="en-US" altLang="ja-JP" sz="900" dirty="0" smtClean="0"/>
                    </a:p>
                    <a:p>
                      <a:pPr algn="ctr"/>
                      <a:r>
                        <a:rPr kumimoji="1" lang="ja-JP" altLang="en-US" sz="900" dirty="0" smtClean="0"/>
                        <a:t>計画策定</a:t>
                      </a:r>
                      <a:r>
                        <a:rPr kumimoji="1" lang="ja-JP" altLang="en-US" sz="900" baseline="0" dirty="0" smtClean="0"/>
                        <a:t>　</a:t>
                      </a:r>
                      <a:r>
                        <a:rPr kumimoji="1" lang="en-US" altLang="ja-JP" sz="900" baseline="0" dirty="0" smtClean="0"/>
                        <a:t>×</a:t>
                      </a:r>
                      <a:r>
                        <a:rPr kumimoji="1" lang="ja-JP" altLang="en-US" sz="900" baseline="0" dirty="0" smtClean="0"/>
                        <a:t>　（</a:t>
                      </a:r>
                      <a:r>
                        <a:rPr kumimoji="1" lang="en-US" altLang="ja-JP" sz="900" baseline="0" dirty="0" smtClean="0"/>
                        <a:t>22.2%</a:t>
                      </a:r>
                      <a:r>
                        <a:rPr kumimoji="1" lang="ja-JP" altLang="en-US" sz="900" baseline="0" dirty="0" smtClean="0"/>
                        <a:t>）</a:t>
                      </a:r>
                      <a:endParaRPr kumimoji="1" lang="ja-JP" altLang="en-US" sz="900" dirty="0"/>
                    </a:p>
                  </a:txBody>
                  <a:tcPr/>
                </a:tc>
                <a:tc>
                  <a:txBody>
                    <a:bodyPr/>
                    <a:lstStyle/>
                    <a:p>
                      <a:r>
                        <a:rPr kumimoji="1" lang="ja-JP" altLang="en-US" sz="900" dirty="0" smtClean="0"/>
                        <a:t>未設置：高槻市、東大阪市、豊中市、枚方市、八尾市、寝屋川市、吹田市</a:t>
                      </a:r>
                      <a:endParaRPr kumimoji="1" lang="en-US" altLang="ja-JP" sz="900" dirty="0" smtClean="0"/>
                    </a:p>
                    <a:p>
                      <a:r>
                        <a:rPr kumimoji="1" lang="ja-JP" altLang="en-US" sz="900" dirty="0" smtClean="0"/>
                        <a:t>未策定：大阪市、高槻市、東大阪市、枚方市、八尾市、寝屋川市、吹田市</a:t>
                      </a:r>
                      <a:endParaRPr kumimoji="1" lang="ja-JP" altLang="en-US" sz="900" dirty="0"/>
                    </a:p>
                  </a:txBody>
                  <a:tcPr/>
                </a:tc>
                <a:extLst>
                  <a:ext uri="{0D108BD9-81ED-4DB2-BD59-A6C34878D82A}">
                    <a16:rowId xmlns:a16="http://schemas.microsoft.com/office/drawing/2014/main" val="1502507357"/>
                  </a:ext>
                </a:extLst>
              </a:tr>
              <a:tr h="151712">
                <a:tc>
                  <a:txBody>
                    <a:bodyPr/>
                    <a:lstStyle/>
                    <a:p>
                      <a:pPr algn="l"/>
                      <a:r>
                        <a:rPr kumimoji="1" lang="ja-JP" altLang="en-US" sz="900" dirty="0" smtClean="0"/>
                        <a:t>３－６　講習等（出前講座を含む）の実施市区町村割合</a:t>
                      </a:r>
                      <a:r>
                        <a:rPr kumimoji="1" lang="en-US" altLang="ja-JP" sz="900" dirty="0" smtClean="0"/>
                        <a:t>75</a:t>
                      </a:r>
                      <a:r>
                        <a:rPr kumimoji="1" lang="ja-JP" altLang="en-US" sz="900" dirty="0" smtClean="0"/>
                        <a:t>％以上</a:t>
                      </a:r>
                      <a:endParaRPr kumimoji="1" lang="ja-JP" altLang="en-US" sz="900" dirty="0"/>
                    </a:p>
                  </a:txBody>
                  <a:tcPr/>
                </a:tc>
                <a:tc>
                  <a:txBody>
                    <a:bodyPr/>
                    <a:lstStyle/>
                    <a:p>
                      <a:pPr algn="ctr"/>
                      <a:r>
                        <a:rPr kumimoji="1" lang="en-US" altLang="ja-JP" sz="900" dirty="0" smtClean="0"/>
                        <a:t>19/43</a:t>
                      </a:r>
                      <a:r>
                        <a:rPr kumimoji="1" lang="ja-JP" altLang="en-US" sz="900" dirty="0" smtClean="0"/>
                        <a:t>　（市町村）</a:t>
                      </a:r>
                      <a:endParaRPr kumimoji="1" lang="ja-JP" altLang="en-US" sz="900" dirty="0"/>
                    </a:p>
                  </a:txBody>
                  <a:tcPr>
                    <a:noFill/>
                  </a:tcPr>
                </a:tc>
                <a:tc>
                  <a:txBody>
                    <a:bodyPr/>
                    <a:lstStyle/>
                    <a:p>
                      <a:pPr algn="ctr"/>
                      <a:r>
                        <a:rPr kumimoji="1" lang="en-US" altLang="ja-JP" sz="900" dirty="0" smtClean="0"/>
                        <a:t>×</a:t>
                      </a:r>
                      <a:r>
                        <a:rPr kumimoji="1" lang="ja-JP" altLang="en-US" sz="900" dirty="0" smtClean="0"/>
                        <a:t>　（</a:t>
                      </a:r>
                      <a:r>
                        <a:rPr kumimoji="1" lang="en-US" altLang="ja-JP" sz="900" dirty="0" smtClean="0"/>
                        <a:t>44.2%</a:t>
                      </a:r>
                      <a:r>
                        <a:rPr kumimoji="1" lang="ja-JP" altLang="en-US" sz="900" dirty="0" smtClean="0"/>
                        <a:t>）</a:t>
                      </a:r>
                      <a:endParaRPr kumimoji="1" lang="ja-JP" altLang="en-US" sz="900" dirty="0"/>
                    </a:p>
                  </a:txBody>
                  <a:tcPr>
                    <a:noFill/>
                  </a:tcPr>
                </a:tc>
                <a:tc>
                  <a:txBody>
                    <a:bodyPr/>
                    <a:lstStyle/>
                    <a:p>
                      <a:pPr algn="l"/>
                      <a:r>
                        <a:rPr kumimoji="1" lang="ja-JP" altLang="en-US" sz="900" dirty="0" smtClean="0"/>
                        <a:t>未実施：</a:t>
                      </a:r>
                      <a:r>
                        <a:rPr kumimoji="1" lang="zh-TW" altLang="en-US" sz="900" dirty="0" smtClean="0"/>
                        <a:t>堺市</a:t>
                      </a:r>
                      <a:r>
                        <a:rPr kumimoji="1" lang="ja-JP" altLang="en-US" sz="900" dirty="0" smtClean="0"/>
                        <a:t>、</a:t>
                      </a:r>
                      <a:r>
                        <a:rPr kumimoji="1" lang="zh-TW" altLang="en-US" sz="900" dirty="0" smtClean="0"/>
                        <a:t>貝塚市</a:t>
                      </a:r>
                      <a:r>
                        <a:rPr kumimoji="1" lang="ja-JP" altLang="en-US" sz="900" dirty="0" smtClean="0"/>
                        <a:t>、</a:t>
                      </a:r>
                      <a:r>
                        <a:rPr kumimoji="1" lang="zh-TW" altLang="en-US" sz="900" dirty="0" smtClean="0"/>
                        <a:t>泉佐野市</a:t>
                      </a:r>
                      <a:r>
                        <a:rPr kumimoji="1" lang="ja-JP" altLang="en-US" sz="900" dirty="0" smtClean="0"/>
                        <a:t>、</a:t>
                      </a:r>
                      <a:r>
                        <a:rPr kumimoji="1" lang="zh-TW" altLang="en-US" sz="900" dirty="0" smtClean="0"/>
                        <a:t>富田林市</a:t>
                      </a:r>
                      <a:r>
                        <a:rPr kumimoji="1" lang="ja-JP" altLang="en-US" sz="900" dirty="0" smtClean="0"/>
                        <a:t>、</a:t>
                      </a:r>
                      <a:r>
                        <a:rPr kumimoji="1" lang="zh-TW" altLang="en-US" sz="900" dirty="0" smtClean="0"/>
                        <a:t>松原市</a:t>
                      </a:r>
                      <a:r>
                        <a:rPr kumimoji="1" lang="ja-JP" altLang="en-US" sz="900" dirty="0" smtClean="0"/>
                        <a:t>、</a:t>
                      </a:r>
                      <a:r>
                        <a:rPr kumimoji="1" lang="zh-TW" altLang="en-US" sz="900" dirty="0" smtClean="0"/>
                        <a:t>大東市</a:t>
                      </a:r>
                      <a:r>
                        <a:rPr kumimoji="1" lang="ja-JP" altLang="en-US" sz="900" dirty="0" smtClean="0"/>
                        <a:t>、</a:t>
                      </a:r>
                      <a:r>
                        <a:rPr kumimoji="1" lang="zh-TW" altLang="en-US" sz="900" dirty="0" smtClean="0"/>
                        <a:t>箕面市</a:t>
                      </a:r>
                      <a:r>
                        <a:rPr kumimoji="1" lang="ja-JP" altLang="en-US" sz="900" dirty="0" smtClean="0"/>
                        <a:t>など</a:t>
                      </a:r>
                      <a:endParaRPr kumimoji="1" lang="zh-TW" altLang="en-US" sz="900" dirty="0" smtClean="0"/>
                    </a:p>
                  </a:txBody>
                  <a:tcPr/>
                </a:tc>
                <a:extLst>
                  <a:ext uri="{0D108BD9-81ED-4DB2-BD59-A6C34878D82A}">
                    <a16:rowId xmlns:a16="http://schemas.microsoft.com/office/drawing/2014/main" val="4217235355"/>
                  </a:ext>
                </a:extLst>
              </a:tr>
              <a:tr h="283152">
                <a:tc>
                  <a:txBody>
                    <a:bodyPr/>
                    <a:lstStyle/>
                    <a:p>
                      <a:pPr algn="l"/>
                      <a:r>
                        <a:rPr kumimoji="1" lang="ja-JP" altLang="en-US" sz="900" dirty="0" smtClean="0"/>
                        <a:t>３－７　エシカル消費の推進（全都道府県、政令市）</a:t>
                      </a:r>
                      <a:endParaRPr kumimoji="1" lang="ja-JP" altLang="en-US" sz="900" dirty="0"/>
                    </a:p>
                  </a:txBody>
                  <a:tcPr/>
                </a:tc>
                <a:tc>
                  <a:txBody>
                    <a:bodyPr/>
                    <a:lstStyle/>
                    <a:p>
                      <a:pPr algn="ctr"/>
                      <a:r>
                        <a:rPr kumimoji="1" lang="en-US" altLang="ja-JP" sz="900" dirty="0" smtClean="0"/>
                        <a:t>2/3</a:t>
                      </a:r>
                      <a:r>
                        <a:rPr kumimoji="1" lang="ja-JP" altLang="en-US" sz="900" dirty="0" smtClean="0"/>
                        <a:t>　（府市）</a:t>
                      </a:r>
                      <a:endParaRPr kumimoji="1" lang="ja-JP" altLang="en-US" sz="900" dirty="0"/>
                    </a:p>
                  </a:txBody>
                  <a:tcPr/>
                </a:tc>
                <a:tc>
                  <a:txBody>
                    <a:bodyPr/>
                    <a:lstStyle/>
                    <a:p>
                      <a:pPr algn="ctr"/>
                      <a:r>
                        <a:rPr kumimoji="1" lang="ja-JP" altLang="en-US" sz="900" dirty="0" smtClean="0"/>
                        <a:t>府○　政令市△</a:t>
                      </a:r>
                      <a:endParaRPr kumimoji="1" lang="ja-JP" altLang="en-US" sz="900" dirty="0"/>
                    </a:p>
                  </a:txBody>
                  <a:tcPr/>
                </a:tc>
                <a:tc>
                  <a:txBody>
                    <a:bodyPr/>
                    <a:lstStyle/>
                    <a:p>
                      <a:r>
                        <a:rPr kumimoji="1" lang="ja-JP" altLang="en-US" sz="900" dirty="0" smtClean="0"/>
                        <a:t>未実施：堺市</a:t>
                      </a:r>
                      <a:endParaRPr kumimoji="1" lang="en-US" altLang="ja-JP" sz="900" dirty="0" smtClean="0"/>
                    </a:p>
                    <a:p>
                      <a:r>
                        <a:rPr kumimoji="1" lang="en-US" altLang="ja-JP" sz="900" dirty="0" smtClean="0"/>
                        <a:t>【</a:t>
                      </a:r>
                      <a:r>
                        <a:rPr kumimoji="1" lang="ja-JP" altLang="en-US" sz="900" dirty="0" smtClean="0"/>
                        <a:t>例</a:t>
                      </a:r>
                      <a:r>
                        <a:rPr kumimoji="1" lang="en-US" altLang="ja-JP" sz="900" dirty="0" smtClean="0"/>
                        <a:t>】</a:t>
                      </a:r>
                      <a:r>
                        <a:rPr kumimoji="1" lang="ja-JP" altLang="en-US" sz="900" dirty="0" smtClean="0"/>
                        <a:t>啓発パンフレットの作成やイベント・ラジオ等での周知（府、大阪市）</a:t>
                      </a:r>
                      <a:endParaRPr kumimoji="1" lang="ja-JP" altLang="en-US" sz="900" dirty="0"/>
                    </a:p>
                  </a:txBody>
                  <a:tcPr/>
                </a:tc>
                <a:extLst>
                  <a:ext uri="{0D108BD9-81ED-4DB2-BD59-A6C34878D82A}">
                    <a16:rowId xmlns:a16="http://schemas.microsoft.com/office/drawing/2014/main" val="1449422886"/>
                  </a:ext>
                </a:extLst>
              </a:tr>
              <a:tr h="133416">
                <a:tc>
                  <a:txBody>
                    <a:bodyPr/>
                    <a:lstStyle/>
                    <a:p>
                      <a:pPr algn="l"/>
                      <a:r>
                        <a:rPr kumimoji="1" lang="ja-JP" altLang="en-US" sz="900" dirty="0" smtClean="0"/>
                        <a:t>３－８　消費者志向経営の普及・推進（全都道府県）</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r>
                        <a:rPr kumimoji="1" lang="en-US" altLang="ja-JP" sz="900" dirty="0" smtClean="0"/>
                        <a:t>【</a:t>
                      </a:r>
                      <a:r>
                        <a:rPr kumimoji="1" lang="ja-JP" altLang="en-US" sz="900" dirty="0" smtClean="0"/>
                        <a:t>例</a:t>
                      </a:r>
                      <a:r>
                        <a:rPr kumimoji="1" lang="en-US" altLang="ja-JP" sz="900" dirty="0" smtClean="0"/>
                        <a:t>】</a:t>
                      </a:r>
                      <a:r>
                        <a:rPr kumimoji="1" lang="ja-JP" altLang="en-US" sz="900" dirty="0" smtClean="0"/>
                        <a:t>イベントでの啓発、高校生向け消費者教材を活用したモデル事業の実施</a:t>
                      </a:r>
                      <a:endParaRPr kumimoji="1" lang="ja-JP" altLang="en-US" sz="900" dirty="0"/>
                    </a:p>
                  </a:txBody>
                  <a:tcPr/>
                </a:tc>
                <a:extLst>
                  <a:ext uri="{0D108BD9-81ED-4DB2-BD59-A6C34878D82A}">
                    <a16:rowId xmlns:a16="http://schemas.microsoft.com/office/drawing/2014/main" val="2057661558"/>
                  </a:ext>
                </a:extLst>
              </a:tr>
              <a:tr h="192848">
                <a:tc>
                  <a:txBody>
                    <a:bodyPr/>
                    <a:lstStyle/>
                    <a:p>
                      <a:pPr algn="l"/>
                      <a:r>
                        <a:rPr kumimoji="1" lang="ja-JP" altLang="en-US" sz="900" dirty="0" smtClean="0"/>
                        <a:t>３－９　食品ロス削減の取組の推進（全都道府県、政令市）</a:t>
                      </a:r>
                      <a:endParaRPr kumimoji="1" lang="ja-JP" altLang="en-US" sz="900" dirty="0"/>
                    </a:p>
                  </a:txBody>
                  <a:tcPr/>
                </a:tc>
                <a:tc>
                  <a:txBody>
                    <a:bodyPr/>
                    <a:lstStyle/>
                    <a:p>
                      <a:pPr algn="ctr"/>
                      <a:r>
                        <a:rPr kumimoji="1" lang="en-US" altLang="ja-JP" sz="900" dirty="0" smtClean="0"/>
                        <a:t>1/3</a:t>
                      </a:r>
                      <a:r>
                        <a:rPr kumimoji="1" lang="ja-JP" altLang="en-US" sz="900" dirty="0" smtClean="0"/>
                        <a:t>　（府市）</a:t>
                      </a:r>
                      <a:endParaRPr kumimoji="1" lang="ja-JP" altLang="en-US" sz="900" dirty="0"/>
                    </a:p>
                  </a:txBody>
                  <a:tcPr/>
                </a:tc>
                <a:tc>
                  <a:txBody>
                    <a:bodyPr/>
                    <a:lstStyle/>
                    <a:p>
                      <a:pPr algn="ctr"/>
                      <a:r>
                        <a:rPr kumimoji="1" lang="ja-JP" altLang="en-US" sz="900" dirty="0" smtClean="0"/>
                        <a:t>府○　政令市</a:t>
                      </a:r>
                      <a:r>
                        <a:rPr kumimoji="1" lang="en-US" altLang="ja-JP" sz="900" dirty="0" smtClean="0"/>
                        <a:t>×</a:t>
                      </a:r>
                      <a:endParaRPr kumimoji="1" lang="ja-JP" altLang="en-US" sz="900" dirty="0"/>
                    </a:p>
                  </a:txBody>
                  <a:tcPr/>
                </a:tc>
                <a:tc>
                  <a:txBody>
                    <a:bodyPr/>
                    <a:lstStyle/>
                    <a:p>
                      <a:r>
                        <a:rPr kumimoji="1" lang="ja-JP" altLang="en-US" sz="900" dirty="0" smtClean="0"/>
                        <a:t>未実施：大阪市、堺市</a:t>
                      </a:r>
                      <a:endParaRPr kumimoji="1" lang="en-US" altLang="ja-JP" sz="900" dirty="0" smtClean="0"/>
                    </a:p>
                    <a:p>
                      <a:r>
                        <a:rPr kumimoji="1" lang="en-US" altLang="ja-JP" sz="900" dirty="0" smtClean="0"/>
                        <a:t>【</a:t>
                      </a:r>
                      <a:r>
                        <a:rPr kumimoji="1" lang="ja-JP" altLang="en-US" sz="900" dirty="0" smtClean="0"/>
                        <a:t>例</a:t>
                      </a:r>
                      <a:r>
                        <a:rPr kumimoji="1" lang="en-US" altLang="ja-JP" sz="900" dirty="0" smtClean="0"/>
                        <a:t>】</a:t>
                      </a:r>
                      <a:r>
                        <a:rPr kumimoji="1" lang="ja-JP" altLang="en-US" sz="900" dirty="0" smtClean="0"/>
                        <a:t>イベントや啓発動画での周知（府）</a:t>
                      </a:r>
                      <a:endParaRPr kumimoji="1" lang="ja-JP" altLang="en-US" sz="900" dirty="0"/>
                    </a:p>
                  </a:txBody>
                  <a:tcPr/>
                </a:tc>
                <a:extLst>
                  <a:ext uri="{0D108BD9-81ED-4DB2-BD59-A6C34878D82A}">
                    <a16:rowId xmlns:a16="http://schemas.microsoft.com/office/drawing/2014/main" val="1093736686"/>
                  </a:ext>
                </a:extLst>
              </a:tr>
              <a:tr h="0">
                <a:tc gridSpan="4">
                  <a:txBody>
                    <a:bodyPr/>
                    <a:lstStyle/>
                    <a:p>
                      <a:pPr algn="l"/>
                      <a:r>
                        <a:rPr kumimoji="1" lang="ja-JP" altLang="en-US" sz="900" dirty="0" smtClean="0"/>
                        <a:t>＜政策目標４＞ 高齢者等の消費者被害防止のための見守り活動の充実</a:t>
                      </a:r>
                      <a:r>
                        <a:rPr kumimoji="1" lang="en-US" altLang="ja-JP" sz="900" dirty="0" smtClean="0"/>
                        <a:t>【</a:t>
                      </a:r>
                      <a:r>
                        <a:rPr kumimoji="1" lang="ja-JP" altLang="en-US" sz="900" dirty="0" smtClean="0"/>
                        <a:t>消費者安全確保地域協議会の設置</a:t>
                      </a:r>
                      <a:r>
                        <a:rPr kumimoji="1" lang="en-US" altLang="ja-JP" sz="900" dirty="0" smtClean="0"/>
                        <a:t>】【</a:t>
                      </a:r>
                      <a:r>
                        <a:rPr kumimoji="1" lang="ja-JP" altLang="en-US" sz="900" dirty="0" smtClean="0"/>
                        <a:t>地域の見守り活動の充実</a:t>
                      </a:r>
                      <a:r>
                        <a:rPr kumimoji="1" lang="en-US" altLang="ja-JP" sz="900" dirty="0" smtClean="0"/>
                        <a:t>】</a:t>
                      </a:r>
                      <a:endParaRPr kumimoji="1" lang="ja-JP" altLang="en-US" sz="9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4631995"/>
                  </a:ext>
                </a:extLst>
              </a:tr>
              <a:tr h="174552">
                <a:tc>
                  <a:txBody>
                    <a:bodyPr/>
                    <a:lstStyle/>
                    <a:p>
                      <a:pPr algn="l"/>
                      <a:r>
                        <a:rPr kumimoji="1" lang="ja-JP" altLang="en-US" sz="900" dirty="0" smtClean="0"/>
                        <a:t>４－１　消費者安全確保地域協議会設置市区町村の都道府県内人口カバー率</a:t>
                      </a:r>
                      <a:r>
                        <a:rPr kumimoji="1" lang="en-US" altLang="ja-JP" sz="900" dirty="0" smtClean="0"/>
                        <a:t>50</a:t>
                      </a:r>
                      <a:r>
                        <a:rPr kumimoji="1" lang="ja-JP" altLang="en-US" sz="900" dirty="0" smtClean="0"/>
                        <a:t>％以上</a:t>
                      </a:r>
                      <a:endParaRPr kumimoji="1" lang="ja-JP" altLang="en-US" sz="900" dirty="0"/>
                    </a:p>
                  </a:txBody>
                  <a:tcPr/>
                </a:tc>
                <a:tc>
                  <a:txBody>
                    <a:bodyPr/>
                    <a:lstStyle/>
                    <a:p>
                      <a:pPr algn="ctr"/>
                      <a:r>
                        <a:rPr kumimoji="1" lang="en-US" altLang="ja-JP" sz="900" dirty="0" smtClean="0"/>
                        <a:t>9/43</a:t>
                      </a:r>
                      <a:r>
                        <a:rPr kumimoji="1" lang="ja-JP" altLang="en-US" sz="900" dirty="0" smtClean="0"/>
                        <a:t>　（市町村）</a:t>
                      </a:r>
                      <a:endParaRPr kumimoji="1" lang="ja-JP" altLang="en-US" sz="900" dirty="0"/>
                    </a:p>
                  </a:txBody>
                  <a:tcPr/>
                </a:tc>
                <a:tc>
                  <a:txBody>
                    <a:bodyPr/>
                    <a:lstStyle/>
                    <a:p>
                      <a:pPr algn="ctr"/>
                      <a:r>
                        <a:rPr kumimoji="1" lang="ja-JP" altLang="en-US" sz="900" dirty="0" smtClean="0"/>
                        <a:t>○　（</a:t>
                      </a:r>
                      <a:r>
                        <a:rPr kumimoji="1" lang="en-US" altLang="ja-JP" sz="900" dirty="0" smtClean="0"/>
                        <a:t>51.2%</a:t>
                      </a:r>
                      <a:r>
                        <a:rPr kumimoji="1" lang="ja-JP" altLang="en-US" sz="900" dirty="0" smtClean="0"/>
                        <a:t>）</a:t>
                      </a:r>
                      <a:endParaRPr kumimoji="1" lang="ja-JP" altLang="en-US" sz="900" dirty="0"/>
                    </a:p>
                  </a:txBody>
                  <a:tcPr/>
                </a:tc>
                <a:tc>
                  <a:txBody>
                    <a:bodyPr/>
                    <a:lstStyle/>
                    <a:p>
                      <a:r>
                        <a:rPr kumimoji="1" lang="ja-JP" altLang="en-US" sz="900" dirty="0" smtClean="0"/>
                        <a:t>設置市：大阪市、岸和田市、豊中市、枚方市、八尾市、和泉市、箕面市、</a:t>
                      </a:r>
                      <a:r>
                        <a:rPr kumimoji="1" lang="ja-JP" altLang="en-US" sz="900" baseline="0" dirty="0" smtClean="0"/>
                        <a:t> </a:t>
                      </a:r>
                      <a:r>
                        <a:rPr kumimoji="1" lang="ja-JP" altLang="en-US" sz="900" dirty="0" smtClean="0"/>
                        <a:t>門真市、交野市</a:t>
                      </a:r>
                      <a:endParaRPr kumimoji="1" lang="ja-JP" altLang="en-US" sz="900" dirty="0"/>
                    </a:p>
                  </a:txBody>
                  <a:tcPr/>
                </a:tc>
                <a:extLst>
                  <a:ext uri="{0D108BD9-81ED-4DB2-BD59-A6C34878D82A}">
                    <a16:rowId xmlns:a16="http://schemas.microsoft.com/office/drawing/2014/main" val="1258892649"/>
                  </a:ext>
                </a:extLst>
              </a:tr>
              <a:tr h="279040">
                <a:tc>
                  <a:txBody>
                    <a:bodyPr/>
                    <a:lstStyle/>
                    <a:p>
                      <a:pPr algn="l"/>
                      <a:r>
                        <a:rPr kumimoji="1" lang="ja-JP" altLang="en-US" sz="900" dirty="0" smtClean="0"/>
                        <a:t>４－２　地域の見守り活動に消費生活協力員・協力団体を活用する市区町村の都道府県内人口カバー率</a:t>
                      </a:r>
                      <a:r>
                        <a:rPr kumimoji="1" lang="en-US" altLang="ja-JP" sz="900" dirty="0" smtClean="0"/>
                        <a:t>50</a:t>
                      </a:r>
                      <a:r>
                        <a:rPr kumimoji="1" lang="ja-JP" altLang="en-US" sz="900" dirty="0" smtClean="0"/>
                        <a:t>％以上</a:t>
                      </a:r>
                      <a:endParaRPr kumimoji="1" lang="ja-JP" altLang="en-US" sz="900" dirty="0"/>
                    </a:p>
                  </a:txBody>
                  <a:tcPr/>
                </a:tc>
                <a:tc>
                  <a:txBody>
                    <a:bodyPr/>
                    <a:lstStyle/>
                    <a:p>
                      <a:pPr algn="ctr"/>
                      <a:r>
                        <a:rPr kumimoji="1" lang="en-US" altLang="ja-JP" sz="900" dirty="0" smtClean="0"/>
                        <a:t>4/43</a:t>
                      </a:r>
                      <a:r>
                        <a:rPr kumimoji="1" lang="ja-JP" altLang="en-US" sz="900" dirty="0" smtClean="0"/>
                        <a:t>　（市町村）</a:t>
                      </a:r>
                      <a:endParaRPr kumimoji="1" lang="ja-JP" altLang="en-US" sz="900" dirty="0"/>
                    </a:p>
                  </a:txBody>
                  <a:tcPr/>
                </a:tc>
                <a:tc>
                  <a:txBody>
                    <a:bodyPr/>
                    <a:lstStyle/>
                    <a:p>
                      <a:pPr algn="ctr"/>
                      <a:r>
                        <a:rPr kumimoji="1" lang="en-US" altLang="ja-JP" sz="900" dirty="0" smtClean="0"/>
                        <a:t>×</a:t>
                      </a:r>
                      <a:r>
                        <a:rPr kumimoji="1" lang="ja-JP" altLang="en-US" sz="900" dirty="0" smtClean="0"/>
                        <a:t>　（</a:t>
                      </a:r>
                      <a:r>
                        <a:rPr kumimoji="1" lang="en-US" altLang="ja-JP" sz="900" dirty="0" smtClean="0"/>
                        <a:t>5.8%</a:t>
                      </a:r>
                      <a:r>
                        <a:rPr kumimoji="1" lang="ja-JP" altLang="en-US" sz="900" dirty="0" smtClean="0"/>
                        <a:t>）</a:t>
                      </a:r>
                      <a:endParaRPr kumimoji="1" lang="en-US" altLang="ja-JP" sz="900" dirty="0" smtClean="0"/>
                    </a:p>
                  </a:txBody>
                  <a:tcPr/>
                </a:tc>
                <a:tc>
                  <a:txBody>
                    <a:bodyPr/>
                    <a:lstStyle/>
                    <a:p>
                      <a:r>
                        <a:rPr kumimoji="1" lang="ja-JP" altLang="en-US" sz="900" dirty="0" smtClean="0"/>
                        <a:t>活用市町村：貝塚市、八尾市、羽曳野市、四條畷市</a:t>
                      </a:r>
                      <a:endParaRPr kumimoji="1" lang="ja-JP" altLang="en-US" sz="900" dirty="0"/>
                    </a:p>
                  </a:txBody>
                  <a:tcPr/>
                </a:tc>
                <a:extLst>
                  <a:ext uri="{0D108BD9-81ED-4DB2-BD59-A6C34878D82A}">
                    <a16:rowId xmlns:a16="http://schemas.microsoft.com/office/drawing/2014/main" val="3688161394"/>
                  </a:ext>
                </a:extLst>
              </a:tr>
              <a:tr h="259200">
                <a:tc>
                  <a:txBody>
                    <a:bodyPr/>
                    <a:lstStyle/>
                    <a:p>
                      <a:pPr algn="l"/>
                      <a:r>
                        <a:rPr kumimoji="1" lang="ja-JP" altLang="en-US" sz="900" dirty="0" smtClean="0"/>
                        <a:t>４－３　見守り活動を通じた消費者被害の未然防止、拡大防止</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r>
                        <a:rPr kumimoji="1" lang="ja-JP" altLang="en-US" sz="900" dirty="0" smtClean="0"/>
                        <a:t>高齢者の見守り向け講座（大阪市、岸和田市、高槻市、枚方市、八尾市、豊能町）、</a:t>
                      </a:r>
                      <a:endParaRPr kumimoji="1" lang="en-US" altLang="ja-JP" sz="900" dirty="0" smtClean="0"/>
                    </a:p>
                    <a:p>
                      <a:r>
                        <a:rPr kumimoji="1" lang="ja-JP" altLang="en-US" sz="900" dirty="0" smtClean="0"/>
                        <a:t>地域サポーターの活用（大阪市、堺市、岸和田市、枚方市）等</a:t>
                      </a:r>
                      <a:endParaRPr kumimoji="1" lang="ja-JP" altLang="en-US" sz="900" dirty="0"/>
                    </a:p>
                  </a:txBody>
                  <a:tcPr/>
                </a:tc>
                <a:extLst>
                  <a:ext uri="{0D108BD9-81ED-4DB2-BD59-A6C34878D82A}">
                    <a16:rowId xmlns:a16="http://schemas.microsoft.com/office/drawing/2014/main" val="3082826304"/>
                  </a:ext>
                </a:extLst>
              </a:tr>
              <a:tr h="157392">
                <a:tc>
                  <a:txBody>
                    <a:bodyPr/>
                    <a:lstStyle/>
                    <a:p>
                      <a:pPr algn="l"/>
                      <a:r>
                        <a:rPr kumimoji="1" lang="ja-JP" altLang="en-US" sz="900" dirty="0" smtClean="0"/>
                        <a:t>＜政策目標５＞ 特定適格消費者団体、適格消費者団体、消費者団体の活動の充実</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r>
                        <a:rPr kumimoji="1" lang="ja-JP" altLang="en-US" sz="900" dirty="0" smtClean="0"/>
                        <a:t>消費者団体へ活動の場を提供（府、堺市）、事業補助金の交付（堺市）</a:t>
                      </a:r>
                      <a:endParaRPr kumimoji="1" lang="ja-JP" altLang="en-US" sz="900" dirty="0"/>
                    </a:p>
                  </a:txBody>
                  <a:tcPr/>
                </a:tc>
                <a:extLst>
                  <a:ext uri="{0D108BD9-81ED-4DB2-BD59-A6C34878D82A}">
                    <a16:rowId xmlns:a16="http://schemas.microsoft.com/office/drawing/2014/main" val="3813244636"/>
                  </a:ext>
                </a:extLst>
              </a:tr>
              <a:tr h="216824">
                <a:tc>
                  <a:txBody>
                    <a:bodyPr/>
                    <a:lstStyle/>
                    <a:p>
                      <a:pPr algn="l"/>
                      <a:r>
                        <a:rPr kumimoji="1" lang="ja-JP" altLang="en-US" sz="900" dirty="0" smtClean="0"/>
                        <a:t>＜政策目標６＞ 法執行体制の充実（全都道府県）</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pPr algn="ctr"/>
                      <a:r>
                        <a:rPr kumimoji="1" lang="ja-JP" altLang="en-US" sz="900" dirty="0" smtClean="0"/>
                        <a:t>○</a:t>
                      </a:r>
                      <a:endParaRPr kumimoji="1" lang="ja-JP" altLang="en-US" sz="900" dirty="0"/>
                    </a:p>
                  </a:txBody>
                  <a:tcPr/>
                </a:tc>
                <a:tc>
                  <a:txBody>
                    <a:bodyPr/>
                    <a:lstStyle/>
                    <a:p>
                      <a:pPr algn="ctr"/>
                      <a:r>
                        <a:rPr kumimoji="1" lang="ja-JP" altLang="en-US" sz="900" dirty="0" smtClean="0"/>
                        <a:t>－</a:t>
                      </a:r>
                      <a:endParaRPr kumimoji="1" lang="ja-JP" altLang="en-US" sz="900" dirty="0"/>
                    </a:p>
                  </a:txBody>
                  <a:tcPr/>
                </a:tc>
                <a:extLst>
                  <a:ext uri="{0D108BD9-81ED-4DB2-BD59-A6C34878D82A}">
                    <a16:rowId xmlns:a16="http://schemas.microsoft.com/office/drawing/2014/main" val="2324094684"/>
                  </a:ext>
                </a:extLst>
              </a:tr>
              <a:tr h="132240">
                <a:tc gridSpan="4">
                  <a:txBody>
                    <a:bodyPr/>
                    <a:lstStyle/>
                    <a:p>
                      <a:pPr algn="l"/>
                      <a:r>
                        <a:rPr kumimoji="1" lang="ja-JP" altLang="en-US" sz="900" dirty="0" smtClean="0"/>
                        <a:t>＜政策目標７＞ 地方における消費者政策推進のための体制強化</a:t>
                      </a:r>
                      <a:r>
                        <a:rPr kumimoji="1" lang="en-US" altLang="ja-JP" sz="900" dirty="0" smtClean="0"/>
                        <a:t>【</a:t>
                      </a:r>
                      <a:r>
                        <a:rPr kumimoji="1" lang="ja-JP" altLang="en-US" sz="900" dirty="0" smtClean="0"/>
                        <a:t>地方版消費者基本計画</a:t>
                      </a:r>
                      <a:r>
                        <a:rPr kumimoji="1" lang="en-US" altLang="ja-JP" sz="900" dirty="0" smtClean="0"/>
                        <a:t>】【</a:t>
                      </a:r>
                      <a:r>
                        <a:rPr kumimoji="1" lang="zh-TW" altLang="en-US" sz="900" dirty="0" smtClean="0"/>
                        <a:t>消費者行政職員</a:t>
                      </a:r>
                      <a:r>
                        <a:rPr kumimoji="1" lang="en-US" altLang="zh-TW" sz="900" dirty="0" smtClean="0"/>
                        <a:t>】</a:t>
                      </a:r>
                      <a:endParaRPr kumimoji="1" lang="ja-JP" altLang="en-US" sz="900"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10253800"/>
                  </a:ext>
                </a:extLst>
              </a:tr>
              <a:tr h="119664">
                <a:tc>
                  <a:txBody>
                    <a:bodyPr/>
                    <a:lstStyle/>
                    <a:p>
                      <a:pPr algn="l"/>
                      <a:r>
                        <a:rPr kumimoji="1" lang="ja-JP" altLang="en-US" sz="900" dirty="0" smtClean="0"/>
                        <a:t>７－１　地方消費者基本計画の策定（全都道府県、政令市）</a:t>
                      </a:r>
                      <a:endParaRPr kumimoji="1" lang="ja-JP" altLang="en-US" sz="900" dirty="0"/>
                    </a:p>
                  </a:txBody>
                  <a:tcPr/>
                </a:tc>
                <a:tc>
                  <a:txBody>
                    <a:bodyPr/>
                    <a:lstStyle/>
                    <a:p>
                      <a:pPr algn="ctr"/>
                      <a:r>
                        <a:rPr kumimoji="1" lang="en-US" altLang="ja-JP" sz="900" dirty="0" smtClean="0"/>
                        <a:t>2/3</a:t>
                      </a:r>
                      <a:r>
                        <a:rPr kumimoji="1" lang="ja-JP" altLang="en-US" sz="900" dirty="0" smtClean="0"/>
                        <a:t>　（市町村）</a:t>
                      </a:r>
                      <a:endParaRPr kumimoji="1" lang="ja-JP" altLang="en-US" sz="900" dirty="0"/>
                    </a:p>
                  </a:txBody>
                  <a:tcPr/>
                </a:tc>
                <a:tc>
                  <a:txBody>
                    <a:bodyPr/>
                    <a:lstStyle/>
                    <a:p>
                      <a:pPr algn="ctr"/>
                      <a:r>
                        <a:rPr kumimoji="1" lang="ja-JP" altLang="en-US" sz="900" dirty="0" smtClean="0"/>
                        <a:t>府○　政令市△</a:t>
                      </a:r>
                      <a:endParaRPr kumimoji="1" lang="ja-JP" altLang="en-US" sz="900" dirty="0"/>
                    </a:p>
                  </a:txBody>
                  <a:tcPr/>
                </a:tc>
                <a:tc>
                  <a:txBody>
                    <a:bodyPr/>
                    <a:lstStyle/>
                    <a:p>
                      <a:r>
                        <a:rPr kumimoji="1" lang="ja-JP" altLang="en-US" sz="900" dirty="0" smtClean="0"/>
                        <a:t>未策定：大阪市</a:t>
                      </a:r>
                      <a:endParaRPr kumimoji="1" lang="ja-JP" altLang="en-US" sz="900" dirty="0"/>
                    </a:p>
                  </a:txBody>
                  <a:tcPr/>
                </a:tc>
                <a:extLst>
                  <a:ext uri="{0D108BD9-81ED-4DB2-BD59-A6C34878D82A}">
                    <a16:rowId xmlns:a16="http://schemas.microsoft.com/office/drawing/2014/main" val="3144294655"/>
                  </a:ext>
                </a:extLst>
              </a:tr>
              <a:tr h="259200">
                <a:tc>
                  <a:txBody>
                    <a:bodyPr/>
                    <a:lstStyle/>
                    <a:p>
                      <a:pPr algn="l"/>
                      <a:r>
                        <a:rPr kumimoji="1" lang="ja-JP" altLang="en-US" sz="900" dirty="0" smtClean="0"/>
                        <a:t>７－２　消費者行政職員の研修参加率</a:t>
                      </a:r>
                      <a:r>
                        <a:rPr kumimoji="1" lang="en-US" altLang="ja-JP" sz="900" dirty="0" smtClean="0"/>
                        <a:t>80</a:t>
                      </a:r>
                      <a:r>
                        <a:rPr kumimoji="1" lang="ja-JP" altLang="en-US" sz="900" dirty="0" smtClean="0"/>
                        <a:t>％以上</a:t>
                      </a:r>
                      <a:endParaRPr kumimoji="1" lang="ja-JP" altLang="en-US" sz="900" dirty="0"/>
                    </a:p>
                  </a:txBody>
                  <a:tcPr/>
                </a:tc>
                <a:tc>
                  <a:txBody>
                    <a:bodyPr/>
                    <a:lstStyle/>
                    <a:p>
                      <a:pPr algn="ctr"/>
                      <a:r>
                        <a:rPr kumimoji="1" lang="en-US" altLang="ja-JP" sz="900" dirty="0" smtClean="0"/>
                        <a:t>57/210</a:t>
                      </a:r>
                      <a:r>
                        <a:rPr kumimoji="1" lang="ja-JP" altLang="en-US" sz="900" dirty="0" smtClean="0"/>
                        <a:t>　（名）</a:t>
                      </a:r>
                      <a:endParaRPr kumimoji="1" lang="ja-JP" altLang="en-US" sz="900" dirty="0"/>
                    </a:p>
                  </a:txBody>
                  <a:tcPr/>
                </a:tc>
                <a:tc>
                  <a:txBody>
                    <a:bodyPr/>
                    <a:lstStyle/>
                    <a:p>
                      <a:pPr algn="ctr"/>
                      <a:r>
                        <a:rPr kumimoji="1" lang="en-US" altLang="ja-JP" sz="900" dirty="0" smtClean="0"/>
                        <a:t>×</a:t>
                      </a:r>
                      <a:r>
                        <a:rPr kumimoji="1" lang="ja-JP" altLang="en-US" sz="900" dirty="0" smtClean="0"/>
                        <a:t>　（</a:t>
                      </a:r>
                      <a:r>
                        <a:rPr kumimoji="1" lang="en-US" altLang="ja-JP" sz="900" smtClean="0"/>
                        <a:t>27.0</a:t>
                      </a:r>
                      <a:r>
                        <a:rPr kumimoji="1" lang="en-US" altLang="ja-JP" sz="900" dirty="0" smtClean="0"/>
                        <a:t>%</a:t>
                      </a:r>
                      <a:r>
                        <a:rPr kumimoji="1" lang="ja-JP" altLang="en-US" sz="900" dirty="0" smtClean="0"/>
                        <a:t>）</a:t>
                      </a:r>
                      <a:endParaRPr kumimoji="1" lang="ja-JP" altLang="en-US" sz="900" dirty="0"/>
                    </a:p>
                  </a:txBody>
                  <a:tcPr>
                    <a:noFill/>
                  </a:tcPr>
                </a:tc>
                <a:tc>
                  <a:txBody>
                    <a:bodyPr/>
                    <a:lstStyle/>
                    <a:p>
                      <a:pPr marL="0" marR="0" lvl="0" indent="0" algn="ctr" defTabSz="1351593" rtl="0" eaLnBrk="1" fontAlgn="auto" latinLnBrk="0" hangingPunct="1">
                        <a:lnSpc>
                          <a:spcPct val="100000"/>
                        </a:lnSpc>
                        <a:spcBef>
                          <a:spcPts val="0"/>
                        </a:spcBef>
                        <a:spcAft>
                          <a:spcPts val="0"/>
                        </a:spcAft>
                        <a:buClrTx/>
                        <a:buSzTx/>
                        <a:buFontTx/>
                        <a:buNone/>
                        <a:tabLst/>
                        <a:defRPr/>
                      </a:pPr>
                      <a:r>
                        <a:rPr kumimoji="1" lang="ja-JP" altLang="en-US" sz="900" dirty="0" smtClean="0"/>
                        <a:t>－</a:t>
                      </a:r>
                    </a:p>
                  </a:txBody>
                  <a:tcPr/>
                </a:tc>
                <a:extLst>
                  <a:ext uri="{0D108BD9-81ED-4DB2-BD59-A6C34878D82A}">
                    <a16:rowId xmlns:a16="http://schemas.microsoft.com/office/drawing/2014/main" val="1169244535"/>
                  </a:ext>
                </a:extLst>
              </a:tr>
            </a:tbl>
          </a:graphicData>
        </a:graphic>
      </p:graphicFrame>
    </p:spTree>
    <p:extLst>
      <p:ext uri="{BB962C8B-B14F-4D97-AF65-F5344CB8AC3E}">
        <p14:creationId xmlns:p14="http://schemas.microsoft.com/office/powerpoint/2010/main" val="28038101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3233</TotalTime>
  <Words>2356</Words>
  <Application>Microsoft Office PowerPoint</Application>
  <PresentationFormat>ユーザー設定</PresentationFormat>
  <Paragraphs>307</Paragraphs>
  <Slides>2</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HGP創英角ｺﾞｼｯｸUB</vt:lpstr>
      <vt:lpstr>HGS創英角ﾎﾟｯﾌﾟ体</vt:lpstr>
      <vt:lpstr>Meiryo UI</vt:lpstr>
      <vt:lpstr>ＭＳ Ｐゴシック</vt:lpstr>
      <vt:lpstr>ＭＳ Ｐ明朝</vt:lpstr>
      <vt:lpstr>ＭＳ ゴシック</vt:lpstr>
      <vt:lpstr>Arial</vt:lpstr>
      <vt:lpstr>Calibri</vt:lpstr>
      <vt:lpstr>Times New Roman</vt:lpstr>
      <vt:lpstr>Wingdings</vt:lpstr>
      <vt:lpstr>Office ​​テーマ</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今市　佳奈江</cp:lastModifiedBy>
  <cp:revision>414</cp:revision>
  <cp:lastPrinted>2022-01-14T00:37:03Z</cp:lastPrinted>
  <dcterms:created xsi:type="dcterms:W3CDTF">2014-07-11T05:14:15Z</dcterms:created>
  <dcterms:modified xsi:type="dcterms:W3CDTF">2022-01-21T10:09:12Z</dcterms:modified>
</cp:coreProperties>
</file>