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8" r:id="rId2"/>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88" autoAdjust="0"/>
    <p:restoredTop sz="93357" autoAdjust="0"/>
  </p:normalViewPr>
  <p:slideViewPr>
    <p:cSldViewPr>
      <p:cViewPr varScale="1">
        <p:scale>
          <a:sx n="48" d="100"/>
          <a:sy n="48" d="100"/>
        </p:scale>
        <p:origin x="1638" y="54"/>
      </p:cViewPr>
      <p:guideLst>
        <p:guide orient="horz" pos="3141"/>
        <p:guide pos="430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64912D99-B5E8-42DB-840C-898EF39F3452}" type="datetimeFigureOut">
              <a:rPr kumimoji="1" lang="ja-JP" altLang="en-US" smtClean="0"/>
              <a:t>2021/11/24</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804770" y="9243194"/>
            <a:ext cx="3192251" cy="530953"/>
          </a:xfrm>
          <a:prstGeom prst="rect">
            <a:avLst/>
          </a:prstGeom>
        </p:spPr>
        <p:txBody>
          <a:bodyPr vert="horz" lIns="135159" tIns="67580" rIns="135159" bIns="67580" rtlCol="0" anchor="ctr"/>
          <a:lstStyle>
            <a:lvl1pPr algn="r">
              <a:defRPr sz="1800">
                <a:solidFill>
                  <a:schemeClr val="tx1">
                    <a:tint val="75000"/>
                  </a:schemeClr>
                </a:solidFill>
              </a:defRPr>
            </a:lvl1p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83110" y="17787"/>
            <a:ext cx="12022177" cy="57600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a:scene3d>
            <a:camera prst="orthographicFront">
              <a:rot lat="0" lon="0" rev="0"/>
            </a:camera>
            <a:lightRig rig="glow" dir="t">
              <a:rot lat="0" lon="0" rev="4800000"/>
            </a:lightRig>
          </a:scene3d>
          <a:sp3d prstMaterial="matte">
            <a:bevelT w="127000" h="63500"/>
          </a:sp3d>
        </p:spPr>
        <p:style>
          <a:lnRef idx="2">
            <a:schemeClr val="dk1">
              <a:shade val="50000"/>
            </a:schemeClr>
          </a:lnRef>
          <a:fillRef idx="1">
            <a:schemeClr val="dk1"/>
          </a:fillRef>
          <a:effectRef idx="0">
            <a:schemeClr val="dk1"/>
          </a:effectRef>
          <a:fontRef idx="minor">
            <a:schemeClr val="lt1"/>
          </a:fontRef>
        </p:style>
        <p:txBody>
          <a:bodyPr rot="0" spcFirstLastPara="0" vert="horz" wrap="square" lIns="122537" tIns="61268" rIns="122537" bIns="61268" numCol="1" spcCol="0" rtlCol="0" fromWordArt="0" anchor="ctr" anchorCtr="0" forceAA="0" compatLnSpc="1">
            <a:prstTxWarp prst="textNoShape">
              <a:avLst/>
            </a:prstTxWarp>
            <a:noAutofit/>
          </a:bodyPr>
          <a:lstStyle/>
          <a:p>
            <a:r>
              <a:rPr lang="ja-JP" altLang="en-US" sz="2200" b="1" kern="100" dirty="0">
                <a:latin typeface="ＭＳ Ｐゴシック" panose="020B0600070205080204" pitchFamily="50" charset="-128"/>
                <a:cs typeface="Times New Roman"/>
              </a:rPr>
              <a:t>府における消費者行政の主な取組状況　</a:t>
            </a:r>
            <a:endParaRPr lang="ja-JP" altLang="en-US" sz="2200" b="1" kern="100" dirty="0">
              <a:latin typeface="ＭＳ Ｐゴシック" panose="020B0600070205080204" pitchFamily="50" charset="-128"/>
              <a:ea typeface="ＭＳ Ｐゴシック" panose="020B0600070205080204" pitchFamily="50" charset="-128"/>
              <a:cs typeface="Times New Roman"/>
            </a:endParaRPr>
          </a:p>
        </p:txBody>
      </p:sp>
      <p:sp>
        <p:nvSpPr>
          <p:cNvPr id="30" name="正方形/長方形 29"/>
          <p:cNvSpPr/>
          <p:nvPr/>
        </p:nvSpPr>
        <p:spPr>
          <a:xfrm>
            <a:off x="183110" y="1136567"/>
            <a:ext cx="6657427" cy="1257605"/>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ctr" anchorCtr="0">
            <a:noAutofit/>
          </a:bodyPr>
          <a:lstStyle/>
          <a:p>
            <a:pPr>
              <a:lnSpc>
                <a:spcPts val="1300"/>
              </a:lnSpc>
            </a:pPr>
            <a:endPar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31" name="テキスト ボックス 23"/>
          <p:cNvSpPr txBox="1"/>
          <p:nvPr/>
        </p:nvSpPr>
        <p:spPr>
          <a:xfrm>
            <a:off x="183110" y="687316"/>
            <a:ext cx="6657427" cy="449251"/>
          </a:xfrm>
          <a:prstGeom prst="rect">
            <a:avLst/>
          </a:prstGeom>
          <a:solidFill>
            <a:schemeClr val="tx1">
              <a:lumMod val="75000"/>
              <a:lumOff val="25000"/>
            </a:schemeClr>
          </a:solidFill>
          <a:ln w="15875" cap="flat" cmpd="sng" algn="ctr">
            <a:solidFill>
              <a:schemeClr val="tx1">
                <a:lumMod val="75000"/>
                <a:lumOff val="25000"/>
              </a:schemeClr>
            </a:solidFill>
            <a:prstDash val="solid"/>
          </a:ln>
          <a:effectLst/>
        </p:spPr>
        <p:txBody>
          <a:bodyPr wrap="square" anchor="ctr" anchorCtr="0">
            <a:noAutofit/>
          </a:bodyPr>
          <a:lstStyle/>
          <a:p>
            <a:pPr fontAlgn="base"/>
            <a:r>
              <a:rPr lang="ja-JP" altLang="en-US" sz="14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組織・体制</a:t>
            </a:r>
          </a:p>
        </p:txBody>
      </p:sp>
      <p:sp>
        <p:nvSpPr>
          <p:cNvPr id="35" name="テキスト ボックス 34"/>
          <p:cNvSpPr txBox="1"/>
          <p:nvPr/>
        </p:nvSpPr>
        <p:spPr>
          <a:xfrm>
            <a:off x="9288809" y="236336"/>
            <a:ext cx="2717380" cy="307777"/>
          </a:xfrm>
          <a:prstGeom prst="rect">
            <a:avLst/>
          </a:prstGeom>
          <a:solidFill>
            <a:schemeClr val="tx1">
              <a:lumMod val="75000"/>
              <a:lumOff val="25000"/>
            </a:schemeClr>
          </a:solidFill>
        </p:spPr>
        <p:txBody>
          <a:bodyPr wrap="square" rtlCol="0">
            <a:spAutoFit/>
          </a:bodyPr>
          <a:lstStyle/>
          <a:p>
            <a:pPr algn="r"/>
            <a:r>
              <a:rPr kumimoji="1" lang="en-US" altLang="ja-JP" sz="1400" dirty="0">
                <a:solidFill>
                  <a:schemeClr val="bg1"/>
                </a:solidFill>
                <a:latin typeface="+mj-ea"/>
                <a:ea typeface="+mj-ea"/>
              </a:rPr>
              <a:t>【</a:t>
            </a:r>
            <a:r>
              <a:rPr lang="ja-JP" altLang="en-US" sz="1400" dirty="0">
                <a:solidFill>
                  <a:schemeClr val="bg1"/>
                </a:solidFill>
                <a:latin typeface="+mj-ea"/>
                <a:ea typeface="+mj-ea"/>
              </a:rPr>
              <a:t>大阪府消費生活センター</a:t>
            </a:r>
            <a:r>
              <a:rPr kumimoji="1" lang="en-US" altLang="ja-JP" sz="1400" dirty="0">
                <a:solidFill>
                  <a:schemeClr val="bg1"/>
                </a:solidFill>
                <a:latin typeface="+mj-ea"/>
                <a:ea typeface="+mj-ea"/>
              </a:rPr>
              <a:t>】</a:t>
            </a:r>
            <a:endParaRPr kumimoji="1" lang="ja-JP" altLang="en-US" sz="1400" dirty="0">
              <a:solidFill>
                <a:schemeClr val="bg1"/>
              </a:solidFill>
              <a:latin typeface="+mj-ea"/>
              <a:ea typeface="+mj-ea"/>
            </a:endParaRPr>
          </a:p>
        </p:txBody>
      </p:sp>
      <p:sp>
        <p:nvSpPr>
          <p:cNvPr id="23" name="正方形/長方形 22"/>
          <p:cNvSpPr/>
          <p:nvPr/>
        </p:nvSpPr>
        <p:spPr>
          <a:xfrm>
            <a:off x="6932903" y="1138290"/>
            <a:ext cx="6565062" cy="5688000"/>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t" anchorCtr="0">
            <a:noAutofit/>
          </a:bodyPr>
          <a:lstStyle/>
          <a:p>
            <a:pPr>
              <a:lnSpc>
                <a:spcPts val="1300"/>
              </a:lnSpc>
            </a:pPr>
            <a:endPar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3" name="正方形/長方形 2"/>
          <p:cNvSpPr/>
          <p:nvPr/>
        </p:nvSpPr>
        <p:spPr>
          <a:xfrm>
            <a:off x="6748172" y="4724728"/>
            <a:ext cx="184730" cy="523220"/>
          </a:xfrm>
          <a:prstGeom prst="rect">
            <a:avLst/>
          </a:prstGeom>
        </p:spPr>
        <p:txBody>
          <a:bodyPr wrap="none">
            <a:spAutoFit/>
          </a:bodyPr>
          <a:lstStyle/>
          <a:p>
            <a:pPr algn="ctr"/>
            <a:endParaRPr lang="ja-JP" altLang="en-US" sz="2800" b="1" dirty="0">
              <a:latin typeface="Meiryo UI" panose="020B0604030504040204" pitchFamily="50" charset="-128"/>
              <a:ea typeface="Meiryo UI" panose="020B0604030504040204" pitchFamily="50" charset="-128"/>
            </a:endParaRPr>
          </a:p>
        </p:txBody>
      </p:sp>
      <p:sp>
        <p:nvSpPr>
          <p:cNvPr id="15" name="正方形/長方形 14"/>
          <p:cNvSpPr/>
          <p:nvPr/>
        </p:nvSpPr>
        <p:spPr>
          <a:xfrm>
            <a:off x="288545" y="1118478"/>
            <a:ext cx="6565639" cy="1265298"/>
          </a:xfrm>
          <a:prstGeom prst="rect">
            <a:avLst/>
          </a:prstGeom>
          <a:ln w="6350">
            <a:noFill/>
          </a:ln>
        </p:spPr>
        <p:txBody>
          <a:bodyPr wrap="square" lIns="0" tIns="63997" rIns="0" bIns="63997" rtlCol="0" anchor="t">
            <a:noAutofit/>
          </a:bodyPr>
          <a:lstStyle/>
          <a:p>
            <a:r>
              <a:rPr lang="ja-JP" altLang="ja-JP" sz="1100" b="1" dirty="0">
                <a:latin typeface="+mn-ea"/>
                <a:cs typeface="Meiryo UI" pitchFamily="50" charset="-128"/>
              </a:rPr>
              <a:t>○消費生活センター</a:t>
            </a:r>
          </a:p>
          <a:p>
            <a:r>
              <a:rPr lang="ja-JP" altLang="ja-JP" sz="1100" dirty="0">
                <a:latin typeface="+mn-ea"/>
                <a:cs typeface="Meiryo UI" pitchFamily="50" charset="-128"/>
              </a:rPr>
              <a:t>所長</a:t>
            </a:r>
            <a:r>
              <a:rPr lang="en-US" altLang="ja-JP" sz="1100" dirty="0">
                <a:latin typeface="+mn-ea"/>
                <a:cs typeface="Meiryo UI" pitchFamily="50" charset="-128"/>
              </a:rPr>
              <a:t>(</a:t>
            </a:r>
            <a:r>
              <a:rPr lang="ja-JP" altLang="ja-JP" sz="1100" dirty="0">
                <a:latin typeface="+mn-ea"/>
                <a:cs typeface="Meiryo UI" pitchFamily="50" charset="-128"/>
              </a:rPr>
              <a:t>１名</a:t>
            </a:r>
            <a:r>
              <a:rPr lang="en-US" altLang="ja-JP" sz="1100" dirty="0" smtClean="0">
                <a:latin typeface="+mn-ea"/>
                <a:cs typeface="Meiryo UI" pitchFamily="50" charset="-128"/>
              </a:rPr>
              <a:t>)</a:t>
            </a:r>
            <a:r>
              <a:rPr lang="ja-JP" altLang="en-US" sz="1100" dirty="0" err="1">
                <a:latin typeface="+mn-ea"/>
                <a:cs typeface="Meiryo UI" pitchFamily="50" charset="-128"/>
              </a:rPr>
              <a:t>、</a:t>
            </a:r>
            <a:r>
              <a:rPr lang="ja-JP" altLang="ja-JP" sz="1100" dirty="0" smtClean="0">
                <a:latin typeface="+mn-ea"/>
                <a:cs typeface="Meiryo UI" pitchFamily="50" charset="-128"/>
              </a:rPr>
              <a:t>事業</a:t>
            </a:r>
            <a:r>
              <a:rPr lang="ja-JP" altLang="ja-JP" sz="1100" dirty="0">
                <a:latin typeface="+mn-ea"/>
                <a:cs typeface="Meiryo UI" pitchFamily="50" charset="-128"/>
              </a:rPr>
              <a:t>グループ</a:t>
            </a:r>
            <a:r>
              <a:rPr lang="en-US" altLang="ja-JP" sz="1100" dirty="0">
                <a:latin typeface="+mn-ea"/>
                <a:cs typeface="Meiryo UI" pitchFamily="50" charset="-128"/>
              </a:rPr>
              <a:t>(10</a:t>
            </a:r>
            <a:r>
              <a:rPr lang="ja-JP" altLang="ja-JP" sz="1100" dirty="0">
                <a:latin typeface="+mn-ea"/>
                <a:cs typeface="Meiryo UI" pitchFamily="50" charset="-128"/>
              </a:rPr>
              <a:t>名</a:t>
            </a:r>
            <a:r>
              <a:rPr lang="en-US" altLang="ja-JP" sz="1100" dirty="0">
                <a:latin typeface="+mn-ea"/>
                <a:cs typeface="Meiryo UI" pitchFamily="50" charset="-128"/>
              </a:rPr>
              <a:t>)</a:t>
            </a:r>
            <a:r>
              <a:rPr lang="ja-JP" altLang="ja-JP" sz="1100" dirty="0" err="1">
                <a:latin typeface="+mn-ea"/>
                <a:cs typeface="Meiryo UI" pitchFamily="50" charset="-128"/>
              </a:rPr>
              <a:t>、</a:t>
            </a:r>
            <a:r>
              <a:rPr lang="ja-JP" altLang="ja-JP" sz="1100" dirty="0">
                <a:latin typeface="+mn-ea"/>
                <a:cs typeface="Meiryo UI" pitchFamily="50" charset="-128"/>
              </a:rPr>
              <a:t>非常勤嘱託員（事業者指導）</a:t>
            </a:r>
            <a:r>
              <a:rPr lang="en-US" altLang="ja-JP" sz="1100" dirty="0">
                <a:latin typeface="+mn-ea"/>
                <a:cs typeface="Meiryo UI" pitchFamily="50" charset="-128"/>
              </a:rPr>
              <a:t>(</a:t>
            </a:r>
            <a:r>
              <a:rPr lang="ja-JP" altLang="ja-JP" sz="1100" dirty="0">
                <a:latin typeface="+mn-ea"/>
                <a:cs typeface="Meiryo UI" pitchFamily="50" charset="-128"/>
              </a:rPr>
              <a:t>警察</a:t>
            </a:r>
            <a:r>
              <a:rPr lang="en-US" altLang="ja-JP" sz="1100" dirty="0">
                <a:latin typeface="+mn-ea"/>
                <a:cs typeface="Meiryo UI" pitchFamily="50" charset="-128"/>
              </a:rPr>
              <a:t>OB</a:t>
            </a:r>
            <a:r>
              <a:rPr lang="ja-JP" altLang="ja-JP" sz="1100" dirty="0">
                <a:latin typeface="+mn-ea"/>
                <a:cs typeface="Meiryo UI" pitchFamily="50" charset="-128"/>
              </a:rPr>
              <a:t>２名、行政職</a:t>
            </a:r>
            <a:r>
              <a:rPr lang="en-US" altLang="ja-JP" sz="1100" dirty="0">
                <a:latin typeface="+mn-ea"/>
                <a:cs typeface="Meiryo UI" pitchFamily="50" charset="-128"/>
              </a:rPr>
              <a:t>OB</a:t>
            </a:r>
            <a:r>
              <a:rPr lang="ja-JP" altLang="ja-JP" sz="1100" dirty="0">
                <a:latin typeface="+mn-ea"/>
                <a:cs typeface="Meiryo UI" pitchFamily="50" charset="-128"/>
              </a:rPr>
              <a:t>１名</a:t>
            </a:r>
            <a:r>
              <a:rPr lang="en-US" altLang="ja-JP" sz="1100" dirty="0">
                <a:latin typeface="+mn-ea"/>
                <a:cs typeface="Meiryo UI" pitchFamily="50" charset="-128"/>
              </a:rPr>
              <a:t>)</a:t>
            </a:r>
            <a:endParaRPr lang="ja-JP" altLang="ja-JP" sz="1100" dirty="0">
              <a:latin typeface="+mn-ea"/>
              <a:cs typeface="Meiryo UI" pitchFamily="50" charset="-128"/>
            </a:endParaRPr>
          </a:p>
          <a:p>
            <a:r>
              <a:rPr lang="ja-JP" altLang="ja-JP" sz="1100" dirty="0">
                <a:latin typeface="+mn-ea"/>
                <a:cs typeface="Meiryo UI" pitchFamily="50" charset="-128"/>
              </a:rPr>
              <a:t>・消費者行政の企画・調整（国・市町村との連絡調整、基金関係事務等）</a:t>
            </a:r>
          </a:p>
          <a:p>
            <a:r>
              <a:rPr lang="ja-JP" altLang="ja-JP" sz="1100" dirty="0">
                <a:latin typeface="+mn-ea"/>
                <a:cs typeface="Meiryo UI" pitchFamily="50" charset="-128"/>
              </a:rPr>
              <a:t>・消費生活に係る相談及び苦情の処理</a:t>
            </a:r>
          </a:p>
          <a:p>
            <a:r>
              <a:rPr lang="ja-JP" altLang="ja-JP" sz="1100" dirty="0">
                <a:latin typeface="+mn-ea"/>
                <a:cs typeface="Meiryo UI" pitchFamily="50" charset="-128"/>
              </a:rPr>
              <a:t>・苦情の処理等のための商品テスト</a:t>
            </a:r>
          </a:p>
          <a:p>
            <a:r>
              <a:rPr lang="ja-JP" altLang="ja-JP" sz="1100" dirty="0">
                <a:latin typeface="+mn-ea"/>
                <a:cs typeface="Meiryo UI" pitchFamily="50" charset="-128"/>
              </a:rPr>
              <a:t>・消費者啓発のための講座等の開催及び情報提供</a:t>
            </a:r>
            <a:endParaRPr lang="en-US" altLang="ja-JP" sz="1100" dirty="0">
              <a:latin typeface="+mn-ea"/>
              <a:cs typeface="Meiryo UI" pitchFamily="50" charset="-128"/>
            </a:endParaRPr>
          </a:p>
          <a:p>
            <a:r>
              <a:rPr lang="ja-JP" altLang="en-US" sz="1100" dirty="0">
                <a:latin typeface="+mn-ea"/>
                <a:cs typeface="Meiryo UI" pitchFamily="50" charset="-128"/>
              </a:rPr>
              <a:t>・法・条例に基づく事業者指導</a:t>
            </a:r>
            <a:endParaRPr lang="en-US" altLang="ja-JP" sz="1100" dirty="0">
              <a:latin typeface="+mn-ea"/>
              <a:cs typeface="Meiryo UI" pitchFamily="50" charset="-128"/>
            </a:endParaRPr>
          </a:p>
        </p:txBody>
      </p:sp>
      <p:sp>
        <p:nvSpPr>
          <p:cNvPr id="24" name="テキスト ボックス 23"/>
          <p:cNvSpPr txBox="1"/>
          <p:nvPr/>
        </p:nvSpPr>
        <p:spPr>
          <a:xfrm>
            <a:off x="6932902" y="687316"/>
            <a:ext cx="6565062" cy="453304"/>
          </a:xfrm>
          <a:prstGeom prst="rect">
            <a:avLst/>
          </a:prstGeom>
          <a:solidFill>
            <a:schemeClr val="tx1">
              <a:lumMod val="75000"/>
              <a:lumOff val="25000"/>
            </a:schemeClr>
          </a:solidFill>
          <a:ln w="15875" cap="flat" cmpd="sng" algn="ctr">
            <a:solidFill>
              <a:schemeClr val="tx1">
                <a:lumMod val="75000"/>
                <a:lumOff val="25000"/>
              </a:schemeClr>
            </a:solidFill>
            <a:prstDash val="solid"/>
          </a:ln>
          <a:effectLst/>
        </p:spPr>
        <p:txBody>
          <a:bodyPr wrap="square" anchor="ctr" anchorCtr="0">
            <a:noAutofit/>
          </a:bodyPr>
          <a:lstStyle/>
          <a:p>
            <a:pPr fontAlgn="base">
              <a:spcAft>
                <a:spcPts val="0"/>
              </a:spcAft>
            </a:pPr>
            <a:r>
              <a:rPr lang="ja-JP" altLang="en-US" sz="14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令和３年度の消費者教育・啓発</a:t>
            </a:r>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事業等の</a:t>
            </a:r>
            <a:r>
              <a:rPr lang="ja-JP" altLang="en-US" sz="14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主な取組</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9" name="正方形/長方形 18"/>
          <p:cNvSpPr/>
          <p:nvPr/>
        </p:nvSpPr>
        <p:spPr>
          <a:xfrm>
            <a:off x="12346494" y="90809"/>
            <a:ext cx="1079424" cy="502978"/>
          </a:xfrm>
          <a:prstGeom prst="rect">
            <a:avLst/>
          </a:prstGeom>
          <a:solidFill>
            <a:sysClr val="window" lastClr="FFFFFF"/>
          </a:solidFill>
          <a:ln w="9525" cap="flat" cmpd="sng" algn="ctr">
            <a:solidFill>
              <a:sysClr val="windowText" lastClr="000000"/>
            </a:solidFill>
            <a:prstDash val="solid"/>
          </a:ln>
          <a:effectLst/>
        </p:spPr>
        <p:txBody>
          <a:bodyPr rot="0" spcFirstLastPara="0" vert="horz" wrap="square" lIns="122537" tIns="61268" rIns="122537" bIns="61268" numCol="1" spcCol="0" rtlCol="0" fromWordArt="0" anchor="ctr" anchorCtr="0" forceAA="0" compatLnSpc="1">
            <a:prstTxWarp prst="textNoShape">
              <a:avLst/>
            </a:prstTxWarp>
            <a:noAutofit/>
          </a:bodyPr>
          <a:lstStyle/>
          <a:p>
            <a:pPr marL="0" marR="0" lvl="0" indent="0" algn="ctr" defTabSz="1351593"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資料３</a:t>
            </a:r>
            <a:endParaRPr kumimoji="0" lang="ja-JP" altLang="en-US"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p:txBody>
      </p:sp>
      <p:sp>
        <p:nvSpPr>
          <p:cNvPr id="22" name="正方形/長方形 21"/>
          <p:cNvSpPr/>
          <p:nvPr/>
        </p:nvSpPr>
        <p:spPr>
          <a:xfrm>
            <a:off x="183110" y="2887662"/>
            <a:ext cx="6660000" cy="4175594"/>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ctr" anchorCtr="0">
            <a:noAutofit/>
          </a:bodyPr>
          <a:lstStyle/>
          <a:p>
            <a:pPr>
              <a:lnSpc>
                <a:spcPts val="1300"/>
              </a:lnSpc>
            </a:pPr>
            <a:endPar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27" name="正方形/長方形 26"/>
          <p:cNvSpPr/>
          <p:nvPr/>
        </p:nvSpPr>
        <p:spPr>
          <a:xfrm>
            <a:off x="182214" y="7534488"/>
            <a:ext cx="6660000" cy="2304510"/>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ctr" anchorCtr="0">
            <a:noAutofit/>
          </a:bodyPr>
          <a:lstStyle/>
          <a:p>
            <a:pPr>
              <a:lnSpc>
                <a:spcPts val="1300"/>
              </a:lnSpc>
            </a:pPr>
            <a:endPar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21" name="テキスト ボックス 23"/>
          <p:cNvSpPr txBox="1"/>
          <p:nvPr/>
        </p:nvSpPr>
        <p:spPr>
          <a:xfrm>
            <a:off x="189609" y="2457595"/>
            <a:ext cx="6660000" cy="432000"/>
          </a:xfrm>
          <a:prstGeom prst="rect">
            <a:avLst/>
          </a:prstGeom>
          <a:solidFill>
            <a:schemeClr val="tx1">
              <a:lumMod val="75000"/>
              <a:lumOff val="25000"/>
            </a:schemeClr>
          </a:solidFill>
          <a:ln w="15875" cap="flat" cmpd="sng" algn="ctr">
            <a:solidFill>
              <a:schemeClr val="tx1">
                <a:lumMod val="75000"/>
                <a:lumOff val="25000"/>
              </a:schemeClr>
            </a:solidFill>
            <a:prstDash val="solid"/>
          </a:ln>
          <a:effectLst/>
        </p:spPr>
        <p:txBody>
          <a:bodyPr wrap="square" anchor="ctr" anchorCtr="0">
            <a:noAutofit/>
          </a:bodyPr>
          <a:lstStyle/>
          <a:p>
            <a:pPr fontAlgn="base"/>
            <a:r>
              <a:rPr lang="ja-JP" altLang="en-US" sz="14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予算額</a:t>
            </a:r>
          </a:p>
        </p:txBody>
      </p:sp>
      <p:sp>
        <p:nvSpPr>
          <p:cNvPr id="26" name="テキスト ボックス 23"/>
          <p:cNvSpPr txBox="1"/>
          <p:nvPr/>
        </p:nvSpPr>
        <p:spPr>
          <a:xfrm>
            <a:off x="182215" y="7115899"/>
            <a:ext cx="6660000" cy="432000"/>
          </a:xfrm>
          <a:prstGeom prst="rect">
            <a:avLst/>
          </a:prstGeom>
          <a:solidFill>
            <a:schemeClr val="tx1">
              <a:lumMod val="75000"/>
              <a:lumOff val="25000"/>
            </a:schemeClr>
          </a:solidFill>
          <a:ln w="15875" cap="flat" cmpd="sng" algn="ctr">
            <a:solidFill>
              <a:schemeClr val="tx1">
                <a:lumMod val="75000"/>
                <a:lumOff val="25000"/>
              </a:schemeClr>
            </a:solidFill>
            <a:prstDash val="solid"/>
          </a:ln>
          <a:effectLst/>
        </p:spPr>
        <p:txBody>
          <a:bodyPr wrap="square" anchor="ctr" anchorCtr="0">
            <a:noAutofit/>
          </a:bodyPr>
          <a:lstStyle/>
          <a:p>
            <a:pPr fontAlgn="base"/>
            <a:r>
              <a:rPr lang="ja-JP" altLang="en-US" sz="14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相談事業</a:t>
            </a:r>
          </a:p>
        </p:txBody>
      </p:sp>
      <p:sp>
        <p:nvSpPr>
          <p:cNvPr id="29" name="正方形/長方形 28"/>
          <p:cNvSpPr/>
          <p:nvPr/>
        </p:nvSpPr>
        <p:spPr>
          <a:xfrm>
            <a:off x="6940029" y="7052859"/>
            <a:ext cx="6569948" cy="2786139"/>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t" anchorCtr="0">
            <a:noAutofit/>
          </a:bodyPr>
          <a:lstStyle/>
          <a:p>
            <a:pPr>
              <a:lnSpc>
                <a:spcPts val="1300"/>
              </a:lnSpc>
            </a:pPr>
            <a:endPar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graphicFrame>
        <p:nvGraphicFramePr>
          <p:cNvPr id="2" name="表 1"/>
          <p:cNvGraphicFramePr>
            <a:graphicFrameLocks noGrp="1"/>
          </p:cNvGraphicFramePr>
          <p:nvPr>
            <p:extLst>
              <p:ext uri="{D42A27DB-BD31-4B8C-83A1-F6EECF244321}">
                <p14:modId xmlns:p14="http://schemas.microsoft.com/office/powerpoint/2010/main" val="1711863868"/>
              </p:ext>
            </p:extLst>
          </p:nvPr>
        </p:nvGraphicFramePr>
        <p:xfrm>
          <a:off x="293997" y="3117093"/>
          <a:ext cx="4530052" cy="1950720"/>
        </p:xfrm>
        <a:graphic>
          <a:graphicData uri="http://schemas.openxmlformats.org/drawingml/2006/table">
            <a:tbl>
              <a:tblPr firstRow="1" bandRow="1">
                <a:tableStyleId>{5940675A-B579-460E-94D1-54222C63F5DA}</a:tableStyleId>
              </a:tblPr>
              <a:tblGrid>
                <a:gridCol w="283455">
                  <a:extLst>
                    <a:ext uri="{9D8B030D-6E8A-4147-A177-3AD203B41FA5}">
                      <a16:colId xmlns:a16="http://schemas.microsoft.com/office/drawing/2014/main" val="4151287407"/>
                    </a:ext>
                  </a:extLst>
                </a:gridCol>
                <a:gridCol w="581074">
                  <a:extLst>
                    <a:ext uri="{9D8B030D-6E8A-4147-A177-3AD203B41FA5}">
                      <a16:colId xmlns:a16="http://schemas.microsoft.com/office/drawing/2014/main" val="4186083500"/>
                    </a:ext>
                  </a:extLst>
                </a:gridCol>
                <a:gridCol w="1289523">
                  <a:extLst>
                    <a:ext uri="{9D8B030D-6E8A-4147-A177-3AD203B41FA5}">
                      <a16:colId xmlns:a16="http://schemas.microsoft.com/office/drawing/2014/main" val="304467165"/>
                    </a:ext>
                  </a:extLst>
                </a:gridCol>
                <a:gridCol w="792000">
                  <a:extLst>
                    <a:ext uri="{9D8B030D-6E8A-4147-A177-3AD203B41FA5}">
                      <a16:colId xmlns:a16="http://schemas.microsoft.com/office/drawing/2014/main" val="2870607211"/>
                    </a:ext>
                  </a:extLst>
                </a:gridCol>
                <a:gridCol w="792000">
                  <a:extLst>
                    <a:ext uri="{9D8B030D-6E8A-4147-A177-3AD203B41FA5}">
                      <a16:colId xmlns:a16="http://schemas.microsoft.com/office/drawing/2014/main" val="156427453"/>
                    </a:ext>
                  </a:extLst>
                </a:gridCol>
                <a:gridCol w="792000">
                  <a:extLst>
                    <a:ext uri="{9D8B030D-6E8A-4147-A177-3AD203B41FA5}">
                      <a16:colId xmlns:a16="http://schemas.microsoft.com/office/drawing/2014/main" val="3965411132"/>
                    </a:ext>
                  </a:extLst>
                </a:gridCol>
              </a:tblGrid>
              <a:tr h="141052">
                <a:tc gridSpan="3">
                  <a:txBody>
                    <a:bodyPr/>
                    <a:lstStyle/>
                    <a:p>
                      <a:endParaRPr kumimoji="1" lang="ja-JP" altLang="en-US" sz="1000" dirty="0">
                        <a:latin typeface="+mn-ea"/>
                        <a:ea typeface="+mn-ea"/>
                      </a:endParaRPr>
                    </a:p>
                  </a:txBody>
                  <a:tcPr>
                    <a:solidFill>
                      <a:schemeClr val="bg1">
                        <a:lumMod val="85000"/>
                      </a:schemeClr>
                    </a:solidFill>
                  </a:tcPr>
                </a:tc>
                <a:tc hMerge="1">
                  <a:txBody>
                    <a:bodyPr/>
                    <a:lstStyle/>
                    <a:p>
                      <a:endParaRPr kumimoji="1" lang="ja-JP" altLang="en-US" sz="1400" dirty="0"/>
                    </a:p>
                  </a:txBody>
                  <a:tcPr/>
                </a:tc>
                <a:tc hMerge="1">
                  <a:txBody>
                    <a:bodyPr/>
                    <a:lstStyle/>
                    <a:p>
                      <a:endParaRPr kumimoji="1" lang="ja-JP" altLang="en-US"/>
                    </a:p>
                  </a:txBody>
                  <a:tcPr/>
                </a:tc>
                <a:tc>
                  <a:txBody>
                    <a:bodyPr/>
                    <a:lstStyle/>
                    <a:p>
                      <a:pPr algn="ctr"/>
                      <a:r>
                        <a:rPr kumimoji="1" lang="en-US" altLang="ja-JP" sz="1000" dirty="0">
                          <a:latin typeface="+mn-ea"/>
                          <a:ea typeface="+mn-ea"/>
                        </a:rPr>
                        <a:t>R3</a:t>
                      </a:r>
                      <a:r>
                        <a:rPr kumimoji="1" lang="ja-JP" altLang="en-US" sz="1000" dirty="0">
                          <a:latin typeface="+mn-ea"/>
                          <a:ea typeface="+mn-ea"/>
                        </a:rPr>
                        <a:t>年度</a:t>
                      </a:r>
                    </a:p>
                  </a:txBody>
                  <a:tcPr>
                    <a:solidFill>
                      <a:schemeClr val="bg1">
                        <a:lumMod val="85000"/>
                      </a:schemeClr>
                    </a:solidFill>
                  </a:tcPr>
                </a:tc>
                <a:tc>
                  <a:txBody>
                    <a:bodyPr/>
                    <a:lstStyle/>
                    <a:p>
                      <a:pPr algn="ctr"/>
                      <a:r>
                        <a:rPr kumimoji="1" lang="en-US" altLang="ja-JP" sz="1000" dirty="0">
                          <a:latin typeface="+mn-ea"/>
                          <a:ea typeface="+mn-ea"/>
                        </a:rPr>
                        <a:t>R2</a:t>
                      </a:r>
                      <a:r>
                        <a:rPr kumimoji="1" lang="ja-JP" altLang="en-US" sz="1000" dirty="0">
                          <a:latin typeface="+mn-ea"/>
                          <a:ea typeface="+mn-ea"/>
                        </a:rPr>
                        <a:t>年度</a:t>
                      </a:r>
                    </a:p>
                  </a:txBody>
                  <a:tcPr>
                    <a:solidFill>
                      <a:schemeClr val="bg1">
                        <a:lumMod val="85000"/>
                      </a:schemeClr>
                    </a:solidFill>
                  </a:tcPr>
                </a:tc>
                <a:tc>
                  <a:txBody>
                    <a:bodyPr/>
                    <a:lstStyle/>
                    <a:p>
                      <a:pPr algn="ctr"/>
                      <a:r>
                        <a:rPr kumimoji="1" lang="en-US" altLang="ja-JP" sz="1000" dirty="0">
                          <a:latin typeface="+mn-ea"/>
                          <a:ea typeface="+mn-ea"/>
                        </a:rPr>
                        <a:t>R1</a:t>
                      </a:r>
                      <a:r>
                        <a:rPr kumimoji="1" lang="ja-JP" altLang="en-US" sz="1000" dirty="0">
                          <a:latin typeface="+mn-ea"/>
                          <a:ea typeface="+mn-ea"/>
                        </a:rPr>
                        <a:t>年度</a:t>
                      </a:r>
                    </a:p>
                  </a:txBody>
                  <a:tcPr>
                    <a:solidFill>
                      <a:schemeClr val="bg1">
                        <a:lumMod val="85000"/>
                      </a:schemeClr>
                    </a:solidFill>
                  </a:tcPr>
                </a:tc>
                <a:extLst>
                  <a:ext uri="{0D108BD9-81ED-4DB2-BD59-A6C34878D82A}">
                    <a16:rowId xmlns:a16="http://schemas.microsoft.com/office/drawing/2014/main" val="445215551"/>
                  </a:ext>
                </a:extLst>
              </a:tr>
              <a:tr h="237968">
                <a:tc gridSpan="3">
                  <a:txBody>
                    <a:bodyPr/>
                    <a:lstStyle/>
                    <a:p>
                      <a:pPr marL="0" algn="l" defTabSz="1351593" rtl="0" eaLnBrk="1" latinLnBrk="0" hangingPunct="1">
                        <a:lnSpc>
                          <a:spcPts val="1200"/>
                        </a:lnSpc>
                        <a:spcAft>
                          <a:spcPts val="0"/>
                        </a:spcAft>
                      </a:pPr>
                      <a:r>
                        <a:rPr kumimoji="1" lang="ja-JP" altLang="en-US" sz="1000" kern="1200" dirty="0">
                          <a:solidFill>
                            <a:schemeClr val="tx1"/>
                          </a:solidFill>
                          <a:latin typeface="+mn-ea"/>
                          <a:ea typeface="+mn-ea"/>
                          <a:cs typeface="+mn-cs"/>
                        </a:rPr>
                        <a:t>当初予算</a:t>
                      </a:r>
                    </a:p>
                  </a:txBody>
                  <a:tcPr/>
                </a:tc>
                <a:tc hMerge="1">
                  <a:txBody>
                    <a:bodyPr/>
                    <a:lstStyle/>
                    <a:p>
                      <a:endParaRPr kumimoji="1" lang="ja-JP" altLang="en-US" sz="1400" dirty="0"/>
                    </a:p>
                  </a:txBody>
                  <a:tcPr/>
                </a:tc>
                <a:tc hMerge="1">
                  <a:txBody>
                    <a:bodyPr/>
                    <a:lstStyle/>
                    <a:p>
                      <a:endParaRPr kumimoji="1" lang="ja-JP" altLang="en-US"/>
                    </a:p>
                  </a:txBody>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271,108</a:t>
                      </a:r>
                      <a:endParaRPr kumimoji="1" lang="ja-JP" altLang="en-US" sz="1000" kern="1200" dirty="0">
                        <a:solidFill>
                          <a:schemeClr val="tx1"/>
                        </a:solidFill>
                        <a:latin typeface="+mn-ea"/>
                        <a:ea typeface="+mn-ea"/>
                        <a:cs typeface="+mn-cs"/>
                      </a:endParaRPr>
                    </a:p>
                  </a:txBody>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277,742</a:t>
                      </a:r>
                      <a:endParaRPr kumimoji="1" lang="ja-JP" sz="1000" kern="1200" dirty="0">
                        <a:solidFill>
                          <a:schemeClr val="tx1"/>
                        </a:solidFill>
                        <a:latin typeface="+mn-ea"/>
                        <a:ea typeface="+mn-ea"/>
                        <a:cs typeface="+mn-cs"/>
                      </a:endParaRPr>
                    </a:p>
                  </a:txBody>
                  <a:tcPr marL="68580" marR="68580" marT="0" marB="0" anchor="ct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265,516</a:t>
                      </a:r>
                      <a:endParaRPr kumimoji="1" lang="ja-JP" sz="1000" kern="1200" dirty="0">
                        <a:solidFill>
                          <a:schemeClr val="tx1"/>
                        </a:solidFill>
                        <a:latin typeface="+mn-ea"/>
                        <a:ea typeface="+mn-ea"/>
                        <a:cs typeface="+mn-cs"/>
                      </a:endParaRPr>
                    </a:p>
                  </a:txBody>
                  <a:tcPr marL="68580" marR="68580" marT="0" marB="0" anchor="ctr"/>
                </a:tc>
                <a:extLst>
                  <a:ext uri="{0D108BD9-81ED-4DB2-BD59-A6C34878D82A}">
                    <a16:rowId xmlns:a16="http://schemas.microsoft.com/office/drawing/2014/main" val="1316111046"/>
                  </a:ext>
                </a:extLst>
              </a:tr>
              <a:tr h="237968">
                <a:tc rowSpan="5">
                  <a:txBody>
                    <a:bodyPr/>
                    <a:lstStyle/>
                    <a:p>
                      <a:pPr marL="0" algn="l" defTabSz="1351593" rtl="0" eaLnBrk="1" latinLnBrk="0" hangingPunct="1">
                        <a:lnSpc>
                          <a:spcPts val="1200"/>
                        </a:lnSpc>
                        <a:spcAft>
                          <a:spcPts val="0"/>
                        </a:spcAft>
                      </a:pPr>
                      <a:r>
                        <a:rPr kumimoji="1" lang="ja-JP" altLang="en-US" sz="1000" kern="1200" dirty="0">
                          <a:solidFill>
                            <a:schemeClr val="tx1"/>
                          </a:solidFill>
                          <a:latin typeface="+mn-ea"/>
                          <a:ea typeface="+mn-ea"/>
                          <a:cs typeface="+mn-cs"/>
                        </a:rPr>
                        <a:t>内訳</a:t>
                      </a:r>
                    </a:p>
                  </a:txBody>
                  <a:tcPr/>
                </a:tc>
                <a:tc gridSpan="2">
                  <a:txBody>
                    <a:bodyPr/>
                    <a:lstStyle/>
                    <a:p>
                      <a:pPr marL="0" algn="l" defTabSz="1351593" rtl="0" eaLnBrk="1" latinLnBrk="0" hangingPunct="1">
                        <a:lnSpc>
                          <a:spcPts val="1200"/>
                        </a:lnSpc>
                        <a:spcAft>
                          <a:spcPts val="0"/>
                        </a:spcAft>
                      </a:pPr>
                      <a:r>
                        <a:rPr kumimoji="1" lang="ja-JP" altLang="en-US" sz="1000" kern="1200" dirty="0">
                          <a:solidFill>
                            <a:schemeClr val="tx1"/>
                          </a:solidFill>
                          <a:latin typeface="+mn-ea"/>
                          <a:ea typeface="+mn-ea"/>
                          <a:cs typeface="+mn-cs"/>
                        </a:rPr>
                        <a:t>一般財源（大阪市負担分含む）</a:t>
                      </a:r>
                    </a:p>
                  </a:txBody>
                  <a:tcPr/>
                </a:tc>
                <a:tc hMerge="1">
                  <a:txBody>
                    <a:bodyPr/>
                    <a:lstStyle/>
                    <a:p>
                      <a:endParaRPr kumimoji="1" lang="ja-JP" altLang="en-US"/>
                    </a:p>
                  </a:txBody>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126,475</a:t>
                      </a:r>
                      <a:endParaRPr kumimoji="1" lang="ja-JP" altLang="en-US" sz="1000" kern="1200" dirty="0">
                        <a:solidFill>
                          <a:schemeClr val="tx1"/>
                        </a:solidFill>
                        <a:latin typeface="+mn-ea"/>
                        <a:ea typeface="+mn-ea"/>
                        <a:cs typeface="+mn-cs"/>
                      </a:endParaRPr>
                    </a:p>
                  </a:txBody>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128,485</a:t>
                      </a:r>
                      <a:endParaRPr kumimoji="1" lang="ja-JP" sz="1000" kern="1200" dirty="0">
                        <a:solidFill>
                          <a:schemeClr val="tx1"/>
                        </a:solidFill>
                        <a:latin typeface="+mn-ea"/>
                        <a:ea typeface="+mn-ea"/>
                        <a:cs typeface="+mn-cs"/>
                      </a:endParaRPr>
                    </a:p>
                  </a:txBody>
                  <a:tcPr marL="68580" marR="68580" marT="0" marB="0" anchor="ct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125,547</a:t>
                      </a:r>
                      <a:endParaRPr kumimoji="1" lang="ja-JP" sz="1000" kern="1200" dirty="0">
                        <a:solidFill>
                          <a:schemeClr val="tx1"/>
                        </a:solidFill>
                        <a:latin typeface="+mn-ea"/>
                        <a:ea typeface="+mn-ea"/>
                        <a:cs typeface="+mn-cs"/>
                      </a:endParaRPr>
                    </a:p>
                  </a:txBody>
                  <a:tcPr marL="68580" marR="68580" marT="0" marB="0" anchor="ctr"/>
                </a:tc>
                <a:extLst>
                  <a:ext uri="{0D108BD9-81ED-4DB2-BD59-A6C34878D82A}">
                    <a16:rowId xmlns:a16="http://schemas.microsoft.com/office/drawing/2014/main" val="1286605185"/>
                  </a:ext>
                </a:extLst>
              </a:tr>
              <a:tr h="237968">
                <a:tc vMerge="1">
                  <a:txBody>
                    <a:bodyPr/>
                    <a:lstStyle/>
                    <a:p>
                      <a:endParaRPr kumimoji="1" lang="ja-JP" altLang="en-US" sz="1400" dirty="0"/>
                    </a:p>
                  </a:txBody>
                  <a:tcPr/>
                </a:tc>
                <a:tc gridSpan="2">
                  <a:txBody>
                    <a:bodyPr/>
                    <a:lstStyle/>
                    <a:p>
                      <a:pPr marL="0" algn="l" defTabSz="1351593" rtl="0" eaLnBrk="1" latinLnBrk="0" hangingPunct="1">
                        <a:lnSpc>
                          <a:spcPts val="1200"/>
                        </a:lnSpc>
                        <a:spcAft>
                          <a:spcPts val="0"/>
                        </a:spcAft>
                      </a:pPr>
                      <a:r>
                        <a:rPr kumimoji="1" lang="ja-JP" altLang="en-US" sz="1000" kern="1200" dirty="0">
                          <a:solidFill>
                            <a:schemeClr val="tx1"/>
                          </a:solidFill>
                          <a:latin typeface="+mn-ea"/>
                          <a:ea typeface="+mn-ea"/>
                          <a:cs typeface="+mn-cs"/>
                        </a:rPr>
                        <a:t>消費者行政</a:t>
                      </a:r>
                      <a:r>
                        <a:rPr kumimoji="1" lang="ja-JP" altLang="en-US" sz="1000" kern="1200" dirty="0" smtClean="0">
                          <a:solidFill>
                            <a:schemeClr val="tx1"/>
                          </a:solidFill>
                          <a:latin typeface="+mn-ea"/>
                          <a:ea typeface="+mn-ea"/>
                          <a:cs typeface="+mn-cs"/>
                        </a:rPr>
                        <a:t>強化交付金</a:t>
                      </a:r>
                      <a:endParaRPr kumimoji="1" lang="ja-JP" altLang="en-US" sz="1000" kern="1200" dirty="0">
                        <a:solidFill>
                          <a:schemeClr val="tx1"/>
                        </a:solidFill>
                        <a:latin typeface="+mn-ea"/>
                        <a:ea typeface="+mn-ea"/>
                        <a:cs typeface="+mn-cs"/>
                      </a:endParaRPr>
                    </a:p>
                  </a:txBody>
                  <a:tcPr>
                    <a:lnB w="12700" cmpd="sng">
                      <a:noFill/>
                    </a:lnB>
                  </a:tcPr>
                </a:tc>
                <a:tc hMerge="1">
                  <a:txBody>
                    <a:bodyPr/>
                    <a:lstStyle/>
                    <a:p>
                      <a:endParaRPr kumimoji="1" lang="ja-JP" altLang="en-US"/>
                    </a:p>
                  </a:txBody>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143,886</a:t>
                      </a:r>
                      <a:endParaRPr kumimoji="1" lang="ja-JP" altLang="en-US" sz="1000" kern="1200" dirty="0">
                        <a:solidFill>
                          <a:schemeClr val="tx1"/>
                        </a:solidFill>
                        <a:latin typeface="+mn-ea"/>
                        <a:ea typeface="+mn-ea"/>
                        <a:cs typeface="+mn-cs"/>
                      </a:endParaRPr>
                    </a:p>
                  </a:txBody>
                  <a:tcPr>
                    <a:lnB w="12700" cap="flat" cmpd="sng" algn="ctr">
                      <a:solidFill>
                        <a:schemeClr val="tx1"/>
                      </a:solidFill>
                      <a:prstDash val="dash"/>
                      <a:round/>
                      <a:headEnd type="none" w="med" len="med"/>
                      <a:tailEnd type="none" w="med" len="med"/>
                    </a:lnB>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148,510</a:t>
                      </a:r>
                      <a:endParaRPr kumimoji="1" lang="ja-JP" sz="1000" kern="1200" dirty="0">
                        <a:solidFill>
                          <a:schemeClr val="tx1"/>
                        </a:solidFill>
                        <a:latin typeface="+mn-ea"/>
                        <a:ea typeface="+mn-ea"/>
                        <a:cs typeface="+mn-cs"/>
                      </a:endParaRPr>
                    </a:p>
                  </a:txBody>
                  <a:tcPr marL="68580" marR="68580" marT="0" marB="0" anchor="ctr">
                    <a:lnB w="12700" cap="flat" cmpd="sng" algn="ctr">
                      <a:solidFill>
                        <a:schemeClr val="tx1"/>
                      </a:solidFill>
                      <a:prstDash val="dash"/>
                      <a:round/>
                      <a:headEnd type="none" w="med" len="med"/>
                      <a:tailEnd type="none" w="med" len="med"/>
                    </a:lnB>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139,222</a:t>
                      </a:r>
                      <a:endParaRPr kumimoji="1" lang="ja-JP" sz="1000" kern="1200" dirty="0">
                        <a:solidFill>
                          <a:schemeClr val="tx1"/>
                        </a:solidFill>
                        <a:latin typeface="+mn-ea"/>
                        <a:ea typeface="+mn-ea"/>
                        <a:cs typeface="+mn-cs"/>
                      </a:endParaRPr>
                    </a:p>
                  </a:txBody>
                  <a:tcPr marL="68580" marR="68580" marT="0" marB="0" anchor="ctr">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470936707"/>
                  </a:ext>
                </a:extLst>
              </a:tr>
              <a:tr h="237968">
                <a:tc vMerge="1">
                  <a:txBody>
                    <a:bodyPr/>
                    <a:lstStyle/>
                    <a:p>
                      <a:endParaRPr kumimoji="1" lang="ja-JP" altLang="en-US" sz="1400" dirty="0"/>
                    </a:p>
                  </a:txBody>
                  <a:tcPr/>
                </a:tc>
                <a:tc rowSpan="2">
                  <a:txBody>
                    <a:bodyPr/>
                    <a:lstStyle/>
                    <a:p>
                      <a:pPr marL="0" algn="l" defTabSz="1351593" rtl="0" eaLnBrk="1" latinLnBrk="0" hangingPunct="1">
                        <a:lnSpc>
                          <a:spcPts val="1200"/>
                        </a:lnSpc>
                        <a:spcAft>
                          <a:spcPts val="0"/>
                        </a:spcAft>
                      </a:pPr>
                      <a:endParaRPr kumimoji="1" lang="ja-JP" altLang="en-US" sz="1000" kern="1200" dirty="0">
                        <a:solidFill>
                          <a:schemeClr val="tx1"/>
                        </a:solidFill>
                        <a:latin typeface="+mn-ea"/>
                        <a:ea typeface="+mn-ea"/>
                        <a:cs typeface="+mn-cs"/>
                      </a:endParaRPr>
                    </a:p>
                  </a:txBody>
                  <a:tcPr>
                    <a:lnR w="12700" cap="flat" cmpd="sng" algn="ctr">
                      <a:solidFill>
                        <a:schemeClr val="tx1"/>
                      </a:solidFill>
                      <a:prstDash val="dash"/>
                      <a:round/>
                      <a:headEnd type="none" w="med" len="med"/>
                      <a:tailEnd type="none" w="med" len="med"/>
                    </a:lnR>
                    <a:lnT w="12700" cmpd="sng">
                      <a:noFill/>
                    </a:lnT>
                  </a:tcPr>
                </a:tc>
                <a:tc>
                  <a:txBody>
                    <a:bodyPr/>
                    <a:lstStyle/>
                    <a:p>
                      <a:pPr marL="0" algn="l" defTabSz="1351593" rtl="0" eaLnBrk="1" latinLnBrk="0" hangingPunct="1">
                        <a:lnSpc>
                          <a:spcPts val="1200"/>
                        </a:lnSpc>
                        <a:spcAft>
                          <a:spcPts val="0"/>
                        </a:spcAft>
                      </a:pPr>
                      <a:r>
                        <a:rPr kumimoji="1" lang="ja-JP" altLang="en-US" sz="1000" kern="1200" dirty="0">
                          <a:solidFill>
                            <a:schemeClr val="tx1"/>
                          </a:solidFill>
                          <a:latin typeface="+mn-ea"/>
                          <a:ea typeface="+mn-ea"/>
                          <a:cs typeface="+mn-cs"/>
                        </a:rPr>
                        <a:t>大阪</a:t>
                      </a:r>
                      <a:r>
                        <a:rPr kumimoji="1" lang="zh-TW" altLang="en-US" sz="1000" kern="1200" dirty="0">
                          <a:solidFill>
                            <a:schemeClr val="tx1"/>
                          </a:solidFill>
                          <a:latin typeface="+mn-ea"/>
                          <a:ea typeface="+mn-ea"/>
                          <a:cs typeface="+mn-cs"/>
                        </a:rPr>
                        <a:t>府分</a:t>
                      </a:r>
                      <a:endParaRPr kumimoji="1" lang="ja-JP" altLang="en-US" sz="1000" kern="1200" dirty="0">
                        <a:solidFill>
                          <a:schemeClr val="tx1"/>
                        </a:solidFill>
                        <a:latin typeface="+mn-ea"/>
                        <a:ea typeface="+mn-ea"/>
                        <a:cs typeface="+mn-cs"/>
                      </a:endParaRPr>
                    </a:p>
                  </a:txBody>
                  <a:tcP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40,911</a:t>
                      </a:r>
                      <a:endParaRPr kumimoji="1" lang="ja-JP" altLang="en-US" sz="1000" kern="1200" dirty="0">
                        <a:solidFill>
                          <a:schemeClr val="tx1"/>
                        </a:solidFill>
                        <a:latin typeface="+mn-ea"/>
                        <a:ea typeface="+mn-ea"/>
                        <a:cs typeface="+mn-cs"/>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marL="0" indent="254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37,837</a:t>
                      </a:r>
                      <a:endParaRPr kumimoji="1" lang="ja-JP" sz="1000" kern="1200" dirty="0">
                        <a:solidFill>
                          <a:schemeClr val="tx1"/>
                        </a:solidFill>
                        <a:latin typeface="+mn-ea"/>
                        <a:ea typeface="+mn-ea"/>
                        <a:cs typeface="+mn-cs"/>
                      </a:endParaRPr>
                    </a:p>
                  </a:txBody>
                  <a:tcPr marL="68580" marR="68580" marT="0" marB="0" anchor="ct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marL="0" indent="254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39,318</a:t>
                      </a:r>
                      <a:endParaRPr kumimoji="1" lang="ja-JP" sz="1000" kern="1200" dirty="0">
                        <a:solidFill>
                          <a:schemeClr val="tx1"/>
                        </a:solidFill>
                        <a:latin typeface="+mn-ea"/>
                        <a:ea typeface="+mn-ea"/>
                        <a:cs typeface="+mn-cs"/>
                      </a:endParaRPr>
                    </a:p>
                  </a:txBody>
                  <a:tcPr marL="68580" marR="68580" marT="0" marB="0" anchor="ct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2938787879"/>
                  </a:ext>
                </a:extLst>
              </a:tr>
              <a:tr h="237968">
                <a:tc vMerge="1">
                  <a:txBody>
                    <a:bodyPr/>
                    <a:lstStyle/>
                    <a:p>
                      <a:endParaRPr kumimoji="1" lang="ja-JP" altLang="en-US" sz="1400" dirty="0"/>
                    </a:p>
                  </a:txBody>
                  <a:tcPr/>
                </a:tc>
                <a:tc vMerge="1">
                  <a:txBody>
                    <a:bodyPr/>
                    <a:lstStyle/>
                    <a:p>
                      <a:endParaRPr kumimoji="1" lang="ja-JP" altLang="en-US" sz="1400" dirty="0"/>
                    </a:p>
                  </a:txBody>
                  <a:tcPr/>
                </a:tc>
                <a:tc>
                  <a:txBody>
                    <a:bodyPr/>
                    <a:lstStyle/>
                    <a:p>
                      <a:pPr marL="0" algn="l" defTabSz="1351593" rtl="0" eaLnBrk="1" latinLnBrk="0" hangingPunct="1">
                        <a:lnSpc>
                          <a:spcPts val="1200"/>
                        </a:lnSpc>
                        <a:spcAft>
                          <a:spcPts val="0"/>
                        </a:spcAft>
                      </a:pPr>
                      <a:r>
                        <a:rPr kumimoji="1" lang="zh-TW" altLang="en-US" sz="1000" kern="1200" dirty="0">
                          <a:solidFill>
                            <a:schemeClr val="tx1"/>
                          </a:solidFill>
                          <a:latin typeface="+mn-ea"/>
                          <a:ea typeface="+mn-ea"/>
                          <a:cs typeface="+mn-cs"/>
                        </a:rPr>
                        <a:t>市町村補助分</a:t>
                      </a:r>
                      <a:endParaRPr kumimoji="1" lang="ja-JP" altLang="en-US" sz="1000" kern="1200" dirty="0">
                        <a:solidFill>
                          <a:schemeClr val="tx1"/>
                        </a:solidFill>
                        <a:latin typeface="+mn-ea"/>
                        <a:ea typeface="+mn-ea"/>
                        <a:cs typeface="+mn-cs"/>
                      </a:endParaRPr>
                    </a:p>
                  </a:txBody>
                  <a:tcP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102,975</a:t>
                      </a:r>
                      <a:endParaRPr kumimoji="1" lang="ja-JP" altLang="en-US" sz="1000" kern="1200" dirty="0">
                        <a:solidFill>
                          <a:schemeClr val="tx1"/>
                        </a:solidFill>
                        <a:latin typeface="+mn-ea"/>
                        <a:ea typeface="+mn-ea"/>
                        <a:cs typeface="+mn-cs"/>
                      </a:endParaRPr>
                    </a:p>
                  </a:txBody>
                  <a:tcPr>
                    <a:lnT w="12700" cap="flat" cmpd="sng" algn="ctr">
                      <a:solidFill>
                        <a:schemeClr val="tx1"/>
                      </a:solidFill>
                      <a:prstDash val="dash"/>
                      <a:round/>
                      <a:headEnd type="none" w="med" len="med"/>
                      <a:tailEnd type="none" w="med" len="med"/>
                    </a:lnT>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110,673</a:t>
                      </a:r>
                      <a:endParaRPr kumimoji="1" lang="ja-JP" sz="1000" kern="1200" dirty="0">
                        <a:solidFill>
                          <a:schemeClr val="tx1"/>
                        </a:solidFill>
                        <a:latin typeface="+mn-ea"/>
                        <a:ea typeface="+mn-ea"/>
                        <a:cs typeface="+mn-cs"/>
                      </a:endParaRPr>
                    </a:p>
                  </a:txBody>
                  <a:tcPr marL="68580" marR="68580" marT="0" marB="0" anchor="ctr">
                    <a:lnT w="12700" cap="flat" cmpd="sng" algn="ctr">
                      <a:solidFill>
                        <a:schemeClr val="tx1"/>
                      </a:solidFill>
                      <a:prstDash val="dash"/>
                      <a:round/>
                      <a:headEnd type="none" w="med" len="med"/>
                      <a:tailEnd type="none" w="med" len="med"/>
                    </a:lnT>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99,904</a:t>
                      </a:r>
                      <a:endParaRPr kumimoji="1" lang="ja-JP" sz="1000" kern="1200" dirty="0">
                        <a:solidFill>
                          <a:schemeClr val="tx1"/>
                        </a:solidFill>
                        <a:latin typeface="+mn-ea"/>
                        <a:ea typeface="+mn-ea"/>
                        <a:cs typeface="+mn-cs"/>
                      </a:endParaRPr>
                    </a:p>
                  </a:txBody>
                  <a:tcPr marL="68580" marR="68580" marT="0" marB="0"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2646994894"/>
                  </a:ext>
                </a:extLst>
              </a:tr>
              <a:tr h="237968">
                <a:tc vMerge="1">
                  <a:txBody>
                    <a:bodyPr/>
                    <a:lstStyle/>
                    <a:p>
                      <a:endParaRPr kumimoji="1" lang="ja-JP" altLang="en-US" sz="1400" dirty="0"/>
                    </a:p>
                  </a:txBody>
                  <a:tcPr/>
                </a:tc>
                <a:tc gridSpan="2">
                  <a:txBody>
                    <a:bodyPr/>
                    <a:lstStyle/>
                    <a:p>
                      <a:pPr marL="0" algn="l" defTabSz="1351593" rtl="0" eaLnBrk="1" latinLnBrk="0" hangingPunct="1">
                        <a:lnSpc>
                          <a:spcPts val="1200"/>
                        </a:lnSpc>
                        <a:spcAft>
                          <a:spcPts val="0"/>
                        </a:spcAft>
                      </a:pPr>
                      <a:r>
                        <a:rPr kumimoji="1" lang="zh-TW" altLang="en-US" sz="1000" kern="1200" dirty="0">
                          <a:solidFill>
                            <a:schemeClr val="tx1"/>
                          </a:solidFill>
                          <a:latin typeface="+mn-ea"/>
                          <a:ea typeface="+mn-ea"/>
                          <a:cs typeface="+mn-cs"/>
                        </a:rPr>
                        <a:t>日銀　金融普及啓発費</a:t>
                      </a:r>
                      <a:endParaRPr kumimoji="1" lang="ja-JP" altLang="en-US" sz="1000" kern="1200" dirty="0">
                        <a:solidFill>
                          <a:schemeClr val="tx1"/>
                        </a:solidFill>
                        <a:latin typeface="+mn-ea"/>
                        <a:ea typeface="+mn-ea"/>
                        <a:cs typeface="+mn-cs"/>
                      </a:endParaRPr>
                    </a:p>
                  </a:txBody>
                  <a:tcPr/>
                </a:tc>
                <a:tc hMerge="1">
                  <a:txBody>
                    <a:bodyPr/>
                    <a:lstStyle/>
                    <a:p>
                      <a:endParaRPr kumimoji="1" lang="ja-JP" altLang="en-US"/>
                    </a:p>
                  </a:txBody>
                  <a:tcPr/>
                </a:tc>
                <a:tc>
                  <a:txBody>
                    <a:bodyPr/>
                    <a:lstStyle/>
                    <a:p>
                      <a:pPr marL="0" indent="127000" algn="r" defTabSz="1351593" rtl="0" eaLnBrk="1" latinLnBrk="0" hangingPunct="1">
                        <a:lnSpc>
                          <a:spcPts val="1200"/>
                        </a:lnSpc>
                        <a:spcAft>
                          <a:spcPts val="0"/>
                        </a:spcAft>
                      </a:pPr>
                      <a:r>
                        <a:rPr kumimoji="1" lang="en-US" altLang="ja-JP" sz="1000" kern="1200" dirty="0">
                          <a:solidFill>
                            <a:schemeClr val="tx1"/>
                          </a:solidFill>
                          <a:latin typeface="+mn-ea"/>
                          <a:ea typeface="+mn-ea"/>
                          <a:cs typeface="+mn-cs"/>
                        </a:rPr>
                        <a:t>747</a:t>
                      </a:r>
                      <a:endParaRPr kumimoji="1" lang="ja-JP" altLang="en-US" sz="1000" kern="1200" dirty="0">
                        <a:solidFill>
                          <a:schemeClr val="tx1"/>
                        </a:solidFill>
                        <a:latin typeface="+mn-ea"/>
                        <a:ea typeface="+mn-ea"/>
                        <a:cs typeface="+mn-cs"/>
                      </a:endParaRPr>
                    </a:p>
                  </a:txBody>
                  <a:tcPr/>
                </a:tc>
                <a:tc>
                  <a:txBody>
                    <a:bodyPr/>
                    <a:lstStyle/>
                    <a:p>
                      <a:pPr marL="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747</a:t>
                      </a:r>
                      <a:endParaRPr kumimoji="1" lang="ja-JP" sz="1000" kern="1200" dirty="0">
                        <a:solidFill>
                          <a:schemeClr val="tx1"/>
                        </a:solidFill>
                        <a:latin typeface="+mn-ea"/>
                        <a:ea typeface="+mn-ea"/>
                        <a:cs typeface="+mn-cs"/>
                      </a:endParaRPr>
                    </a:p>
                  </a:txBody>
                  <a:tcPr marL="68580" marR="68580" marT="0" marB="0" anchor="ctr"/>
                </a:tc>
                <a:tc>
                  <a:txBody>
                    <a:bodyPr/>
                    <a:lstStyle/>
                    <a:p>
                      <a:pPr marL="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747</a:t>
                      </a:r>
                      <a:r>
                        <a:rPr kumimoji="1" lang="ja-JP" sz="1000" kern="1200" dirty="0">
                          <a:solidFill>
                            <a:schemeClr val="tx1"/>
                          </a:solidFill>
                          <a:latin typeface="+mn-ea"/>
                          <a:ea typeface="+mn-ea"/>
                          <a:cs typeface="+mn-cs"/>
                        </a:rPr>
                        <a:t>　</a:t>
                      </a:r>
                    </a:p>
                  </a:txBody>
                  <a:tcPr marL="68580" marR="68580" marT="0" marB="0" anchor="ctr"/>
                </a:tc>
                <a:extLst>
                  <a:ext uri="{0D108BD9-81ED-4DB2-BD59-A6C34878D82A}">
                    <a16:rowId xmlns:a16="http://schemas.microsoft.com/office/drawing/2014/main" val="1557751979"/>
                  </a:ext>
                </a:extLst>
              </a:tr>
              <a:tr h="237968">
                <a:tc gridSpan="3">
                  <a:txBody>
                    <a:bodyPr/>
                    <a:lstStyle/>
                    <a:p>
                      <a:pPr marL="0" algn="l" defTabSz="1351593" rtl="0" eaLnBrk="1" latinLnBrk="0" hangingPunct="1">
                        <a:lnSpc>
                          <a:spcPts val="1200"/>
                        </a:lnSpc>
                        <a:spcAft>
                          <a:spcPts val="0"/>
                        </a:spcAft>
                      </a:pPr>
                      <a:r>
                        <a:rPr kumimoji="1" lang="ja-JP" altLang="en-US" sz="1000" kern="1200" dirty="0" smtClean="0">
                          <a:solidFill>
                            <a:schemeClr val="tx1"/>
                          </a:solidFill>
                          <a:latin typeface="+mn-ea"/>
                          <a:ea typeface="+mn-ea"/>
                          <a:cs typeface="+mn-cs"/>
                        </a:rPr>
                        <a:t>消費者行政強化交付</a:t>
                      </a:r>
                      <a:r>
                        <a:rPr kumimoji="1" lang="ja-JP" altLang="en-US" sz="1000" kern="1200" dirty="0">
                          <a:solidFill>
                            <a:schemeClr val="tx1"/>
                          </a:solidFill>
                          <a:latin typeface="+mn-ea"/>
                          <a:ea typeface="+mn-ea"/>
                          <a:cs typeface="+mn-cs"/>
                        </a:rPr>
                        <a:t>金（他所属分）</a:t>
                      </a:r>
                    </a:p>
                  </a:txBody>
                  <a:tcPr/>
                </a:tc>
                <a:tc hMerge="1">
                  <a:txBody>
                    <a:bodyPr/>
                    <a:lstStyle/>
                    <a:p>
                      <a:endParaRPr kumimoji="1" lang="ja-JP" altLang="en-US" sz="1400" dirty="0"/>
                    </a:p>
                  </a:txBody>
                  <a:tcPr/>
                </a:tc>
                <a:tc hMerge="1">
                  <a:txBody>
                    <a:bodyPr/>
                    <a:lstStyle/>
                    <a:p>
                      <a:endParaRPr kumimoji="1" lang="ja-JP" altLang="en-US"/>
                    </a:p>
                  </a:txBody>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25,058</a:t>
                      </a:r>
                      <a:endParaRPr kumimoji="1" lang="ja-JP" altLang="en-US" sz="1000" kern="1200" dirty="0">
                        <a:solidFill>
                          <a:schemeClr val="tx1"/>
                        </a:solidFill>
                        <a:latin typeface="+mn-ea"/>
                        <a:ea typeface="+mn-ea"/>
                        <a:cs typeface="+mn-cs"/>
                      </a:endParaRPr>
                    </a:p>
                  </a:txBody>
                  <a:tcPr/>
                </a:tc>
                <a:tc>
                  <a:txBody>
                    <a:bodyPr/>
                    <a:lstStyle/>
                    <a:p>
                      <a:pPr marL="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25,077</a:t>
                      </a:r>
                      <a:endParaRPr kumimoji="1" lang="ja-JP" sz="1000" kern="1200" dirty="0">
                        <a:solidFill>
                          <a:schemeClr val="tx1"/>
                        </a:solidFill>
                        <a:latin typeface="+mn-ea"/>
                        <a:ea typeface="+mn-ea"/>
                        <a:cs typeface="+mn-cs"/>
                      </a:endParaRPr>
                    </a:p>
                  </a:txBody>
                  <a:tcPr marL="68580" marR="68580" marT="0" marB="0" anchor="ctr"/>
                </a:tc>
                <a:tc>
                  <a:txBody>
                    <a:bodyPr/>
                    <a:lstStyle/>
                    <a:p>
                      <a:pPr marL="0" algn="r" defTabSz="1351593" rtl="0" eaLnBrk="1" latinLnBrk="0" hangingPunct="1">
                        <a:lnSpc>
                          <a:spcPts val="1200"/>
                        </a:lnSpc>
                        <a:spcAft>
                          <a:spcPts val="0"/>
                        </a:spcAft>
                      </a:pPr>
                      <a:r>
                        <a:rPr kumimoji="1" lang="ja-JP" sz="1000" kern="1200" dirty="0">
                          <a:solidFill>
                            <a:schemeClr val="tx1"/>
                          </a:solidFill>
                          <a:latin typeface="+mn-ea"/>
                          <a:ea typeface="+mn-ea"/>
                          <a:cs typeface="+mn-cs"/>
                        </a:rPr>
                        <a:t>　</a:t>
                      </a:r>
                      <a:r>
                        <a:rPr kumimoji="1" lang="en-US" altLang="ja-JP" sz="1000" kern="1200" dirty="0" smtClean="0">
                          <a:solidFill>
                            <a:schemeClr val="tx1"/>
                          </a:solidFill>
                          <a:latin typeface="+mn-ea"/>
                          <a:ea typeface="+mn-ea"/>
                          <a:cs typeface="+mn-cs"/>
                        </a:rPr>
                        <a:t>23,872</a:t>
                      </a:r>
                      <a:r>
                        <a:rPr kumimoji="1" lang="ja-JP" sz="1000" kern="1200" dirty="0">
                          <a:solidFill>
                            <a:schemeClr val="tx1"/>
                          </a:solidFill>
                          <a:latin typeface="+mn-ea"/>
                          <a:ea typeface="+mn-ea"/>
                          <a:cs typeface="+mn-cs"/>
                        </a:rPr>
                        <a:t>　</a:t>
                      </a:r>
                    </a:p>
                  </a:txBody>
                  <a:tcPr marL="68580" marR="68580" marT="0" marB="0" anchor="ctr"/>
                </a:tc>
                <a:extLst>
                  <a:ext uri="{0D108BD9-81ED-4DB2-BD59-A6C34878D82A}">
                    <a16:rowId xmlns:a16="http://schemas.microsoft.com/office/drawing/2014/main" val="2766862856"/>
                  </a:ext>
                </a:extLst>
              </a:tr>
            </a:tbl>
          </a:graphicData>
        </a:graphic>
      </p:graphicFrame>
      <p:sp>
        <p:nvSpPr>
          <p:cNvPr id="5" name="テキスト ボックス 4"/>
          <p:cNvSpPr txBox="1"/>
          <p:nvPr/>
        </p:nvSpPr>
        <p:spPr>
          <a:xfrm>
            <a:off x="3946109" y="2887662"/>
            <a:ext cx="1080120" cy="261610"/>
          </a:xfrm>
          <a:prstGeom prst="rect">
            <a:avLst/>
          </a:prstGeom>
          <a:noFill/>
        </p:spPr>
        <p:txBody>
          <a:bodyPr wrap="square" rtlCol="0">
            <a:spAutoFit/>
          </a:bodyPr>
          <a:lstStyle/>
          <a:p>
            <a:r>
              <a:rPr lang="ja-JP" altLang="en-US" sz="1050" dirty="0"/>
              <a:t>（</a:t>
            </a:r>
            <a:r>
              <a:rPr kumimoji="1" lang="ja-JP" altLang="en-US" sz="1050" dirty="0"/>
              <a:t>単位：千円）</a:t>
            </a:r>
          </a:p>
        </p:txBody>
      </p:sp>
      <p:sp>
        <p:nvSpPr>
          <p:cNvPr id="7" name="テキスト ボックス 6"/>
          <p:cNvSpPr txBox="1"/>
          <p:nvPr/>
        </p:nvSpPr>
        <p:spPr>
          <a:xfrm>
            <a:off x="288544" y="2887662"/>
            <a:ext cx="3456384" cy="261610"/>
          </a:xfrm>
          <a:prstGeom prst="rect">
            <a:avLst/>
          </a:prstGeom>
          <a:noFill/>
        </p:spPr>
        <p:txBody>
          <a:bodyPr wrap="square" rtlCol="0">
            <a:spAutoFit/>
          </a:bodyPr>
          <a:lstStyle/>
          <a:p>
            <a:r>
              <a:rPr kumimoji="1" lang="ja-JP" altLang="en-US" sz="1100" dirty="0" smtClean="0">
                <a:latin typeface="+mn-ea"/>
              </a:rPr>
              <a:t>１．当初予算額の推移</a:t>
            </a:r>
            <a:endParaRPr kumimoji="1" lang="ja-JP" altLang="en-US" sz="1100" dirty="0">
              <a:latin typeface="+mn-ea"/>
            </a:endParaRPr>
          </a:p>
        </p:txBody>
      </p:sp>
      <p:sp>
        <p:nvSpPr>
          <p:cNvPr id="28" name="テキスト ボックス 27"/>
          <p:cNvSpPr txBox="1"/>
          <p:nvPr/>
        </p:nvSpPr>
        <p:spPr>
          <a:xfrm>
            <a:off x="6940029" y="6860255"/>
            <a:ext cx="6569948" cy="432000"/>
          </a:xfrm>
          <a:prstGeom prst="rect">
            <a:avLst/>
          </a:prstGeom>
          <a:solidFill>
            <a:schemeClr val="tx1">
              <a:lumMod val="75000"/>
              <a:lumOff val="25000"/>
            </a:schemeClr>
          </a:solidFill>
          <a:ln w="15875" cap="flat" cmpd="sng" algn="ctr">
            <a:solidFill>
              <a:schemeClr val="tx1">
                <a:lumMod val="75000"/>
                <a:lumOff val="25000"/>
              </a:schemeClr>
            </a:solidFill>
            <a:prstDash val="solid"/>
          </a:ln>
          <a:effectLst/>
        </p:spPr>
        <p:txBody>
          <a:bodyPr wrap="square" anchor="ctr" anchorCtr="0">
            <a:noAutofit/>
          </a:bodyPr>
          <a:lstStyle/>
          <a:p>
            <a:pPr fontAlgn="base">
              <a:spcAft>
                <a:spcPts val="0"/>
              </a:spcAft>
            </a:pPr>
            <a:r>
              <a:rPr lang="ja-JP" altLang="en-US" sz="14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関係法令に基づく事業者への指導・処分</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447019715"/>
              </p:ext>
            </p:extLst>
          </p:nvPr>
        </p:nvGraphicFramePr>
        <p:xfrm>
          <a:off x="287019" y="7800657"/>
          <a:ext cx="4176625" cy="1485900"/>
        </p:xfrm>
        <a:graphic>
          <a:graphicData uri="http://schemas.openxmlformats.org/drawingml/2006/table">
            <a:tbl>
              <a:tblPr firstRow="1" bandRow="1">
                <a:tableStyleId>{5940675A-B579-460E-94D1-54222C63F5DA}</a:tableStyleId>
              </a:tblPr>
              <a:tblGrid>
                <a:gridCol w="1368313">
                  <a:extLst>
                    <a:ext uri="{9D8B030D-6E8A-4147-A177-3AD203B41FA5}">
                      <a16:colId xmlns:a16="http://schemas.microsoft.com/office/drawing/2014/main" val="4010041230"/>
                    </a:ext>
                  </a:extLst>
                </a:gridCol>
                <a:gridCol w="936104">
                  <a:extLst>
                    <a:ext uri="{9D8B030D-6E8A-4147-A177-3AD203B41FA5}">
                      <a16:colId xmlns:a16="http://schemas.microsoft.com/office/drawing/2014/main" val="263206163"/>
                    </a:ext>
                  </a:extLst>
                </a:gridCol>
                <a:gridCol w="936104">
                  <a:extLst>
                    <a:ext uri="{9D8B030D-6E8A-4147-A177-3AD203B41FA5}">
                      <a16:colId xmlns:a16="http://schemas.microsoft.com/office/drawing/2014/main" val="1604240346"/>
                    </a:ext>
                  </a:extLst>
                </a:gridCol>
                <a:gridCol w="936104">
                  <a:extLst>
                    <a:ext uri="{9D8B030D-6E8A-4147-A177-3AD203B41FA5}">
                      <a16:colId xmlns:a16="http://schemas.microsoft.com/office/drawing/2014/main" val="2821207647"/>
                    </a:ext>
                  </a:extLst>
                </a:gridCol>
              </a:tblGrid>
              <a:tr h="170041">
                <a:tc>
                  <a:txBody>
                    <a:bodyPr/>
                    <a:lstStyle/>
                    <a:p>
                      <a:endParaRPr kumimoji="1" lang="ja-JP" altLang="en-US" sz="1050" dirty="0"/>
                    </a:p>
                  </a:txBody>
                  <a:tcPr/>
                </a:tc>
                <a:tc>
                  <a:txBody>
                    <a:bodyPr/>
                    <a:lstStyle/>
                    <a:p>
                      <a:pPr algn="ctr"/>
                      <a:r>
                        <a:rPr kumimoji="1" lang="en-US" altLang="ja-JP" sz="1050" dirty="0"/>
                        <a:t>R2</a:t>
                      </a:r>
                      <a:r>
                        <a:rPr kumimoji="1" lang="ja-JP" altLang="en-US" sz="1050" dirty="0"/>
                        <a:t>年度</a:t>
                      </a:r>
                    </a:p>
                  </a:txBody>
                  <a:tcPr/>
                </a:tc>
                <a:tc>
                  <a:txBody>
                    <a:bodyPr/>
                    <a:lstStyle/>
                    <a:p>
                      <a:pPr algn="ctr"/>
                      <a:r>
                        <a:rPr kumimoji="1" lang="en-US" altLang="ja-JP" sz="1050" dirty="0"/>
                        <a:t>R1</a:t>
                      </a:r>
                      <a:r>
                        <a:rPr kumimoji="1" lang="ja-JP" altLang="en-US" sz="1050" dirty="0"/>
                        <a:t>年度</a:t>
                      </a:r>
                    </a:p>
                  </a:txBody>
                  <a:tcPr/>
                </a:tc>
                <a:tc>
                  <a:txBody>
                    <a:bodyPr/>
                    <a:lstStyle/>
                    <a:p>
                      <a:pPr algn="ctr"/>
                      <a:r>
                        <a:rPr kumimoji="1" lang="en-US" altLang="ja-JP" sz="1050" dirty="0"/>
                        <a:t>H30</a:t>
                      </a:r>
                      <a:r>
                        <a:rPr kumimoji="1" lang="ja-JP" altLang="en-US" sz="1050" dirty="0"/>
                        <a:t>年度</a:t>
                      </a:r>
                    </a:p>
                  </a:txBody>
                  <a:tcPr/>
                </a:tc>
                <a:extLst>
                  <a:ext uri="{0D108BD9-81ED-4DB2-BD59-A6C34878D82A}">
                    <a16:rowId xmlns:a16="http://schemas.microsoft.com/office/drawing/2014/main" val="1361425113"/>
                  </a:ext>
                </a:extLst>
              </a:tr>
              <a:tr h="278248">
                <a:tc>
                  <a:txBody>
                    <a:bodyPr/>
                    <a:lstStyle/>
                    <a:p>
                      <a:r>
                        <a:rPr kumimoji="1" lang="ja-JP" altLang="en-US" sz="1050" dirty="0"/>
                        <a:t>府消費生活センター</a:t>
                      </a:r>
                      <a:endParaRPr kumimoji="1" lang="en-US" altLang="ja-JP" sz="1050" dirty="0"/>
                    </a:p>
                    <a:p>
                      <a:r>
                        <a:rPr kumimoji="1" lang="ja-JP" altLang="en-US" sz="1050" dirty="0"/>
                        <a:t>（対前年度比）</a:t>
                      </a:r>
                      <a:endParaRPr kumimoji="1" lang="en-US" altLang="ja-JP" sz="1050" dirty="0"/>
                    </a:p>
                  </a:txBody>
                  <a:tcPr/>
                </a:tc>
                <a:tc>
                  <a:txBody>
                    <a:bodyPr/>
                    <a:lstStyle/>
                    <a:p>
                      <a:pPr algn="r"/>
                      <a:r>
                        <a:rPr kumimoji="1" lang="en-US" altLang="ja-JP" sz="1050" dirty="0" smtClean="0"/>
                        <a:t>8,922</a:t>
                      </a:r>
                    </a:p>
                    <a:p>
                      <a:pPr algn="r"/>
                      <a:r>
                        <a:rPr kumimoji="1" lang="ja-JP" altLang="en-US" sz="1050" dirty="0" smtClean="0"/>
                        <a:t>（</a:t>
                      </a:r>
                      <a:r>
                        <a:rPr kumimoji="1" lang="en-US" altLang="ja-JP" sz="1050" dirty="0" smtClean="0"/>
                        <a:t>94.89%</a:t>
                      </a:r>
                      <a:r>
                        <a:rPr kumimoji="1" lang="ja-JP" altLang="en-US" sz="1050" dirty="0" smtClean="0"/>
                        <a:t>）</a:t>
                      </a:r>
                      <a:endParaRPr kumimoji="1" lang="ja-JP" altLang="en-US" sz="1050" dirty="0"/>
                    </a:p>
                  </a:txBody>
                  <a:tcPr/>
                </a:tc>
                <a:tc>
                  <a:txBody>
                    <a:bodyPr/>
                    <a:lstStyle/>
                    <a:p>
                      <a:pPr algn="r"/>
                      <a:r>
                        <a:rPr kumimoji="1" lang="en-US" altLang="ja-JP" sz="1050" dirty="0"/>
                        <a:t>9,402</a:t>
                      </a:r>
                    </a:p>
                    <a:p>
                      <a:pPr algn="r"/>
                      <a:r>
                        <a:rPr kumimoji="1" lang="ja-JP" altLang="en-US" sz="1050" dirty="0"/>
                        <a:t>（</a:t>
                      </a:r>
                      <a:r>
                        <a:rPr kumimoji="1" lang="en-US" altLang="ja-JP" sz="1050" dirty="0" smtClean="0"/>
                        <a:t>113.83</a:t>
                      </a:r>
                      <a:r>
                        <a:rPr kumimoji="1" lang="ja-JP" altLang="en-US" sz="1050" dirty="0" smtClean="0"/>
                        <a:t>％</a:t>
                      </a:r>
                      <a:r>
                        <a:rPr kumimoji="1" lang="ja-JP" altLang="en-US" sz="1050" dirty="0"/>
                        <a:t>）</a:t>
                      </a:r>
                    </a:p>
                  </a:txBody>
                  <a:tcPr/>
                </a:tc>
                <a:tc>
                  <a:txBody>
                    <a:bodyPr/>
                    <a:lstStyle/>
                    <a:p>
                      <a:pPr algn="r"/>
                      <a:r>
                        <a:rPr kumimoji="1" lang="en-US" altLang="ja-JP" sz="1050" dirty="0"/>
                        <a:t>8,260</a:t>
                      </a:r>
                      <a:endParaRPr kumimoji="1" lang="ja-JP" altLang="en-US" sz="1050" dirty="0"/>
                    </a:p>
                  </a:txBody>
                  <a:tcPr/>
                </a:tc>
                <a:extLst>
                  <a:ext uri="{0D108BD9-81ED-4DB2-BD59-A6C34878D82A}">
                    <a16:rowId xmlns:a16="http://schemas.microsoft.com/office/drawing/2014/main" val="761199662"/>
                  </a:ext>
                </a:extLst>
              </a:tr>
              <a:tr h="278248">
                <a:tc>
                  <a:txBody>
                    <a:bodyPr/>
                    <a:lstStyle/>
                    <a:p>
                      <a:r>
                        <a:rPr kumimoji="1" lang="ja-JP" altLang="en-US" sz="1050" dirty="0"/>
                        <a:t>大阪府全体</a:t>
                      </a:r>
                      <a:endParaRPr kumimoji="1" lang="en-US" altLang="ja-JP" sz="1050" dirty="0"/>
                    </a:p>
                    <a:p>
                      <a:r>
                        <a:rPr kumimoji="1" lang="ja-JP" altLang="en-US" sz="1050" dirty="0"/>
                        <a:t>（対前年度比）</a:t>
                      </a:r>
                    </a:p>
                  </a:txBody>
                  <a:tcPr/>
                </a:tc>
                <a:tc>
                  <a:txBody>
                    <a:bodyPr/>
                    <a:lstStyle/>
                    <a:p>
                      <a:pPr algn="r"/>
                      <a:r>
                        <a:rPr kumimoji="1" lang="en-US" altLang="ja-JP" sz="1050" dirty="0" smtClean="0"/>
                        <a:t>78,674</a:t>
                      </a:r>
                    </a:p>
                    <a:p>
                      <a:pPr algn="r"/>
                      <a:r>
                        <a:rPr kumimoji="1" lang="ja-JP" altLang="en-US" sz="1050" dirty="0" smtClean="0"/>
                        <a:t>（</a:t>
                      </a:r>
                      <a:r>
                        <a:rPr kumimoji="1" lang="en-US" altLang="ja-JP" sz="1050" smtClean="0"/>
                        <a:t>105.6%</a:t>
                      </a:r>
                      <a:r>
                        <a:rPr kumimoji="1" lang="ja-JP" altLang="en-US" sz="1050" smtClean="0"/>
                        <a:t>）</a:t>
                      </a:r>
                      <a:endParaRPr kumimoji="1" lang="ja-JP" altLang="en-US" sz="1050" dirty="0"/>
                    </a:p>
                  </a:txBody>
                  <a:tcPr/>
                </a:tc>
                <a:tc>
                  <a:txBody>
                    <a:bodyPr/>
                    <a:lstStyle/>
                    <a:p>
                      <a:pPr algn="r"/>
                      <a:r>
                        <a:rPr kumimoji="1" lang="en-US" altLang="ja-JP" sz="1050" dirty="0" smtClean="0"/>
                        <a:t>74,503</a:t>
                      </a:r>
                      <a:endParaRPr kumimoji="1" lang="en-US" altLang="ja-JP" sz="1050" dirty="0"/>
                    </a:p>
                    <a:p>
                      <a:pPr algn="r"/>
                      <a:r>
                        <a:rPr kumimoji="1" lang="ja-JP" altLang="en-US" sz="1050" dirty="0" smtClean="0"/>
                        <a:t>（</a:t>
                      </a:r>
                      <a:r>
                        <a:rPr kumimoji="1" lang="en-US" altLang="ja-JP" sz="1050" dirty="0" smtClean="0"/>
                        <a:t>100.92</a:t>
                      </a:r>
                      <a:r>
                        <a:rPr kumimoji="1" lang="ja-JP" altLang="en-US" sz="1050" dirty="0" smtClean="0"/>
                        <a:t>％</a:t>
                      </a:r>
                      <a:r>
                        <a:rPr kumimoji="1" lang="ja-JP" altLang="en-US" sz="1050" dirty="0"/>
                        <a:t>）</a:t>
                      </a:r>
                    </a:p>
                  </a:txBody>
                  <a:tcPr/>
                </a:tc>
                <a:tc>
                  <a:txBody>
                    <a:bodyPr/>
                    <a:lstStyle/>
                    <a:p>
                      <a:pPr algn="r"/>
                      <a:r>
                        <a:rPr kumimoji="1" lang="en-US" altLang="ja-JP" sz="1050" dirty="0" smtClean="0"/>
                        <a:t>73,827</a:t>
                      </a:r>
                      <a:endParaRPr kumimoji="1" lang="ja-JP" altLang="en-US" sz="1050" dirty="0"/>
                    </a:p>
                  </a:txBody>
                  <a:tcPr/>
                </a:tc>
                <a:extLst>
                  <a:ext uri="{0D108BD9-81ED-4DB2-BD59-A6C34878D82A}">
                    <a16:rowId xmlns:a16="http://schemas.microsoft.com/office/drawing/2014/main" val="3704342175"/>
                  </a:ext>
                </a:extLst>
              </a:tr>
              <a:tr h="278248">
                <a:tc>
                  <a:txBody>
                    <a:bodyPr/>
                    <a:lstStyle/>
                    <a:p>
                      <a:r>
                        <a:rPr kumimoji="1" lang="ja-JP" altLang="en-US" sz="1050" dirty="0" smtClean="0"/>
                        <a:t>全国（</a:t>
                      </a:r>
                      <a:r>
                        <a:rPr kumimoji="1" lang="en-US" altLang="ja-JP" sz="1050" dirty="0" smtClean="0"/>
                        <a:t>※</a:t>
                      </a:r>
                      <a:r>
                        <a:rPr kumimoji="1" lang="ja-JP" altLang="en-US" sz="1050" dirty="0" smtClean="0"/>
                        <a:t>）</a:t>
                      </a:r>
                      <a:endParaRPr kumimoji="1" lang="en-US" altLang="ja-JP" sz="1050" dirty="0"/>
                    </a:p>
                    <a:p>
                      <a:r>
                        <a:rPr kumimoji="1" lang="ja-JP" altLang="en-US" sz="1050" dirty="0"/>
                        <a:t>（対前年度比）</a:t>
                      </a:r>
                    </a:p>
                  </a:txBody>
                  <a:tcPr/>
                </a:tc>
                <a:tc>
                  <a:txBody>
                    <a:bodyPr/>
                    <a:lstStyle/>
                    <a:p>
                      <a:pPr algn="r"/>
                      <a:r>
                        <a:rPr kumimoji="1" lang="en-US" altLang="ja-JP" sz="1050" dirty="0" smtClean="0"/>
                        <a:t>939,343</a:t>
                      </a:r>
                    </a:p>
                    <a:p>
                      <a:pPr algn="r"/>
                      <a:r>
                        <a:rPr kumimoji="1" lang="ja-JP" altLang="en-US" sz="1050" dirty="0" smtClean="0"/>
                        <a:t>（</a:t>
                      </a:r>
                      <a:r>
                        <a:rPr kumimoji="1" lang="en-US" altLang="ja-JP" sz="1050" dirty="0" smtClean="0"/>
                        <a:t>99.98%</a:t>
                      </a:r>
                      <a:r>
                        <a:rPr kumimoji="1" lang="ja-JP" altLang="en-US" sz="1050" dirty="0" smtClean="0"/>
                        <a:t>）</a:t>
                      </a:r>
                      <a:endParaRPr kumimoji="1" lang="ja-JP" altLang="en-US" sz="1050" dirty="0"/>
                    </a:p>
                  </a:txBody>
                  <a:tcPr/>
                </a:tc>
                <a:tc>
                  <a:txBody>
                    <a:bodyPr/>
                    <a:lstStyle/>
                    <a:p>
                      <a:pPr algn="r"/>
                      <a:r>
                        <a:rPr kumimoji="1" lang="en-US" altLang="ja-JP" sz="1050" dirty="0" smtClean="0"/>
                        <a:t>939,575</a:t>
                      </a:r>
                      <a:endParaRPr kumimoji="1" lang="en-US" altLang="ja-JP" sz="1050" dirty="0"/>
                    </a:p>
                    <a:p>
                      <a:pPr algn="r"/>
                      <a:r>
                        <a:rPr kumimoji="1" lang="ja-JP" altLang="en-US" sz="1050" dirty="0"/>
                        <a:t>（</a:t>
                      </a:r>
                      <a:r>
                        <a:rPr kumimoji="1" lang="en-US" altLang="ja-JP" sz="1050" dirty="0" smtClean="0"/>
                        <a:t>94.26</a:t>
                      </a:r>
                      <a:r>
                        <a:rPr kumimoji="1" lang="ja-JP" altLang="en-US" sz="1050" dirty="0" smtClean="0"/>
                        <a:t>％</a:t>
                      </a:r>
                      <a:r>
                        <a:rPr kumimoji="1" lang="ja-JP" altLang="en-US" sz="1050" dirty="0"/>
                        <a:t>）</a:t>
                      </a:r>
                    </a:p>
                  </a:txBody>
                  <a:tcPr/>
                </a:tc>
                <a:tc>
                  <a:txBody>
                    <a:bodyPr/>
                    <a:lstStyle/>
                    <a:p>
                      <a:pPr algn="r"/>
                      <a:r>
                        <a:rPr kumimoji="1" lang="en-US" altLang="ja-JP" sz="1050" dirty="0" smtClean="0"/>
                        <a:t>996,782</a:t>
                      </a:r>
                      <a:endParaRPr kumimoji="1" lang="ja-JP" altLang="en-US" sz="1050" dirty="0"/>
                    </a:p>
                  </a:txBody>
                  <a:tcPr/>
                </a:tc>
                <a:extLst>
                  <a:ext uri="{0D108BD9-81ED-4DB2-BD59-A6C34878D82A}">
                    <a16:rowId xmlns:a16="http://schemas.microsoft.com/office/drawing/2014/main" val="1632313562"/>
                  </a:ext>
                </a:extLst>
              </a:tr>
            </a:tbl>
          </a:graphicData>
        </a:graphic>
      </p:graphicFrame>
      <p:sp>
        <p:nvSpPr>
          <p:cNvPr id="25" name="テキスト ボックス 24"/>
          <p:cNvSpPr txBox="1"/>
          <p:nvPr/>
        </p:nvSpPr>
        <p:spPr>
          <a:xfrm>
            <a:off x="287019" y="7539047"/>
            <a:ext cx="3456384" cy="261610"/>
          </a:xfrm>
          <a:prstGeom prst="rect">
            <a:avLst/>
          </a:prstGeom>
          <a:noFill/>
        </p:spPr>
        <p:txBody>
          <a:bodyPr wrap="square" rtlCol="0">
            <a:spAutoFit/>
          </a:bodyPr>
          <a:lstStyle/>
          <a:p>
            <a:r>
              <a:rPr lang="ja-JP" altLang="en-US" sz="1100" dirty="0">
                <a:latin typeface="+mn-ea"/>
              </a:rPr>
              <a:t>消費生活相談件数</a:t>
            </a:r>
            <a:endParaRPr lang="en-US" altLang="ja-JP" sz="1100" dirty="0">
              <a:latin typeface="+mn-ea"/>
            </a:endParaRPr>
          </a:p>
        </p:txBody>
      </p:sp>
      <p:sp>
        <p:nvSpPr>
          <p:cNvPr id="32" name="テキスト ボックス 31"/>
          <p:cNvSpPr txBox="1"/>
          <p:nvPr/>
        </p:nvSpPr>
        <p:spPr>
          <a:xfrm>
            <a:off x="4471401" y="7600542"/>
            <a:ext cx="2382783" cy="2354491"/>
          </a:xfrm>
          <a:prstGeom prst="rect">
            <a:avLst/>
          </a:prstGeom>
          <a:noFill/>
        </p:spPr>
        <p:txBody>
          <a:bodyPr wrap="square" rtlCol="0">
            <a:spAutoFit/>
          </a:bodyPr>
          <a:lstStyle/>
          <a:p>
            <a:r>
              <a:rPr kumimoji="1" lang="en-US" altLang="ja-JP" sz="1050" dirty="0" smtClean="0">
                <a:latin typeface="+mn-ea"/>
              </a:rPr>
              <a:t>【</a:t>
            </a:r>
            <a:r>
              <a:rPr kumimoji="1" lang="ja-JP" altLang="en-US" sz="1050" dirty="0" smtClean="0">
                <a:latin typeface="+mn-ea"/>
              </a:rPr>
              <a:t>令和２年度相談の主</a:t>
            </a:r>
            <a:r>
              <a:rPr kumimoji="1" lang="ja-JP" altLang="en-US" sz="1050" dirty="0">
                <a:latin typeface="+mn-ea"/>
              </a:rPr>
              <a:t>な特徴</a:t>
            </a:r>
            <a:r>
              <a:rPr kumimoji="1" lang="en-US" altLang="ja-JP" sz="1050" dirty="0">
                <a:latin typeface="+mn-ea"/>
              </a:rPr>
              <a:t>】</a:t>
            </a:r>
          </a:p>
          <a:p>
            <a:r>
              <a:rPr lang="ja-JP" altLang="en-US" sz="1050" dirty="0">
                <a:latin typeface="+mn-ea"/>
              </a:rPr>
              <a:t>・「健康食品」「化粧品」の定期購入に関する相談が最多</a:t>
            </a:r>
            <a:endParaRPr lang="en-US" altLang="ja-JP" sz="1050" dirty="0">
              <a:latin typeface="+mn-ea"/>
            </a:endParaRPr>
          </a:p>
          <a:p>
            <a:r>
              <a:rPr kumimoji="1" lang="ja-JP" altLang="en-US" sz="1050" dirty="0" smtClean="0">
                <a:latin typeface="+mn-ea"/>
              </a:rPr>
              <a:t>・</a:t>
            </a:r>
            <a:r>
              <a:rPr lang="ja-JP" altLang="en-US" sz="1050" dirty="0">
                <a:latin typeface="+mn-ea"/>
              </a:rPr>
              <a:t>スマートフォン等の通信サービストラブルや、水回りの修理等の高額請求のトラブル</a:t>
            </a:r>
            <a:r>
              <a:rPr lang="ja-JP" altLang="en-US" sz="1050" dirty="0" smtClean="0">
                <a:latin typeface="+mn-ea"/>
              </a:rPr>
              <a:t>が増加</a:t>
            </a:r>
            <a:endParaRPr lang="en-US" altLang="ja-JP" sz="1050" dirty="0" smtClean="0">
              <a:latin typeface="+mn-ea"/>
            </a:endParaRPr>
          </a:p>
          <a:p>
            <a:r>
              <a:rPr lang="ja-JP" altLang="en-US" sz="1050" dirty="0">
                <a:latin typeface="+mn-ea"/>
              </a:rPr>
              <a:t>・新型コロナウイルス関連の相談は、相談全体の</a:t>
            </a:r>
            <a:r>
              <a:rPr lang="en-US" altLang="ja-JP" sz="1050" dirty="0">
                <a:latin typeface="+mn-ea"/>
              </a:rPr>
              <a:t>9.4</a:t>
            </a:r>
            <a:r>
              <a:rPr lang="ja-JP" altLang="en-US" sz="1050" dirty="0" smtClean="0">
                <a:latin typeface="+mn-ea"/>
              </a:rPr>
              <a:t>％</a:t>
            </a:r>
            <a:r>
              <a:rPr lang="ja-JP" altLang="en-US" sz="1050" dirty="0">
                <a:latin typeface="+mn-ea"/>
              </a:rPr>
              <a:t>。</a:t>
            </a:r>
            <a:r>
              <a:rPr lang="ja-JP" altLang="en-US" sz="1050" dirty="0" smtClean="0">
                <a:latin typeface="+mn-ea"/>
              </a:rPr>
              <a:t>マスク</a:t>
            </a:r>
            <a:r>
              <a:rPr lang="ja-JP" altLang="en-US" sz="1050" dirty="0">
                <a:latin typeface="+mn-ea"/>
              </a:rPr>
              <a:t>や除菌剤等の「保健衛生用品」に関する相談が最多。次いで、給付金等に関する「行政サービス」 、「スポーツ・健康教室」の休会・解約等、「結婚式関連サービス」の</a:t>
            </a:r>
            <a:r>
              <a:rPr lang="ja-JP" altLang="en-US" sz="1050" dirty="0" smtClean="0">
                <a:latin typeface="+mn-ea"/>
              </a:rPr>
              <a:t>キャンセル等</a:t>
            </a:r>
            <a:endParaRPr lang="ja-JP" altLang="en-US" sz="1050" dirty="0">
              <a:latin typeface="+mn-ea"/>
            </a:endParaRPr>
          </a:p>
          <a:p>
            <a:endParaRPr lang="ja-JP" altLang="en-US" sz="1050" dirty="0">
              <a:latin typeface="+mn-ea"/>
            </a:endParaRPr>
          </a:p>
        </p:txBody>
      </p:sp>
      <p:graphicFrame>
        <p:nvGraphicFramePr>
          <p:cNvPr id="9" name="表 8"/>
          <p:cNvGraphicFramePr>
            <a:graphicFrameLocks noGrp="1"/>
          </p:cNvGraphicFramePr>
          <p:nvPr>
            <p:extLst>
              <p:ext uri="{D42A27DB-BD31-4B8C-83A1-F6EECF244321}">
                <p14:modId xmlns:p14="http://schemas.microsoft.com/office/powerpoint/2010/main" val="3357397391"/>
              </p:ext>
            </p:extLst>
          </p:nvPr>
        </p:nvGraphicFramePr>
        <p:xfrm>
          <a:off x="7059372" y="7346426"/>
          <a:ext cx="5145915" cy="2438400"/>
        </p:xfrm>
        <a:graphic>
          <a:graphicData uri="http://schemas.openxmlformats.org/drawingml/2006/table">
            <a:tbl>
              <a:tblPr firstRow="1" bandRow="1">
                <a:tableStyleId>{5940675A-B579-460E-94D1-54222C63F5DA}</a:tableStyleId>
              </a:tblPr>
              <a:tblGrid>
                <a:gridCol w="1054139">
                  <a:extLst>
                    <a:ext uri="{9D8B030D-6E8A-4147-A177-3AD203B41FA5}">
                      <a16:colId xmlns:a16="http://schemas.microsoft.com/office/drawing/2014/main" val="4270452655"/>
                    </a:ext>
                  </a:extLst>
                </a:gridCol>
                <a:gridCol w="1788187">
                  <a:extLst>
                    <a:ext uri="{9D8B030D-6E8A-4147-A177-3AD203B41FA5}">
                      <a16:colId xmlns:a16="http://schemas.microsoft.com/office/drawing/2014/main" val="2155174117"/>
                    </a:ext>
                  </a:extLst>
                </a:gridCol>
                <a:gridCol w="767863">
                  <a:extLst>
                    <a:ext uri="{9D8B030D-6E8A-4147-A177-3AD203B41FA5}">
                      <a16:colId xmlns:a16="http://schemas.microsoft.com/office/drawing/2014/main" val="3675351188"/>
                    </a:ext>
                  </a:extLst>
                </a:gridCol>
                <a:gridCol w="767863">
                  <a:extLst>
                    <a:ext uri="{9D8B030D-6E8A-4147-A177-3AD203B41FA5}">
                      <a16:colId xmlns:a16="http://schemas.microsoft.com/office/drawing/2014/main" val="2251024358"/>
                    </a:ext>
                  </a:extLst>
                </a:gridCol>
                <a:gridCol w="767863">
                  <a:extLst>
                    <a:ext uri="{9D8B030D-6E8A-4147-A177-3AD203B41FA5}">
                      <a16:colId xmlns:a16="http://schemas.microsoft.com/office/drawing/2014/main" val="1031882126"/>
                    </a:ext>
                  </a:extLst>
                </a:gridCol>
              </a:tblGrid>
              <a:tr h="225902">
                <a:tc gridSpan="2">
                  <a:txBody>
                    <a:bodyPr/>
                    <a:lstStyle/>
                    <a:p>
                      <a:endParaRPr kumimoji="1" lang="ja-JP" altLang="en-US" sz="1000" dirty="0"/>
                    </a:p>
                  </a:txBody>
                  <a:tcPr/>
                </a:tc>
                <a:tc hMerge="1">
                  <a:txBody>
                    <a:bodyPr/>
                    <a:lstStyle/>
                    <a:p>
                      <a:endParaRPr kumimoji="1" lang="ja-JP" altLang="en-US" sz="1050" dirty="0"/>
                    </a:p>
                  </a:txBody>
                  <a:tcPr/>
                </a:tc>
                <a:tc>
                  <a:txBody>
                    <a:bodyPr/>
                    <a:lstStyle/>
                    <a:p>
                      <a:pPr algn="ctr"/>
                      <a:r>
                        <a:rPr kumimoji="1" lang="en-US" altLang="ja-JP" sz="1000" dirty="0"/>
                        <a:t>R2</a:t>
                      </a:r>
                      <a:r>
                        <a:rPr kumimoji="1" lang="ja-JP" altLang="en-US" sz="1000" dirty="0"/>
                        <a:t>年度</a:t>
                      </a:r>
                    </a:p>
                  </a:txBody>
                  <a:tcPr/>
                </a:tc>
                <a:tc>
                  <a:txBody>
                    <a:bodyPr/>
                    <a:lstStyle/>
                    <a:p>
                      <a:pPr algn="ctr"/>
                      <a:r>
                        <a:rPr kumimoji="1" lang="en-US" altLang="ja-JP" sz="1000" dirty="0"/>
                        <a:t>R1</a:t>
                      </a:r>
                      <a:r>
                        <a:rPr kumimoji="1" lang="ja-JP" altLang="en-US" sz="1000" dirty="0"/>
                        <a:t>年度</a:t>
                      </a:r>
                    </a:p>
                  </a:txBody>
                  <a:tcPr/>
                </a:tc>
                <a:tc>
                  <a:txBody>
                    <a:bodyPr/>
                    <a:lstStyle/>
                    <a:p>
                      <a:pPr algn="ctr"/>
                      <a:r>
                        <a:rPr kumimoji="1" lang="en-US" altLang="ja-JP" sz="1000" dirty="0"/>
                        <a:t>H30</a:t>
                      </a:r>
                      <a:r>
                        <a:rPr kumimoji="1" lang="ja-JP" altLang="en-US" sz="1000" dirty="0"/>
                        <a:t>年度</a:t>
                      </a:r>
                    </a:p>
                  </a:txBody>
                  <a:tcPr/>
                </a:tc>
                <a:extLst>
                  <a:ext uri="{0D108BD9-81ED-4DB2-BD59-A6C34878D82A}">
                    <a16:rowId xmlns:a16="http://schemas.microsoft.com/office/drawing/2014/main" val="2420104470"/>
                  </a:ext>
                </a:extLst>
              </a:tr>
              <a:tr h="225902">
                <a:tc rowSpan="4">
                  <a:txBody>
                    <a:bodyPr/>
                    <a:lstStyle/>
                    <a:p>
                      <a:r>
                        <a:rPr kumimoji="1" lang="ja-JP" altLang="en-US" sz="1000" dirty="0"/>
                        <a:t>特定商取引法</a:t>
                      </a:r>
                    </a:p>
                  </a:txBody>
                  <a:tcPr/>
                </a:tc>
                <a:tc>
                  <a:txBody>
                    <a:bodyPr/>
                    <a:lstStyle/>
                    <a:p>
                      <a:r>
                        <a:rPr kumimoji="1" lang="ja-JP" altLang="en-US" sz="1000" dirty="0"/>
                        <a:t>業務停止命令</a:t>
                      </a:r>
                    </a:p>
                  </a:txBody>
                  <a:tcPr/>
                </a:tc>
                <a:tc>
                  <a:txBody>
                    <a:bodyPr/>
                    <a:lstStyle/>
                    <a:p>
                      <a:pPr algn="ctr">
                        <a:spcAft>
                          <a:spcPts val="0"/>
                        </a:spcAft>
                      </a:pPr>
                      <a:r>
                        <a:rPr lang="en-US" altLang="ja-JP" sz="1000" kern="100" dirty="0" smtClean="0">
                          <a:solidFill>
                            <a:srgbClr val="000000"/>
                          </a:solidFill>
                          <a:effectLst/>
                          <a:latin typeface="Arial" panose="020B0604020202020204" pitchFamily="34" charset="0"/>
                          <a:ea typeface="+mn-ea"/>
                          <a:cs typeface="Arial" panose="020B0604020202020204" pitchFamily="34" charset="0"/>
                        </a:rPr>
                        <a:t>1</a:t>
                      </a:r>
                      <a:endParaRPr lang="ja-JP" altLang="ja-JP" sz="900" kern="100" dirty="0">
                        <a:effectLst/>
                        <a:latin typeface="Arial" panose="020B0604020202020204" pitchFamily="34" charset="0"/>
                        <a:ea typeface="+mn-ea"/>
                        <a:cs typeface="Arial" panose="020B0604020202020204" pitchFamily="34" charset="0"/>
                      </a:endParaRPr>
                    </a:p>
                  </a:txBody>
                  <a:tcPr/>
                </a:tc>
                <a:tc>
                  <a:txBody>
                    <a:bodyPr/>
                    <a:lstStyle/>
                    <a:p>
                      <a:pPr algn="ctr">
                        <a:spcAft>
                          <a:spcPts val="0"/>
                        </a:spcAft>
                      </a:pPr>
                      <a:r>
                        <a:rPr lang="en-US" sz="1000" kern="100" dirty="0">
                          <a:solidFill>
                            <a:srgbClr val="000000"/>
                          </a:solidFill>
                          <a:effectLst/>
                          <a:latin typeface="+mn-ea"/>
                          <a:ea typeface="+mn-ea"/>
                          <a:cs typeface="Times New Roman" panose="02020603050405020304" pitchFamily="18" charset="0"/>
                        </a:rPr>
                        <a:t>3</a:t>
                      </a:r>
                      <a:endParaRPr lang="ja-JP" sz="900" kern="100" dirty="0">
                        <a:effectLst/>
                        <a:latin typeface="+mn-ea"/>
                        <a:ea typeface="+mn-ea"/>
                        <a:cs typeface="Times New Roman" panose="02020603050405020304" pitchFamily="18" charset="0"/>
                      </a:endParaRPr>
                    </a:p>
                  </a:txBody>
                  <a:tcPr marL="62865" marR="62865" marT="0" marB="0" anchor="ctr"/>
                </a:tc>
                <a:tc>
                  <a:txBody>
                    <a:bodyPr/>
                    <a:lstStyle/>
                    <a:p>
                      <a:pPr algn="ctr">
                        <a:spcAft>
                          <a:spcPts val="0"/>
                        </a:spcAft>
                      </a:pPr>
                      <a:r>
                        <a:rPr lang="en-US" sz="1000" kern="100" dirty="0">
                          <a:solidFill>
                            <a:srgbClr val="000000"/>
                          </a:solidFill>
                          <a:effectLst/>
                          <a:latin typeface="+mn-ea"/>
                          <a:ea typeface="+mn-ea"/>
                          <a:cs typeface="Times New Roman" panose="02020603050405020304" pitchFamily="18" charset="0"/>
                        </a:rPr>
                        <a:t>1</a:t>
                      </a:r>
                      <a:endParaRPr lang="ja-JP" sz="900" kern="100" dirty="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2860121798"/>
                  </a:ext>
                </a:extLst>
              </a:tr>
              <a:tr h="225902">
                <a:tc vMerge="1">
                  <a:txBody>
                    <a:bodyPr/>
                    <a:lstStyle/>
                    <a:p>
                      <a:endParaRPr kumimoji="1" lang="ja-JP" altLang="en-US" sz="1050" dirty="0"/>
                    </a:p>
                  </a:txBody>
                  <a:tcPr/>
                </a:tc>
                <a:tc>
                  <a:txBody>
                    <a:bodyPr/>
                    <a:lstStyle/>
                    <a:p>
                      <a:r>
                        <a:rPr kumimoji="1" lang="ja-JP" altLang="en-US" sz="1000" dirty="0"/>
                        <a:t>業務禁止命令</a:t>
                      </a:r>
                    </a:p>
                  </a:txBody>
                  <a:tcPr/>
                </a:tc>
                <a:tc>
                  <a:txBody>
                    <a:bodyPr/>
                    <a:lstStyle/>
                    <a:p>
                      <a:pPr algn="ctr"/>
                      <a:r>
                        <a:rPr kumimoji="1" lang="en-US" altLang="ja-JP" sz="1000" dirty="0" smtClean="0">
                          <a:latin typeface="Arial" panose="020B0604020202020204" pitchFamily="34" charset="0"/>
                          <a:ea typeface="+mn-ea"/>
                          <a:cs typeface="Arial" panose="020B0604020202020204" pitchFamily="34" charset="0"/>
                        </a:rPr>
                        <a:t>1</a:t>
                      </a:r>
                      <a:endParaRPr kumimoji="1" lang="ja-JP" altLang="en-US" sz="1000" dirty="0">
                        <a:latin typeface="Arial" panose="020B0604020202020204" pitchFamily="34" charset="0"/>
                        <a:ea typeface="+mn-ea"/>
                        <a:cs typeface="Arial" panose="020B0604020202020204" pitchFamily="34" charset="0"/>
                      </a:endParaRPr>
                    </a:p>
                  </a:txBody>
                  <a:tcPr/>
                </a:tc>
                <a:tc>
                  <a:txBody>
                    <a:bodyPr/>
                    <a:lstStyle/>
                    <a:p>
                      <a:pPr algn="ctr">
                        <a:spcAft>
                          <a:spcPts val="0"/>
                        </a:spcAft>
                      </a:pPr>
                      <a:r>
                        <a:rPr lang="en-US" sz="1000" kern="100" dirty="0">
                          <a:solidFill>
                            <a:srgbClr val="000000"/>
                          </a:solidFill>
                          <a:effectLst/>
                          <a:latin typeface="+mn-ea"/>
                          <a:ea typeface="+mn-ea"/>
                          <a:cs typeface="Times New Roman" panose="02020603050405020304" pitchFamily="18" charset="0"/>
                        </a:rPr>
                        <a:t>5</a:t>
                      </a:r>
                      <a:endParaRPr lang="ja-JP" sz="900" kern="100" dirty="0">
                        <a:effectLst/>
                        <a:latin typeface="+mn-ea"/>
                        <a:ea typeface="+mn-ea"/>
                        <a:cs typeface="Times New Roman" panose="02020603050405020304" pitchFamily="18" charset="0"/>
                      </a:endParaRPr>
                    </a:p>
                  </a:txBody>
                  <a:tcPr marL="62865" marR="62865" marT="0" marB="0" anchor="ctr"/>
                </a:tc>
                <a:tc>
                  <a:txBody>
                    <a:bodyPr/>
                    <a:lstStyle/>
                    <a:p>
                      <a:pPr algn="ctr">
                        <a:spcAft>
                          <a:spcPts val="0"/>
                        </a:spcAft>
                      </a:pPr>
                      <a:r>
                        <a:rPr lang="en-US" sz="1000" kern="100" dirty="0">
                          <a:solidFill>
                            <a:srgbClr val="000000"/>
                          </a:solidFill>
                          <a:effectLst/>
                          <a:latin typeface="+mn-ea"/>
                          <a:ea typeface="+mn-ea"/>
                          <a:cs typeface="Times New Roman" panose="02020603050405020304" pitchFamily="18" charset="0"/>
                        </a:rPr>
                        <a:t>2</a:t>
                      </a:r>
                      <a:endParaRPr lang="ja-JP" sz="900" kern="100" dirty="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2763618256"/>
                  </a:ext>
                </a:extLst>
              </a:tr>
              <a:tr h="225902">
                <a:tc vMerge="1">
                  <a:txBody>
                    <a:bodyPr/>
                    <a:lstStyle/>
                    <a:p>
                      <a:endParaRPr kumimoji="1" lang="ja-JP" altLang="en-US" sz="1050" dirty="0"/>
                    </a:p>
                  </a:txBody>
                  <a:tcPr/>
                </a:tc>
                <a:tc>
                  <a:txBody>
                    <a:bodyPr/>
                    <a:lstStyle/>
                    <a:p>
                      <a:r>
                        <a:rPr kumimoji="1" lang="ja-JP" altLang="en-US" sz="1000" dirty="0"/>
                        <a:t>指示</a:t>
                      </a:r>
                    </a:p>
                  </a:txBody>
                  <a:tcPr/>
                </a:tc>
                <a:tc>
                  <a:txBody>
                    <a:bodyPr/>
                    <a:lstStyle/>
                    <a:p>
                      <a:pPr algn="ctr"/>
                      <a:r>
                        <a:rPr kumimoji="1" lang="en-US" altLang="ja-JP" sz="1000" dirty="0" smtClean="0">
                          <a:latin typeface="Arial" panose="020B0604020202020204" pitchFamily="34" charset="0"/>
                          <a:ea typeface="+mn-ea"/>
                          <a:cs typeface="Arial" panose="020B0604020202020204" pitchFamily="34" charset="0"/>
                        </a:rPr>
                        <a:t>1</a:t>
                      </a:r>
                      <a:endParaRPr kumimoji="1" lang="ja-JP" altLang="en-US" sz="1000" dirty="0">
                        <a:latin typeface="Arial" panose="020B0604020202020204" pitchFamily="34" charset="0"/>
                        <a:ea typeface="+mn-ea"/>
                        <a:cs typeface="Arial" panose="020B0604020202020204" pitchFamily="34" charset="0"/>
                      </a:endParaRPr>
                    </a:p>
                  </a:txBody>
                  <a:tcPr/>
                </a:tc>
                <a:tc>
                  <a:txBody>
                    <a:bodyPr/>
                    <a:lstStyle/>
                    <a:p>
                      <a:pPr algn="ctr">
                        <a:spcAft>
                          <a:spcPts val="0"/>
                        </a:spcAft>
                      </a:pPr>
                      <a:r>
                        <a:rPr lang="en-US" sz="1000" kern="100">
                          <a:solidFill>
                            <a:srgbClr val="000000"/>
                          </a:solidFill>
                          <a:effectLst/>
                          <a:latin typeface="+mn-ea"/>
                          <a:ea typeface="+mn-ea"/>
                          <a:cs typeface="Times New Roman" panose="02020603050405020304" pitchFamily="18" charset="0"/>
                        </a:rPr>
                        <a:t>4</a:t>
                      </a:r>
                      <a:endParaRPr lang="ja-JP" sz="900" kern="100">
                        <a:effectLst/>
                        <a:latin typeface="+mn-ea"/>
                        <a:ea typeface="+mn-ea"/>
                        <a:cs typeface="Times New Roman" panose="02020603050405020304" pitchFamily="18" charset="0"/>
                      </a:endParaRPr>
                    </a:p>
                  </a:txBody>
                  <a:tcPr marL="62865" marR="62865" marT="0" marB="0" anchor="ctr"/>
                </a:tc>
                <a:tc>
                  <a:txBody>
                    <a:bodyPr/>
                    <a:lstStyle/>
                    <a:p>
                      <a:pPr algn="ctr">
                        <a:spcAft>
                          <a:spcPts val="0"/>
                        </a:spcAft>
                      </a:pPr>
                      <a:r>
                        <a:rPr lang="en-US" sz="1000" kern="100" dirty="0">
                          <a:solidFill>
                            <a:srgbClr val="000000"/>
                          </a:solidFill>
                          <a:effectLst/>
                          <a:latin typeface="+mn-ea"/>
                          <a:ea typeface="+mn-ea"/>
                          <a:cs typeface="Times New Roman" panose="02020603050405020304" pitchFamily="18" charset="0"/>
                        </a:rPr>
                        <a:t>1</a:t>
                      </a:r>
                      <a:endParaRPr lang="ja-JP" sz="900" kern="100" dirty="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3796398141"/>
                  </a:ext>
                </a:extLst>
              </a:tr>
              <a:tr h="225902">
                <a:tc vMerge="1">
                  <a:txBody>
                    <a:bodyPr/>
                    <a:lstStyle/>
                    <a:p>
                      <a:endParaRPr kumimoji="1" lang="ja-JP" altLang="en-US" sz="1050" dirty="0"/>
                    </a:p>
                  </a:txBody>
                  <a:tcPr/>
                </a:tc>
                <a:tc>
                  <a:txBody>
                    <a:bodyPr/>
                    <a:lstStyle/>
                    <a:p>
                      <a:r>
                        <a:rPr kumimoji="1" lang="ja-JP" altLang="en-US" sz="1000" dirty="0"/>
                        <a:t>第三者情報の公表</a:t>
                      </a:r>
                    </a:p>
                  </a:txBody>
                  <a:tcPr/>
                </a:tc>
                <a:tc>
                  <a:txBody>
                    <a:bodyPr/>
                    <a:lstStyle/>
                    <a:p>
                      <a:pPr algn="ctr"/>
                      <a:r>
                        <a:rPr kumimoji="1" lang="en-US" altLang="ja-JP" sz="1000" dirty="0" smtClean="0">
                          <a:latin typeface="Arial" panose="020B0604020202020204" pitchFamily="34" charset="0"/>
                          <a:ea typeface="+mn-ea"/>
                          <a:cs typeface="Arial" panose="020B0604020202020204" pitchFamily="34" charset="0"/>
                        </a:rPr>
                        <a:t>0</a:t>
                      </a:r>
                      <a:endParaRPr kumimoji="1" lang="ja-JP" altLang="en-US" sz="1000" dirty="0">
                        <a:latin typeface="Arial" panose="020B0604020202020204" pitchFamily="34" charset="0"/>
                        <a:ea typeface="+mn-ea"/>
                        <a:cs typeface="Arial" panose="020B0604020202020204" pitchFamily="34" charset="0"/>
                      </a:endParaRPr>
                    </a:p>
                  </a:txBody>
                  <a:tcPr/>
                </a:tc>
                <a:tc>
                  <a:txBody>
                    <a:bodyPr/>
                    <a:lstStyle/>
                    <a:p>
                      <a:pPr algn="ctr">
                        <a:spcAft>
                          <a:spcPts val="0"/>
                        </a:spcAft>
                      </a:pPr>
                      <a:r>
                        <a:rPr lang="en-US" sz="1000" kern="100" dirty="0">
                          <a:solidFill>
                            <a:srgbClr val="000000"/>
                          </a:solidFill>
                          <a:effectLst/>
                          <a:latin typeface="+mn-ea"/>
                          <a:ea typeface="+mn-ea"/>
                          <a:cs typeface="Times New Roman" panose="02020603050405020304" pitchFamily="18" charset="0"/>
                        </a:rPr>
                        <a:t>0</a:t>
                      </a:r>
                      <a:endParaRPr lang="ja-JP" sz="900" kern="100" dirty="0">
                        <a:effectLst/>
                        <a:latin typeface="+mn-ea"/>
                        <a:ea typeface="+mn-ea"/>
                        <a:cs typeface="Times New Roman" panose="02020603050405020304" pitchFamily="18" charset="0"/>
                      </a:endParaRPr>
                    </a:p>
                  </a:txBody>
                  <a:tcPr marL="62865" marR="62865" marT="0" marB="0" anchor="ctr"/>
                </a:tc>
                <a:tc>
                  <a:txBody>
                    <a:bodyPr/>
                    <a:lstStyle/>
                    <a:p>
                      <a:pPr algn="ctr">
                        <a:spcAft>
                          <a:spcPts val="0"/>
                        </a:spcAft>
                      </a:pPr>
                      <a:r>
                        <a:rPr lang="en-US" sz="1000" kern="100" dirty="0">
                          <a:solidFill>
                            <a:srgbClr val="000000"/>
                          </a:solidFill>
                          <a:effectLst/>
                          <a:latin typeface="+mn-ea"/>
                          <a:ea typeface="+mn-ea"/>
                          <a:cs typeface="Times New Roman" panose="02020603050405020304" pitchFamily="18" charset="0"/>
                        </a:rPr>
                        <a:t>1</a:t>
                      </a:r>
                      <a:endParaRPr lang="ja-JP" sz="900" kern="100" dirty="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400818964"/>
                  </a:ext>
                </a:extLst>
              </a:tr>
              <a:tr h="225902">
                <a:tc rowSpan="3">
                  <a:txBody>
                    <a:bodyPr/>
                    <a:lstStyle/>
                    <a:p>
                      <a:r>
                        <a:rPr kumimoji="1" lang="ja-JP" altLang="en-US" sz="1000" dirty="0"/>
                        <a:t>条例</a:t>
                      </a:r>
                    </a:p>
                  </a:txBody>
                  <a:tcPr/>
                </a:tc>
                <a:tc>
                  <a:txBody>
                    <a:bodyPr/>
                    <a:lstStyle/>
                    <a:p>
                      <a:r>
                        <a:rPr kumimoji="1" lang="ja-JP" altLang="en-US" sz="1000" dirty="0"/>
                        <a:t>勧告違反による公表（</a:t>
                      </a:r>
                      <a:r>
                        <a:rPr kumimoji="1" lang="en-US" altLang="ja-JP" sz="1000" dirty="0" smtClean="0"/>
                        <a:t>※</a:t>
                      </a:r>
                      <a:r>
                        <a:rPr kumimoji="1" lang="ja-JP" altLang="en-US" sz="1000" dirty="0" smtClean="0"/>
                        <a:t>）</a:t>
                      </a:r>
                      <a:endParaRPr kumimoji="1" lang="ja-JP" altLang="en-US" sz="1000" dirty="0"/>
                    </a:p>
                  </a:txBody>
                  <a:tcPr/>
                </a:tc>
                <a:tc>
                  <a:txBody>
                    <a:bodyPr/>
                    <a:lstStyle/>
                    <a:p>
                      <a:pPr algn="ctr"/>
                      <a:r>
                        <a:rPr kumimoji="1" lang="en-US" altLang="ja-JP" sz="1000" dirty="0" smtClean="0">
                          <a:latin typeface="Arial" panose="020B0604020202020204" pitchFamily="34" charset="0"/>
                          <a:ea typeface="+mn-ea"/>
                          <a:cs typeface="Arial" panose="020B0604020202020204" pitchFamily="34" charset="0"/>
                        </a:rPr>
                        <a:t>0</a:t>
                      </a:r>
                      <a:endParaRPr kumimoji="1" lang="ja-JP" altLang="en-US" sz="1000" dirty="0">
                        <a:latin typeface="Arial" panose="020B0604020202020204" pitchFamily="34" charset="0"/>
                        <a:ea typeface="+mn-ea"/>
                        <a:cs typeface="Arial" panose="020B0604020202020204" pitchFamily="34" charset="0"/>
                      </a:endParaRPr>
                    </a:p>
                  </a:txBody>
                  <a:tcPr/>
                </a:tc>
                <a:tc>
                  <a:txBody>
                    <a:bodyPr/>
                    <a:lstStyle/>
                    <a:p>
                      <a:pPr algn="ctr">
                        <a:spcAft>
                          <a:spcPts val="0"/>
                        </a:spcAft>
                      </a:pPr>
                      <a:r>
                        <a:rPr lang="en-US" sz="1000" kern="100">
                          <a:solidFill>
                            <a:srgbClr val="000000"/>
                          </a:solidFill>
                          <a:effectLst/>
                          <a:latin typeface="+mn-ea"/>
                          <a:ea typeface="+mn-ea"/>
                          <a:cs typeface="Times New Roman" panose="02020603050405020304" pitchFamily="18" charset="0"/>
                        </a:rPr>
                        <a:t>0</a:t>
                      </a:r>
                      <a:endParaRPr lang="ja-JP" sz="900" kern="100">
                        <a:effectLst/>
                        <a:latin typeface="+mn-ea"/>
                        <a:ea typeface="+mn-ea"/>
                        <a:cs typeface="Times New Roman" panose="02020603050405020304" pitchFamily="18" charset="0"/>
                      </a:endParaRPr>
                    </a:p>
                  </a:txBody>
                  <a:tcPr marL="62865" marR="62865" marT="0" marB="0" anchor="ctr"/>
                </a:tc>
                <a:tc>
                  <a:txBody>
                    <a:bodyPr/>
                    <a:lstStyle/>
                    <a:p>
                      <a:pPr algn="ctr">
                        <a:spcAft>
                          <a:spcPts val="0"/>
                        </a:spcAft>
                      </a:pPr>
                      <a:r>
                        <a:rPr lang="en-US" sz="1000" kern="100">
                          <a:solidFill>
                            <a:srgbClr val="000000"/>
                          </a:solidFill>
                          <a:effectLst/>
                          <a:latin typeface="+mn-ea"/>
                          <a:ea typeface="+mn-ea"/>
                          <a:cs typeface="Times New Roman" panose="02020603050405020304" pitchFamily="18" charset="0"/>
                        </a:rPr>
                        <a:t>0</a:t>
                      </a:r>
                      <a:endParaRPr lang="ja-JP" sz="900" kern="10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1624725706"/>
                  </a:ext>
                </a:extLst>
              </a:tr>
              <a:tr h="225902">
                <a:tc vMerge="1">
                  <a:txBody>
                    <a:bodyPr/>
                    <a:lstStyle/>
                    <a:p>
                      <a:endParaRPr kumimoji="1" lang="ja-JP" altLang="en-US" sz="1050" dirty="0"/>
                    </a:p>
                  </a:txBody>
                  <a:tcPr/>
                </a:tc>
                <a:tc>
                  <a:txBody>
                    <a:bodyPr/>
                    <a:lstStyle/>
                    <a:p>
                      <a:r>
                        <a:rPr kumimoji="1" lang="ja-JP" altLang="en-US" sz="1000" dirty="0"/>
                        <a:t>勧告</a:t>
                      </a:r>
                    </a:p>
                  </a:txBody>
                  <a:tcPr/>
                </a:tc>
                <a:tc>
                  <a:txBody>
                    <a:bodyPr/>
                    <a:lstStyle/>
                    <a:p>
                      <a:pPr algn="ctr"/>
                      <a:r>
                        <a:rPr kumimoji="1" lang="en-US" altLang="ja-JP" sz="1000" dirty="0" smtClean="0">
                          <a:latin typeface="Arial" panose="020B0604020202020204" pitchFamily="34" charset="0"/>
                          <a:ea typeface="+mn-ea"/>
                          <a:cs typeface="Arial" panose="020B0604020202020204" pitchFamily="34" charset="0"/>
                        </a:rPr>
                        <a:t>3</a:t>
                      </a:r>
                      <a:endParaRPr kumimoji="1" lang="ja-JP" altLang="en-US" sz="1000" dirty="0">
                        <a:latin typeface="Arial" panose="020B0604020202020204" pitchFamily="34" charset="0"/>
                        <a:ea typeface="+mn-ea"/>
                        <a:cs typeface="Arial" panose="020B0604020202020204" pitchFamily="34" charset="0"/>
                      </a:endParaRPr>
                    </a:p>
                  </a:txBody>
                  <a:tcPr/>
                </a:tc>
                <a:tc>
                  <a:txBody>
                    <a:bodyPr/>
                    <a:lstStyle/>
                    <a:p>
                      <a:pPr algn="ctr">
                        <a:spcAft>
                          <a:spcPts val="0"/>
                        </a:spcAft>
                      </a:pPr>
                      <a:r>
                        <a:rPr lang="en-US" sz="1000" kern="100" dirty="0">
                          <a:solidFill>
                            <a:srgbClr val="000000"/>
                          </a:solidFill>
                          <a:effectLst/>
                          <a:latin typeface="+mn-ea"/>
                          <a:ea typeface="+mn-ea"/>
                          <a:cs typeface="Times New Roman" panose="02020603050405020304" pitchFamily="18" charset="0"/>
                        </a:rPr>
                        <a:t>0</a:t>
                      </a:r>
                      <a:endParaRPr lang="ja-JP" sz="900" kern="100" dirty="0">
                        <a:effectLst/>
                        <a:latin typeface="+mn-ea"/>
                        <a:ea typeface="+mn-ea"/>
                        <a:cs typeface="Times New Roman" panose="02020603050405020304" pitchFamily="18" charset="0"/>
                      </a:endParaRPr>
                    </a:p>
                  </a:txBody>
                  <a:tcPr marL="62865" marR="62865" marT="0" marB="0" anchor="ctr"/>
                </a:tc>
                <a:tc>
                  <a:txBody>
                    <a:bodyPr/>
                    <a:lstStyle/>
                    <a:p>
                      <a:pPr algn="ctr">
                        <a:spcAft>
                          <a:spcPts val="0"/>
                        </a:spcAft>
                      </a:pPr>
                      <a:r>
                        <a:rPr lang="en-US" sz="1000" kern="100">
                          <a:solidFill>
                            <a:srgbClr val="000000"/>
                          </a:solidFill>
                          <a:effectLst/>
                          <a:latin typeface="+mn-ea"/>
                          <a:ea typeface="+mn-ea"/>
                          <a:cs typeface="Times New Roman" panose="02020603050405020304" pitchFamily="18" charset="0"/>
                        </a:rPr>
                        <a:t>3</a:t>
                      </a:r>
                      <a:endParaRPr lang="ja-JP" sz="900" kern="10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2837999721"/>
                  </a:ext>
                </a:extLst>
              </a:tr>
              <a:tr h="225902">
                <a:tc vMerge="1">
                  <a:txBody>
                    <a:bodyPr/>
                    <a:lstStyle/>
                    <a:p>
                      <a:endParaRPr kumimoji="1" lang="ja-JP" altLang="en-US" sz="1050" dirty="0"/>
                    </a:p>
                  </a:txBody>
                  <a:tcPr/>
                </a:tc>
                <a:tc>
                  <a:txBody>
                    <a:bodyPr/>
                    <a:lstStyle/>
                    <a:p>
                      <a:r>
                        <a:rPr kumimoji="1" lang="ja-JP" altLang="en-US" sz="1000" dirty="0"/>
                        <a:t>指導</a:t>
                      </a:r>
                    </a:p>
                  </a:txBody>
                  <a:tcPr/>
                </a:tc>
                <a:tc>
                  <a:txBody>
                    <a:bodyPr/>
                    <a:lstStyle/>
                    <a:p>
                      <a:pPr algn="ctr"/>
                      <a:r>
                        <a:rPr kumimoji="1" lang="en-US" altLang="ja-JP" sz="1000" dirty="0" smtClean="0">
                          <a:latin typeface="Arial" panose="020B0604020202020204" pitchFamily="34" charset="0"/>
                          <a:ea typeface="+mn-ea"/>
                          <a:cs typeface="Arial" panose="020B0604020202020204" pitchFamily="34" charset="0"/>
                        </a:rPr>
                        <a:t>0</a:t>
                      </a:r>
                      <a:endParaRPr kumimoji="1" lang="ja-JP" altLang="en-US" sz="1000" dirty="0">
                        <a:latin typeface="Arial" panose="020B0604020202020204" pitchFamily="34" charset="0"/>
                        <a:ea typeface="+mn-ea"/>
                        <a:cs typeface="Arial" panose="020B0604020202020204" pitchFamily="34" charset="0"/>
                      </a:endParaRPr>
                    </a:p>
                  </a:txBody>
                  <a:tcPr/>
                </a:tc>
                <a:tc>
                  <a:txBody>
                    <a:bodyPr/>
                    <a:lstStyle/>
                    <a:p>
                      <a:pPr algn="ctr">
                        <a:spcAft>
                          <a:spcPts val="0"/>
                        </a:spcAft>
                      </a:pPr>
                      <a:r>
                        <a:rPr lang="en-US" sz="1000" kern="100" dirty="0">
                          <a:solidFill>
                            <a:srgbClr val="000000"/>
                          </a:solidFill>
                          <a:effectLst/>
                          <a:latin typeface="+mn-ea"/>
                          <a:ea typeface="+mn-ea"/>
                          <a:cs typeface="Times New Roman" panose="02020603050405020304" pitchFamily="18" charset="0"/>
                        </a:rPr>
                        <a:t>5</a:t>
                      </a:r>
                      <a:endParaRPr lang="ja-JP" sz="900" kern="100" dirty="0">
                        <a:effectLst/>
                        <a:latin typeface="+mn-ea"/>
                        <a:ea typeface="+mn-ea"/>
                        <a:cs typeface="Times New Roman" panose="02020603050405020304" pitchFamily="18" charset="0"/>
                      </a:endParaRPr>
                    </a:p>
                  </a:txBody>
                  <a:tcPr marL="62865" marR="62865" marT="0" marB="0" anchor="ctr"/>
                </a:tc>
                <a:tc>
                  <a:txBody>
                    <a:bodyPr/>
                    <a:lstStyle/>
                    <a:p>
                      <a:pPr algn="ctr">
                        <a:spcAft>
                          <a:spcPts val="0"/>
                        </a:spcAft>
                      </a:pPr>
                      <a:r>
                        <a:rPr lang="en-US" sz="1000" kern="100" dirty="0">
                          <a:solidFill>
                            <a:srgbClr val="000000"/>
                          </a:solidFill>
                          <a:effectLst/>
                          <a:latin typeface="+mn-ea"/>
                          <a:ea typeface="+mn-ea"/>
                          <a:cs typeface="Times New Roman" panose="02020603050405020304" pitchFamily="18" charset="0"/>
                        </a:rPr>
                        <a:t>1</a:t>
                      </a:r>
                      <a:endParaRPr lang="ja-JP" sz="900" kern="100" dirty="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1403558916"/>
                  </a:ext>
                </a:extLst>
              </a:tr>
              <a:tr h="225902">
                <a:tc rowSpan="2">
                  <a:txBody>
                    <a:bodyPr/>
                    <a:lstStyle/>
                    <a:p>
                      <a:r>
                        <a:rPr kumimoji="1" lang="ja-JP" altLang="en-US" sz="1000" dirty="0"/>
                        <a:t>景品表示法</a:t>
                      </a:r>
                    </a:p>
                  </a:txBody>
                  <a:tcPr/>
                </a:tc>
                <a:tc>
                  <a:txBody>
                    <a:bodyPr/>
                    <a:lstStyle/>
                    <a:p>
                      <a:r>
                        <a:rPr kumimoji="1" lang="ja-JP" altLang="en-US" sz="1000" dirty="0" smtClean="0"/>
                        <a:t>措置命令</a:t>
                      </a:r>
                      <a:endParaRPr kumimoji="1" lang="ja-JP" altLang="en-US" sz="1000" dirty="0"/>
                    </a:p>
                  </a:txBody>
                  <a:tcPr/>
                </a:tc>
                <a:tc>
                  <a:txBody>
                    <a:bodyPr/>
                    <a:lstStyle/>
                    <a:p>
                      <a:pPr algn="ctr"/>
                      <a:r>
                        <a:rPr kumimoji="1" lang="en-US" altLang="ja-JP" sz="1000" dirty="0" smtClean="0">
                          <a:latin typeface="Arial" panose="020B0604020202020204" pitchFamily="34" charset="0"/>
                          <a:ea typeface="+mn-ea"/>
                          <a:cs typeface="Arial" panose="020B0604020202020204" pitchFamily="34" charset="0"/>
                        </a:rPr>
                        <a:t>0</a:t>
                      </a:r>
                      <a:endParaRPr kumimoji="1" lang="ja-JP" altLang="en-US" sz="1000" dirty="0">
                        <a:latin typeface="Arial" panose="020B0604020202020204" pitchFamily="34" charset="0"/>
                        <a:ea typeface="+mn-ea"/>
                        <a:cs typeface="Arial" panose="020B0604020202020204" pitchFamily="34" charset="0"/>
                      </a:endParaRPr>
                    </a:p>
                  </a:txBody>
                  <a:tcPr/>
                </a:tc>
                <a:tc>
                  <a:txBody>
                    <a:bodyPr/>
                    <a:lstStyle/>
                    <a:p>
                      <a:pPr algn="ctr">
                        <a:spcAft>
                          <a:spcPts val="0"/>
                        </a:spcAft>
                      </a:pPr>
                      <a:r>
                        <a:rPr lang="en-US" sz="1000" kern="100" dirty="0">
                          <a:solidFill>
                            <a:srgbClr val="000000"/>
                          </a:solidFill>
                          <a:effectLst/>
                          <a:latin typeface="+mn-ea"/>
                          <a:ea typeface="+mn-ea"/>
                          <a:cs typeface="Times New Roman" panose="02020603050405020304" pitchFamily="18" charset="0"/>
                        </a:rPr>
                        <a:t>6</a:t>
                      </a:r>
                      <a:endParaRPr lang="ja-JP" sz="900" kern="100" dirty="0">
                        <a:effectLst/>
                        <a:latin typeface="+mn-ea"/>
                        <a:ea typeface="+mn-ea"/>
                        <a:cs typeface="Times New Roman" panose="02020603050405020304" pitchFamily="18" charset="0"/>
                      </a:endParaRPr>
                    </a:p>
                  </a:txBody>
                  <a:tcPr marL="62865" marR="62865" marT="0" marB="0" anchor="ctr"/>
                </a:tc>
                <a:tc>
                  <a:txBody>
                    <a:bodyPr/>
                    <a:lstStyle/>
                    <a:p>
                      <a:pPr algn="ctr">
                        <a:spcAft>
                          <a:spcPts val="0"/>
                        </a:spcAft>
                      </a:pPr>
                      <a:r>
                        <a:rPr lang="en-US" sz="1000" kern="100" dirty="0">
                          <a:solidFill>
                            <a:srgbClr val="000000"/>
                          </a:solidFill>
                          <a:effectLst/>
                          <a:latin typeface="+mn-ea"/>
                          <a:ea typeface="+mn-ea"/>
                          <a:cs typeface="Times New Roman" panose="02020603050405020304" pitchFamily="18" charset="0"/>
                        </a:rPr>
                        <a:t>6</a:t>
                      </a:r>
                      <a:endParaRPr lang="ja-JP" sz="900" kern="100" dirty="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1337140718"/>
                  </a:ext>
                </a:extLst>
              </a:tr>
              <a:tr h="225902">
                <a:tc vMerge="1">
                  <a:txBody>
                    <a:bodyPr/>
                    <a:lstStyle/>
                    <a:p>
                      <a:endParaRPr kumimoji="1" lang="ja-JP" altLang="en-US" sz="1050" dirty="0"/>
                    </a:p>
                  </a:txBody>
                  <a:tcPr/>
                </a:tc>
                <a:tc>
                  <a:txBody>
                    <a:bodyPr/>
                    <a:lstStyle/>
                    <a:p>
                      <a:r>
                        <a:rPr kumimoji="1" lang="ja-JP" altLang="en-US" sz="1000" dirty="0"/>
                        <a:t>指導</a:t>
                      </a:r>
                    </a:p>
                  </a:txBody>
                  <a:tcPr/>
                </a:tc>
                <a:tc>
                  <a:txBody>
                    <a:bodyPr/>
                    <a:lstStyle/>
                    <a:p>
                      <a:pPr marL="0" marR="0" lvl="0" indent="0" algn="ctr" defTabSz="1351593" rtl="0" eaLnBrk="1" fontAlgn="auto" latinLnBrk="0" hangingPunct="1">
                        <a:lnSpc>
                          <a:spcPct val="100000"/>
                        </a:lnSpc>
                        <a:spcBef>
                          <a:spcPts val="0"/>
                        </a:spcBef>
                        <a:spcAft>
                          <a:spcPts val="0"/>
                        </a:spcAft>
                        <a:buClrTx/>
                        <a:buSzTx/>
                        <a:buFontTx/>
                        <a:buNone/>
                        <a:tabLst/>
                        <a:defRPr/>
                      </a:pPr>
                      <a:r>
                        <a:rPr lang="en-US" altLang="ja-JP" sz="1000" kern="100" dirty="0" smtClean="0">
                          <a:solidFill>
                            <a:srgbClr val="000000"/>
                          </a:solidFill>
                          <a:effectLst/>
                          <a:latin typeface="+mn-ea"/>
                          <a:ea typeface="+mn-ea"/>
                          <a:cs typeface="Times New Roman" panose="02020603050405020304" pitchFamily="18" charset="0"/>
                        </a:rPr>
                        <a:t>5</a:t>
                      </a:r>
                      <a:endParaRPr lang="ja-JP" altLang="ja-JP" sz="900" kern="100" dirty="0" smtClean="0">
                        <a:effectLst/>
                        <a:latin typeface="+mn-ea"/>
                        <a:ea typeface="+mn-ea"/>
                        <a:cs typeface="Times New Roman" panose="02020603050405020304" pitchFamily="18" charset="0"/>
                      </a:endParaRPr>
                    </a:p>
                  </a:txBody>
                  <a:tcPr/>
                </a:tc>
                <a:tc>
                  <a:txBody>
                    <a:bodyPr/>
                    <a:lstStyle/>
                    <a:p>
                      <a:pPr algn="ctr">
                        <a:spcAft>
                          <a:spcPts val="0"/>
                        </a:spcAft>
                      </a:pPr>
                      <a:r>
                        <a:rPr lang="en-US" sz="1000" kern="100" dirty="0">
                          <a:solidFill>
                            <a:srgbClr val="000000"/>
                          </a:solidFill>
                          <a:effectLst/>
                          <a:latin typeface="+mn-ea"/>
                          <a:ea typeface="+mn-ea"/>
                          <a:cs typeface="Times New Roman" panose="02020603050405020304" pitchFamily="18" charset="0"/>
                        </a:rPr>
                        <a:t>10</a:t>
                      </a:r>
                      <a:endParaRPr lang="ja-JP" sz="900" kern="100" dirty="0">
                        <a:effectLst/>
                        <a:latin typeface="+mn-ea"/>
                        <a:ea typeface="+mn-ea"/>
                        <a:cs typeface="Times New Roman" panose="02020603050405020304" pitchFamily="18" charset="0"/>
                      </a:endParaRPr>
                    </a:p>
                  </a:txBody>
                  <a:tcPr marL="62865" marR="62865" marT="0" marB="0" anchor="ctr"/>
                </a:tc>
                <a:tc>
                  <a:txBody>
                    <a:bodyPr/>
                    <a:lstStyle/>
                    <a:p>
                      <a:pPr algn="ctr">
                        <a:spcAft>
                          <a:spcPts val="0"/>
                        </a:spcAft>
                      </a:pPr>
                      <a:r>
                        <a:rPr lang="en-US" sz="1000" kern="100" dirty="0">
                          <a:solidFill>
                            <a:srgbClr val="000000"/>
                          </a:solidFill>
                          <a:effectLst/>
                          <a:latin typeface="+mn-ea"/>
                          <a:ea typeface="+mn-ea"/>
                          <a:cs typeface="Times New Roman" panose="02020603050405020304" pitchFamily="18" charset="0"/>
                        </a:rPr>
                        <a:t>12</a:t>
                      </a:r>
                      <a:endParaRPr lang="ja-JP" sz="900" kern="100" dirty="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562924988"/>
                  </a:ext>
                </a:extLst>
              </a:tr>
            </a:tbl>
          </a:graphicData>
        </a:graphic>
      </p:graphicFrame>
      <p:sp>
        <p:nvSpPr>
          <p:cNvPr id="10" name="テキスト ボックス 9"/>
          <p:cNvSpPr txBox="1"/>
          <p:nvPr/>
        </p:nvSpPr>
        <p:spPr>
          <a:xfrm>
            <a:off x="12142468" y="8579863"/>
            <a:ext cx="1486852" cy="553998"/>
          </a:xfrm>
          <a:prstGeom prst="rect">
            <a:avLst/>
          </a:prstGeom>
          <a:noFill/>
        </p:spPr>
        <p:txBody>
          <a:bodyPr wrap="square" rtlCol="0">
            <a:spAutoFit/>
          </a:bodyPr>
          <a:lstStyle/>
          <a:p>
            <a:r>
              <a:rPr kumimoji="1" lang="ja-JP" altLang="en-US" sz="1000" dirty="0" smtClean="0"/>
              <a:t>（</a:t>
            </a:r>
            <a:r>
              <a:rPr kumimoji="1" lang="en-US" altLang="ja-JP" sz="1000" dirty="0" smtClean="0"/>
              <a:t>※</a:t>
            </a:r>
            <a:r>
              <a:rPr lang="ja-JP" altLang="en-US" sz="1000" dirty="0"/>
              <a:t>）</a:t>
            </a:r>
            <a:r>
              <a:rPr lang="ja-JP" altLang="en-US" sz="1000" dirty="0" smtClean="0"/>
              <a:t>条例</a:t>
            </a:r>
            <a:r>
              <a:rPr lang="ja-JP" altLang="en-US" sz="1000" dirty="0"/>
              <a:t>第</a:t>
            </a:r>
            <a:r>
              <a:rPr lang="en-US" altLang="ja-JP" sz="1000" dirty="0"/>
              <a:t>29</a:t>
            </a:r>
            <a:r>
              <a:rPr lang="ja-JP" altLang="en-US" sz="1000" dirty="0"/>
              <a:t>条第</a:t>
            </a:r>
            <a:r>
              <a:rPr lang="en-US" altLang="ja-JP" sz="1000" dirty="0"/>
              <a:t>1</a:t>
            </a:r>
            <a:r>
              <a:rPr lang="ja-JP" altLang="en-US" sz="1000" dirty="0"/>
              <a:t>項第</a:t>
            </a:r>
            <a:r>
              <a:rPr lang="en-US" altLang="ja-JP" sz="1000" dirty="0"/>
              <a:t>1</a:t>
            </a:r>
            <a:r>
              <a:rPr lang="ja-JP" altLang="en-US" sz="1000" dirty="0"/>
              <a:t>号に基づく</a:t>
            </a:r>
            <a:r>
              <a:rPr lang="ja-JP" altLang="en-US" sz="1000" dirty="0" smtClean="0"/>
              <a:t>公表</a:t>
            </a:r>
            <a:endParaRPr lang="en-US" altLang="ja-JP" sz="1000" dirty="0"/>
          </a:p>
          <a:p>
            <a:endParaRPr lang="en-US" altLang="ja-JP" sz="1000" dirty="0"/>
          </a:p>
        </p:txBody>
      </p:sp>
      <p:sp>
        <p:nvSpPr>
          <p:cNvPr id="33" name="テキスト ボックス 32"/>
          <p:cNvSpPr txBox="1"/>
          <p:nvPr/>
        </p:nvSpPr>
        <p:spPr>
          <a:xfrm>
            <a:off x="3751160" y="7576538"/>
            <a:ext cx="1080120" cy="261610"/>
          </a:xfrm>
          <a:prstGeom prst="rect">
            <a:avLst/>
          </a:prstGeom>
          <a:noFill/>
        </p:spPr>
        <p:txBody>
          <a:bodyPr wrap="square" rtlCol="0">
            <a:spAutoFit/>
          </a:bodyPr>
          <a:lstStyle/>
          <a:p>
            <a:r>
              <a:rPr lang="ja-JP" altLang="en-US" sz="1050" dirty="0"/>
              <a:t>（</a:t>
            </a:r>
            <a:r>
              <a:rPr kumimoji="1" lang="ja-JP" altLang="en-US" sz="1050" dirty="0"/>
              <a:t>単位：件）</a:t>
            </a:r>
          </a:p>
        </p:txBody>
      </p:sp>
      <p:sp>
        <p:nvSpPr>
          <p:cNvPr id="11" name="テキスト ボックス 10"/>
          <p:cNvSpPr txBox="1"/>
          <p:nvPr/>
        </p:nvSpPr>
        <p:spPr>
          <a:xfrm>
            <a:off x="252029" y="9316335"/>
            <a:ext cx="3319335" cy="246221"/>
          </a:xfrm>
          <a:prstGeom prst="rect">
            <a:avLst/>
          </a:prstGeom>
          <a:noFill/>
        </p:spPr>
        <p:txBody>
          <a:bodyPr wrap="square" rtlCol="0">
            <a:spAutoFit/>
          </a:bodyPr>
          <a:lstStyle/>
          <a:p>
            <a:r>
              <a:rPr kumimoji="1" lang="en-US" altLang="ja-JP" sz="1000" dirty="0" smtClean="0"/>
              <a:t>※</a:t>
            </a:r>
            <a:r>
              <a:rPr kumimoji="1" lang="ja-JP" altLang="en-US" sz="1000" dirty="0" smtClean="0"/>
              <a:t>国民生活センター公表資料「消費生活年報 </a:t>
            </a:r>
            <a:r>
              <a:rPr kumimoji="1" lang="en-US" altLang="ja-JP" sz="1000" dirty="0" smtClean="0"/>
              <a:t>2021</a:t>
            </a:r>
            <a:r>
              <a:rPr kumimoji="1" lang="ja-JP" altLang="en-US" sz="1000" dirty="0" smtClean="0"/>
              <a:t>」より</a:t>
            </a:r>
            <a:endParaRPr kumimoji="1" lang="ja-JP" altLang="en-US" sz="1000" dirty="0"/>
          </a:p>
        </p:txBody>
      </p:sp>
      <p:graphicFrame>
        <p:nvGraphicFramePr>
          <p:cNvPr id="12" name="表 11"/>
          <p:cNvGraphicFramePr>
            <a:graphicFrameLocks noGrp="1"/>
          </p:cNvGraphicFramePr>
          <p:nvPr>
            <p:extLst>
              <p:ext uri="{D42A27DB-BD31-4B8C-83A1-F6EECF244321}">
                <p14:modId xmlns:p14="http://schemas.microsoft.com/office/powerpoint/2010/main" val="3866788933"/>
              </p:ext>
            </p:extLst>
          </p:nvPr>
        </p:nvGraphicFramePr>
        <p:xfrm>
          <a:off x="287019" y="5328318"/>
          <a:ext cx="3699062" cy="1714500"/>
        </p:xfrm>
        <a:graphic>
          <a:graphicData uri="http://schemas.openxmlformats.org/drawingml/2006/table">
            <a:tbl>
              <a:tblPr>
                <a:tableStyleId>{5940675A-B579-460E-94D1-54222C63F5DA}</a:tableStyleId>
              </a:tblPr>
              <a:tblGrid>
                <a:gridCol w="169230">
                  <a:extLst>
                    <a:ext uri="{9D8B030D-6E8A-4147-A177-3AD203B41FA5}">
                      <a16:colId xmlns:a16="http://schemas.microsoft.com/office/drawing/2014/main" val="1150394698"/>
                    </a:ext>
                  </a:extLst>
                </a:gridCol>
                <a:gridCol w="994229">
                  <a:extLst>
                    <a:ext uri="{9D8B030D-6E8A-4147-A177-3AD203B41FA5}">
                      <a16:colId xmlns:a16="http://schemas.microsoft.com/office/drawing/2014/main" val="136469944"/>
                    </a:ext>
                  </a:extLst>
                </a:gridCol>
                <a:gridCol w="845201">
                  <a:extLst>
                    <a:ext uri="{9D8B030D-6E8A-4147-A177-3AD203B41FA5}">
                      <a16:colId xmlns:a16="http://schemas.microsoft.com/office/drawing/2014/main" val="3435987987"/>
                    </a:ext>
                  </a:extLst>
                </a:gridCol>
                <a:gridCol w="845201">
                  <a:extLst>
                    <a:ext uri="{9D8B030D-6E8A-4147-A177-3AD203B41FA5}">
                      <a16:colId xmlns:a16="http://schemas.microsoft.com/office/drawing/2014/main" val="1054847097"/>
                    </a:ext>
                  </a:extLst>
                </a:gridCol>
                <a:gridCol w="845201">
                  <a:extLst>
                    <a:ext uri="{9D8B030D-6E8A-4147-A177-3AD203B41FA5}">
                      <a16:colId xmlns:a16="http://schemas.microsoft.com/office/drawing/2014/main" val="2700505601"/>
                    </a:ext>
                  </a:extLst>
                </a:gridCol>
              </a:tblGrid>
              <a:tr h="190500">
                <a:tc rowSpan="2" gridSpan="2">
                  <a:txBody>
                    <a:bodyPr/>
                    <a:lstStyle/>
                    <a:p>
                      <a:pPr algn="ctr" fontAlgn="ctr"/>
                      <a:r>
                        <a:rPr lang="ja-JP" altLang="en-US" sz="1000" u="none" strike="noStrike" dirty="0">
                          <a:effectLst/>
                          <a:latin typeface="+mn-ea"/>
                          <a:ea typeface="+mn-ea"/>
                        </a:rPr>
                        <a:t>　</a:t>
                      </a:r>
                      <a:endParaRPr lang="ja-JP" altLang="en-US" sz="1000" b="0" i="0" u="none" strike="noStrike" dirty="0">
                        <a:solidFill>
                          <a:srgbClr val="000000"/>
                        </a:solidFill>
                        <a:effectLst/>
                        <a:latin typeface="+mn-ea"/>
                        <a:ea typeface="+mn-ea"/>
                      </a:endParaRPr>
                    </a:p>
                  </a:txBody>
                  <a:tcPr marL="9525" marR="9525" marT="9525" marB="0" anchor="ctr"/>
                </a:tc>
                <a:tc rowSpan="2" hMerge="1">
                  <a:txBody>
                    <a:bodyPr/>
                    <a:lstStyle/>
                    <a:p>
                      <a:endParaRPr kumimoji="1" lang="ja-JP" altLang="en-US"/>
                    </a:p>
                  </a:txBody>
                  <a:tcPr/>
                </a:tc>
                <a:tc>
                  <a:txBody>
                    <a:bodyPr/>
                    <a:lstStyle/>
                    <a:p>
                      <a:pPr marL="0" algn="ctr" defTabSz="1351593" rtl="0" eaLnBrk="1" fontAlgn="ctr" latinLnBrk="0" hangingPunct="1"/>
                      <a:r>
                        <a:rPr kumimoji="1" lang="en-US" altLang="ja-JP" sz="1000" kern="1200" dirty="0" smtClean="0">
                          <a:solidFill>
                            <a:schemeClr val="tx1"/>
                          </a:solidFill>
                          <a:latin typeface="+mn-ea"/>
                          <a:ea typeface="+mn-ea"/>
                          <a:cs typeface="+mn-cs"/>
                        </a:rPr>
                        <a:t>R2</a:t>
                      </a:r>
                      <a:r>
                        <a:rPr kumimoji="1" lang="ja-JP" altLang="en-US" sz="1000" kern="1200" dirty="0" smtClean="0">
                          <a:solidFill>
                            <a:schemeClr val="tx1"/>
                          </a:solidFill>
                          <a:latin typeface="+mn-ea"/>
                          <a:ea typeface="+mn-ea"/>
                          <a:cs typeface="+mn-cs"/>
                        </a:rPr>
                        <a:t>年度</a:t>
                      </a:r>
                      <a:endParaRPr kumimoji="1" lang="ja-JP" altLang="en-US" sz="1000" kern="1200" dirty="0">
                        <a:solidFill>
                          <a:schemeClr val="tx1"/>
                        </a:solidFill>
                        <a:latin typeface="+mn-ea"/>
                        <a:ea typeface="+mn-ea"/>
                        <a:cs typeface="+mn-cs"/>
                      </a:endParaRPr>
                    </a:p>
                  </a:txBody>
                  <a:tcPr marL="9525" marR="9525" marT="9525" marB="0" anchor="ctr">
                    <a:solidFill>
                      <a:schemeClr val="bg1">
                        <a:lumMod val="85000"/>
                      </a:schemeClr>
                    </a:solidFill>
                  </a:tcPr>
                </a:tc>
                <a:tc>
                  <a:txBody>
                    <a:bodyPr/>
                    <a:lstStyle/>
                    <a:p>
                      <a:pPr marL="0" algn="ctr" defTabSz="1351593" rtl="0" eaLnBrk="1" fontAlgn="ctr" latinLnBrk="0" hangingPunct="1"/>
                      <a:r>
                        <a:rPr kumimoji="1" lang="en-US" altLang="ja-JP" sz="1000" kern="1200" dirty="0" smtClean="0">
                          <a:solidFill>
                            <a:schemeClr val="tx1"/>
                          </a:solidFill>
                          <a:latin typeface="+mn-ea"/>
                          <a:ea typeface="+mn-ea"/>
                          <a:cs typeface="+mn-cs"/>
                        </a:rPr>
                        <a:t>R1</a:t>
                      </a:r>
                      <a:r>
                        <a:rPr kumimoji="1" lang="ja-JP" altLang="en-US" sz="1000" kern="1200" dirty="0" smtClean="0">
                          <a:solidFill>
                            <a:schemeClr val="tx1"/>
                          </a:solidFill>
                          <a:latin typeface="+mn-ea"/>
                          <a:ea typeface="+mn-ea"/>
                          <a:cs typeface="+mn-cs"/>
                        </a:rPr>
                        <a:t>年度</a:t>
                      </a:r>
                      <a:endParaRPr kumimoji="1" lang="ja-JP" altLang="en-US" sz="1000" kern="1200" dirty="0">
                        <a:solidFill>
                          <a:schemeClr val="tx1"/>
                        </a:solidFill>
                        <a:latin typeface="+mn-ea"/>
                        <a:ea typeface="+mn-ea"/>
                        <a:cs typeface="+mn-cs"/>
                      </a:endParaRPr>
                    </a:p>
                  </a:txBody>
                  <a:tcPr marL="9525" marR="9525" marT="9525" marB="0" anchor="ctr">
                    <a:solidFill>
                      <a:schemeClr val="bg1">
                        <a:lumMod val="85000"/>
                      </a:schemeClr>
                    </a:solidFill>
                  </a:tcPr>
                </a:tc>
                <a:tc>
                  <a:txBody>
                    <a:bodyPr/>
                    <a:lstStyle/>
                    <a:p>
                      <a:pPr marL="0" algn="ctr" defTabSz="1351593" rtl="0" eaLnBrk="1" fontAlgn="ctr" latinLnBrk="0" hangingPunct="1"/>
                      <a:r>
                        <a:rPr kumimoji="1" lang="en-US" altLang="ja-JP" sz="1000" kern="1200" dirty="0" smtClean="0">
                          <a:solidFill>
                            <a:schemeClr val="tx1"/>
                          </a:solidFill>
                          <a:latin typeface="+mn-ea"/>
                          <a:ea typeface="+mn-ea"/>
                          <a:cs typeface="+mn-cs"/>
                        </a:rPr>
                        <a:t>H30</a:t>
                      </a:r>
                      <a:r>
                        <a:rPr kumimoji="1" lang="ja-JP" altLang="en-US" sz="1000" kern="1200" dirty="0" smtClean="0">
                          <a:solidFill>
                            <a:schemeClr val="tx1"/>
                          </a:solidFill>
                          <a:latin typeface="+mn-ea"/>
                          <a:ea typeface="+mn-ea"/>
                          <a:cs typeface="+mn-cs"/>
                        </a:rPr>
                        <a:t>年度</a:t>
                      </a:r>
                      <a:endParaRPr kumimoji="1" lang="ja-JP" altLang="en-US" sz="1000" kern="1200" dirty="0">
                        <a:solidFill>
                          <a:schemeClr val="tx1"/>
                        </a:solidFill>
                        <a:latin typeface="+mn-ea"/>
                        <a:ea typeface="+mn-ea"/>
                        <a:cs typeface="+mn-cs"/>
                      </a:endParaRPr>
                    </a:p>
                  </a:txBody>
                  <a:tcPr marL="9525" marR="9525" marT="9525" marB="0" anchor="ctr">
                    <a:solidFill>
                      <a:schemeClr val="bg1">
                        <a:lumMod val="85000"/>
                      </a:schemeClr>
                    </a:solidFill>
                  </a:tcPr>
                </a:tc>
                <a:extLst>
                  <a:ext uri="{0D108BD9-81ED-4DB2-BD59-A6C34878D82A}">
                    <a16:rowId xmlns:a16="http://schemas.microsoft.com/office/drawing/2014/main" val="1893996262"/>
                  </a:ext>
                </a:extLst>
              </a:tr>
              <a:tr h="190500">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1000" u="none" strike="noStrike" dirty="0" smtClean="0">
                          <a:effectLst/>
                          <a:latin typeface="+mn-ea"/>
                          <a:ea typeface="+mn-ea"/>
                        </a:rPr>
                        <a:t>決算額</a:t>
                      </a:r>
                      <a:endParaRPr lang="ja-JP" altLang="en-US" sz="1000" b="0"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000" u="none" strike="noStrike" dirty="0" smtClean="0">
                          <a:effectLst/>
                          <a:latin typeface="+mn-ea"/>
                          <a:ea typeface="+mn-ea"/>
                        </a:rPr>
                        <a:t>決算額</a:t>
                      </a:r>
                      <a:endParaRPr lang="ja-JP" altLang="en-US" sz="1000" b="0"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000" u="none" strike="noStrike" dirty="0" smtClean="0">
                          <a:effectLst/>
                          <a:latin typeface="+mn-ea"/>
                          <a:ea typeface="+mn-ea"/>
                        </a:rPr>
                        <a:t>決算額</a:t>
                      </a:r>
                      <a:endParaRPr lang="ja-JP" altLang="en-US" sz="10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977894006"/>
                  </a:ext>
                </a:extLst>
              </a:tr>
              <a:tr h="190500">
                <a:tc gridSpan="2">
                  <a:txBody>
                    <a:bodyPr/>
                    <a:lstStyle/>
                    <a:p>
                      <a:pPr algn="l" fontAlgn="ctr"/>
                      <a:r>
                        <a:rPr lang="ja-JP" altLang="en-US" sz="1000" u="none" strike="noStrike" dirty="0">
                          <a:effectLst/>
                          <a:latin typeface="+mn-ea"/>
                          <a:ea typeface="+mn-ea"/>
                        </a:rPr>
                        <a:t>大阪府</a:t>
                      </a:r>
                      <a:endParaRPr lang="ja-JP" altLang="en-US" sz="1000" b="0" i="0" u="none" strike="noStrike" dirty="0">
                        <a:solidFill>
                          <a:srgbClr val="000000"/>
                        </a:solidFill>
                        <a:effectLst/>
                        <a:latin typeface="+mn-ea"/>
                        <a:ea typeface="+mn-ea"/>
                      </a:endParaRPr>
                    </a:p>
                  </a:txBody>
                  <a:tcPr marL="9525" marR="9525" marT="9525" marB="0" anchor="ctr"/>
                </a:tc>
                <a:tc hMerge="1">
                  <a:txBody>
                    <a:bodyPr/>
                    <a:lstStyle/>
                    <a:p>
                      <a:endParaRPr kumimoji="1" lang="ja-JP" altLang="en-US"/>
                    </a:p>
                  </a:txBody>
                  <a:tcP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57,838</a:t>
                      </a: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56,249</a:t>
                      </a:r>
                    </a:p>
                  </a:txBody>
                  <a:tcPr marL="9525" marR="9525" marT="9525" marB="0" anchor="ctr"/>
                </a:tc>
                <a:tc>
                  <a:txBody>
                    <a:bodyPr/>
                    <a:lstStyle/>
                    <a:p>
                      <a:pPr marL="0" algn="r" defTabSz="1351593" rtl="0" eaLnBrk="1" fontAlgn="ctr" latinLnBrk="0" hangingPunct="1"/>
                      <a:r>
                        <a:rPr kumimoji="1" lang="en-US" altLang="ja-JP" sz="1000" kern="1200" dirty="0" smtClean="0">
                          <a:solidFill>
                            <a:schemeClr val="tx1"/>
                          </a:solidFill>
                          <a:latin typeface="+mn-ea"/>
                          <a:ea typeface="+mn-ea"/>
                          <a:cs typeface="+mn-cs"/>
                        </a:rPr>
                        <a:t>52,203</a:t>
                      </a:r>
                      <a:endParaRPr kumimoji="1" lang="en-US" altLang="ja-JP" sz="1000" kern="1200" dirty="0">
                        <a:solidFill>
                          <a:schemeClr val="tx1"/>
                        </a:solidFill>
                        <a:latin typeface="+mn-ea"/>
                        <a:ea typeface="+mn-ea"/>
                        <a:cs typeface="+mn-cs"/>
                      </a:endParaRPr>
                    </a:p>
                  </a:txBody>
                  <a:tcPr marL="9525" marR="9525" marT="9525" marB="0" anchor="ctr"/>
                </a:tc>
                <a:extLst>
                  <a:ext uri="{0D108BD9-81ED-4DB2-BD59-A6C34878D82A}">
                    <a16:rowId xmlns:a16="http://schemas.microsoft.com/office/drawing/2014/main" val="1257479602"/>
                  </a:ext>
                </a:extLst>
              </a:tr>
              <a:tr h="190500">
                <a:tc>
                  <a:txBody>
                    <a:bodyPr/>
                    <a:lstStyle/>
                    <a:p>
                      <a:pPr algn="l" fontAlgn="ctr"/>
                      <a:r>
                        <a:rPr lang="ja-JP" altLang="en-US" sz="1000" u="none" strike="noStrike">
                          <a:effectLst/>
                          <a:latin typeface="+mn-ea"/>
                          <a:ea typeface="+mn-ea"/>
                        </a:rPr>
                        <a:t>　</a:t>
                      </a:r>
                      <a:endParaRPr lang="ja-JP" altLang="en-US" sz="1000" b="0" i="0" u="none" strike="noStrike">
                        <a:solidFill>
                          <a:srgbClr val="000000"/>
                        </a:solidFill>
                        <a:effectLst/>
                        <a:latin typeface="+mn-ea"/>
                        <a:ea typeface="+mn-ea"/>
                      </a:endParaRPr>
                    </a:p>
                  </a:txBody>
                  <a:tcPr marL="9525" marR="9525" marT="9525" marB="0" anchor="ctr"/>
                </a:tc>
                <a:tc>
                  <a:txBody>
                    <a:bodyPr/>
                    <a:lstStyle/>
                    <a:p>
                      <a:pPr algn="l" fontAlgn="ctr"/>
                      <a:r>
                        <a:rPr lang="ja-JP" altLang="en-US" sz="1000" u="none" strike="noStrike" dirty="0">
                          <a:effectLst/>
                          <a:latin typeface="+mn-ea"/>
                          <a:ea typeface="+mn-ea"/>
                        </a:rPr>
                        <a:t>うち推進事業分</a:t>
                      </a:r>
                      <a:endParaRPr lang="ja-JP" altLang="en-US" sz="1000" b="0" i="0" u="none" strike="noStrike" dirty="0">
                        <a:solidFill>
                          <a:srgbClr val="000000"/>
                        </a:solidFill>
                        <a:effectLst/>
                        <a:latin typeface="+mn-ea"/>
                        <a:ea typeface="+mn-ea"/>
                      </a:endParaRP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56,371</a:t>
                      </a: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54,927</a:t>
                      </a:r>
                    </a:p>
                  </a:txBody>
                  <a:tcPr marL="9525" marR="9525" marT="9525" marB="0" anchor="ctr"/>
                </a:tc>
                <a:tc>
                  <a:txBody>
                    <a:bodyPr/>
                    <a:lstStyle/>
                    <a:p>
                      <a:pPr marL="0" algn="r" defTabSz="1351593" rtl="0" eaLnBrk="1" fontAlgn="ctr" latinLnBrk="0" hangingPunct="1"/>
                      <a:r>
                        <a:rPr kumimoji="1" lang="en-US" altLang="ja-JP" sz="1000" kern="1200" dirty="0" smtClean="0">
                          <a:solidFill>
                            <a:schemeClr val="tx1"/>
                          </a:solidFill>
                          <a:latin typeface="+mn-ea"/>
                          <a:ea typeface="+mn-ea"/>
                          <a:cs typeface="+mn-cs"/>
                        </a:rPr>
                        <a:t>52,203</a:t>
                      </a:r>
                      <a:endParaRPr kumimoji="1" lang="en-US" altLang="ja-JP" sz="1000" kern="1200" dirty="0">
                        <a:solidFill>
                          <a:schemeClr val="tx1"/>
                        </a:solidFill>
                        <a:latin typeface="+mn-ea"/>
                        <a:ea typeface="+mn-ea"/>
                        <a:cs typeface="+mn-cs"/>
                      </a:endParaRPr>
                    </a:p>
                  </a:txBody>
                  <a:tcPr marL="9525" marR="9525" marT="9525" marB="0" anchor="ctr"/>
                </a:tc>
                <a:extLst>
                  <a:ext uri="{0D108BD9-81ED-4DB2-BD59-A6C34878D82A}">
                    <a16:rowId xmlns:a16="http://schemas.microsoft.com/office/drawing/2014/main" val="1955987474"/>
                  </a:ext>
                </a:extLst>
              </a:tr>
              <a:tr h="190500">
                <a:tc>
                  <a:txBody>
                    <a:bodyPr/>
                    <a:lstStyle/>
                    <a:p>
                      <a:pPr algn="l" fontAlgn="ctr"/>
                      <a:r>
                        <a:rPr lang="ja-JP" altLang="en-US" sz="1000" u="none" strike="noStrike">
                          <a:effectLst/>
                          <a:latin typeface="+mn-ea"/>
                          <a:ea typeface="+mn-ea"/>
                        </a:rPr>
                        <a:t>　</a:t>
                      </a:r>
                      <a:endParaRPr lang="ja-JP" altLang="en-US" sz="1000" b="0" i="0" u="none" strike="noStrike">
                        <a:solidFill>
                          <a:srgbClr val="000000"/>
                        </a:solidFill>
                        <a:effectLst/>
                        <a:latin typeface="+mn-ea"/>
                        <a:ea typeface="+mn-ea"/>
                      </a:endParaRPr>
                    </a:p>
                  </a:txBody>
                  <a:tcPr marL="9525" marR="9525" marT="9525" marB="0" anchor="ctr"/>
                </a:tc>
                <a:tc>
                  <a:txBody>
                    <a:bodyPr/>
                    <a:lstStyle/>
                    <a:p>
                      <a:pPr algn="l" fontAlgn="ctr"/>
                      <a:r>
                        <a:rPr lang="ja-JP" altLang="en-US" sz="1000" u="none" strike="noStrike" dirty="0">
                          <a:effectLst/>
                          <a:latin typeface="+mn-ea"/>
                          <a:ea typeface="+mn-ea"/>
                        </a:rPr>
                        <a:t>うち強化事業分</a:t>
                      </a:r>
                      <a:endParaRPr lang="ja-JP" altLang="en-US" sz="1000" b="0" i="0" u="none" strike="noStrike" dirty="0">
                        <a:solidFill>
                          <a:srgbClr val="000000"/>
                        </a:solidFill>
                        <a:effectLst/>
                        <a:latin typeface="+mn-ea"/>
                        <a:ea typeface="+mn-ea"/>
                      </a:endParaRP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1,467</a:t>
                      </a: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1,322</a:t>
                      </a:r>
                    </a:p>
                  </a:txBody>
                  <a:tcPr marL="9525" marR="9525" marT="9525" marB="0" anchor="ctr"/>
                </a:tc>
                <a:tc>
                  <a:txBody>
                    <a:bodyPr/>
                    <a:lstStyle/>
                    <a:p>
                      <a:pPr marL="0" algn="r" defTabSz="1351593" rtl="0" eaLnBrk="1" fontAlgn="ctr" latinLnBrk="0" hangingPunct="1"/>
                      <a:r>
                        <a:rPr kumimoji="1" lang="en-US" altLang="ja-JP" sz="1000" kern="1200" dirty="0" smtClean="0">
                          <a:solidFill>
                            <a:schemeClr val="tx1"/>
                          </a:solidFill>
                          <a:latin typeface="+mn-ea"/>
                          <a:ea typeface="+mn-ea"/>
                          <a:cs typeface="+mn-cs"/>
                        </a:rPr>
                        <a:t>0</a:t>
                      </a:r>
                      <a:endParaRPr kumimoji="1" lang="en-US" altLang="ja-JP" sz="1000" kern="1200" dirty="0">
                        <a:solidFill>
                          <a:schemeClr val="tx1"/>
                        </a:solidFill>
                        <a:latin typeface="+mn-ea"/>
                        <a:ea typeface="+mn-ea"/>
                        <a:cs typeface="+mn-cs"/>
                      </a:endParaRPr>
                    </a:p>
                  </a:txBody>
                  <a:tcPr marL="9525" marR="9525" marT="9525" marB="0" anchor="ctr"/>
                </a:tc>
                <a:extLst>
                  <a:ext uri="{0D108BD9-81ED-4DB2-BD59-A6C34878D82A}">
                    <a16:rowId xmlns:a16="http://schemas.microsoft.com/office/drawing/2014/main" val="3370915144"/>
                  </a:ext>
                </a:extLst>
              </a:tr>
              <a:tr h="190500">
                <a:tc gridSpan="2">
                  <a:txBody>
                    <a:bodyPr/>
                    <a:lstStyle/>
                    <a:p>
                      <a:pPr algn="l" fontAlgn="ctr"/>
                      <a:r>
                        <a:rPr lang="ja-JP" altLang="en-US" sz="1000" u="none" strike="noStrike" dirty="0">
                          <a:effectLst/>
                          <a:latin typeface="+mn-ea"/>
                          <a:ea typeface="+mn-ea"/>
                        </a:rPr>
                        <a:t>市町村</a:t>
                      </a:r>
                      <a:endParaRPr lang="ja-JP" altLang="en-US" sz="1000" b="0" i="0" u="none" strike="noStrike" dirty="0">
                        <a:solidFill>
                          <a:srgbClr val="000000"/>
                        </a:solidFill>
                        <a:effectLst/>
                        <a:latin typeface="+mn-ea"/>
                        <a:ea typeface="+mn-ea"/>
                      </a:endParaRPr>
                    </a:p>
                  </a:txBody>
                  <a:tcPr marL="9525" marR="9525" marT="9525" marB="0" anchor="ctr"/>
                </a:tc>
                <a:tc hMerge="1">
                  <a:txBody>
                    <a:bodyPr/>
                    <a:lstStyle/>
                    <a:p>
                      <a:endParaRPr kumimoji="1" lang="ja-JP" altLang="en-US"/>
                    </a:p>
                  </a:txBody>
                  <a:tcP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96,037</a:t>
                      </a: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105,771</a:t>
                      </a:r>
                    </a:p>
                  </a:txBody>
                  <a:tcPr marL="9525" marR="9525" marT="9525" marB="0" anchor="ctr"/>
                </a:tc>
                <a:tc>
                  <a:txBody>
                    <a:bodyPr/>
                    <a:lstStyle/>
                    <a:p>
                      <a:pPr marL="0" algn="r" defTabSz="1351593" rtl="0" eaLnBrk="1" fontAlgn="ctr" latinLnBrk="0" hangingPunct="1"/>
                      <a:r>
                        <a:rPr kumimoji="1" lang="en-US" altLang="ja-JP" sz="1000" kern="1200" dirty="0" smtClean="0">
                          <a:solidFill>
                            <a:schemeClr val="tx1"/>
                          </a:solidFill>
                          <a:latin typeface="+mn-ea"/>
                          <a:ea typeface="+mn-ea"/>
                          <a:cs typeface="+mn-cs"/>
                        </a:rPr>
                        <a:t>144,493</a:t>
                      </a:r>
                      <a:endParaRPr kumimoji="1" lang="en-US" altLang="ja-JP" sz="1000" kern="1200" dirty="0">
                        <a:solidFill>
                          <a:schemeClr val="tx1"/>
                        </a:solidFill>
                        <a:latin typeface="+mn-ea"/>
                        <a:ea typeface="+mn-ea"/>
                        <a:cs typeface="+mn-cs"/>
                      </a:endParaRPr>
                    </a:p>
                  </a:txBody>
                  <a:tcPr marL="9525" marR="9525" marT="9525" marB="0" anchor="ctr"/>
                </a:tc>
                <a:extLst>
                  <a:ext uri="{0D108BD9-81ED-4DB2-BD59-A6C34878D82A}">
                    <a16:rowId xmlns:a16="http://schemas.microsoft.com/office/drawing/2014/main" val="75610961"/>
                  </a:ext>
                </a:extLst>
              </a:tr>
              <a:tr h="190500">
                <a:tc>
                  <a:txBody>
                    <a:bodyPr/>
                    <a:lstStyle/>
                    <a:p>
                      <a:pPr algn="l" fontAlgn="ctr"/>
                      <a:r>
                        <a:rPr lang="ja-JP" altLang="en-US" sz="1000" u="none" strike="noStrike">
                          <a:effectLst/>
                          <a:latin typeface="+mn-ea"/>
                          <a:ea typeface="+mn-ea"/>
                        </a:rPr>
                        <a:t>　</a:t>
                      </a:r>
                      <a:endParaRPr lang="ja-JP" altLang="en-US" sz="1000" b="0" i="0" u="none" strike="noStrike">
                        <a:solidFill>
                          <a:srgbClr val="000000"/>
                        </a:solidFill>
                        <a:effectLst/>
                        <a:latin typeface="+mn-ea"/>
                        <a:ea typeface="+mn-ea"/>
                      </a:endParaRPr>
                    </a:p>
                  </a:txBody>
                  <a:tcPr marL="9525" marR="9525" marT="9525" marB="0" anchor="ctr"/>
                </a:tc>
                <a:tc>
                  <a:txBody>
                    <a:bodyPr/>
                    <a:lstStyle/>
                    <a:p>
                      <a:pPr algn="l" fontAlgn="ctr"/>
                      <a:r>
                        <a:rPr lang="ja-JP" altLang="en-US" sz="1000" u="none" strike="noStrike" dirty="0">
                          <a:effectLst/>
                          <a:latin typeface="+mn-ea"/>
                          <a:ea typeface="+mn-ea"/>
                        </a:rPr>
                        <a:t>うち推進事業分</a:t>
                      </a:r>
                      <a:endParaRPr lang="ja-JP" altLang="en-US" sz="1000" b="0" i="0" u="none" strike="noStrike" dirty="0">
                        <a:solidFill>
                          <a:srgbClr val="000000"/>
                        </a:solidFill>
                        <a:effectLst/>
                        <a:latin typeface="+mn-ea"/>
                        <a:ea typeface="+mn-ea"/>
                      </a:endParaRP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91,942</a:t>
                      </a: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103,964</a:t>
                      </a:r>
                    </a:p>
                  </a:txBody>
                  <a:tcPr marL="9525" marR="9525" marT="9525" marB="0" anchor="ctr"/>
                </a:tc>
                <a:tc>
                  <a:txBody>
                    <a:bodyPr/>
                    <a:lstStyle/>
                    <a:p>
                      <a:pPr marL="0" algn="r" defTabSz="1351593" rtl="0" eaLnBrk="1" fontAlgn="ctr" latinLnBrk="0" hangingPunct="1"/>
                      <a:r>
                        <a:rPr kumimoji="1" lang="en-US" altLang="ja-JP" sz="1000" kern="1200" dirty="0" smtClean="0">
                          <a:solidFill>
                            <a:schemeClr val="tx1"/>
                          </a:solidFill>
                          <a:latin typeface="+mn-ea"/>
                          <a:ea typeface="+mn-ea"/>
                          <a:cs typeface="+mn-cs"/>
                        </a:rPr>
                        <a:t>143,490  </a:t>
                      </a:r>
                      <a:endParaRPr kumimoji="1" lang="en-US" altLang="ja-JP" sz="1000" kern="1200" dirty="0">
                        <a:solidFill>
                          <a:schemeClr val="tx1"/>
                        </a:solidFill>
                        <a:latin typeface="+mn-ea"/>
                        <a:ea typeface="+mn-ea"/>
                        <a:cs typeface="+mn-cs"/>
                      </a:endParaRPr>
                    </a:p>
                  </a:txBody>
                  <a:tcPr marL="9525" marR="9525" marT="9525" marB="0" anchor="ctr"/>
                </a:tc>
                <a:extLst>
                  <a:ext uri="{0D108BD9-81ED-4DB2-BD59-A6C34878D82A}">
                    <a16:rowId xmlns:a16="http://schemas.microsoft.com/office/drawing/2014/main" val="1128829738"/>
                  </a:ext>
                </a:extLst>
              </a:tr>
              <a:tr h="190500">
                <a:tc>
                  <a:txBody>
                    <a:bodyPr/>
                    <a:lstStyle/>
                    <a:p>
                      <a:pPr algn="l" fontAlgn="ctr"/>
                      <a:r>
                        <a:rPr lang="ja-JP" altLang="en-US" sz="1000" u="none" strike="noStrike">
                          <a:effectLst/>
                          <a:latin typeface="+mn-ea"/>
                          <a:ea typeface="+mn-ea"/>
                        </a:rPr>
                        <a:t>　</a:t>
                      </a:r>
                      <a:endParaRPr lang="ja-JP" altLang="en-US" sz="1000" b="0" i="0" u="none" strike="noStrike">
                        <a:solidFill>
                          <a:srgbClr val="000000"/>
                        </a:solidFill>
                        <a:effectLst/>
                        <a:latin typeface="+mn-ea"/>
                        <a:ea typeface="+mn-ea"/>
                      </a:endParaRPr>
                    </a:p>
                  </a:txBody>
                  <a:tcPr marL="9525" marR="9525" marT="9525" marB="0" anchor="ctr"/>
                </a:tc>
                <a:tc>
                  <a:txBody>
                    <a:bodyPr/>
                    <a:lstStyle/>
                    <a:p>
                      <a:pPr algn="l" fontAlgn="ctr"/>
                      <a:r>
                        <a:rPr lang="ja-JP" altLang="en-US" sz="1000" u="none" strike="noStrike" dirty="0">
                          <a:effectLst/>
                          <a:latin typeface="+mn-ea"/>
                          <a:ea typeface="+mn-ea"/>
                        </a:rPr>
                        <a:t>うち強化事業分</a:t>
                      </a:r>
                      <a:endParaRPr lang="ja-JP" altLang="en-US" sz="1000" b="0" i="0" u="none" strike="noStrike" dirty="0">
                        <a:solidFill>
                          <a:srgbClr val="000000"/>
                        </a:solidFill>
                        <a:effectLst/>
                        <a:latin typeface="+mn-ea"/>
                        <a:ea typeface="+mn-ea"/>
                      </a:endParaRP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4,095</a:t>
                      </a: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1,807</a:t>
                      </a:r>
                    </a:p>
                  </a:txBody>
                  <a:tcPr marL="9525" marR="9525" marT="9525" marB="0" anchor="ctr"/>
                </a:tc>
                <a:tc>
                  <a:txBody>
                    <a:bodyPr/>
                    <a:lstStyle/>
                    <a:p>
                      <a:pPr marL="0" algn="r" defTabSz="1351593" rtl="0" eaLnBrk="1" fontAlgn="ctr" latinLnBrk="0" hangingPunct="1"/>
                      <a:r>
                        <a:rPr kumimoji="1" lang="en-US" altLang="ja-JP" sz="1000" kern="1200" dirty="0" smtClean="0">
                          <a:solidFill>
                            <a:schemeClr val="tx1"/>
                          </a:solidFill>
                          <a:latin typeface="+mn-ea"/>
                          <a:ea typeface="+mn-ea"/>
                          <a:cs typeface="+mn-cs"/>
                        </a:rPr>
                        <a:t>1,003</a:t>
                      </a:r>
                      <a:endParaRPr kumimoji="1" lang="en-US" altLang="ja-JP" sz="1000" kern="1200" dirty="0">
                        <a:solidFill>
                          <a:schemeClr val="tx1"/>
                        </a:solidFill>
                        <a:latin typeface="+mn-ea"/>
                        <a:ea typeface="+mn-ea"/>
                        <a:cs typeface="+mn-cs"/>
                      </a:endParaRPr>
                    </a:p>
                  </a:txBody>
                  <a:tcPr marL="9525" marR="9525" marT="9525" marB="0" anchor="ctr"/>
                </a:tc>
                <a:extLst>
                  <a:ext uri="{0D108BD9-81ED-4DB2-BD59-A6C34878D82A}">
                    <a16:rowId xmlns:a16="http://schemas.microsoft.com/office/drawing/2014/main" val="3961627649"/>
                  </a:ext>
                </a:extLst>
              </a:tr>
              <a:tr h="190500">
                <a:tc gridSpan="2">
                  <a:txBody>
                    <a:bodyPr/>
                    <a:lstStyle/>
                    <a:p>
                      <a:pPr algn="ctr" fontAlgn="ctr"/>
                      <a:r>
                        <a:rPr lang="ja-JP" altLang="en-US" sz="1000" u="none" strike="noStrike" dirty="0">
                          <a:effectLst/>
                          <a:latin typeface="+mn-ea"/>
                          <a:ea typeface="+mn-ea"/>
                        </a:rPr>
                        <a:t>合計</a:t>
                      </a:r>
                      <a:endParaRPr lang="ja-JP" altLang="en-US" sz="1000" b="0" i="0" u="none" strike="noStrike" dirty="0">
                        <a:solidFill>
                          <a:srgbClr val="000000"/>
                        </a:solidFill>
                        <a:effectLst/>
                        <a:latin typeface="+mn-ea"/>
                        <a:ea typeface="+mn-ea"/>
                      </a:endParaRPr>
                    </a:p>
                  </a:txBody>
                  <a:tcPr marL="9525" marR="9525" marT="9525" marB="0" anchor="ctr"/>
                </a:tc>
                <a:tc hMerge="1">
                  <a:txBody>
                    <a:bodyPr/>
                    <a:lstStyle/>
                    <a:p>
                      <a:endParaRPr kumimoji="1" lang="ja-JP" altLang="en-US"/>
                    </a:p>
                  </a:txBody>
                  <a:tcP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153,875</a:t>
                      </a: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162,020</a:t>
                      </a:r>
                    </a:p>
                  </a:txBody>
                  <a:tcPr marL="9525" marR="9525" marT="9525" marB="0" anchor="ctr"/>
                </a:tc>
                <a:tc>
                  <a:txBody>
                    <a:bodyPr/>
                    <a:lstStyle/>
                    <a:p>
                      <a:pPr marL="0" algn="r" defTabSz="1351593" rtl="0" eaLnBrk="1" fontAlgn="ctr" latinLnBrk="0" hangingPunct="1"/>
                      <a:r>
                        <a:rPr kumimoji="1" lang="en-US" altLang="ja-JP" sz="1000" kern="1200" dirty="0" smtClean="0">
                          <a:solidFill>
                            <a:schemeClr val="tx1"/>
                          </a:solidFill>
                          <a:latin typeface="+mn-ea"/>
                          <a:ea typeface="+mn-ea"/>
                          <a:cs typeface="+mn-cs"/>
                        </a:rPr>
                        <a:t>196,696</a:t>
                      </a:r>
                      <a:endParaRPr kumimoji="1" lang="en-US" altLang="ja-JP" sz="1000" kern="1200" dirty="0">
                        <a:solidFill>
                          <a:schemeClr val="tx1"/>
                        </a:solidFill>
                        <a:latin typeface="+mn-ea"/>
                        <a:ea typeface="+mn-ea"/>
                        <a:cs typeface="+mn-cs"/>
                      </a:endParaRPr>
                    </a:p>
                  </a:txBody>
                  <a:tcPr marL="9525" marR="9525" marT="9525" marB="0" anchor="ctr"/>
                </a:tc>
                <a:extLst>
                  <a:ext uri="{0D108BD9-81ED-4DB2-BD59-A6C34878D82A}">
                    <a16:rowId xmlns:a16="http://schemas.microsoft.com/office/drawing/2014/main" val="3054819055"/>
                  </a:ext>
                </a:extLst>
              </a:tr>
            </a:tbl>
          </a:graphicData>
        </a:graphic>
      </p:graphicFrame>
      <p:sp>
        <p:nvSpPr>
          <p:cNvPr id="34" name="テキスト ボックス 33"/>
          <p:cNvSpPr txBox="1"/>
          <p:nvPr/>
        </p:nvSpPr>
        <p:spPr>
          <a:xfrm>
            <a:off x="240249" y="5085853"/>
            <a:ext cx="3456384" cy="261610"/>
          </a:xfrm>
          <a:prstGeom prst="rect">
            <a:avLst/>
          </a:prstGeom>
          <a:noFill/>
        </p:spPr>
        <p:txBody>
          <a:bodyPr wrap="square" rtlCol="0">
            <a:spAutoFit/>
          </a:bodyPr>
          <a:lstStyle/>
          <a:p>
            <a:r>
              <a:rPr lang="ja-JP" altLang="en-US" sz="1100" dirty="0" smtClean="0">
                <a:latin typeface="+mn-ea"/>
              </a:rPr>
              <a:t>２</a:t>
            </a:r>
            <a:r>
              <a:rPr kumimoji="1" lang="ja-JP" altLang="en-US" sz="1100" dirty="0" smtClean="0">
                <a:latin typeface="+mn-ea"/>
              </a:rPr>
              <a:t>．大阪府消費者行政強化交付金実績の推移</a:t>
            </a:r>
            <a:endParaRPr kumimoji="1" lang="ja-JP" altLang="en-US" sz="1100" dirty="0">
              <a:latin typeface="+mn-ea"/>
            </a:endParaRPr>
          </a:p>
        </p:txBody>
      </p:sp>
      <p:sp>
        <p:nvSpPr>
          <p:cNvPr id="36" name="テキスト ボックス 35"/>
          <p:cNvSpPr txBox="1"/>
          <p:nvPr/>
        </p:nvSpPr>
        <p:spPr>
          <a:xfrm>
            <a:off x="3544155" y="5104250"/>
            <a:ext cx="1035075" cy="259114"/>
          </a:xfrm>
          <a:prstGeom prst="rect">
            <a:avLst/>
          </a:prstGeom>
          <a:noFill/>
        </p:spPr>
        <p:txBody>
          <a:bodyPr wrap="square" rtlCol="0">
            <a:spAutoFit/>
          </a:bodyPr>
          <a:lstStyle/>
          <a:p>
            <a:r>
              <a:rPr lang="ja-JP" altLang="en-US" sz="1050" dirty="0"/>
              <a:t>（</a:t>
            </a:r>
            <a:r>
              <a:rPr kumimoji="1" lang="ja-JP" altLang="en-US" sz="1050" dirty="0"/>
              <a:t>単位：千円）</a:t>
            </a:r>
          </a:p>
        </p:txBody>
      </p:sp>
      <p:sp>
        <p:nvSpPr>
          <p:cNvPr id="6" name="テキスト ボックス 5"/>
          <p:cNvSpPr txBox="1"/>
          <p:nvPr/>
        </p:nvSpPr>
        <p:spPr>
          <a:xfrm>
            <a:off x="4299900" y="6441962"/>
            <a:ext cx="2448272" cy="584775"/>
          </a:xfrm>
          <a:prstGeom prst="rect">
            <a:avLst/>
          </a:prstGeom>
          <a:noFill/>
        </p:spPr>
        <p:txBody>
          <a:bodyPr wrap="square" rtlCol="0">
            <a:spAutoFit/>
          </a:bodyPr>
          <a:lstStyle/>
          <a:p>
            <a:r>
              <a:rPr lang="en-US" altLang="ja-JP" sz="800" dirty="0"/>
              <a:t>※</a:t>
            </a:r>
            <a:r>
              <a:rPr lang="ja-JP" altLang="en-US" sz="800" dirty="0"/>
              <a:t>平成</a:t>
            </a:r>
            <a:r>
              <a:rPr lang="en-US" altLang="ja-JP" sz="800" dirty="0" smtClean="0"/>
              <a:t>30</a:t>
            </a:r>
            <a:r>
              <a:rPr lang="ja-JP" altLang="en-US" sz="800" dirty="0" smtClean="0"/>
              <a:t>年度から令和元年度は</a:t>
            </a:r>
            <a:r>
              <a:rPr lang="ja-JP" altLang="en-US" sz="800" dirty="0"/>
              <a:t>、消費者行政活性化基金及び地方消費者行政強化交付</a:t>
            </a:r>
            <a:r>
              <a:rPr lang="ja-JP" altLang="en-US" sz="800" dirty="0" smtClean="0"/>
              <a:t>金</a:t>
            </a:r>
            <a:r>
              <a:rPr lang="ja-JP" altLang="en-US" sz="800" dirty="0"/>
              <a:t>。</a:t>
            </a:r>
            <a:r>
              <a:rPr lang="ja-JP" altLang="en-US" sz="800" dirty="0" smtClean="0"/>
              <a:t>消費者</a:t>
            </a:r>
            <a:r>
              <a:rPr lang="ja-JP" altLang="en-US" sz="800" dirty="0"/>
              <a:t>行政活性化基金は、令和元年度で</a:t>
            </a:r>
            <a:r>
              <a:rPr lang="ja-JP" altLang="en-US" sz="800" dirty="0" smtClean="0"/>
              <a:t>使い切りのため、令和２年度以降は消費者行政強化交付金。</a:t>
            </a:r>
            <a:endParaRPr lang="en-US" altLang="ja-JP" sz="800" dirty="0" smtClean="0"/>
          </a:p>
        </p:txBody>
      </p:sp>
      <p:sp>
        <p:nvSpPr>
          <p:cNvPr id="37" name="正方形/長方形 36"/>
          <p:cNvSpPr/>
          <p:nvPr/>
        </p:nvSpPr>
        <p:spPr>
          <a:xfrm>
            <a:off x="6999448" y="1121300"/>
            <a:ext cx="6443777" cy="5702003"/>
          </a:xfrm>
          <a:prstGeom prst="rect">
            <a:avLst/>
          </a:prstGeom>
          <a:ln w="6350">
            <a:noFill/>
          </a:ln>
        </p:spPr>
        <p:txBody>
          <a:bodyPr wrap="square" lIns="0" tIns="63997" rIns="0" bIns="63997" rtlCol="0" anchor="t">
            <a:noAutofit/>
          </a:bodyPr>
          <a:lstStyle/>
          <a:p>
            <a:r>
              <a:rPr lang="ja-JP" altLang="en-US" sz="1050" b="1" u="sng" dirty="0" smtClean="0">
                <a:latin typeface="+mn-ea"/>
                <a:cs typeface="Meiryo UI" pitchFamily="50" charset="-128"/>
              </a:rPr>
              <a:t>１）大学生期</a:t>
            </a:r>
            <a:r>
              <a:rPr lang="ja-JP" altLang="en-US" sz="1050" b="1" u="sng" dirty="0">
                <a:latin typeface="+mn-ea"/>
                <a:cs typeface="Meiryo UI" pitchFamily="50" charset="-128"/>
              </a:rPr>
              <a:t>における消費者教育推進事業</a:t>
            </a:r>
          </a:p>
          <a:p>
            <a:r>
              <a:rPr lang="ja-JP" altLang="en-US" sz="1050" dirty="0">
                <a:latin typeface="+mn-ea"/>
                <a:cs typeface="Meiryo UI" pitchFamily="50" charset="-128"/>
              </a:rPr>
              <a:t>・同世代や年下の若者等に対する消費者教育の担い手となる大学生の「消費者教育学生リーダー</a:t>
            </a:r>
            <a:r>
              <a:rPr lang="ja-JP" altLang="en-US" sz="1050" dirty="0" smtClean="0">
                <a:latin typeface="+mn-ea"/>
                <a:cs typeface="Meiryo UI" pitchFamily="50" charset="-128"/>
              </a:rPr>
              <a:t>」を育成。育成講座</a:t>
            </a:r>
            <a:r>
              <a:rPr lang="ja-JP" altLang="en-US" sz="1050" dirty="0">
                <a:latin typeface="+mn-ea"/>
                <a:cs typeface="Meiryo UI" pitchFamily="50" charset="-128"/>
              </a:rPr>
              <a:t>を９月</a:t>
            </a:r>
            <a:r>
              <a:rPr lang="en-US" altLang="ja-JP" sz="1050" dirty="0">
                <a:latin typeface="+mn-ea"/>
                <a:cs typeface="Meiryo UI" pitchFamily="50" charset="-128"/>
              </a:rPr>
              <a:t>17</a:t>
            </a:r>
            <a:r>
              <a:rPr lang="ja-JP" altLang="en-US" sz="1050" dirty="0">
                <a:latin typeface="+mn-ea"/>
                <a:cs typeface="Meiryo UI" pitchFamily="50" charset="-128"/>
              </a:rPr>
              <a:t>日から</a:t>
            </a:r>
            <a:r>
              <a:rPr lang="en-US" altLang="ja-JP" sz="1050" dirty="0">
                <a:latin typeface="+mn-ea"/>
                <a:cs typeface="Meiryo UI" pitchFamily="50" charset="-128"/>
              </a:rPr>
              <a:t>11</a:t>
            </a:r>
            <a:r>
              <a:rPr lang="ja-JP" altLang="en-US" sz="1050" dirty="0">
                <a:latin typeface="+mn-ea"/>
                <a:cs typeface="Meiryo UI" pitchFamily="50" charset="-128"/>
              </a:rPr>
              <a:t>月</a:t>
            </a:r>
            <a:r>
              <a:rPr lang="en-US" altLang="ja-JP" sz="1050" dirty="0">
                <a:latin typeface="+mn-ea"/>
                <a:cs typeface="Meiryo UI" pitchFamily="50" charset="-128"/>
              </a:rPr>
              <a:t>30</a:t>
            </a:r>
            <a:r>
              <a:rPr lang="ja-JP" altLang="en-US" sz="1050" dirty="0">
                <a:latin typeface="+mn-ea"/>
                <a:cs typeface="Meiryo UI" pitchFamily="50" charset="-128"/>
              </a:rPr>
              <a:t>日まで開講（</a:t>
            </a:r>
            <a:r>
              <a:rPr lang="en-US" altLang="ja-JP" sz="1050" dirty="0">
                <a:latin typeface="+mn-ea"/>
                <a:cs typeface="Meiryo UI" pitchFamily="50" charset="-128"/>
              </a:rPr>
              <a:t>※R3</a:t>
            </a:r>
            <a:r>
              <a:rPr lang="ja-JP" altLang="en-US" sz="1050" dirty="0">
                <a:latin typeface="+mn-ea"/>
                <a:cs typeface="Meiryo UI" pitchFamily="50" charset="-128"/>
              </a:rPr>
              <a:t>年度</a:t>
            </a:r>
            <a:r>
              <a:rPr lang="ja-JP" altLang="en-US" sz="1050" dirty="0" smtClean="0">
                <a:latin typeface="+mn-ea"/>
                <a:cs typeface="Meiryo UI" pitchFamily="50" charset="-128"/>
              </a:rPr>
              <a:t>受講生</a:t>
            </a:r>
            <a:r>
              <a:rPr lang="en-US" altLang="ja-JP" sz="1050" dirty="0" smtClean="0">
                <a:latin typeface="+mn-ea"/>
                <a:cs typeface="Meiryo UI" pitchFamily="50" charset="-128"/>
              </a:rPr>
              <a:t>10</a:t>
            </a:r>
            <a:r>
              <a:rPr lang="ja-JP" altLang="en-US" sz="1050" dirty="0" smtClean="0">
                <a:latin typeface="+mn-ea"/>
                <a:cs typeface="Meiryo UI" pitchFamily="50" charset="-128"/>
              </a:rPr>
              <a:t>月時点：</a:t>
            </a:r>
            <a:r>
              <a:rPr lang="en-US" altLang="ja-JP" sz="1050" dirty="0" smtClean="0">
                <a:latin typeface="+mn-ea"/>
                <a:cs typeface="Meiryo UI" pitchFamily="50" charset="-128"/>
              </a:rPr>
              <a:t>12</a:t>
            </a:r>
            <a:r>
              <a:rPr lang="ja-JP" altLang="en-US" sz="1050" dirty="0" smtClean="0">
                <a:latin typeface="+mn-ea"/>
                <a:cs typeface="Meiryo UI" pitchFamily="50" charset="-128"/>
              </a:rPr>
              <a:t>名</a:t>
            </a:r>
            <a:r>
              <a:rPr lang="ja-JP" altLang="en-US" sz="1050" dirty="0">
                <a:latin typeface="+mn-ea"/>
                <a:cs typeface="Meiryo UI" pitchFamily="50" charset="-128"/>
              </a:rPr>
              <a:t>）</a:t>
            </a:r>
          </a:p>
          <a:p>
            <a:r>
              <a:rPr lang="ja-JP" altLang="en-US" sz="1050" b="1" u="sng" dirty="0" smtClean="0">
                <a:latin typeface="+mn-ea"/>
                <a:cs typeface="Meiryo UI" pitchFamily="50" charset="-128"/>
              </a:rPr>
              <a:t>２）消費者</a:t>
            </a:r>
            <a:r>
              <a:rPr lang="ja-JP" altLang="en-US" sz="1050" b="1" u="sng" dirty="0">
                <a:latin typeface="+mn-ea"/>
                <a:cs typeface="Meiryo UI" pitchFamily="50" charset="-128"/>
              </a:rPr>
              <a:t>教育コーディネーターの育成・活用</a:t>
            </a:r>
          </a:p>
          <a:p>
            <a:r>
              <a:rPr lang="ja-JP" altLang="en-US" sz="1050" dirty="0" smtClean="0">
                <a:latin typeface="+mn-ea"/>
                <a:cs typeface="Meiryo UI" pitchFamily="50" charset="-128"/>
              </a:rPr>
              <a:t>・消費者教育コーディネーターの活用を図るため、広報チラシを作成し教育庁を通じて広く周知。講師派遣事業を実施する多様な団体との情報交換会を実施予定</a:t>
            </a:r>
            <a:endParaRPr lang="en-US" altLang="ja-JP" sz="1050" dirty="0" smtClean="0">
              <a:latin typeface="+mn-ea"/>
              <a:cs typeface="Meiryo UI" pitchFamily="50" charset="-128"/>
            </a:endParaRPr>
          </a:p>
          <a:p>
            <a:r>
              <a:rPr lang="ja-JP" altLang="en-US" sz="1050" u="sng" dirty="0" smtClean="0">
                <a:latin typeface="+mn-ea"/>
              </a:rPr>
              <a:t>３）</a:t>
            </a:r>
            <a:r>
              <a:rPr lang="ja-JP" altLang="en-US" sz="1050" b="1" u="sng" dirty="0" smtClean="0">
                <a:latin typeface="+mn-ea"/>
              </a:rPr>
              <a:t>消費者</a:t>
            </a:r>
            <a:r>
              <a:rPr lang="ja-JP" altLang="en-US" sz="1050" b="1" u="sng" dirty="0">
                <a:latin typeface="+mn-ea"/>
              </a:rPr>
              <a:t>教育教材活用推進</a:t>
            </a:r>
            <a:r>
              <a:rPr lang="ja-JP" altLang="en-US" sz="1050" b="1" u="sng" dirty="0" smtClean="0">
                <a:latin typeface="+mn-ea"/>
              </a:rPr>
              <a:t>事業</a:t>
            </a:r>
            <a:endParaRPr lang="en-US" altLang="ja-JP" sz="1050" b="1" u="sng" dirty="0" smtClean="0">
              <a:latin typeface="+mn-ea"/>
            </a:endParaRPr>
          </a:p>
          <a:p>
            <a:r>
              <a:rPr lang="ja-JP" altLang="en-US" sz="1050" dirty="0">
                <a:latin typeface="+mn-ea"/>
                <a:cs typeface="Meiryo UI" pitchFamily="50" charset="-128"/>
              </a:rPr>
              <a:t>・外部講師を派遣し、高校生向け消費者教育教材「めざそう！消費者市民」等を活用した教職員向け研修や生徒、児童、保護者向け消費者教育講座を</a:t>
            </a:r>
            <a:r>
              <a:rPr lang="ja-JP" altLang="en-US" sz="1050" dirty="0" smtClean="0">
                <a:latin typeface="+mn-ea"/>
                <a:cs typeface="Meiryo UI" pitchFamily="50" charset="-128"/>
              </a:rPr>
              <a:t>実施（</a:t>
            </a:r>
            <a:r>
              <a:rPr lang="en-US" altLang="ja-JP" sz="1050" dirty="0" smtClean="0">
                <a:latin typeface="+mn-ea"/>
                <a:cs typeface="Meiryo UI" pitchFamily="50" charset="-128"/>
              </a:rPr>
              <a:t>R</a:t>
            </a:r>
            <a:r>
              <a:rPr lang="ja-JP" altLang="en-US" sz="1050" dirty="0" smtClean="0">
                <a:latin typeface="+mn-ea"/>
                <a:cs typeface="Meiryo UI" pitchFamily="50" charset="-128"/>
              </a:rPr>
              <a:t>３年度</a:t>
            </a:r>
            <a:r>
              <a:rPr lang="en-US" altLang="ja-JP" sz="1050" dirty="0" smtClean="0">
                <a:latin typeface="+mn-ea"/>
                <a:cs typeface="Meiryo UI" pitchFamily="50" charset="-128"/>
              </a:rPr>
              <a:t>10</a:t>
            </a:r>
            <a:r>
              <a:rPr lang="ja-JP" altLang="en-US" sz="1050" dirty="0" smtClean="0">
                <a:latin typeface="+mn-ea"/>
                <a:cs typeface="Meiryo UI" pitchFamily="50" charset="-128"/>
              </a:rPr>
              <a:t>月時点実績：教職員向け研修 ６回実施、</a:t>
            </a:r>
            <a:r>
              <a:rPr lang="ja-JP" altLang="en-US" sz="1050" dirty="0">
                <a:latin typeface="+mn-ea"/>
                <a:cs typeface="Meiryo UI" pitchFamily="50" charset="-128"/>
              </a:rPr>
              <a:t>主に高校生向け実務経験者などの外部講師の</a:t>
            </a:r>
            <a:r>
              <a:rPr lang="ja-JP" altLang="en-US" sz="1050" dirty="0" smtClean="0">
                <a:latin typeface="+mn-ea"/>
                <a:cs typeface="Meiryo UI" pitchFamily="50" charset="-128"/>
              </a:rPr>
              <a:t>派遣 </a:t>
            </a:r>
            <a:r>
              <a:rPr lang="en-US" altLang="ja-JP" sz="1050" dirty="0" smtClean="0">
                <a:latin typeface="+mn-ea"/>
                <a:cs typeface="Meiryo UI" pitchFamily="50" charset="-128"/>
              </a:rPr>
              <a:t>10</a:t>
            </a:r>
            <a:r>
              <a:rPr lang="ja-JP" altLang="en-US" sz="1050" dirty="0" smtClean="0">
                <a:latin typeface="+mn-ea"/>
                <a:cs typeface="Meiryo UI" pitchFamily="50" charset="-128"/>
              </a:rPr>
              <a:t>回実施）</a:t>
            </a:r>
            <a:endParaRPr lang="en-US" altLang="ja-JP" sz="1050" dirty="0" smtClean="0">
              <a:latin typeface="+mn-ea"/>
              <a:cs typeface="Meiryo UI" pitchFamily="50" charset="-128"/>
            </a:endParaRPr>
          </a:p>
          <a:p>
            <a:r>
              <a:rPr lang="ja-JP" altLang="en-US" sz="1050" b="1" u="sng" dirty="0" smtClean="0">
                <a:latin typeface="+mn-ea"/>
              </a:rPr>
              <a:t>４）消費者</a:t>
            </a:r>
            <a:r>
              <a:rPr lang="ja-JP" altLang="en-US" sz="1050" b="1" u="sng" dirty="0">
                <a:latin typeface="+mn-ea"/>
              </a:rPr>
              <a:t>教育講師派遣事業</a:t>
            </a:r>
            <a:endParaRPr lang="en-US" altLang="ja-JP" sz="1050" b="1" u="sng" dirty="0">
              <a:latin typeface="+mn-ea"/>
            </a:endParaRPr>
          </a:p>
          <a:p>
            <a:r>
              <a:rPr lang="ja-JP" altLang="en-US" sz="1050" dirty="0" smtClean="0">
                <a:latin typeface="+mn-ea"/>
                <a:cs typeface="Meiryo UI" pitchFamily="50" charset="-128"/>
              </a:rPr>
              <a:t>大阪</a:t>
            </a:r>
            <a:r>
              <a:rPr lang="ja-JP" altLang="en-US" sz="1050" dirty="0">
                <a:latin typeface="+mn-ea"/>
                <a:cs typeface="Meiryo UI" pitchFamily="50" charset="-128"/>
              </a:rPr>
              <a:t>府内の学校における消費者教育を支援するため、消費者問題に関する授業や講座に講師を</a:t>
            </a:r>
            <a:r>
              <a:rPr lang="ja-JP" altLang="en-US" sz="1050" dirty="0" smtClean="0">
                <a:latin typeface="+mn-ea"/>
                <a:cs typeface="Meiryo UI" pitchFamily="50" charset="-128"/>
              </a:rPr>
              <a:t>派遣（Ｒ３年度</a:t>
            </a:r>
            <a:r>
              <a:rPr lang="en-US" altLang="ja-JP" sz="1050" dirty="0" smtClean="0">
                <a:latin typeface="+mn-ea"/>
                <a:cs typeface="Meiryo UI" pitchFamily="50" charset="-128"/>
              </a:rPr>
              <a:t>10</a:t>
            </a:r>
            <a:r>
              <a:rPr lang="ja-JP" altLang="en-US" sz="1050" dirty="0" smtClean="0">
                <a:latin typeface="+mn-ea"/>
                <a:cs typeface="Meiryo UI" pitchFamily="50" charset="-128"/>
              </a:rPr>
              <a:t>月時点実績：２回実施）</a:t>
            </a:r>
            <a:endParaRPr lang="ja-JP" altLang="en-US" sz="1050" dirty="0">
              <a:latin typeface="+mn-ea"/>
              <a:cs typeface="Meiryo UI" pitchFamily="50" charset="-128"/>
            </a:endParaRPr>
          </a:p>
          <a:p>
            <a:r>
              <a:rPr lang="ja-JP" altLang="en-US" sz="1050" b="1" u="sng" dirty="0" smtClean="0">
                <a:latin typeface="+mn-ea"/>
                <a:cs typeface="Meiryo UI" pitchFamily="50" charset="-128"/>
              </a:rPr>
              <a:t>５）夏休み若者向け特別啓発事業</a:t>
            </a:r>
          </a:p>
          <a:p>
            <a:r>
              <a:rPr lang="ja-JP" altLang="en-US" sz="1050" dirty="0" smtClean="0">
                <a:latin typeface="+mn-ea"/>
                <a:cs typeface="Meiryo UI" pitchFamily="50" charset="-128"/>
              </a:rPr>
              <a:t>・</a:t>
            </a:r>
            <a:r>
              <a:rPr lang="ja-JP" altLang="en-US" sz="1050" dirty="0">
                <a:latin typeface="+mn-ea"/>
                <a:cs typeface="Meiryo UI" pitchFamily="50" charset="-128"/>
              </a:rPr>
              <a:t>消費者トラブル事例と対処法（未成年者の契約や詐欺サイトなど）をお笑い芸人がコントで紹介する動画を作成。ウェブで動画を</a:t>
            </a:r>
            <a:r>
              <a:rPr lang="ja-JP" altLang="en-US" sz="1050" dirty="0" smtClean="0">
                <a:latin typeface="+mn-ea"/>
                <a:cs typeface="Meiryo UI" pitchFamily="50" charset="-128"/>
              </a:rPr>
              <a:t>配信</a:t>
            </a:r>
            <a:endParaRPr lang="ja-JP" altLang="en-US" sz="1050" dirty="0">
              <a:latin typeface="+mn-ea"/>
              <a:cs typeface="Meiryo UI" pitchFamily="50" charset="-128"/>
            </a:endParaRPr>
          </a:p>
          <a:p>
            <a:r>
              <a:rPr lang="ja-JP" altLang="en-US" sz="1050" b="1" u="sng" dirty="0" smtClean="0">
                <a:latin typeface="+mn-ea"/>
                <a:cs typeface="Meiryo UI" pitchFamily="50" charset="-128"/>
              </a:rPr>
              <a:t>６）大阪府</a:t>
            </a:r>
            <a:r>
              <a:rPr lang="ja-JP" altLang="en-US" sz="1050" b="1" u="sng" dirty="0">
                <a:latin typeface="+mn-ea"/>
                <a:cs typeface="Meiryo UI" pitchFamily="50" charset="-128"/>
              </a:rPr>
              <a:t>消費の</a:t>
            </a:r>
            <a:r>
              <a:rPr lang="ja-JP" altLang="en-US" sz="1050" b="1" u="sng" dirty="0" smtClean="0">
                <a:latin typeface="+mn-ea"/>
                <a:cs typeface="Meiryo UI" pitchFamily="50" charset="-128"/>
              </a:rPr>
              <a:t>サポーター（</a:t>
            </a:r>
            <a:r>
              <a:rPr lang="en-US" altLang="ja-JP" sz="1050" b="1" u="sng" dirty="0" smtClean="0">
                <a:latin typeface="+mn-ea"/>
                <a:cs typeface="Meiryo UI" pitchFamily="50" charset="-128"/>
              </a:rPr>
              <a:t>※</a:t>
            </a:r>
            <a:r>
              <a:rPr lang="ja-JP" altLang="en-US" sz="1050" b="1" u="sng" dirty="0" smtClean="0">
                <a:latin typeface="+mn-ea"/>
                <a:cs typeface="Meiryo UI" pitchFamily="50" charset="-128"/>
              </a:rPr>
              <a:t>）事業</a:t>
            </a:r>
            <a:r>
              <a:rPr lang="ja-JP" altLang="en-US" sz="1050" b="1" dirty="0">
                <a:latin typeface="+mn-ea"/>
                <a:cs typeface="Meiryo UI" pitchFamily="50" charset="-128"/>
              </a:rPr>
              <a:t>　</a:t>
            </a:r>
            <a:r>
              <a:rPr lang="ja-JP" altLang="en-US" sz="1050" dirty="0">
                <a:latin typeface="+mn-ea"/>
                <a:cs typeface="Meiryo UI" pitchFamily="50" charset="-128"/>
              </a:rPr>
              <a:t>（</a:t>
            </a:r>
            <a:r>
              <a:rPr lang="en-US" altLang="ja-JP" sz="1050" dirty="0">
                <a:latin typeface="+mn-ea"/>
                <a:cs typeface="Meiryo UI" pitchFamily="50" charset="-128"/>
              </a:rPr>
              <a:t>※R3</a:t>
            </a:r>
            <a:r>
              <a:rPr lang="ja-JP" altLang="en-US" sz="1050" dirty="0" smtClean="0">
                <a:latin typeface="+mn-ea"/>
                <a:cs typeface="Meiryo UI" pitchFamily="50" charset="-128"/>
              </a:rPr>
              <a:t>年度消費のサポーター登録者数：</a:t>
            </a:r>
            <a:r>
              <a:rPr lang="en-US" altLang="ja-JP" sz="1050" dirty="0" smtClean="0">
                <a:latin typeface="+mn-ea"/>
                <a:cs typeface="Meiryo UI" pitchFamily="50" charset="-128"/>
              </a:rPr>
              <a:t>204</a:t>
            </a:r>
            <a:r>
              <a:rPr lang="ja-JP" altLang="en-US" sz="1050" dirty="0" smtClean="0">
                <a:latin typeface="+mn-ea"/>
                <a:cs typeface="Meiryo UI" pitchFamily="50" charset="-128"/>
              </a:rPr>
              <a:t>名）</a:t>
            </a:r>
            <a:endParaRPr lang="en-US" altLang="ja-JP" sz="1050" b="1" dirty="0" smtClean="0">
              <a:latin typeface="+mn-ea"/>
              <a:cs typeface="Meiryo UI" pitchFamily="50" charset="-128"/>
            </a:endParaRPr>
          </a:p>
          <a:p>
            <a:r>
              <a:rPr lang="en-US" altLang="ja-JP" sz="1050" dirty="0" smtClean="0">
                <a:latin typeface="+mn-ea"/>
                <a:cs typeface="Meiryo UI" pitchFamily="50" charset="-128"/>
              </a:rPr>
              <a:t>(※)</a:t>
            </a:r>
            <a:r>
              <a:rPr lang="ja-JP" altLang="en-US" sz="1050" dirty="0" smtClean="0">
                <a:latin typeface="+mn-ea"/>
                <a:cs typeface="Meiryo UI" pitchFamily="50" charset="-128"/>
              </a:rPr>
              <a:t>高齢者</a:t>
            </a:r>
            <a:r>
              <a:rPr lang="ja-JP" altLang="en-US" sz="1050" dirty="0">
                <a:latin typeface="+mn-ea"/>
                <a:cs typeface="Meiryo UI" pitchFamily="50" charset="-128"/>
              </a:rPr>
              <a:t>があいやすい消費者被害に関する知識を学び、高齢者対象の出前講座で情報提供等を行うボランティア</a:t>
            </a:r>
          </a:p>
          <a:p>
            <a:r>
              <a:rPr lang="ja-JP" altLang="en-US" sz="1050" dirty="0">
                <a:latin typeface="+mn-ea"/>
                <a:cs typeface="Meiryo UI" pitchFamily="50" charset="-128"/>
              </a:rPr>
              <a:t>・消費のサポーター養成講座を</a:t>
            </a:r>
            <a:r>
              <a:rPr lang="en-US" altLang="ja-JP" sz="1050" dirty="0">
                <a:latin typeface="+mn-ea"/>
                <a:cs typeface="Meiryo UI" pitchFamily="50" charset="-128"/>
              </a:rPr>
              <a:t>12</a:t>
            </a:r>
            <a:r>
              <a:rPr lang="ja-JP" altLang="en-US" sz="1050" dirty="0">
                <a:latin typeface="+mn-ea"/>
                <a:cs typeface="Meiryo UI" pitchFamily="50" charset="-128"/>
              </a:rPr>
              <a:t>月２日、９日に実施予定。会場とウェブどちらからでも参加可能</a:t>
            </a:r>
          </a:p>
          <a:p>
            <a:r>
              <a:rPr lang="ja-JP" altLang="en-US" sz="1050" b="1" u="sng" dirty="0" smtClean="0">
                <a:latin typeface="+mn-ea"/>
                <a:cs typeface="Meiryo UI" pitchFamily="50" charset="-128"/>
              </a:rPr>
              <a:t>７）見守り</a:t>
            </a:r>
            <a:r>
              <a:rPr lang="ja-JP" altLang="en-US" sz="1050" b="1" u="sng" dirty="0">
                <a:latin typeface="+mn-ea"/>
                <a:cs typeface="Meiryo UI" pitchFamily="50" charset="-128"/>
              </a:rPr>
              <a:t>活動推進のためのウェブ意見</a:t>
            </a:r>
            <a:r>
              <a:rPr lang="ja-JP" altLang="en-US" sz="1050" b="1" u="sng" dirty="0" smtClean="0">
                <a:latin typeface="+mn-ea"/>
                <a:cs typeface="Meiryo UI" pitchFamily="50" charset="-128"/>
              </a:rPr>
              <a:t>交換会</a:t>
            </a:r>
            <a:endParaRPr lang="ja-JP" altLang="en-US" sz="1050" b="1" u="sng" dirty="0">
              <a:latin typeface="+mn-ea"/>
              <a:cs typeface="Meiryo UI" pitchFamily="50" charset="-128"/>
            </a:endParaRPr>
          </a:p>
          <a:p>
            <a:r>
              <a:rPr lang="ja-JP" altLang="en-US" sz="1050" dirty="0">
                <a:latin typeface="+mn-ea"/>
                <a:cs typeface="Meiryo UI" pitchFamily="50" charset="-128"/>
              </a:rPr>
              <a:t>・消費者行政部門と福祉関係者を対象とした意見交換会</a:t>
            </a:r>
            <a:r>
              <a:rPr lang="ja-JP" altLang="en-US" sz="1050" dirty="0" smtClean="0">
                <a:latin typeface="+mn-ea"/>
                <a:cs typeface="Meiryo UI" pitchFamily="50" charset="-128"/>
              </a:rPr>
              <a:t>を７月に実施。高齢者</a:t>
            </a:r>
            <a:r>
              <a:rPr lang="ja-JP" altLang="en-US" sz="1050" dirty="0">
                <a:latin typeface="+mn-ea"/>
                <a:cs typeface="Meiryo UI" pitchFamily="50" charset="-128"/>
              </a:rPr>
              <a:t>等の見守りネットワークである「消費者安全確保地域協議会」の設置促進と効果的運営を</a:t>
            </a:r>
            <a:r>
              <a:rPr lang="ja-JP" altLang="en-US" sz="1050" dirty="0" smtClean="0">
                <a:latin typeface="+mn-ea"/>
                <a:cs typeface="Meiryo UI" pitchFamily="50" charset="-128"/>
              </a:rPr>
              <a:t>図る</a:t>
            </a:r>
            <a:endParaRPr lang="en-US" altLang="ja-JP" sz="1050" b="1" u="sng" dirty="0" smtClean="0">
              <a:latin typeface="+mn-ea"/>
              <a:cs typeface="Meiryo UI" pitchFamily="50" charset="-128"/>
            </a:endParaRPr>
          </a:p>
          <a:p>
            <a:r>
              <a:rPr lang="ja-JP" altLang="en-US" sz="1050" b="1" u="sng" dirty="0" smtClean="0">
                <a:latin typeface="+mn-ea"/>
                <a:cs typeface="Meiryo UI" pitchFamily="50" charset="-128"/>
              </a:rPr>
              <a:t>８）大阪府</a:t>
            </a:r>
            <a:r>
              <a:rPr lang="ja-JP" altLang="en-US" sz="1050" b="1" u="sng" dirty="0">
                <a:latin typeface="+mn-ea"/>
                <a:cs typeface="Meiryo UI" pitchFamily="50" charset="-128"/>
              </a:rPr>
              <a:t>消費者フェア</a:t>
            </a:r>
          </a:p>
          <a:p>
            <a:r>
              <a:rPr lang="ja-JP" altLang="en-US" sz="1050" dirty="0">
                <a:latin typeface="+mn-ea"/>
                <a:cs typeface="Meiryo UI" pitchFamily="50" charset="-128"/>
              </a:rPr>
              <a:t>・テーマ「楽しく学ぼう！大阪府消費者フェア</a:t>
            </a:r>
            <a:r>
              <a:rPr lang="en-US" altLang="ja-JP" sz="1050" dirty="0">
                <a:latin typeface="+mn-ea"/>
                <a:cs typeface="Meiryo UI" pitchFamily="50" charset="-128"/>
              </a:rPr>
              <a:t>2021 </a:t>
            </a:r>
            <a:r>
              <a:rPr lang="ja-JP" altLang="en-US" sz="1050" dirty="0">
                <a:latin typeface="+mn-ea"/>
                <a:cs typeface="Meiryo UI" pitchFamily="50" charset="-128"/>
              </a:rPr>
              <a:t>未来のためにいま始めよう、エシカル消費」として、</a:t>
            </a:r>
            <a:r>
              <a:rPr lang="en-US" altLang="ja-JP" sz="1050" dirty="0">
                <a:latin typeface="+mn-ea"/>
                <a:cs typeface="Meiryo UI" pitchFamily="50" charset="-128"/>
              </a:rPr>
              <a:t>11</a:t>
            </a:r>
            <a:r>
              <a:rPr lang="ja-JP" altLang="en-US" sz="1050" dirty="0">
                <a:latin typeface="+mn-ea"/>
                <a:cs typeface="Meiryo UI" pitchFamily="50" charset="-128"/>
              </a:rPr>
              <a:t>月</a:t>
            </a:r>
            <a:r>
              <a:rPr lang="en-US" altLang="ja-JP" sz="1050" dirty="0">
                <a:latin typeface="+mn-ea"/>
                <a:cs typeface="Meiryo UI" pitchFamily="50" charset="-128"/>
              </a:rPr>
              <a:t>13</a:t>
            </a:r>
            <a:r>
              <a:rPr lang="ja-JP" altLang="en-US" sz="1050" dirty="0">
                <a:latin typeface="+mn-ea"/>
                <a:cs typeface="Meiryo UI" pitchFamily="50" charset="-128"/>
              </a:rPr>
              <a:t>日から</a:t>
            </a:r>
            <a:r>
              <a:rPr lang="en-US" altLang="ja-JP" sz="1050" dirty="0">
                <a:latin typeface="+mn-ea"/>
                <a:cs typeface="Meiryo UI" pitchFamily="50" charset="-128"/>
              </a:rPr>
              <a:t>12</a:t>
            </a:r>
            <a:r>
              <a:rPr lang="ja-JP" altLang="en-US" sz="1050" dirty="0">
                <a:latin typeface="+mn-ea"/>
                <a:cs typeface="Meiryo UI" pitchFamily="50" charset="-128"/>
              </a:rPr>
              <a:t>月６日までウェブ開催予定。消費者団体によるエシカル消費や食品ロス削減に向けた取組等を紹介</a:t>
            </a:r>
          </a:p>
          <a:p>
            <a:r>
              <a:rPr lang="ja-JP" altLang="en-US" sz="1050" b="1" u="sng" dirty="0" smtClean="0">
                <a:latin typeface="+mn-ea"/>
                <a:cs typeface="Meiryo UI" pitchFamily="50" charset="-128"/>
              </a:rPr>
              <a:t>９）情報</a:t>
            </a:r>
            <a:r>
              <a:rPr lang="ja-JP" altLang="en-US" sz="1050" b="1" u="sng" dirty="0">
                <a:latin typeface="+mn-ea"/>
                <a:cs typeface="Meiryo UI" pitchFamily="50" charset="-128"/>
              </a:rPr>
              <a:t>発信</a:t>
            </a:r>
          </a:p>
          <a:p>
            <a:r>
              <a:rPr lang="ja-JP" altLang="en-US" sz="1050" dirty="0">
                <a:latin typeface="+mn-ea"/>
                <a:cs typeface="Meiryo UI" pitchFamily="50" charset="-128"/>
              </a:rPr>
              <a:t>・成年年齢の引下げに伴う集中啓発事業として</a:t>
            </a:r>
            <a:r>
              <a:rPr lang="ja-JP" altLang="en-US" sz="1050" dirty="0" smtClean="0">
                <a:latin typeface="+mn-ea"/>
                <a:cs typeface="Meiryo UI" pitchFamily="50" charset="-128"/>
              </a:rPr>
              <a:t>、リーフレット</a:t>
            </a:r>
            <a:r>
              <a:rPr lang="ja-JP" altLang="en-US" sz="1050" dirty="0">
                <a:latin typeface="+mn-ea"/>
                <a:cs typeface="Meiryo UI" pitchFamily="50" charset="-128"/>
              </a:rPr>
              <a:t>を作成。府内</a:t>
            </a:r>
            <a:r>
              <a:rPr lang="ja-JP" altLang="en-US" sz="1050" dirty="0" smtClean="0">
                <a:latin typeface="+mn-ea"/>
                <a:cs typeface="Meiryo UI" pitchFamily="50" charset="-128"/>
              </a:rPr>
              <a:t>全高等学校へ配付</a:t>
            </a:r>
            <a:endParaRPr lang="ja-JP" altLang="en-US" sz="1050" dirty="0">
              <a:latin typeface="+mn-ea"/>
              <a:cs typeface="Meiryo UI" pitchFamily="50" charset="-128"/>
            </a:endParaRPr>
          </a:p>
          <a:p>
            <a:r>
              <a:rPr lang="ja-JP" altLang="en-US" sz="1050" dirty="0">
                <a:latin typeface="+mn-ea"/>
                <a:cs typeface="Meiryo UI" pitchFamily="50" charset="-128"/>
              </a:rPr>
              <a:t>・大阪府消費生活センターホームページ、大阪府消費生活センター公式ツイッター、メールマガジン等により、最新の情報を定期的に</a:t>
            </a:r>
            <a:r>
              <a:rPr lang="ja-JP" altLang="en-US" sz="1050" dirty="0" smtClean="0">
                <a:latin typeface="+mn-ea"/>
                <a:cs typeface="Meiryo UI" pitchFamily="50" charset="-128"/>
              </a:rPr>
              <a:t>発信。府政だより１</a:t>
            </a:r>
            <a:r>
              <a:rPr lang="en-US" altLang="ja-JP" sz="1050" dirty="0" smtClean="0">
                <a:latin typeface="+mn-ea"/>
                <a:cs typeface="Meiryo UI" pitchFamily="50" charset="-128"/>
              </a:rPr>
              <a:t>0</a:t>
            </a:r>
            <a:r>
              <a:rPr lang="ja-JP" altLang="en-US" sz="1050" dirty="0" smtClean="0">
                <a:latin typeface="+mn-ea"/>
                <a:cs typeface="Meiryo UI" pitchFamily="50" charset="-128"/>
              </a:rPr>
              <a:t>月号に特集記事を掲載し、全戸配布</a:t>
            </a:r>
            <a:endParaRPr lang="ja-JP" altLang="en-US" sz="1050" dirty="0">
              <a:latin typeface="+mn-ea"/>
              <a:cs typeface="Meiryo UI" pitchFamily="50" charset="-128"/>
            </a:endParaRPr>
          </a:p>
          <a:p>
            <a:r>
              <a:rPr lang="ja-JP" altLang="en-US" sz="1050" dirty="0">
                <a:latin typeface="+mn-ea"/>
                <a:cs typeface="Meiryo UI" pitchFamily="50" charset="-128"/>
              </a:rPr>
              <a:t>・</a:t>
            </a:r>
            <a:r>
              <a:rPr lang="en-US" altLang="ja-JP" sz="1050" dirty="0">
                <a:latin typeface="+mn-ea"/>
                <a:cs typeface="Meiryo UI" pitchFamily="50" charset="-128"/>
              </a:rPr>
              <a:t>24</a:t>
            </a:r>
            <a:r>
              <a:rPr lang="ja-JP" altLang="en-US" sz="1050" dirty="0">
                <a:latin typeface="+mn-ea"/>
                <a:cs typeface="Meiryo UI" pitchFamily="50" charset="-128"/>
              </a:rPr>
              <a:t>時間定型的な質問に対応可能なチャットボットを運用。毎月約</a:t>
            </a:r>
            <a:r>
              <a:rPr lang="en-US" altLang="ja-JP" sz="1050" dirty="0">
                <a:latin typeface="+mn-ea"/>
                <a:cs typeface="Meiryo UI" pitchFamily="50" charset="-128"/>
              </a:rPr>
              <a:t>100</a:t>
            </a:r>
            <a:r>
              <a:rPr lang="ja-JP" altLang="en-US" sz="1050" dirty="0">
                <a:latin typeface="+mn-ea"/>
                <a:cs typeface="Meiryo UI" pitchFamily="50" charset="-128"/>
              </a:rPr>
              <a:t>件の</a:t>
            </a:r>
            <a:r>
              <a:rPr lang="ja-JP" altLang="en-US" sz="1050" dirty="0" smtClean="0">
                <a:latin typeface="+mn-ea"/>
                <a:cs typeface="Meiryo UI" pitchFamily="50" charset="-128"/>
              </a:rPr>
              <a:t>問い合わせに対応</a:t>
            </a:r>
            <a:endParaRPr lang="en-US" altLang="ja-JP" sz="1050" dirty="0">
              <a:latin typeface="+mn-ea"/>
              <a:cs typeface="Meiryo UI" pitchFamily="50" charset="-128"/>
            </a:endParaRPr>
          </a:p>
          <a:p>
            <a:r>
              <a:rPr lang="ja-JP" altLang="en-US" sz="1050" b="1" u="sng" dirty="0" smtClean="0">
                <a:latin typeface="+mn-ea"/>
              </a:rPr>
              <a:t>１０）即戦力</a:t>
            </a:r>
            <a:r>
              <a:rPr lang="ja-JP" altLang="en-US" sz="1050" b="1" u="sng" dirty="0">
                <a:latin typeface="+mn-ea"/>
              </a:rPr>
              <a:t>となる消費生活相談員育成・コーディネート</a:t>
            </a:r>
            <a:r>
              <a:rPr lang="ja-JP" altLang="en-US" sz="1050" b="1" u="sng" dirty="0" smtClean="0">
                <a:latin typeface="+mn-ea"/>
              </a:rPr>
              <a:t>事業</a:t>
            </a:r>
            <a:endParaRPr lang="en-US" altLang="ja-JP" sz="1050" b="1" u="sng" dirty="0" smtClean="0">
              <a:latin typeface="+mn-ea"/>
            </a:endParaRPr>
          </a:p>
          <a:p>
            <a:r>
              <a:rPr lang="ja-JP" altLang="en-US" sz="1050" dirty="0" smtClean="0">
                <a:latin typeface="+mn-ea"/>
                <a:cs typeface="Meiryo UI" pitchFamily="50" charset="-128"/>
              </a:rPr>
              <a:t>・</a:t>
            </a:r>
            <a:r>
              <a:rPr lang="ja-JP" altLang="en-US" sz="1050" dirty="0">
                <a:latin typeface="+mn-ea"/>
                <a:cs typeface="Meiryo UI" pitchFamily="50" charset="-128"/>
              </a:rPr>
              <a:t>府域における消費生活相談員の安定的な確保が出来る体制を整備するため、即戦力となる相談員の育成</a:t>
            </a:r>
            <a:r>
              <a:rPr lang="ja-JP" altLang="en-US" sz="1050" dirty="0" smtClean="0">
                <a:latin typeface="+mn-ea"/>
                <a:cs typeface="Meiryo UI" pitchFamily="50" charset="-128"/>
              </a:rPr>
              <a:t>及び</a:t>
            </a:r>
            <a:endParaRPr lang="en-US" altLang="ja-JP" sz="1050" dirty="0" smtClean="0">
              <a:latin typeface="+mn-ea"/>
              <a:cs typeface="Meiryo UI" pitchFamily="50" charset="-128"/>
            </a:endParaRPr>
          </a:p>
          <a:p>
            <a:r>
              <a:rPr lang="ja-JP" altLang="en-US" sz="1050" dirty="0" smtClean="0">
                <a:latin typeface="+mn-ea"/>
                <a:cs typeface="Meiryo UI" pitchFamily="50" charset="-128"/>
              </a:rPr>
              <a:t>育成</a:t>
            </a:r>
            <a:r>
              <a:rPr lang="ja-JP" altLang="en-US" sz="1050" dirty="0">
                <a:latin typeface="+mn-ea"/>
                <a:cs typeface="Meiryo UI" pitchFamily="50" charset="-128"/>
              </a:rPr>
              <a:t>した相談員と相談員を募集する市町村とのコーディネートを行う事業を</a:t>
            </a:r>
            <a:r>
              <a:rPr lang="ja-JP" altLang="en-US" sz="1050" dirty="0" smtClean="0">
                <a:latin typeface="+mn-ea"/>
                <a:cs typeface="Meiryo UI" pitchFamily="50" charset="-128"/>
              </a:rPr>
              <a:t>実施（育成研修受講生８名）</a:t>
            </a:r>
            <a:endParaRPr lang="en-US" altLang="ja-JP" sz="1050" dirty="0">
              <a:latin typeface="+mn-ea"/>
              <a:cs typeface="Meiryo UI" pitchFamily="50" charset="-128"/>
            </a:endParaRPr>
          </a:p>
          <a:p>
            <a:r>
              <a:rPr lang="ja-JP" altLang="en-US" sz="1050" b="1" u="sng" dirty="0">
                <a:latin typeface="+mn-ea"/>
              </a:rPr>
              <a:t>１１）タブレット端末機貸与事業</a:t>
            </a:r>
            <a:endParaRPr lang="en-US" altLang="ja-JP" sz="1050" b="1" u="sng" dirty="0">
              <a:latin typeface="+mn-ea"/>
            </a:endParaRPr>
          </a:p>
          <a:p>
            <a:r>
              <a:rPr lang="ja-JP" altLang="en-US" sz="1050" dirty="0" smtClean="0">
                <a:latin typeface="+mn-ea"/>
                <a:cs typeface="Meiryo UI" pitchFamily="50" charset="-128"/>
              </a:rPr>
              <a:t>・緊急時においても消費生活相談体制を維持するため、市町村へタブレット端末機を貸出（</a:t>
            </a:r>
            <a:r>
              <a:rPr lang="en-US" altLang="ja-JP" sz="1050" dirty="0" smtClean="0">
                <a:latin typeface="+mn-ea"/>
                <a:cs typeface="Meiryo UI" pitchFamily="50" charset="-128"/>
              </a:rPr>
              <a:t>R</a:t>
            </a:r>
            <a:r>
              <a:rPr lang="ja-JP" altLang="en-US" sz="1050" dirty="0" smtClean="0">
                <a:latin typeface="+mn-ea"/>
                <a:cs typeface="Meiryo UI" pitchFamily="50" charset="-128"/>
              </a:rPr>
              <a:t>３年度</a:t>
            </a:r>
            <a:r>
              <a:rPr lang="en-US" altLang="ja-JP" sz="1050" dirty="0" smtClean="0">
                <a:latin typeface="+mn-ea"/>
                <a:cs typeface="Meiryo UI" pitchFamily="50" charset="-128"/>
              </a:rPr>
              <a:t>10</a:t>
            </a:r>
            <a:r>
              <a:rPr lang="ja-JP" altLang="en-US" sz="1050" dirty="0" smtClean="0">
                <a:latin typeface="+mn-ea"/>
                <a:cs typeface="Meiryo UI" pitchFamily="50" charset="-128"/>
              </a:rPr>
              <a:t>月時点：</a:t>
            </a:r>
            <a:r>
              <a:rPr lang="en-US" altLang="ja-JP" sz="1050" dirty="0" smtClean="0">
                <a:latin typeface="+mn-ea"/>
                <a:cs typeface="Meiryo UI" pitchFamily="50" charset="-128"/>
              </a:rPr>
              <a:t>37</a:t>
            </a:r>
            <a:r>
              <a:rPr lang="ja-JP" altLang="en-US" sz="1050" dirty="0" smtClean="0">
                <a:latin typeface="+mn-ea"/>
                <a:cs typeface="Meiryo UI" pitchFamily="50" charset="-128"/>
              </a:rPr>
              <a:t>市）</a:t>
            </a:r>
            <a:endParaRPr lang="en-US" altLang="ja-JP" sz="1050" dirty="0" smtClean="0">
              <a:latin typeface="+mn-ea"/>
              <a:cs typeface="Meiryo UI" pitchFamily="50" charset="-128"/>
            </a:endParaRPr>
          </a:p>
        </p:txBody>
      </p:sp>
    </p:spTree>
    <p:extLst>
      <p:ext uri="{BB962C8B-B14F-4D97-AF65-F5344CB8AC3E}">
        <p14:creationId xmlns:p14="http://schemas.microsoft.com/office/powerpoint/2010/main" val="35507574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1216</Words>
  <Application>Microsoft Office PowerPoint</Application>
  <PresentationFormat>ユーザー設定</PresentationFormat>
  <Paragraphs>191</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HGPｺﾞｼｯｸE</vt:lpstr>
      <vt:lpstr>Meiryo UI</vt:lpstr>
      <vt:lpstr>ＭＳ Ｐゴシック</vt:lpstr>
      <vt:lpstr>ＭＳ Ｐ明朝</vt:lpstr>
      <vt:lpstr>新細明體</vt:lpstr>
      <vt:lpstr>Arial</vt:lpstr>
      <vt:lpstr>Calibri</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2021-11-24T01:02:17Z</dcterms:created>
  <dcterms:modified xsi:type="dcterms:W3CDTF">2021-11-24T01:02:22Z</dcterms:modified>
</cp:coreProperties>
</file>