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67" r:id="rId3"/>
    <p:sldId id="268" r:id="rId4"/>
    <p:sldId id="263" r:id="rId5"/>
    <p:sldId id="257" r:id="rId6"/>
    <p:sldId id="264" r:id="rId7"/>
    <p:sldId id="258" r:id="rId8"/>
    <p:sldId id="259" r:id="rId9"/>
    <p:sldId id="261" r:id="rId10"/>
    <p:sldId id="262" r:id="rId11"/>
    <p:sldId id="265" r:id="rId12"/>
    <p:sldId id="269"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4F9D32-341A-42E0-A70F-0230B39D1A9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CCAD8FE-FB8C-4EDB-BB0A-ED9A70627E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5AEB266-F33E-4208-A78E-AABE9BD3F4A8}"/>
              </a:ext>
            </a:extLst>
          </p:cNvPr>
          <p:cNvSpPr>
            <a:spLocks noGrp="1"/>
          </p:cNvSpPr>
          <p:nvPr>
            <p:ph type="dt" sz="half" idx="10"/>
          </p:nvPr>
        </p:nvSpPr>
        <p:spPr/>
        <p:txBody>
          <a:bodyPr/>
          <a:lstStyle/>
          <a:p>
            <a:fld id="{F5D27986-FFB7-493F-BC2D-085B58A98CCA}" type="datetimeFigureOut">
              <a:rPr kumimoji="1" lang="ja-JP" altLang="en-US" smtClean="0"/>
              <a:t>2020/11/17</a:t>
            </a:fld>
            <a:endParaRPr kumimoji="1" lang="ja-JP" altLang="en-US"/>
          </a:p>
        </p:txBody>
      </p:sp>
      <p:sp>
        <p:nvSpPr>
          <p:cNvPr id="5" name="フッター プレースホルダー 4">
            <a:extLst>
              <a:ext uri="{FF2B5EF4-FFF2-40B4-BE49-F238E27FC236}">
                <a16:creationId xmlns:a16="http://schemas.microsoft.com/office/drawing/2014/main" id="{23E0A4E3-28B6-49A9-B1A7-D868B4EF8E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96F076-2B34-452B-88F3-CEBCFFB72B1D}"/>
              </a:ext>
            </a:extLst>
          </p:cNvPr>
          <p:cNvSpPr>
            <a:spLocks noGrp="1"/>
          </p:cNvSpPr>
          <p:nvPr>
            <p:ph type="sldNum" sz="quarter" idx="12"/>
          </p:nvPr>
        </p:nvSpPr>
        <p:spPr/>
        <p:txBody>
          <a:body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48707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12BBDF-BA63-4F12-B2CB-9046ED739F7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2807A6-37CA-4937-93D6-105E5464586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566F9E-6233-439F-8C4B-3388F8455CB3}"/>
              </a:ext>
            </a:extLst>
          </p:cNvPr>
          <p:cNvSpPr>
            <a:spLocks noGrp="1"/>
          </p:cNvSpPr>
          <p:nvPr>
            <p:ph type="dt" sz="half" idx="10"/>
          </p:nvPr>
        </p:nvSpPr>
        <p:spPr/>
        <p:txBody>
          <a:bodyPr/>
          <a:lstStyle/>
          <a:p>
            <a:fld id="{F5D27986-FFB7-493F-BC2D-085B58A98CCA}" type="datetimeFigureOut">
              <a:rPr kumimoji="1" lang="ja-JP" altLang="en-US" smtClean="0"/>
              <a:t>2020/11/17</a:t>
            </a:fld>
            <a:endParaRPr kumimoji="1" lang="ja-JP" altLang="en-US"/>
          </a:p>
        </p:txBody>
      </p:sp>
      <p:sp>
        <p:nvSpPr>
          <p:cNvPr id="5" name="フッター プレースホルダー 4">
            <a:extLst>
              <a:ext uri="{FF2B5EF4-FFF2-40B4-BE49-F238E27FC236}">
                <a16:creationId xmlns:a16="http://schemas.microsoft.com/office/drawing/2014/main" id="{7C3FBA02-BD9E-42C4-BFBD-0BE509DA25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BFDFC5-3387-4DC0-9EA3-C1BEDAF8E5D8}"/>
              </a:ext>
            </a:extLst>
          </p:cNvPr>
          <p:cNvSpPr>
            <a:spLocks noGrp="1"/>
          </p:cNvSpPr>
          <p:nvPr>
            <p:ph type="sldNum" sz="quarter" idx="12"/>
          </p:nvPr>
        </p:nvSpPr>
        <p:spPr/>
        <p:txBody>
          <a:body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6502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4D3DDDF-0E03-4B73-ADF0-497A6DFE4ED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4AFE5A-4C47-4E42-9C7A-27C6B9B98FF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2CD1C1-D28C-4E5E-B6DF-B10F5DF71B26}"/>
              </a:ext>
            </a:extLst>
          </p:cNvPr>
          <p:cNvSpPr>
            <a:spLocks noGrp="1"/>
          </p:cNvSpPr>
          <p:nvPr>
            <p:ph type="dt" sz="half" idx="10"/>
          </p:nvPr>
        </p:nvSpPr>
        <p:spPr/>
        <p:txBody>
          <a:bodyPr/>
          <a:lstStyle/>
          <a:p>
            <a:fld id="{F5D27986-FFB7-493F-BC2D-085B58A98CCA}" type="datetimeFigureOut">
              <a:rPr kumimoji="1" lang="ja-JP" altLang="en-US" smtClean="0"/>
              <a:t>2020/11/17</a:t>
            </a:fld>
            <a:endParaRPr kumimoji="1" lang="ja-JP" altLang="en-US"/>
          </a:p>
        </p:txBody>
      </p:sp>
      <p:sp>
        <p:nvSpPr>
          <p:cNvPr id="5" name="フッター プレースホルダー 4">
            <a:extLst>
              <a:ext uri="{FF2B5EF4-FFF2-40B4-BE49-F238E27FC236}">
                <a16:creationId xmlns:a16="http://schemas.microsoft.com/office/drawing/2014/main" id="{A230D804-AA49-4173-9708-3217CCD9C3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35F829-77D2-488C-AC9E-1FDC1D6BB5C6}"/>
              </a:ext>
            </a:extLst>
          </p:cNvPr>
          <p:cNvSpPr>
            <a:spLocks noGrp="1"/>
          </p:cNvSpPr>
          <p:nvPr>
            <p:ph type="sldNum" sz="quarter" idx="12"/>
          </p:nvPr>
        </p:nvSpPr>
        <p:spPr/>
        <p:txBody>
          <a:body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110945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AB7D83-495C-4FAD-8C22-56432654F9D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4977C2-EBA2-4C02-B6F9-949C31F7727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F89920-BE9A-42C8-8A55-F0FE70C794A8}"/>
              </a:ext>
            </a:extLst>
          </p:cNvPr>
          <p:cNvSpPr>
            <a:spLocks noGrp="1"/>
          </p:cNvSpPr>
          <p:nvPr>
            <p:ph type="dt" sz="half" idx="10"/>
          </p:nvPr>
        </p:nvSpPr>
        <p:spPr/>
        <p:txBody>
          <a:bodyPr/>
          <a:lstStyle/>
          <a:p>
            <a:fld id="{F5D27986-FFB7-493F-BC2D-085B58A98CCA}" type="datetimeFigureOut">
              <a:rPr kumimoji="1" lang="ja-JP" altLang="en-US" smtClean="0"/>
              <a:t>2020/11/17</a:t>
            </a:fld>
            <a:endParaRPr kumimoji="1" lang="ja-JP" altLang="en-US"/>
          </a:p>
        </p:txBody>
      </p:sp>
      <p:sp>
        <p:nvSpPr>
          <p:cNvPr id="5" name="フッター プレースホルダー 4">
            <a:extLst>
              <a:ext uri="{FF2B5EF4-FFF2-40B4-BE49-F238E27FC236}">
                <a16:creationId xmlns:a16="http://schemas.microsoft.com/office/drawing/2014/main" id="{A50CFCCB-B9D5-434E-8056-2BD33AE7CF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E20E3F-553A-4B71-BE8D-9E24EF47B6A9}"/>
              </a:ext>
            </a:extLst>
          </p:cNvPr>
          <p:cNvSpPr>
            <a:spLocks noGrp="1"/>
          </p:cNvSpPr>
          <p:nvPr>
            <p:ph type="sldNum" sz="quarter" idx="12"/>
          </p:nvPr>
        </p:nvSpPr>
        <p:spPr/>
        <p:txBody>
          <a:body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315452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05A5B5-F0DD-45E4-B504-095FAFADF09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0897F3-B888-4DFB-909D-AC00C9A73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896A004-1BDB-40FB-8E1B-07723FACF5EB}"/>
              </a:ext>
            </a:extLst>
          </p:cNvPr>
          <p:cNvSpPr>
            <a:spLocks noGrp="1"/>
          </p:cNvSpPr>
          <p:nvPr>
            <p:ph type="dt" sz="half" idx="10"/>
          </p:nvPr>
        </p:nvSpPr>
        <p:spPr/>
        <p:txBody>
          <a:bodyPr/>
          <a:lstStyle/>
          <a:p>
            <a:fld id="{F5D27986-FFB7-493F-BC2D-085B58A98CCA}" type="datetimeFigureOut">
              <a:rPr kumimoji="1" lang="ja-JP" altLang="en-US" smtClean="0"/>
              <a:t>2020/11/17</a:t>
            </a:fld>
            <a:endParaRPr kumimoji="1" lang="ja-JP" altLang="en-US"/>
          </a:p>
        </p:txBody>
      </p:sp>
      <p:sp>
        <p:nvSpPr>
          <p:cNvPr id="5" name="フッター プレースホルダー 4">
            <a:extLst>
              <a:ext uri="{FF2B5EF4-FFF2-40B4-BE49-F238E27FC236}">
                <a16:creationId xmlns:a16="http://schemas.microsoft.com/office/drawing/2014/main" id="{0D2336A0-6980-4FB3-B7F1-FBF4D4A706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0D2BCB-7B45-4791-A949-9E58CFB0D527}"/>
              </a:ext>
            </a:extLst>
          </p:cNvPr>
          <p:cNvSpPr>
            <a:spLocks noGrp="1"/>
          </p:cNvSpPr>
          <p:nvPr>
            <p:ph type="sldNum" sz="quarter" idx="12"/>
          </p:nvPr>
        </p:nvSpPr>
        <p:spPr/>
        <p:txBody>
          <a:body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39558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E2E57B-5DE5-4C7A-9FB6-375F2DB4F27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2FA6FA-07A1-4BB0-B9C3-A5CC6C69605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120F985-3311-480E-A6E4-08EE0A8076D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54C7B3D-5D70-4C13-95F3-20B18E7A38AE}"/>
              </a:ext>
            </a:extLst>
          </p:cNvPr>
          <p:cNvSpPr>
            <a:spLocks noGrp="1"/>
          </p:cNvSpPr>
          <p:nvPr>
            <p:ph type="dt" sz="half" idx="10"/>
          </p:nvPr>
        </p:nvSpPr>
        <p:spPr/>
        <p:txBody>
          <a:bodyPr/>
          <a:lstStyle/>
          <a:p>
            <a:fld id="{F5D27986-FFB7-493F-BC2D-085B58A98CCA}" type="datetimeFigureOut">
              <a:rPr kumimoji="1" lang="ja-JP" altLang="en-US" smtClean="0"/>
              <a:t>2020/11/17</a:t>
            </a:fld>
            <a:endParaRPr kumimoji="1" lang="ja-JP" altLang="en-US"/>
          </a:p>
        </p:txBody>
      </p:sp>
      <p:sp>
        <p:nvSpPr>
          <p:cNvPr id="6" name="フッター プレースホルダー 5">
            <a:extLst>
              <a:ext uri="{FF2B5EF4-FFF2-40B4-BE49-F238E27FC236}">
                <a16:creationId xmlns:a16="http://schemas.microsoft.com/office/drawing/2014/main" id="{3199937C-D79D-4574-8207-991CFF9C928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564262-9BBC-4DBC-BAE0-3671598B672D}"/>
              </a:ext>
            </a:extLst>
          </p:cNvPr>
          <p:cNvSpPr>
            <a:spLocks noGrp="1"/>
          </p:cNvSpPr>
          <p:nvPr>
            <p:ph type="sldNum" sz="quarter" idx="12"/>
          </p:nvPr>
        </p:nvSpPr>
        <p:spPr/>
        <p:txBody>
          <a:body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240581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8205EB-0889-4420-BF17-EEA576BA884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F55740-C636-46CC-8A97-EB9A487BF3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F07DF13-09B6-4019-9B45-45EBB511D33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8D932BF-32D5-4648-B297-67530AFDD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200846F-0E69-496E-8D21-5457C28D896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F5C0A49-C9B2-4D30-85F3-288280FE0411}"/>
              </a:ext>
            </a:extLst>
          </p:cNvPr>
          <p:cNvSpPr>
            <a:spLocks noGrp="1"/>
          </p:cNvSpPr>
          <p:nvPr>
            <p:ph type="dt" sz="half" idx="10"/>
          </p:nvPr>
        </p:nvSpPr>
        <p:spPr/>
        <p:txBody>
          <a:bodyPr/>
          <a:lstStyle/>
          <a:p>
            <a:fld id="{F5D27986-FFB7-493F-BC2D-085B58A98CCA}" type="datetimeFigureOut">
              <a:rPr kumimoji="1" lang="ja-JP" altLang="en-US" smtClean="0"/>
              <a:t>2020/11/17</a:t>
            </a:fld>
            <a:endParaRPr kumimoji="1" lang="ja-JP" altLang="en-US"/>
          </a:p>
        </p:txBody>
      </p:sp>
      <p:sp>
        <p:nvSpPr>
          <p:cNvPr id="8" name="フッター プレースホルダー 7">
            <a:extLst>
              <a:ext uri="{FF2B5EF4-FFF2-40B4-BE49-F238E27FC236}">
                <a16:creationId xmlns:a16="http://schemas.microsoft.com/office/drawing/2014/main" id="{2B170C79-FC00-41C8-B923-9BC44A962B5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9368AA-8ABF-48FD-B40E-B6B887B54A75}"/>
              </a:ext>
            </a:extLst>
          </p:cNvPr>
          <p:cNvSpPr>
            <a:spLocks noGrp="1"/>
          </p:cNvSpPr>
          <p:nvPr>
            <p:ph type="sldNum" sz="quarter" idx="12"/>
          </p:nvPr>
        </p:nvSpPr>
        <p:spPr/>
        <p:txBody>
          <a:body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309061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432B41-0CF4-4FE8-8075-1D4AF1F194A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A59C120-5C73-4646-8B07-FAEA7703C0BE}"/>
              </a:ext>
            </a:extLst>
          </p:cNvPr>
          <p:cNvSpPr>
            <a:spLocks noGrp="1"/>
          </p:cNvSpPr>
          <p:nvPr>
            <p:ph type="dt" sz="half" idx="10"/>
          </p:nvPr>
        </p:nvSpPr>
        <p:spPr/>
        <p:txBody>
          <a:bodyPr/>
          <a:lstStyle/>
          <a:p>
            <a:fld id="{F5D27986-FFB7-493F-BC2D-085B58A98CCA}" type="datetimeFigureOut">
              <a:rPr kumimoji="1" lang="ja-JP" altLang="en-US" smtClean="0"/>
              <a:t>2020/11/17</a:t>
            </a:fld>
            <a:endParaRPr kumimoji="1" lang="ja-JP" altLang="en-US"/>
          </a:p>
        </p:txBody>
      </p:sp>
      <p:sp>
        <p:nvSpPr>
          <p:cNvPr id="4" name="フッター プレースホルダー 3">
            <a:extLst>
              <a:ext uri="{FF2B5EF4-FFF2-40B4-BE49-F238E27FC236}">
                <a16:creationId xmlns:a16="http://schemas.microsoft.com/office/drawing/2014/main" id="{A9847AF1-FB4A-472D-B024-F2E1095FDB8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574BDE7-3423-498E-A4AB-060E8EDEFB8C}"/>
              </a:ext>
            </a:extLst>
          </p:cNvPr>
          <p:cNvSpPr>
            <a:spLocks noGrp="1"/>
          </p:cNvSpPr>
          <p:nvPr>
            <p:ph type="sldNum" sz="quarter" idx="12"/>
          </p:nvPr>
        </p:nvSpPr>
        <p:spPr/>
        <p:txBody>
          <a:body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163158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9548C2A-DEE6-4A33-AE02-FA5B78183D49}"/>
              </a:ext>
            </a:extLst>
          </p:cNvPr>
          <p:cNvSpPr>
            <a:spLocks noGrp="1"/>
          </p:cNvSpPr>
          <p:nvPr>
            <p:ph type="dt" sz="half" idx="10"/>
          </p:nvPr>
        </p:nvSpPr>
        <p:spPr/>
        <p:txBody>
          <a:bodyPr/>
          <a:lstStyle/>
          <a:p>
            <a:fld id="{F5D27986-FFB7-493F-BC2D-085B58A98CCA}" type="datetimeFigureOut">
              <a:rPr kumimoji="1" lang="ja-JP" altLang="en-US" smtClean="0"/>
              <a:t>2020/11/17</a:t>
            </a:fld>
            <a:endParaRPr kumimoji="1" lang="ja-JP" altLang="en-US"/>
          </a:p>
        </p:txBody>
      </p:sp>
      <p:sp>
        <p:nvSpPr>
          <p:cNvPr id="3" name="フッター プレースホルダー 2">
            <a:extLst>
              <a:ext uri="{FF2B5EF4-FFF2-40B4-BE49-F238E27FC236}">
                <a16:creationId xmlns:a16="http://schemas.microsoft.com/office/drawing/2014/main" id="{40FE23F2-A08E-4D71-B9DE-5DB62B4D541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90A877A-8CA9-4F4C-B3D1-D337D3157E4A}"/>
              </a:ext>
            </a:extLst>
          </p:cNvPr>
          <p:cNvSpPr>
            <a:spLocks noGrp="1"/>
          </p:cNvSpPr>
          <p:nvPr>
            <p:ph type="sldNum" sz="quarter" idx="12"/>
          </p:nvPr>
        </p:nvSpPr>
        <p:spPr/>
        <p:txBody>
          <a:body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42088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CC61B2-CA21-4223-AB02-1838C148C0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9229B72-6167-471C-87EF-22A943401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7464A67-58B2-4A55-A874-4EFB535C3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F688A48-310D-44A8-9C32-F8DBD0238778}"/>
              </a:ext>
            </a:extLst>
          </p:cNvPr>
          <p:cNvSpPr>
            <a:spLocks noGrp="1"/>
          </p:cNvSpPr>
          <p:nvPr>
            <p:ph type="dt" sz="half" idx="10"/>
          </p:nvPr>
        </p:nvSpPr>
        <p:spPr/>
        <p:txBody>
          <a:bodyPr/>
          <a:lstStyle/>
          <a:p>
            <a:fld id="{F5D27986-FFB7-493F-BC2D-085B58A98CCA}" type="datetimeFigureOut">
              <a:rPr kumimoji="1" lang="ja-JP" altLang="en-US" smtClean="0"/>
              <a:t>2020/11/17</a:t>
            </a:fld>
            <a:endParaRPr kumimoji="1" lang="ja-JP" altLang="en-US"/>
          </a:p>
        </p:txBody>
      </p:sp>
      <p:sp>
        <p:nvSpPr>
          <p:cNvPr id="6" name="フッター プレースホルダー 5">
            <a:extLst>
              <a:ext uri="{FF2B5EF4-FFF2-40B4-BE49-F238E27FC236}">
                <a16:creationId xmlns:a16="http://schemas.microsoft.com/office/drawing/2014/main" id="{6495A8B8-FEC7-42E3-A061-F81BF604C8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446311-E523-41A9-8351-E65807367562}"/>
              </a:ext>
            </a:extLst>
          </p:cNvPr>
          <p:cNvSpPr>
            <a:spLocks noGrp="1"/>
          </p:cNvSpPr>
          <p:nvPr>
            <p:ph type="sldNum" sz="quarter" idx="12"/>
          </p:nvPr>
        </p:nvSpPr>
        <p:spPr/>
        <p:txBody>
          <a:body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3650257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71250C-C79F-4388-9EB5-CAC3C40BF5A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BF6226A-FA8E-4EF9-AAF5-30F21D8FB9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016B790-742F-492F-A8AB-612325A5B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977555-5C2E-4E73-A6C3-301A524544B2}"/>
              </a:ext>
            </a:extLst>
          </p:cNvPr>
          <p:cNvSpPr>
            <a:spLocks noGrp="1"/>
          </p:cNvSpPr>
          <p:nvPr>
            <p:ph type="dt" sz="half" idx="10"/>
          </p:nvPr>
        </p:nvSpPr>
        <p:spPr/>
        <p:txBody>
          <a:bodyPr/>
          <a:lstStyle/>
          <a:p>
            <a:fld id="{F5D27986-FFB7-493F-BC2D-085B58A98CCA}" type="datetimeFigureOut">
              <a:rPr kumimoji="1" lang="ja-JP" altLang="en-US" smtClean="0"/>
              <a:t>2020/11/17</a:t>
            </a:fld>
            <a:endParaRPr kumimoji="1" lang="ja-JP" altLang="en-US"/>
          </a:p>
        </p:txBody>
      </p:sp>
      <p:sp>
        <p:nvSpPr>
          <p:cNvPr id="6" name="フッター プレースホルダー 5">
            <a:extLst>
              <a:ext uri="{FF2B5EF4-FFF2-40B4-BE49-F238E27FC236}">
                <a16:creationId xmlns:a16="http://schemas.microsoft.com/office/drawing/2014/main" id="{602A2BED-B2DC-4028-A150-EF528C33CF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F0297C4-A308-4B67-95AA-5360778D8180}"/>
              </a:ext>
            </a:extLst>
          </p:cNvPr>
          <p:cNvSpPr>
            <a:spLocks noGrp="1"/>
          </p:cNvSpPr>
          <p:nvPr>
            <p:ph type="sldNum" sz="quarter" idx="12"/>
          </p:nvPr>
        </p:nvSpPr>
        <p:spPr/>
        <p:txBody>
          <a:body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78144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815E2FB-664B-4927-965D-0C03BBF9D0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0A291F-D2E5-4A4B-9AE0-715C2630C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726C07-DF8A-462F-953B-0675F8C53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27986-FFB7-493F-BC2D-085B58A98CCA}" type="datetimeFigureOut">
              <a:rPr kumimoji="1" lang="ja-JP" altLang="en-US" smtClean="0"/>
              <a:t>2020/11/17</a:t>
            </a:fld>
            <a:endParaRPr kumimoji="1" lang="ja-JP" altLang="en-US"/>
          </a:p>
        </p:txBody>
      </p:sp>
      <p:sp>
        <p:nvSpPr>
          <p:cNvPr id="5" name="フッター プレースホルダー 4">
            <a:extLst>
              <a:ext uri="{FF2B5EF4-FFF2-40B4-BE49-F238E27FC236}">
                <a16:creationId xmlns:a16="http://schemas.microsoft.com/office/drawing/2014/main" id="{6DB86547-34DE-4EEE-913F-92316FCE85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F24C438-6A70-4478-99C3-6FEA755ED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4D7B9-FA2C-482C-8762-805325C97C62}" type="slidenum">
              <a:rPr kumimoji="1" lang="ja-JP" altLang="en-US" smtClean="0"/>
              <a:t>‹#›</a:t>
            </a:fld>
            <a:endParaRPr kumimoji="1" lang="ja-JP" altLang="en-US"/>
          </a:p>
        </p:txBody>
      </p:sp>
    </p:spTree>
    <p:extLst>
      <p:ext uri="{BB962C8B-B14F-4D97-AF65-F5344CB8AC3E}">
        <p14:creationId xmlns:p14="http://schemas.microsoft.com/office/powerpoint/2010/main" val="3011764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8B82E-D08C-4C55-A9CF-E9DC066F091C}"/>
              </a:ext>
            </a:extLst>
          </p:cNvPr>
          <p:cNvSpPr>
            <a:spLocks noGrp="1"/>
          </p:cNvSpPr>
          <p:nvPr>
            <p:ph type="ctrTitle"/>
          </p:nvPr>
        </p:nvSpPr>
        <p:spPr>
          <a:xfrm>
            <a:off x="1387812" y="924937"/>
            <a:ext cx="9144000" cy="1434382"/>
          </a:xfrm>
        </p:spPr>
        <p:txBody>
          <a:bodyPr>
            <a:normAutofit/>
          </a:bodyPr>
          <a:lstStyle/>
          <a:p>
            <a:r>
              <a:rPr kumimoji="1" lang="ja-JP" altLang="en-US" sz="4400" dirty="0">
                <a:latin typeface="HGSｺﾞｼｯｸE" panose="020B0900000000000000" pitchFamily="50" charset="-128"/>
                <a:ea typeface="HGSｺﾞｼｯｸE" panose="020B0900000000000000" pitchFamily="50" charset="-128"/>
              </a:rPr>
              <a:t>枚方市消費者安全確保地域協議会の</a:t>
            </a:r>
            <a:r>
              <a:rPr kumimoji="1" lang="en-US" altLang="ja-JP" sz="4400" dirty="0">
                <a:latin typeface="HGSｺﾞｼｯｸE" panose="020B0900000000000000" pitchFamily="50" charset="-128"/>
                <a:ea typeface="HGSｺﾞｼｯｸE" panose="020B0900000000000000" pitchFamily="50" charset="-128"/>
              </a:rPr>
              <a:t/>
            </a:r>
            <a:br>
              <a:rPr kumimoji="1" lang="en-US" altLang="ja-JP" sz="4400" dirty="0">
                <a:latin typeface="HGSｺﾞｼｯｸE" panose="020B0900000000000000" pitchFamily="50" charset="-128"/>
                <a:ea typeface="HGSｺﾞｼｯｸE" panose="020B0900000000000000" pitchFamily="50" charset="-128"/>
              </a:rPr>
            </a:br>
            <a:r>
              <a:rPr kumimoji="1" lang="ja-JP" altLang="en-US" sz="4400" dirty="0">
                <a:latin typeface="HGSｺﾞｼｯｸE" panose="020B0900000000000000" pitchFamily="50" charset="-128"/>
                <a:ea typeface="HGSｺﾞｼｯｸE" panose="020B0900000000000000" pitchFamily="50" charset="-128"/>
              </a:rPr>
              <a:t>取り組み</a:t>
            </a:r>
          </a:p>
        </p:txBody>
      </p:sp>
      <p:sp>
        <p:nvSpPr>
          <p:cNvPr id="3" name="字幕 2">
            <a:extLst>
              <a:ext uri="{FF2B5EF4-FFF2-40B4-BE49-F238E27FC236}">
                <a16:creationId xmlns:a16="http://schemas.microsoft.com/office/drawing/2014/main" id="{8FE01EAE-1698-4D73-A448-CB364A4B36E4}"/>
              </a:ext>
            </a:extLst>
          </p:cNvPr>
          <p:cNvSpPr>
            <a:spLocks noGrp="1"/>
          </p:cNvSpPr>
          <p:nvPr>
            <p:ph type="subTitle" idx="1"/>
          </p:nvPr>
        </p:nvSpPr>
        <p:spPr>
          <a:xfrm>
            <a:off x="1524000" y="5438065"/>
            <a:ext cx="9144000" cy="633845"/>
          </a:xfrm>
        </p:spPr>
        <p:txBody>
          <a:bodyPr>
            <a:normAutofit/>
          </a:bodyPr>
          <a:lstStyle/>
          <a:p>
            <a:r>
              <a:rPr kumimoji="1" lang="ja-JP" altLang="en-US" sz="3200" dirty="0">
                <a:latin typeface="HGｺﾞｼｯｸM" panose="020B0609000000000000" pitchFamily="49" charset="-128"/>
                <a:ea typeface="HGｺﾞｼｯｸM" panose="020B0609000000000000" pitchFamily="49" charset="-128"/>
              </a:rPr>
              <a:t>枚方市立消費生活センター</a:t>
            </a:r>
          </a:p>
        </p:txBody>
      </p:sp>
      <p:pic>
        <p:nvPicPr>
          <p:cNvPr id="5" name="図 4">
            <a:extLst>
              <a:ext uri="{FF2B5EF4-FFF2-40B4-BE49-F238E27FC236}">
                <a16:creationId xmlns:a16="http://schemas.microsoft.com/office/drawing/2014/main" id="{5F7D5972-6941-4003-AC46-1AE381673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0548" y="2722274"/>
            <a:ext cx="2190345" cy="2190345"/>
          </a:xfrm>
          <a:prstGeom prst="rect">
            <a:avLst/>
          </a:prstGeom>
        </p:spPr>
      </p:pic>
      <p:sp>
        <p:nvSpPr>
          <p:cNvPr id="6" name="字幕 2">
            <a:extLst>
              <a:ext uri="{FF2B5EF4-FFF2-40B4-BE49-F238E27FC236}">
                <a16:creationId xmlns:a16="http://schemas.microsoft.com/office/drawing/2014/main" id="{B8E42813-662B-47BC-A4EC-6BAC2CB2E316}"/>
              </a:ext>
            </a:extLst>
          </p:cNvPr>
          <p:cNvSpPr txBox="1">
            <a:spLocks/>
          </p:cNvSpPr>
          <p:nvPr/>
        </p:nvSpPr>
        <p:spPr>
          <a:xfrm>
            <a:off x="9046723" y="5072655"/>
            <a:ext cx="1994170" cy="6338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400" b="1" dirty="0">
                <a:latin typeface="HGｺﾞｼｯｸM" panose="020B0609000000000000" pitchFamily="49" charset="-128"/>
                <a:ea typeface="HGｺﾞｼｯｸM" panose="020B0609000000000000" pitchFamily="49" charset="-128"/>
              </a:rPr>
              <a:t>枚方市キャラクター</a:t>
            </a:r>
            <a:endParaRPr lang="en-US" altLang="ja-JP" sz="1400" b="1" dirty="0">
              <a:latin typeface="HGｺﾞｼｯｸM" panose="020B0609000000000000" pitchFamily="49" charset="-128"/>
              <a:ea typeface="HGｺﾞｼｯｸM" panose="020B0609000000000000" pitchFamily="49" charset="-128"/>
            </a:endParaRPr>
          </a:p>
          <a:p>
            <a:r>
              <a:rPr lang="ja-JP" altLang="en-US" sz="1400" b="1" dirty="0">
                <a:latin typeface="HGｺﾞｼｯｸM" panose="020B0609000000000000" pitchFamily="49" charset="-128"/>
                <a:ea typeface="HGｺﾞｼｯｸM" panose="020B0609000000000000" pitchFamily="49" charset="-128"/>
              </a:rPr>
              <a:t>「ひこぼしくん」</a:t>
            </a:r>
          </a:p>
        </p:txBody>
      </p:sp>
      <p:sp>
        <p:nvSpPr>
          <p:cNvPr id="4" name="テキスト ボックス 3"/>
          <p:cNvSpPr txBox="1"/>
          <p:nvPr/>
        </p:nvSpPr>
        <p:spPr>
          <a:xfrm>
            <a:off x="10431889" y="528034"/>
            <a:ext cx="927278" cy="369332"/>
          </a:xfrm>
          <a:prstGeom prst="rect">
            <a:avLst/>
          </a:prstGeom>
          <a:noFill/>
          <a:ln>
            <a:solidFill>
              <a:schemeClr val="tx1"/>
            </a:solidFill>
          </a:ln>
        </p:spPr>
        <p:txBody>
          <a:bodyPr wrap="square" rtlCol="0">
            <a:spAutoFit/>
          </a:bodyPr>
          <a:lstStyle/>
          <a:p>
            <a:pPr algn="ctr"/>
            <a:r>
              <a:rPr kumimoji="1" lang="ja-JP" altLang="en-US" dirty="0" smtClean="0"/>
              <a:t>資料</a:t>
            </a:r>
            <a:r>
              <a:rPr lang="ja-JP" altLang="en-US" dirty="0"/>
              <a:t>４</a:t>
            </a:r>
            <a:endParaRPr kumimoji="1" lang="ja-JP" altLang="en-US" dirty="0"/>
          </a:p>
        </p:txBody>
      </p:sp>
    </p:spTree>
    <p:extLst>
      <p:ext uri="{BB962C8B-B14F-4D97-AF65-F5344CB8AC3E}">
        <p14:creationId xmlns:p14="http://schemas.microsoft.com/office/powerpoint/2010/main" val="2963411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40C15-BA79-4734-8964-C7A3BC3AC33A}"/>
              </a:ext>
            </a:extLst>
          </p:cNvPr>
          <p:cNvSpPr>
            <a:spLocks noGrp="1"/>
          </p:cNvSpPr>
          <p:nvPr>
            <p:ph type="ctrTitle"/>
          </p:nvPr>
        </p:nvSpPr>
        <p:spPr>
          <a:xfrm>
            <a:off x="1524000" y="282182"/>
            <a:ext cx="9144000" cy="651753"/>
          </a:xfrm>
        </p:spPr>
        <p:txBody>
          <a:bodyPr>
            <a:normAutofit/>
          </a:bodyPr>
          <a:lstStyle/>
          <a:p>
            <a:r>
              <a:rPr kumimoji="1" lang="ja-JP" altLang="en-US" sz="4000" dirty="0">
                <a:latin typeface="HG丸ｺﾞｼｯｸM-PRO" panose="020F0600000000000000" pitchFamily="50" charset="-128"/>
                <a:ea typeface="HG丸ｺﾞｼｯｸM-PRO" panose="020F0600000000000000" pitchFamily="50" charset="-128"/>
              </a:rPr>
              <a:t>啓発物品の作成</a:t>
            </a:r>
          </a:p>
        </p:txBody>
      </p:sp>
      <p:sp>
        <p:nvSpPr>
          <p:cNvPr id="4" name="タイトル 1">
            <a:extLst>
              <a:ext uri="{FF2B5EF4-FFF2-40B4-BE49-F238E27FC236}">
                <a16:creationId xmlns:a16="http://schemas.microsoft.com/office/drawing/2014/main" id="{F2C14B51-D06F-41B6-AB28-4DBC8AE37433}"/>
              </a:ext>
            </a:extLst>
          </p:cNvPr>
          <p:cNvSpPr txBox="1">
            <a:spLocks/>
          </p:cNvSpPr>
          <p:nvPr/>
        </p:nvSpPr>
        <p:spPr>
          <a:xfrm>
            <a:off x="797667" y="1194155"/>
            <a:ext cx="9996792" cy="131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rgbClr val="222222"/>
                </a:solidFill>
                <a:latin typeface="HGｺﾞｼｯｸM" panose="020B0609000000000000" pitchFamily="49" charset="-128"/>
                <a:ea typeface="HGｺﾞｼｯｸM" panose="020B0609000000000000" pitchFamily="49" charset="-128"/>
              </a:rPr>
              <a:t>府補助金を活用し、協議会名で「訪問お断りステッカー」を令和元年度に</a:t>
            </a:r>
            <a:r>
              <a:rPr lang="en-US" altLang="ja-JP" sz="2800" dirty="0">
                <a:solidFill>
                  <a:srgbClr val="222222"/>
                </a:solidFill>
                <a:latin typeface="HGｺﾞｼｯｸM" panose="020B0609000000000000" pitchFamily="49" charset="-128"/>
                <a:ea typeface="HGｺﾞｼｯｸM" panose="020B0609000000000000" pitchFamily="49" charset="-128"/>
              </a:rPr>
              <a:t>85,000</a:t>
            </a:r>
            <a:r>
              <a:rPr lang="ja-JP" altLang="en-US" sz="2800" dirty="0">
                <a:solidFill>
                  <a:srgbClr val="222222"/>
                </a:solidFill>
                <a:latin typeface="HGｺﾞｼｯｸM" panose="020B0609000000000000" pitchFamily="49" charset="-128"/>
                <a:ea typeface="HGｺﾞｼｯｸM" panose="020B0609000000000000" pitchFamily="49" charset="-128"/>
              </a:rPr>
              <a:t>枚作成し、関係機関を通じ広く市民へ配布</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560C8B26-B27D-43EA-95C3-B2CB425EF1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26724" y="2441643"/>
            <a:ext cx="7446397" cy="3326779"/>
          </a:xfrm>
          <a:prstGeom prst="rect">
            <a:avLst/>
          </a:prstGeom>
          <a:noFill/>
          <a:ln>
            <a:noFill/>
          </a:ln>
          <a:scene3d>
            <a:camera prst="orthographicFront"/>
            <a:lightRig rig="threePt" dir="t"/>
          </a:scene3d>
          <a:sp3d contourW="19050"/>
        </p:spPr>
      </p:pic>
      <p:sp>
        <p:nvSpPr>
          <p:cNvPr id="6" name="タイトル 1">
            <a:extLst>
              <a:ext uri="{FF2B5EF4-FFF2-40B4-BE49-F238E27FC236}">
                <a16:creationId xmlns:a16="http://schemas.microsoft.com/office/drawing/2014/main" id="{9F7A49FB-39B6-436E-9DDC-D636CD6B1E12}"/>
              </a:ext>
            </a:extLst>
          </p:cNvPr>
          <p:cNvSpPr txBox="1">
            <a:spLocks/>
          </p:cNvSpPr>
          <p:nvPr/>
        </p:nvSpPr>
        <p:spPr>
          <a:xfrm>
            <a:off x="797667" y="5768422"/>
            <a:ext cx="10201073" cy="8073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400" dirty="0">
                <a:solidFill>
                  <a:srgbClr val="222222"/>
                </a:solidFill>
                <a:latin typeface="HGｺﾞｼｯｸM" panose="020B0609000000000000" pitchFamily="49" charset="-128"/>
                <a:ea typeface="HGｺﾞｼｯｸM" panose="020B0609000000000000" pitchFamily="49" charset="-128"/>
              </a:rPr>
              <a:t>※</a:t>
            </a:r>
            <a:r>
              <a:rPr lang="ja-JP" altLang="en-US" sz="2400" dirty="0">
                <a:solidFill>
                  <a:srgbClr val="222222"/>
                </a:solidFill>
                <a:latin typeface="HGｺﾞｼｯｸM" panose="020B0609000000000000" pitchFamily="49" charset="-128"/>
                <a:ea typeface="HGｺﾞｼｯｸM" panose="020B0609000000000000" pitchFamily="49" charset="-128"/>
              </a:rPr>
              <a:t>このステッカーを無視して勧誘を行った場合、大阪府消費者保護条例違反となります。</a:t>
            </a:r>
            <a:endParaRPr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37043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40C15-BA79-4734-8964-C7A3BC3AC33A}"/>
              </a:ext>
            </a:extLst>
          </p:cNvPr>
          <p:cNvSpPr>
            <a:spLocks noGrp="1"/>
          </p:cNvSpPr>
          <p:nvPr>
            <p:ph type="ctrTitle"/>
          </p:nvPr>
        </p:nvSpPr>
        <p:spPr>
          <a:xfrm>
            <a:off x="1524000" y="476736"/>
            <a:ext cx="9144000" cy="651753"/>
          </a:xfrm>
        </p:spPr>
        <p:txBody>
          <a:bodyPr>
            <a:normAutofit/>
          </a:bodyPr>
          <a:lstStyle/>
          <a:p>
            <a:r>
              <a:rPr kumimoji="1" lang="ja-JP" altLang="en-US" sz="4000" dirty="0">
                <a:latin typeface="HG丸ｺﾞｼｯｸM-PRO" panose="020F0600000000000000" pitchFamily="50" charset="-128"/>
                <a:ea typeface="HG丸ｺﾞｼｯｸM-PRO" panose="020F0600000000000000" pitchFamily="50" charset="-128"/>
              </a:rPr>
              <a:t>協議会設置のメリット</a:t>
            </a:r>
          </a:p>
        </p:txBody>
      </p:sp>
      <p:sp>
        <p:nvSpPr>
          <p:cNvPr id="4" name="タイトル 1">
            <a:extLst>
              <a:ext uri="{FF2B5EF4-FFF2-40B4-BE49-F238E27FC236}">
                <a16:creationId xmlns:a16="http://schemas.microsoft.com/office/drawing/2014/main" id="{F2C14B51-D06F-41B6-AB28-4DBC8AE37433}"/>
              </a:ext>
            </a:extLst>
          </p:cNvPr>
          <p:cNvSpPr txBox="1">
            <a:spLocks/>
          </p:cNvSpPr>
          <p:nvPr/>
        </p:nvSpPr>
        <p:spPr>
          <a:xfrm>
            <a:off x="690664" y="1571015"/>
            <a:ext cx="10466962" cy="21157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latin typeface="HG丸ｺﾞｼｯｸM-PRO" panose="020F0600000000000000" pitchFamily="50" charset="-128"/>
                <a:ea typeface="HG丸ｺﾞｼｯｸM-PRO" panose="020F0600000000000000" pitchFamily="50" charset="-128"/>
              </a:rPr>
              <a:t>①これまでは個人情報の障壁があり、消費者被害を発見しても繋ぐことができなかったが、設置後は本人同意が得られない場合であってもためらうことなく消費生活センターなどの適切な機関へ繋ぐことができるようになった。（地域包括支援センターケアマネジャー）</a:t>
            </a:r>
          </a:p>
        </p:txBody>
      </p:sp>
      <p:sp>
        <p:nvSpPr>
          <p:cNvPr id="7" name="タイトル 1">
            <a:extLst>
              <a:ext uri="{FF2B5EF4-FFF2-40B4-BE49-F238E27FC236}">
                <a16:creationId xmlns:a16="http://schemas.microsoft.com/office/drawing/2014/main" id="{0E659B93-D983-41D9-8420-2480264EF7A3}"/>
              </a:ext>
            </a:extLst>
          </p:cNvPr>
          <p:cNvSpPr txBox="1">
            <a:spLocks/>
          </p:cNvSpPr>
          <p:nvPr/>
        </p:nvSpPr>
        <p:spPr>
          <a:xfrm>
            <a:off x="690664" y="4095344"/>
            <a:ext cx="7354110" cy="22859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latin typeface="HG丸ｺﾞｼｯｸM-PRO" panose="020F0600000000000000" pitchFamily="50" charset="-128"/>
                <a:ea typeface="HG丸ｺﾞｼｯｸM-PRO" panose="020F0600000000000000" pitchFamily="50" charset="-128"/>
              </a:rPr>
              <a:t>②「見守り対応マニュアル」を作成したことで、消費生活センターへの連絡がスムーズに行えるようになり、統一的な見守り活動が行えるようになった。（福祉部署ケースワーカー）</a:t>
            </a:r>
          </a:p>
        </p:txBody>
      </p:sp>
      <p:pic>
        <p:nvPicPr>
          <p:cNvPr id="1028" name="Picture 4" descr="お年寄りの手を取る女性のイラスト">
            <a:extLst>
              <a:ext uri="{FF2B5EF4-FFF2-40B4-BE49-F238E27FC236}">
                <a16:creationId xmlns:a16="http://schemas.microsoft.com/office/drawing/2014/main" id="{05B1A75A-3E84-44FD-BB62-B57764161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8877" y="3896252"/>
            <a:ext cx="2485012" cy="248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83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ご清聴ありがとうございました」と言う人のイラスト（男性）">
            <a:extLst>
              <a:ext uri="{FF2B5EF4-FFF2-40B4-BE49-F238E27FC236}">
                <a16:creationId xmlns:a16="http://schemas.microsoft.com/office/drawing/2014/main" id="{6E0F2F29-8C4E-40B8-BA9C-81A78B753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064" y="2383278"/>
            <a:ext cx="3813242" cy="381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721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8B82E-D08C-4C55-A9CF-E9DC066F091C}"/>
              </a:ext>
            </a:extLst>
          </p:cNvPr>
          <p:cNvSpPr>
            <a:spLocks noGrp="1"/>
          </p:cNvSpPr>
          <p:nvPr>
            <p:ph type="ctrTitle"/>
          </p:nvPr>
        </p:nvSpPr>
        <p:spPr>
          <a:xfrm>
            <a:off x="4109125" y="494191"/>
            <a:ext cx="3973749" cy="655669"/>
          </a:xfrm>
        </p:spPr>
        <p:txBody>
          <a:bodyPr>
            <a:normAutofit/>
          </a:bodyPr>
          <a:lstStyle/>
          <a:p>
            <a:r>
              <a:rPr lang="ja-JP" altLang="en-US" sz="4000" dirty="0">
                <a:latin typeface="HG丸ｺﾞｼｯｸM-PRO" panose="020F0600000000000000" pitchFamily="50" charset="-128"/>
                <a:ea typeface="HG丸ｺﾞｼｯｸM-PRO" panose="020F0600000000000000" pitchFamily="50" charset="-128"/>
              </a:rPr>
              <a:t>設置に至る経緯</a:t>
            </a:r>
          </a:p>
        </p:txBody>
      </p:sp>
      <p:sp>
        <p:nvSpPr>
          <p:cNvPr id="3" name="字幕 2">
            <a:extLst>
              <a:ext uri="{FF2B5EF4-FFF2-40B4-BE49-F238E27FC236}">
                <a16:creationId xmlns:a16="http://schemas.microsoft.com/office/drawing/2014/main" id="{8FE01EAE-1698-4D73-A448-CB364A4B36E4}"/>
              </a:ext>
            </a:extLst>
          </p:cNvPr>
          <p:cNvSpPr>
            <a:spLocks noGrp="1"/>
          </p:cNvSpPr>
          <p:nvPr>
            <p:ph type="subTitle" idx="1"/>
          </p:nvPr>
        </p:nvSpPr>
        <p:spPr>
          <a:xfrm>
            <a:off x="1089497" y="1702340"/>
            <a:ext cx="9844391" cy="3822970"/>
          </a:xfrm>
        </p:spPr>
        <p:txBody>
          <a:bodyPr>
            <a:normAutofit/>
          </a:bodyPr>
          <a:lstStyle/>
          <a:p>
            <a:pPr algn="l"/>
            <a:r>
              <a:rPr lang="ja-JP" altLang="ja-JP" sz="3200" dirty="0">
                <a:latin typeface="HGｺﾞｼｯｸM" panose="020B0609000000000000" pitchFamily="49" charset="-128"/>
                <a:ea typeface="HGｺﾞｼｯｸM" panose="020B0609000000000000" pitchFamily="49" charset="-128"/>
              </a:rPr>
              <a:t>本市では、分野を越えたさまざまな団体が関わる広域の会議体（ネットワーク）は存在していたものの、消費者問題に特化することで、被害の未然防止・早期解決のための活動を柔軟に行いたいと考え、消費生活センターが中心となり、関係機関同士が連携して高齢者等を見守る「消費者安全確保地域協議会」を新規に立ち上げました。</a:t>
            </a:r>
          </a:p>
          <a:p>
            <a:pPr algn="l"/>
            <a:endParaRPr kumimoji="1" lang="ja-JP" altLang="en-US" sz="3200" dirty="0">
              <a:latin typeface="HGｺﾞｼｯｸM" panose="020B0609000000000000" pitchFamily="49" charset="-128"/>
              <a:ea typeface="HGｺﾞｼｯｸM" panose="020B0609000000000000" pitchFamily="49" charset="-128"/>
            </a:endParaRPr>
          </a:p>
        </p:txBody>
      </p:sp>
      <p:pic>
        <p:nvPicPr>
          <p:cNvPr id="1028" name="Picture 4" descr="労働組合のイラスト（笑顔）">
            <a:extLst>
              <a:ext uri="{FF2B5EF4-FFF2-40B4-BE49-F238E27FC236}">
                <a16:creationId xmlns:a16="http://schemas.microsoft.com/office/drawing/2014/main" id="{6C85F2D2-0F18-4C23-A128-AA10EE15D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608" y="4491948"/>
            <a:ext cx="2066723" cy="206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6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8B82E-D08C-4C55-A9CF-E9DC066F091C}"/>
              </a:ext>
            </a:extLst>
          </p:cNvPr>
          <p:cNvSpPr>
            <a:spLocks noGrp="1"/>
          </p:cNvSpPr>
          <p:nvPr>
            <p:ph type="ctrTitle"/>
          </p:nvPr>
        </p:nvSpPr>
        <p:spPr>
          <a:xfrm>
            <a:off x="4264419" y="358003"/>
            <a:ext cx="3641388" cy="655669"/>
          </a:xfrm>
        </p:spPr>
        <p:txBody>
          <a:bodyPr>
            <a:normAutofit/>
          </a:bodyPr>
          <a:lstStyle/>
          <a:p>
            <a:r>
              <a:rPr lang="ja-JP" altLang="en-US" sz="4000" dirty="0">
                <a:latin typeface="HG丸ｺﾞｼｯｸM-PRO" panose="020F0600000000000000" pitchFamily="50" charset="-128"/>
                <a:ea typeface="HG丸ｺﾞｼｯｸM-PRO" panose="020F0600000000000000" pitchFamily="50" charset="-128"/>
              </a:rPr>
              <a:t>協議会の概要</a:t>
            </a:r>
          </a:p>
        </p:txBody>
      </p:sp>
      <p:sp>
        <p:nvSpPr>
          <p:cNvPr id="3" name="字幕 2">
            <a:extLst>
              <a:ext uri="{FF2B5EF4-FFF2-40B4-BE49-F238E27FC236}">
                <a16:creationId xmlns:a16="http://schemas.microsoft.com/office/drawing/2014/main" id="{8FE01EAE-1698-4D73-A448-CB364A4B36E4}"/>
              </a:ext>
            </a:extLst>
          </p:cNvPr>
          <p:cNvSpPr>
            <a:spLocks noGrp="1"/>
          </p:cNvSpPr>
          <p:nvPr>
            <p:ph type="subTitle" idx="1"/>
          </p:nvPr>
        </p:nvSpPr>
        <p:spPr>
          <a:xfrm>
            <a:off x="907868" y="1261522"/>
            <a:ext cx="7463247" cy="557787"/>
          </a:xfrm>
        </p:spPr>
        <p:txBody>
          <a:bodyPr>
            <a:normAutofit/>
          </a:bodyPr>
          <a:lstStyle/>
          <a:p>
            <a:pPr algn="l"/>
            <a:r>
              <a:rPr lang="ja-JP" altLang="en-US" sz="3200" dirty="0">
                <a:latin typeface="HGｺﾞｼｯｸM" panose="020B0609000000000000" pitchFamily="49" charset="-128"/>
                <a:ea typeface="HGｺﾞｼｯｸM" panose="020B0609000000000000" pitchFamily="49" charset="-128"/>
              </a:rPr>
              <a:t>設置</a:t>
            </a:r>
            <a:r>
              <a:rPr lang="ja-JP" altLang="en-US" sz="3200" b="1" dirty="0">
                <a:solidFill>
                  <a:srgbClr val="222222"/>
                </a:solidFill>
                <a:latin typeface="HGｺﾞｼｯｸM" panose="020B0609000000000000" pitchFamily="49" charset="-128"/>
                <a:ea typeface="HGｺﾞｼｯｸM" panose="020B0609000000000000" pitchFamily="49" charset="-128"/>
              </a:rPr>
              <a:t>年月日</a:t>
            </a:r>
            <a:r>
              <a:rPr lang="ja-JP" altLang="en-US" sz="3200" dirty="0">
                <a:latin typeface="HGｺﾞｼｯｸM" panose="020B0609000000000000" pitchFamily="49" charset="-128"/>
                <a:ea typeface="HGｺﾞｼｯｸM" panose="020B0609000000000000" pitchFamily="49" charset="-128"/>
              </a:rPr>
              <a:t>：平成</a:t>
            </a:r>
            <a:r>
              <a:rPr lang="en-US" altLang="ja-JP" sz="3200" dirty="0">
                <a:latin typeface="HGｺﾞｼｯｸM" panose="020B0609000000000000" pitchFamily="49" charset="-128"/>
                <a:ea typeface="HGｺﾞｼｯｸM" panose="020B0609000000000000" pitchFamily="49" charset="-128"/>
              </a:rPr>
              <a:t>31</a:t>
            </a:r>
            <a:r>
              <a:rPr lang="ja-JP" altLang="en-US" sz="3200" dirty="0">
                <a:latin typeface="HGｺﾞｼｯｸM" panose="020B0609000000000000" pitchFamily="49" charset="-128"/>
                <a:ea typeface="HGｺﾞｼｯｸM" panose="020B0609000000000000" pitchFamily="49" charset="-128"/>
              </a:rPr>
              <a:t>（</a:t>
            </a:r>
            <a:r>
              <a:rPr lang="en-US" altLang="ja-JP" sz="3200" dirty="0">
                <a:latin typeface="HGｺﾞｼｯｸM" panose="020B0609000000000000" pitchFamily="49" charset="-128"/>
                <a:ea typeface="HGｺﾞｼｯｸM" panose="020B0609000000000000" pitchFamily="49" charset="-128"/>
              </a:rPr>
              <a:t>2019</a:t>
            </a:r>
            <a:r>
              <a:rPr lang="ja-JP" altLang="en-US" sz="3200" dirty="0">
                <a:latin typeface="HGｺﾞｼｯｸM" panose="020B0609000000000000" pitchFamily="49" charset="-128"/>
                <a:ea typeface="HGｺﾞｼｯｸM" panose="020B0609000000000000" pitchFamily="49" charset="-128"/>
              </a:rPr>
              <a:t>）年</a:t>
            </a:r>
            <a:r>
              <a:rPr lang="en-US" altLang="ja-JP" sz="3200" dirty="0">
                <a:latin typeface="HGｺﾞｼｯｸM" panose="020B0609000000000000" pitchFamily="49" charset="-128"/>
                <a:ea typeface="HGｺﾞｼｯｸM" panose="020B0609000000000000" pitchFamily="49" charset="-128"/>
              </a:rPr>
              <a:t>4</a:t>
            </a:r>
            <a:r>
              <a:rPr lang="ja-JP" altLang="en-US" sz="3200" dirty="0">
                <a:latin typeface="HGｺﾞｼｯｸM" panose="020B0609000000000000" pitchFamily="49" charset="-128"/>
                <a:ea typeface="HGｺﾞｼｯｸM" panose="020B0609000000000000" pitchFamily="49" charset="-128"/>
              </a:rPr>
              <a:t>月</a:t>
            </a:r>
            <a:r>
              <a:rPr lang="en-US" altLang="ja-JP" sz="3200" dirty="0">
                <a:latin typeface="HGｺﾞｼｯｸM" panose="020B0609000000000000" pitchFamily="49" charset="-128"/>
                <a:ea typeface="HGｺﾞｼｯｸM" panose="020B0609000000000000" pitchFamily="49" charset="-128"/>
              </a:rPr>
              <a:t>1</a:t>
            </a:r>
            <a:r>
              <a:rPr lang="ja-JP" altLang="en-US" sz="3200" dirty="0">
                <a:latin typeface="HGｺﾞｼｯｸM" panose="020B0609000000000000" pitchFamily="49" charset="-128"/>
                <a:ea typeface="HGｺﾞｼｯｸM" panose="020B0609000000000000" pitchFamily="49" charset="-128"/>
              </a:rPr>
              <a:t>日</a:t>
            </a:r>
            <a:endParaRPr kumimoji="1" lang="ja-JP" altLang="en-US" sz="3200" dirty="0">
              <a:latin typeface="HGｺﾞｼｯｸM" panose="020B0609000000000000" pitchFamily="49" charset="-128"/>
              <a:ea typeface="HGｺﾞｼｯｸM" panose="020B0609000000000000" pitchFamily="49" charset="-128"/>
            </a:endParaRPr>
          </a:p>
        </p:txBody>
      </p:sp>
      <p:sp>
        <p:nvSpPr>
          <p:cNvPr id="7" name="字幕 2">
            <a:extLst>
              <a:ext uri="{FF2B5EF4-FFF2-40B4-BE49-F238E27FC236}">
                <a16:creationId xmlns:a16="http://schemas.microsoft.com/office/drawing/2014/main" id="{8FE01EAE-1698-4D73-A448-CB364A4B36E4}"/>
              </a:ext>
            </a:extLst>
          </p:cNvPr>
          <p:cNvSpPr txBox="1">
            <a:spLocks/>
          </p:cNvSpPr>
          <p:nvPr/>
        </p:nvSpPr>
        <p:spPr>
          <a:xfrm>
            <a:off x="907868" y="1737847"/>
            <a:ext cx="10376263" cy="557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latin typeface="HGｺﾞｼｯｸM" panose="020B0609000000000000" pitchFamily="49" charset="-128"/>
                <a:ea typeface="HGｺﾞｼｯｸM" panose="020B0609000000000000" pitchFamily="49" charset="-128"/>
              </a:rPr>
              <a:t>設置根拠：枚方市消費者安全確保地域協議会設置要綱</a:t>
            </a:r>
          </a:p>
        </p:txBody>
      </p:sp>
      <p:sp>
        <p:nvSpPr>
          <p:cNvPr id="8" name="字幕 2">
            <a:extLst>
              <a:ext uri="{FF2B5EF4-FFF2-40B4-BE49-F238E27FC236}">
                <a16:creationId xmlns:a16="http://schemas.microsoft.com/office/drawing/2014/main" id="{8FE01EAE-1698-4D73-A448-CB364A4B36E4}"/>
              </a:ext>
            </a:extLst>
          </p:cNvPr>
          <p:cNvSpPr txBox="1">
            <a:spLocks/>
          </p:cNvSpPr>
          <p:nvPr/>
        </p:nvSpPr>
        <p:spPr>
          <a:xfrm>
            <a:off x="907868" y="2223914"/>
            <a:ext cx="2331721" cy="557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latin typeface="HGｺﾞｼｯｸM" panose="020B0609000000000000" pitchFamily="49" charset="-128"/>
                <a:ea typeface="HGｺﾞｼｯｸM" panose="020B0609000000000000" pitchFamily="49" charset="-128"/>
              </a:rPr>
              <a:t>構成機関：</a:t>
            </a:r>
            <a:endParaRPr lang="ja-JP" altLang="en-US" sz="2800" dirty="0">
              <a:latin typeface="HGｺﾞｼｯｸM" panose="020B0609000000000000" pitchFamily="49" charset="-128"/>
              <a:ea typeface="HGｺﾞｼｯｸM" panose="020B0609000000000000" pitchFamily="49" charset="-128"/>
            </a:endParaRPr>
          </a:p>
        </p:txBody>
      </p:sp>
      <p:pic>
        <p:nvPicPr>
          <p:cNvPr id="9" name="図 8" descr="C:\Users\20070220\AppData\Local\Microsoft\Windows\INetCache\IE\E0TBKJSU\enjin_people.png"/>
          <p:cNvPicPr/>
          <p:nvPr/>
        </p:nvPicPr>
        <p:blipFill>
          <a:blip r:embed="rId2">
            <a:extLst>
              <a:ext uri="{28A0092B-C50C-407E-A947-70E740481C1C}">
                <a14:useLocalDpi xmlns:a14="http://schemas.microsoft.com/office/drawing/2010/main" val="0"/>
              </a:ext>
            </a:extLst>
          </a:blip>
          <a:srcRect/>
          <a:stretch>
            <a:fillRect/>
          </a:stretch>
        </p:blipFill>
        <p:spPr bwMode="auto">
          <a:xfrm>
            <a:off x="8683216" y="4893970"/>
            <a:ext cx="2847704" cy="1964030"/>
          </a:xfrm>
          <a:prstGeom prst="rect">
            <a:avLst/>
          </a:prstGeom>
          <a:noFill/>
          <a:ln>
            <a:noFill/>
          </a:ln>
        </p:spPr>
      </p:pic>
      <p:sp>
        <p:nvSpPr>
          <p:cNvPr id="10" name="字幕 2">
            <a:extLst>
              <a:ext uri="{FF2B5EF4-FFF2-40B4-BE49-F238E27FC236}">
                <a16:creationId xmlns:a16="http://schemas.microsoft.com/office/drawing/2014/main" id="{8FE01EAE-1698-4D73-A448-CB364A4B36E4}"/>
              </a:ext>
            </a:extLst>
          </p:cNvPr>
          <p:cNvSpPr txBox="1">
            <a:spLocks/>
          </p:cNvSpPr>
          <p:nvPr/>
        </p:nvSpPr>
        <p:spPr>
          <a:xfrm>
            <a:off x="2981914" y="2330219"/>
            <a:ext cx="8549006" cy="31853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ja-JP" sz="2700" dirty="0">
                <a:latin typeface="HGｺﾞｼｯｸM" panose="020B0609000000000000" pitchFamily="49" charset="-128"/>
                <a:ea typeface="HGｺﾞｼｯｸM" panose="020B0609000000000000" pitchFamily="49" charset="-128"/>
              </a:rPr>
              <a:t>枚方市危機管理室、枚方市市民生活部消費生活センター、枚方市健康福祉部地域健康福祉室</a:t>
            </a:r>
            <a:r>
              <a:rPr lang="ja-JP" altLang="en-US" sz="2700" dirty="0">
                <a:latin typeface="HGｺﾞｼｯｸM" panose="020B0609000000000000" pitchFamily="49" charset="-128"/>
                <a:ea typeface="HGｺﾞｼｯｸM" panose="020B0609000000000000" pitchFamily="49" charset="-128"/>
              </a:rPr>
              <a:t>（地域包括ケア担当、生活保護担当、障害福祉担当）</a:t>
            </a:r>
            <a:r>
              <a:rPr lang="ja-JP" altLang="ja-JP" sz="2700" dirty="0">
                <a:latin typeface="HGｺﾞｼｯｸM" panose="020B0609000000000000" pitchFamily="49" charset="-128"/>
                <a:ea typeface="HGｺﾞｼｯｸM" panose="020B0609000000000000" pitchFamily="49" charset="-128"/>
              </a:rPr>
              <a:t>、枚方市子ども未来部子ども青少年政策課、大阪府枚方警察署、大阪府交野警察署、大阪弁護士会、枚方市老人クラブ連合会、枚方市地域包括支援センター、枚方市社会福祉協議会、枚方市民生委員児童委員協議会</a:t>
            </a:r>
            <a:endParaRPr lang="en-US" altLang="ja-JP" sz="2700" dirty="0">
              <a:latin typeface="HGｺﾞｼｯｸM" panose="020B0609000000000000" pitchFamily="49" charset="-128"/>
              <a:ea typeface="HGｺﾞｼｯｸM" panose="020B0609000000000000" pitchFamily="49" charset="-128"/>
            </a:endParaRPr>
          </a:p>
          <a:p>
            <a:pPr algn="l"/>
            <a:r>
              <a:rPr lang="ja-JP" altLang="en-US" dirty="0">
                <a:latin typeface="HGｺﾞｼｯｸM" panose="020B0609000000000000" pitchFamily="49" charset="-128"/>
                <a:ea typeface="HGｺﾞｼｯｸM" panose="020B0609000000000000" pitchFamily="49" charset="-128"/>
              </a:rPr>
              <a:t>（令和</a:t>
            </a:r>
            <a:r>
              <a:rPr lang="en-US" altLang="ja-JP" dirty="0">
                <a:latin typeface="HGｺﾞｼｯｸM" panose="020B0609000000000000" pitchFamily="49" charset="-128"/>
                <a:ea typeface="HGｺﾞｼｯｸM" panose="020B0609000000000000" pitchFamily="49" charset="-128"/>
              </a:rPr>
              <a:t>2</a:t>
            </a:r>
            <a:r>
              <a:rPr lang="ja-JP" altLang="en-US" dirty="0">
                <a:latin typeface="HGｺﾞｼｯｸM" panose="020B0609000000000000" pitchFamily="49" charset="-128"/>
                <a:ea typeface="HGｺﾞｼｯｸM" panose="020B0609000000000000" pitchFamily="49" charset="-128"/>
              </a:rPr>
              <a:t>年</a:t>
            </a:r>
            <a:r>
              <a:rPr lang="en-US" altLang="ja-JP" dirty="0">
                <a:latin typeface="HGｺﾞｼｯｸM" panose="020B0609000000000000" pitchFamily="49" charset="-128"/>
                <a:ea typeface="HGｺﾞｼｯｸM" panose="020B0609000000000000" pitchFamily="49" charset="-128"/>
              </a:rPr>
              <a:t>4</a:t>
            </a:r>
            <a:r>
              <a:rPr lang="ja-JP" altLang="en-US" dirty="0">
                <a:latin typeface="HGｺﾞｼｯｸM" panose="020B0609000000000000" pitchFamily="49" charset="-128"/>
                <a:ea typeface="HGｺﾞｼｯｸM" panose="020B0609000000000000" pitchFamily="49" charset="-128"/>
              </a:rPr>
              <a:t>月</a:t>
            </a:r>
            <a:r>
              <a:rPr lang="en-US" altLang="ja-JP" dirty="0">
                <a:latin typeface="HGｺﾞｼｯｸM" panose="020B0609000000000000" pitchFamily="49" charset="-128"/>
                <a:ea typeface="HGｺﾞｼｯｸM" panose="020B0609000000000000" pitchFamily="49" charset="-128"/>
              </a:rPr>
              <a:t>1</a:t>
            </a:r>
            <a:r>
              <a:rPr lang="ja-JP" altLang="en-US" dirty="0">
                <a:latin typeface="HGｺﾞｼｯｸM" panose="020B0609000000000000" pitchFamily="49" charset="-128"/>
                <a:ea typeface="HGｺﾞｼｯｸM" panose="020B0609000000000000" pitchFamily="49" charset="-128"/>
              </a:rPr>
              <a:t>日現在）</a:t>
            </a:r>
          </a:p>
        </p:txBody>
      </p:sp>
    </p:spTree>
    <p:extLst>
      <p:ext uri="{BB962C8B-B14F-4D97-AF65-F5344CB8AC3E}">
        <p14:creationId xmlns:p14="http://schemas.microsoft.com/office/powerpoint/2010/main" val="79644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40C15-BA79-4734-8964-C7A3BC3AC33A}"/>
              </a:ext>
            </a:extLst>
          </p:cNvPr>
          <p:cNvSpPr>
            <a:spLocks noGrp="1"/>
          </p:cNvSpPr>
          <p:nvPr>
            <p:ph type="ctrTitle"/>
          </p:nvPr>
        </p:nvSpPr>
        <p:spPr>
          <a:xfrm>
            <a:off x="1524000" y="425585"/>
            <a:ext cx="9144000" cy="651752"/>
          </a:xfrm>
        </p:spPr>
        <p:txBody>
          <a:bodyPr>
            <a:normAutofit/>
          </a:bodyPr>
          <a:lstStyle/>
          <a:p>
            <a:r>
              <a:rPr kumimoji="1" lang="ja-JP" altLang="en-US" sz="4000" dirty="0">
                <a:latin typeface="HG丸ｺﾞｼｯｸM-PRO" panose="020F0600000000000000" pitchFamily="50" charset="-128"/>
                <a:ea typeface="HG丸ｺﾞｼｯｸM-PRO" panose="020F0600000000000000" pitchFamily="50" charset="-128"/>
              </a:rPr>
              <a:t>会議の開催</a:t>
            </a:r>
          </a:p>
        </p:txBody>
      </p:sp>
      <p:sp>
        <p:nvSpPr>
          <p:cNvPr id="3" name="字幕 2">
            <a:extLst>
              <a:ext uri="{FF2B5EF4-FFF2-40B4-BE49-F238E27FC236}">
                <a16:creationId xmlns:a16="http://schemas.microsoft.com/office/drawing/2014/main" id="{BFC5FC6F-5493-43C7-BBBD-C43FAF285EC7}"/>
              </a:ext>
            </a:extLst>
          </p:cNvPr>
          <p:cNvSpPr>
            <a:spLocks noGrp="1"/>
          </p:cNvSpPr>
          <p:nvPr>
            <p:ph type="subTitle" idx="1"/>
          </p:nvPr>
        </p:nvSpPr>
        <p:spPr>
          <a:xfrm>
            <a:off x="525294" y="1315712"/>
            <a:ext cx="6546715" cy="4226576"/>
          </a:xfrm>
        </p:spPr>
        <p:txBody>
          <a:bodyPr>
            <a:normAutofit/>
          </a:bodyPr>
          <a:lstStyle/>
          <a:p>
            <a:pPr algn="l"/>
            <a:endParaRPr lang="en-US" altLang="ja-JP" sz="800" dirty="0">
              <a:solidFill>
                <a:srgbClr val="222222"/>
              </a:solidFill>
              <a:latin typeface="HGｺﾞｼｯｸM" panose="020B0609000000000000" pitchFamily="49" charset="-128"/>
              <a:ea typeface="HGｺﾞｼｯｸM" panose="020B0609000000000000" pitchFamily="49" charset="-128"/>
            </a:endParaRPr>
          </a:p>
          <a:p>
            <a:pPr algn="l"/>
            <a:r>
              <a:rPr lang="en-US" altLang="ja-JP" sz="2800" dirty="0">
                <a:solidFill>
                  <a:srgbClr val="222222"/>
                </a:solidFill>
                <a:latin typeface="HGｺﾞｼｯｸM" panose="020B0609000000000000" pitchFamily="49" charset="-128"/>
                <a:ea typeface="HGｺﾞｼｯｸM" panose="020B0609000000000000" pitchFamily="49" charset="-128"/>
              </a:rPr>
              <a:t>【</a:t>
            </a:r>
            <a:r>
              <a:rPr lang="ja-JP" altLang="en-US" sz="2800" dirty="0">
                <a:solidFill>
                  <a:srgbClr val="222222"/>
                </a:solidFill>
                <a:latin typeface="HGｺﾞｼｯｸM" panose="020B0609000000000000" pitchFamily="49" charset="-128"/>
                <a:ea typeface="HGｺﾞｼｯｸM" panose="020B0609000000000000" pitchFamily="49" charset="-128"/>
              </a:rPr>
              <a:t>設置後、初めての会議の内容</a:t>
            </a:r>
            <a:r>
              <a:rPr lang="en-US" altLang="ja-JP" sz="2800" dirty="0">
                <a:solidFill>
                  <a:srgbClr val="222222"/>
                </a:solidFill>
                <a:latin typeface="HGｺﾞｼｯｸM" panose="020B0609000000000000" pitchFamily="49" charset="-128"/>
                <a:ea typeface="HGｺﾞｼｯｸM" panose="020B0609000000000000" pitchFamily="49" charset="-128"/>
              </a:rPr>
              <a:t>】</a:t>
            </a:r>
          </a:p>
          <a:p>
            <a:pPr algn="l"/>
            <a:r>
              <a:rPr lang="ja-JP" altLang="en-US" sz="2800" dirty="0">
                <a:solidFill>
                  <a:srgbClr val="222222"/>
                </a:solidFill>
                <a:latin typeface="HGｺﾞｼｯｸM" panose="020B0609000000000000" pitchFamily="49" charset="-128"/>
                <a:ea typeface="HGｺﾞｼｯｸM" panose="020B0609000000000000" pitchFamily="49" charset="-128"/>
              </a:rPr>
              <a:t>①構成メンバー自己紹介</a:t>
            </a:r>
            <a:endParaRPr lang="en-US" altLang="ja-JP" sz="2800" dirty="0">
              <a:solidFill>
                <a:srgbClr val="222222"/>
              </a:solidFill>
              <a:latin typeface="HGｺﾞｼｯｸM" panose="020B0609000000000000" pitchFamily="49" charset="-128"/>
              <a:ea typeface="HGｺﾞｼｯｸM" panose="020B0609000000000000" pitchFamily="49" charset="-128"/>
            </a:endParaRPr>
          </a:p>
          <a:p>
            <a:pPr algn="l"/>
            <a:r>
              <a:rPr lang="ja-JP" altLang="en-US" sz="2800" dirty="0">
                <a:solidFill>
                  <a:srgbClr val="222222"/>
                </a:solidFill>
                <a:latin typeface="HGｺﾞｼｯｸM" panose="020B0609000000000000" pitchFamily="49" charset="-128"/>
                <a:ea typeface="HGｺﾞｼｯｸM" panose="020B0609000000000000" pitchFamily="49" charset="-128"/>
              </a:rPr>
              <a:t>②協議会の設立趣旨や目的を再確認</a:t>
            </a:r>
            <a:endParaRPr lang="en-US" altLang="ja-JP" sz="2800" dirty="0">
              <a:solidFill>
                <a:srgbClr val="222222"/>
              </a:solidFill>
              <a:latin typeface="HGｺﾞｼｯｸM" panose="020B0609000000000000" pitchFamily="49" charset="-128"/>
              <a:ea typeface="HGｺﾞｼｯｸM" panose="020B0609000000000000" pitchFamily="49" charset="-128"/>
            </a:endParaRPr>
          </a:p>
          <a:p>
            <a:pPr algn="l"/>
            <a:r>
              <a:rPr lang="ja-JP" altLang="en-US" sz="2800" dirty="0">
                <a:solidFill>
                  <a:srgbClr val="222222"/>
                </a:solidFill>
                <a:latin typeface="HGｺﾞｼｯｸM" panose="020B0609000000000000" pitchFamily="49" charset="-128"/>
                <a:ea typeface="HGｺﾞｼｯｸM" panose="020B0609000000000000" pitchFamily="49" charset="-128"/>
              </a:rPr>
              <a:t>③</a:t>
            </a:r>
            <a:r>
              <a:rPr lang="ja-JP" altLang="en-US" sz="2800" b="0" i="0" dirty="0">
                <a:solidFill>
                  <a:srgbClr val="222222"/>
                </a:solidFill>
                <a:effectLst/>
                <a:latin typeface="HGｺﾞｼｯｸM" panose="020B0609000000000000" pitchFamily="49" charset="-128"/>
                <a:ea typeface="HGｺﾞｼｯｸM" panose="020B0609000000000000" pitchFamily="49" charset="-128"/>
              </a:rPr>
              <a:t>設置後の連携事例の共有</a:t>
            </a:r>
            <a:endParaRPr lang="en-US" altLang="ja-JP" sz="2800" b="0" i="0" dirty="0">
              <a:solidFill>
                <a:srgbClr val="222222"/>
              </a:solidFill>
              <a:effectLst/>
              <a:latin typeface="HGｺﾞｼｯｸM" panose="020B0609000000000000" pitchFamily="49" charset="-128"/>
              <a:ea typeface="HGｺﾞｼｯｸM" panose="020B0609000000000000" pitchFamily="49" charset="-128"/>
            </a:endParaRPr>
          </a:p>
          <a:p>
            <a:pPr algn="l"/>
            <a:r>
              <a:rPr lang="ja-JP" altLang="en-US" sz="2800" dirty="0">
                <a:solidFill>
                  <a:srgbClr val="222222"/>
                </a:solidFill>
                <a:latin typeface="HGｺﾞｼｯｸM" panose="020B0609000000000000" pitchFamily="49" charset="-128"/>
                <a:ea typeface="HGｺﾞｼｯｸM" panose="020B0609000000000000" pitchFamily="49" charset="-128"/>
              </a:rPr>
              <a:t>④</a:t>
            </a:r>
            <a:r>
              <a:rPr lang="ja-JP" altLang="en-US" sz="2800" b="0" i="0" dirty="0">
                <a:solidFill>
                  <a:srgbClr val="222222"/>
                </a:solidFill>
                <a:effectLst/>
                <a:latin typeface="HGｺﾞｼｯｸM" panose="020B0609000000000000" pitchFamily="49" charset="-128"/>
                <a:ea typeface="HGｺﾞｼｯｸM" panose="020B0609000000000000" pitchFamily="49" charset="-128"/>
              </a:rPr>
              <a:t>弁護士による研修</a:t>
            </a:r>
            <a:endParaRPr lang="en-US" altLang="ja-JP" sz="2800" b="0" i="0" dirty="0">
              <a:solidFill>
                <a:srgbClr val="222222"/>
              </a:solidFill>
              <a:effectLst/>
              <a:latin typeface="HGｺﾞｼｯｸM" panose="020B0609000000000000" pitchFamily="49" charset="-128"/>
              <a:ea typeface="HGｺﾞｼｯｸM" panose="020B0609000000000000" pitchFamily="49" charset="-128"/>
            </a:endParaRPr>
          </a:p>
          <a:p>
            <a:pPr algn="l"/>
            <a:r>
              <a:rPr lang="ja-JP" altLang="en-US" b="0" i="0" dirty="0">
                <a:solidFill>
                  <a:srgbClr val="222222"/>
                </a:solidFill>
                <a:effectLst/>
                <a:latin typeface="HGｺﾞｼｯｸM" panose="020B0609000000000000" pitchFamily="49" charset="-128"/>
                <a:ea typeface="HGｺﾞｼｯｸM" panose="020B0609000000000000" pitchFamily="49" charset="-128"/>
              </a:rPr>
              <a:t>テーマ：「地域の力で消費者を守ろう 見守りネットワークの意義と役割」</a:t>
            </a:r>
            <a:endParaRPr lang="en-US" altLang="ja-JP" b="0" i="0" dirty="0">
              <a:solidFill>
                <a:srgbClr val="222222"/>
              </a:solidFill>
              <a:effectLst/>
              <a:latin typeface="HGｺﾞｼｯｸM" panose="020B0609000000000000" pitchFamily="49" charset="-128"/>
              <a:ea typeface="HGｺﾞｼｯｸM" panose="020B0609000000000000" pitchFamily="49" charset="-128"/>
            </a:endParaRPr>
          </a:p>
          <a:p>
            <a:pPr algn="l"/>
            <a:r>
              <a:rPr lang="ja-JP" altLang="en-US" sz="2800" dirty="0">
                <a:solidFill>
                  <a:srgbClr val="222222"/>
                </a:solidFill>
                <a:latin typeface="HGｺﾞｼｯｸM" panose="020B0609000000000000" pitchFamily="49" charset="-128"/>
                <a:ea typeface="HGｺﾞｼｯｸM" panose="020B0609000000000000" pitchFamily="49" charset="-128"/>
              </a:rPr>
              <a:t>⑤その他意見交換</a:t>
            </a:r>
            <a:endParaRPr lang="en-US" altLang="ja-JP" sz="2800" b="0" i="0" dirty="0">
              <a:solidFill>
                <a:srgbClr val="222222"/>
              </a:solidFill>
              <a:effectLst/>
              <a:latin typeface="HGｺﾞｼｯｸM" panose="020B0609000000000000" pitchFamily="49" charset="-128"/>
              <a:ea typeface="HGｺﾞｼｯｸM" panose="020B0609000000000000" pitchFamily="49" charset="-128"/>
            </a:endParaRPr>
          </a:p>
          <a:p>
            <a:pPr algn="l"/>
            <a:endParaRPr lang="en-US" altLang="ja-JP" sz="800" b="0" i="0" dirty="0">
              <a:solidFill>
                <a:srgbClr val="222222"/>
              </a:solidFill>
              <a:effectLst/>
              <a:latin typeface="HGｺﾞｼｯｸM" panose="020B0609000000000000" pitchFamily="49" charset="-128"/>
              <a:ea typeface="HGｺﾞｼｯｸM" panose="020B0609000000000000" pitchFamily="49" charset="-128"/>
            </a:endParaRPr>
          </a:p>
        </p:txBody>
      </p:sp>
      <p:pic>
        <p:nvPicPr>
          <p:cNvPr id="5" name="図 4">
            <a:extLst>
              <a:ext uri="{FF2B5EF4-FFF2-40B4-BE49-F238E27FC236}">
                <a16:creationId xmlns:a16="http://schemas.microsoft.com/office/drawing/2014/main" id="{EFD79753-7866-46C0-ACCA-6619734CA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158" y="2853007"/>
            <a:ext cx="3489426" cy="3489426"/>
          </a:xfrm>
          <a:prstGeom prst="rect">
            <a:avLst/>
          </a:prstGeom>
        </p:spPr>
      </p:pic>
      <p:sp>
        <p:nvSpPr>
          <p:cNvPr id="4" name="吹き出し: 角を丸めた四角形 3">
            <a:extLst>
              <a:ext uri="{FF2B5EF4-FFF2-40B4-BE49-F238E27FC236}">
                <a16:creationId xmlns:a16="http://schemas.microsoft.com/office/drawing/2014/main" id="{4A6F9F9B-B3DD-43D6-8DA1-0B3E8A385EB1}"/>
              </a:ext>
            </a:extLst>
          </p:cNvPr>
          <p:cNvSpPr/>
          <p:nvPr/>
        </p:nvSpPr>
        <p:spPr>
          <a:xfrm>
            <a:off x="7169283" y="1415467"/>
            <a:ext cx="4387177" cy="1099410"/>
          </a:xfrm>
          <a:prstGeom prst="wedgeRoundRectCallout">
            <a:avLst>
              <a:gd name="adj1" fmla="val -9309"/>
              <a:gd name="adj2" fmla="val 83678"/>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latin typeface="HGｺﾞｼｯｸM" panose="020B0609000000000000" pitchFamily="49" charset="-128"/>
                <a:ea typeface="HGｺﾞｼｯｸM" panose="020B0609000000000000" pitchFamily="49" charset="-128"/>
              </a:rPr>
              <a:t>協議会がより実効あるものとするためにはどうすれば良いかこれからみんなで考えていきましょう！</a:t>
            </a:r>
            <a:endParaRPr kumimoji="1" lang="ja-JP" altLang="en-US" sz="2000" dirty="0">
              <a:latin typeface="HGｺﾞｼｯｸM" panose="020B0609000000000000" pitchFamily="49" charset="-128"/>
              <a:ea typeface="HGｺﾞｼｯｸM" panose="020B0609000000000000" pitchFamily="49" charset="-128"/>
            </a:endParaRPr>
          </a:p>
        </p:txBody>
      </p:sp>
      <p:sp>
        <p:nvSpPr>
          <p:cNvPr id="8" name="吹き出し: 角を丸めた四角形 7">
            <a:extLst>
              <a:ext uri="{FF2B5EF4-FFF2-40B4-BE49-F238E27FC236}">
                <a16:creationId xmlns:a16="http://schemas.microsoft.com/office/drawing/2014/main" id="{2C230E88-1DD9-4E75-98BC-CFF97EB0396D}"/>
              </a:ext>
            </a:extLst>
          </p:cNvPr>
          <p:cNvSpPr/>
          <p:nvPr/>
        </p:nvSpPr>
        <p:spPr>
          <a:xfrm>
            <a:off x="4465694" y="5214826"/>
            <a:ext cx="2811295" cy="1118681"/>
          </a:xfrm>
          <a:prstGeom prst="wedgeRoundRectCallout">
            <a:avLst>
              <a:gd name="adj1" fmla="val 66173"/>
              <a:gd name="adj2" fmla="val -64981"/>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a:latin typeface="HGｺﾞｼｯｸM" panose="020B0609000000000000" pitchFamily="49" charset="-128"/>
                <a:ea typeface="HGｺﾞｼｯｸM" panose="020B0609000000000000" pitchFamily="49" charset="-128"/>
              </a:rPr>
              <a:t>できたら見守り者向けの研修をしてほしいな。</a:t>
            </a:r>
          </a:p>
        </p:txBody>
      </p:sp>
    </p:spTree>
    <p:extLst>
      <p:ext uri="{BB962C8B-B14F-4D97-AF65-F5344CB8AC3E}">
        <p14:creationId xmlns:p14="http://schemas.microsoft.com/office/powerpoint/2010/main" val="3205662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40C15-BA79-4734-8964-C7A3BC3AC33A}"/>
              </a:ext>
            </a:extLst>
          </p:cNvPr>
          <p:cNvSpPr>
            <a:spLocks noGrp="1"/>
          </p:cNvSpPr>
          <p:nvPr>
            <p:ph type="ctrTitle"/>
          </p:nvPr>
        </p:nvSpPr>
        <p:spPr>
          <a:xfrm>
            <a:off x="1368358" y="685801"/>
            <a:ext cx="9144000" cy="651752"/>
          </a:xfrm>
        </p:spPr>
        <p:txBody>
          <a:bodyPr>
            <a:normAutofit/>
          </a:bodyPr>
          <a:lstStyle/>
          <a:p>
            <a:r>
              <a:rPr lang="ja-JP" altLang="en-US" sz="4000" dirty="0">
                <a:latin typeface="HG丸ｺﾞｼｯｸM-PRO" panose="020F0600000000000000" pitchFamily="50" charset="-128"/>
                <a:ea typeface="HG丸ｺﾞｼｯｸM-PRO" panose="020F0600000000000000" pitchFamily="50" charset="-128"/>
              </a:rPr>
              <a:t>消費者被害対策チーム」</a:t>
            </a:r>
            <a:r>
              <a:rPr kumimoji="1" lang="ja-JP" altLang="en-US" sz="4000" dirty="0">
                <a:latin typeface="HG丸ｺﾞｼｯｸM-PRO" panose="020F0600000000000000" pitchFamily="50" charset="-128"/>
                <a:ea typeface="HG丸ｺﾞｼｯｸM-PRO" panose="020F0600000000000000" pitchFamily="50" charset="-128"/>
              </a:rPr>
              <a:t>会議</a:t>
            </a:r>
            <a:r>
              <a:rPr lang="ja-JP" altLang="en-US" sz="4000" dirty="0">
                <a:latin typeface="HG丸ｺﾞｼｯｸM-PRO" panose="020F0600000000000000" pitchFamily="50" charset="-128"/>
                <a:ea typeface="HG丸ｺﾞｼｯｸM-PRO" panose="020F0600000000000000" pitchFamily="50" charset="-128"/>
              </a:rPr>
              <a:t>への参加</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字幕 2">
            <a:extLst>
              <a:ext uri="{FF2B5EF4-FFF2-40B4-BE49-F238E27FC236}">
                <a16:creationId xmlns:a16="http://schemas.microsoft.com/office/drawing/2014/main" id="{BFC5FC6F-5493-43C7-BBBD-C43FAF285EC7}"/>
              </a:ext>
            </a:extLst>
          </p:cNvPr>
          <p:cNvSpPr>
            <a:spLocks noGrp="1"/>
          </p:cNvSpPr>
          <p:nvPr>
            <p:ph type="subTitle" idx="1"/>
          </p:nvPr>
        </p:nvSpPr>
        <p:spPr>
          <a:xfrm>
            <a:off x="666938" y="2047672"/>
            <a:ext cx="6306766" cy="3005846"/>
          </a:xfrm>
        </p:spPr>
        <p:txBody>
          <a:bodyPr>
            <a:normAutofit/>
          </a:bodyPr>
          <a:lstStyle/>
          <a:p>
            <a:pPr algn="l"/>
            <a:r>
              <a:rPr lang="ja-JP" altLang="en-US" sz="2800" b="1" i="0" dirty="0">
                <a:solidFill>
                  <a:srgbClr val="222222"/>
                </a:solidFill>
                <a:effectLst/>
                <a:latin typeface="HGｺﾞｼｯｸM" panose="020B0609000000000000" pitchFamily="49" charset="-128"/>
                <a:ea typeface="HGｺﾞｼｯｸM" panose="020B0609000000000000" pitchFamily="49" charset="-128"/>
              </a:rPr>
              <a:t>地域包括支援センターの社会福祉士部会おいて、協議会の立ち上げに合わせて創設された「消費者被害対策チーム」の会議に消費生活センターの職員が参加し、如何にして消費者被害を防ぐのかということをテーマに定期的に意見交換を行っています。</a:t>
            </a:r>
          </a:p>
          <a:p>
            <a:pPr algn="l"/>
            <a:endParaRPr lang="en-US" altLang="ja-JP" sz="2800" dirty="0">
              <a:solidFill>
                <a:srgbClr val="222222"/>
              </a:solidFill>
              <a:latin typeface="HGｺﾞｼｯｸM" panose="020B0609000000000000" pitchFamily="49" charset="-128"/>
              <a:ea typeface="HGｺﾞｼｯｸM" panose="020B0609000000000000" pitchFamily="49" charset="-128"/>
            </a:endParaRPr>
          </a:p>
        </p:txBody>
      </p:sp>
      <p:pic>
        <p:nvPicPr>
          <p:cNvPr id="5" name="図 4">
            <a:extLst>
              <a:ext uri="{FF2B5EF4-FFF2-40B4-BE49-F238E27FC236}">
                <a16:creationId xmlns:a16="http://schemas.microsoft.com/office/drawing/2014/main" id="{EFD79753-7866-46C0-ACCA-6619734CA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821" y="3127002"/>
            <a:ext cx="3302979" cy="3302979"/>
          </a:xfrm>
          <a:prstGeom prst="rect">
            <a:avLst/>
          </a:prstGeom>
        </p:spPr>
      </p:pic>
      <p:sp>
        <p:nvSpPr>
          <p:cNvPr id="4" name="吹き出し: 角を丸めた四角形 3">
            <a:extLst>
              <a:ext uri="{FF2B5EF4-FFF2-40B4-BE49-F238E27FC236}">
                <a16:creationId xmlns:a16="http://schemas.microsoft.com/office/drawing/2014/main" id="{AB898AB0-0BD3-4DD5-BC08-5875AFFEBCA0}"/>
              </a:ext>
            </a:extLst>
          </p:cNvPr>
          <p:cNvSpPr/>
          <p:nvPr/>
        </p:nvSpPr>
        <p:spPr>
          <a:xfrm>
            <a:off x="7558392" y="1867711"/>
            <a:ext cx="3122578" cy="943583"/>
          </a:xfrm>
          <a:prstGeom prst="wedgeRoundRectCallout">
            <a:avLst>
              <a:gd name="adj1" fmla="val -11490"/>
              <a:gd name="adj2" fmla="val 90895"/>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a:latin typeface="HGｺﾞｼｯｸM" panose="020B0609000000000000" pitchFamily="49" charset="-128"/>
                <a:ea typeface="HGｺﾞｼｯｸM" panose="020B0609000000000000" pitchFamily="49" charset="-128"/>
              </a:rPr>
              <a:t>対応マニュアルを作成したら動きやすいのでは？</a:t>
            </a:r>
          </a:p>
        </p:txBody>
      </p:sp>
      <p:sp>
        <p:nvSpPr>
          <p:cNvPr id="6" name="吹き出し: 角を丸めた四角形 5">
            <a:extLst>
              <a:ext uri="{FF2B5EF4-FFF2-40B4-BE49-F238E27FC236}">
                <a16:creationId xmlns:a16="http://schemas.microsoft.com/office/drawing/2014/main" id="{9A394C3F-6D69-4A91-A837-89D51D7AEB66}"/>
              </a:ext>
            </a:extLst>
          </p:cNvPr>
          <p:cNvSpPr/>
          <p:nvPr/>
        </p:nvSpPr>
        <p:spPr>
          <a:xfrm>
            <a:off x="4173165" y="5053518"/>
            <a:ext cx="3132307" cy="1118681"/>
          </a:xfrm>
          <a:prstGeom prst="wedgeRoundRectCallout">
            <a:avLst>
              <a:gd name="adj1" fmla="val 64789"/>
              <a:gd name="adj2" fmla="val -4981"/>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latin typeface="HGｺﾞｼｯｸM" panose="020B0609000000000000" pitchFamily="49" charset="-128"/>
                <a:ea typeface="HGｺﾞｼｯｸM" panose="020B0609000000000000" pitchFamily="49" charset="-128"/>
              </a:rPr>
              <a:t>そうですね！あわせて啓発物品を作成してもいいかもしれないですね。</a:t>
            </a:r>
            <a:endParaRPr kumimoji="1" lang="ja-JP" altLang="en-US" sz="2000" dirty="0">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301184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40C15-BA79-4734-8964-C7A3BC3AC33A}"/>
              </a:ext>
            </a:extLst>
          </p:cNvPr>
          <p:cNvSpPr>
            <a:spLocks noGrp="1"/>
          </p:cNvSpPr>
          <p:nvPr>
            <p:ph type="ctrTitle"/>
          </p:nvPr>
        </p:nvSpPr>
        <p:spPr>
          <a:xfrm>
            <a:off x="1309992" y="491248"/>
            <a:ext cx="9144000" cy="651752"/>
          </a:xfrm>
        </p:spPr>
        <p:txBody>
          <a:bodyPr>
            <a:normAutofit/>
          </a:bodyPr>
          <a:lstStyle/>
          <a:p>
            <a:r>
              <a:rPr kumimoji="1" lang="ja-JP" altLang="en-US" sz="4000" dirty="0">
                <a:latin typeface="HG丸ｺﾞｼｯｸM-PRO" panose="020F0600000000000000" pitchFamily="50" charset="-128"/>
                <a:ea typeface="HG丸ｺﾞｼｯｸM-PRO" panose="020F0600000000000000" pitchFamily="50" charset="-128"/>
              </a:rPr>
              <a:t>見守り対応マニュアルの作成</a:t>
            </a:r>
          </a:p>
        </p:txBody>
      </p:sp>
      <p:sp>
        <p:nvSpPr>
          <p:cNvPr id="3" name="字幕 2">
            <a:extLst>
              <a:ext uri="{FF2B5EF4-FFF2-40B4-BE49-F238E27FC236}">
                <a16:creationId xmlns:a16="http://schemas.microsoft.com/office/drawing/2014/main" id="{BFC5FC6F-5493-43C7-BBBD-C43FAF285EC7}"/>
              </a:ext>
            </a:extLst>
          </p:cNvPr>
          <p:cNvSpPr>
            <a:spLocks noGrp="1"/>
          </p:cNvSpPr>
          <p:nvPr>
            <p:ph type="subTitle" idx="1"/>
          </p:nvPr>
        </p:nvSpPr>
        <p:spPr>
          <a:xfrm>
            <a:off x="563695" y="1533200"/>
            <a:ext cx="4601689" cy="2465961"/>
          </a:xfrm>
        </p:spPr>
        <p:txBody>
          <a:bodyPr>
            <a:normAutofit/>
          </a:bodyPr>
          <a:lstStyle/>
          <a:p>
            <a:pPr algn="l"/>
            <a:r>
              <a:rPr lang="ja-JP" altLang="en-US" sz="2800" b="1" dirty="0">
                <a:solidFill>
                  <a:srgbClr val="222222"/>
                </a:solidFill>
                <a:latin typeface="HGｺﾞｼｯｸM" panose="020B0609000000000000" pitchFamily="49" charset="-128"/>
                <a:ea typeface="HGｺﾞｼｯｸM" panose="020B0609000000000000" pitchFamily="49" charset="-128"/>
              </a:rPr>
              <a:t>高齢者等の消費者被害を未然に防止し、早期解決するためには、利用者と接する機会の</a:t>
            </a:r>
            <a:r>
              <a:rPr lang="ja-JP" altLang="en-US" sz="2800" b="1" dirty="0" smtClean="0">
                <a:solidFill>
                  <a:srgbClr val="222222"/>
                </a:solidFill>
                <a:latin typeface="HGｺﾞｼｯｸM" panose="020B0609000000000000" pitchFamily="49" charset="-128"/>
                <a:ea typeface="HGｺﾞｼｯｸM" panose="020B0609000000000000" pitchFamily="49" charset="-128"/>
              </a:rPr>
              <a:t>多いケアマネジャー等が</a:t>
            </a:r>
            <a:r>
              <a:rPr lang="ja-JP" altLang="en-US" sz="2800" b="1" dirty="0">
                <a:solidFill>
                  <a:srgbClr val="222222"/>
                </a:solidFill>
                <a:highlight>
                  <a:srgbClr val="FFFF00"/>
                </a:highlight>
                <a:latin typeface="HGｺﾞｼｯｸM" panose="020B0609000000000000" pitchFamily="49" charset="-128"/>
                <a:ea typeface="HGｺﾞｼｯｸM" panose="020B0609000000000000" pitchFamily="49" charset="-128"/>
              </a:rPr>
              <a:t>日常生活の変化に気づくことが重要</a:t>
            </a:r>
            <a:endParaRPr lang="en-US" altLang="ja-JP" sz="2800" b="1" dirty="0">
              <a:solidFill>
                <a:srgbClr val="222222"/>
              </a:solidFill>
              <a:highlight>
                <a:srgbClr val="FFFF00"/>
              </a:highlight>
              <a:latin typeface="HGｺﾞｼｯｸM" panose="020B0609000000000000" pitchFamily="49" charset="-128"/>
              <a:ea typeface="HGｺﾞｼｯｸM" panose="020B0609000000000000" pitchFamily="49" charset="-128"/>
            </a:endParaRPr>
          </a:p>
        </p:txBody>
      </p:sp>
      <p:sp>
        <p:nvSpPr>
          <p:cNvPr id="4" name="矢印: 下 3">
            <a:extLst>
              <a:ext uri="{FF2B5EF4-FFF2-40B4-BE49-F238E27FC236}">
                <a16:creationId xmlns:a16="http://schemas.microsoft.com/office/drawing/2014/main" id="{37BBBDFC-E5D0-43B8-8239-2CF4E7DD189E}"/>
              </a:ext>
            </a:extLst>
          </p:cNvPr>
          <p:cNvSpPr/>
          <p:nvPr/>
        </p:nvSpPr>
        <p:spPr>
          <a:xfrm>
            <a:off x="2164147" y="4155897"/>
            <a:ext cx="700392" cy="46692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字幕 2">
            <a:extLst>
              <a:ext uri="{FF2B5EF4-FFF2-40B4-BE49-F238E27FC236}">
                <a16:creationId xmlns:a16="http://schemas.microsoft.com/office/drawing/2014/main" id="{A8579DC2-C317-43AF-87FD-A62CA9ADDBEA}"/>
              </a:ext>
            </a:extLst>
          </p:cNvPr>
          <p:cNvSpPr txBox="1">
            <a:spLocks/>
          </p:cNvSpPr>
          <p:nvPr/>
        </p:nvSpPr>
        <p:spPr>
          <a:xfrm>
            <a:off x="563694" y="4779561"/>
            <a:ext cx="4601689" cy="16331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b="1" dirty="0">
                <a:solidFill>
                  <a:srgbClr val="222222"/>
                </a:solidFill>
                <a:latin typeface="HGｺﾞｼｯｸM" panose="020B0609000000000000" pitchFamily="49" charset="-128"/>
                <a:ea typeface="HGｺﾞｼｯｸM" panose="020B0609000000000000" pitchFamily="49" charset="-128"/>
              </a:rPr>
              <a:t>統一した対応ができるよう、「見守り対応マニュアル」を作成し、同マニュアルに基づき運用</a:t>
            </a:r>
            <a:endParaRPr lang="en-US" altLang="ja-JP" sz="2800" b="1" dirty="0">
              <a:solidFill>
                <a:srgbClr val="222222"/>
              </a:solidFill>
              <a:latin typeface="HGｺﾞｼｯｸM" panose="020B0609000000000000" pitchFamily="49" charset="-128"/>
              <a:ea typeface="HGｺﾞｼｯｸM" panose="020B0609000000000000" pitchFamily="49" charset="-128"/>
            </a:endParaRPr>
          </a:p>
        </p:txBody>
      </p:sp>
      <p:pic>
        <p:nvPicPr>
          <p:cNvPr id="1026" name="Picture 2" descr="ナースキャップのない女性看護師のイラスト「ひらめいた」">
            <a:extLst>
              <a:ext uri="{FF2B5EF4-FFF2-40B4-BE49-F238E27FC236}">
                <a16:creationId xmlns:a16="http://schemas.microsoft.com/office/drawing/2014/main" id="{C80721B6-D6B5-4265-A3F0-86E46065D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738" y="3513116"/>
            <a:ext cx="916062" cy="1266446"/>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A080D6BC-9DDA-4DFE-9F97-57CB8F3913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410645">
            <a:off x="8286967" y="1876890"/>
            <a:ext cx="3210741" cy="4262472"/>
          </a:xfrm>
          <a:prstGeom prst="rect">
            <a:avLst/>
          </a:prstGeom>
        </p:spPr>
      </p:pic>
      <p:pic>
        <p:nvPicPr>
          <p:cNvPr id="11" name="図 10">
            <a:extLst>
              <a:ext uri="{FF2B5EF4-FFF2-40B4-BE49-F238E27FC236}">
                <a16:creationId xmlns:a16="http://schemas.microsoft.com/office/drawing/2014/main" id="{4882BCC9-0F2F-47EB-BF9E-A6367E436C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321369">
            <a:off x="5320342" y="1826226"/>
            <a:ext cx="3275758" cy="4355010"/>
          </a:xfrm>
          <a:prstGeom prst="rect">
            <a:avLst/>
          </a:prstGeom>
        </p:spPr>
      </p:pic>
    </p:spTree>
    <p:extLst>
      <p:ext uri="{BB962C8B-B14F-4D97-AF65-F5344CB8AC3E}">
        <p14:creationId xmlns:p14="http://schemas.microsoft.com/office/powerpoint/2010/main" val="90091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40C15-BA79-4734-8964-C7A3BC3AC33A}"/>
              </a:ext>
            </a:extLst>
          </p:cNvPr>
          <p:cNvSpPr>
            <a:spLocks noGrp="1"/>
          </p:cNvSpPr>
          <p:nvPr>
            <p:ph type="ctrTitle"/>
          </p:nvPr>
        </p:nvSpPr>
        <p:spPr>
          <a:xfrm>
            <a:off x="1524000" y="469404"/>
            <a:ext cx="9144000" cy="686931"/>
          </a:xfrm>
        </p:spPr>
        <p:txBody>
          <a:bodyPr>
            <a:normAutofit/>
          </a:bodyPr>
          <a:lstStyle/>
          <a:p>
            <a:r>
              <a:rPr kumimoji="1" lang="ja-JP" altLang="en-US" sz="4000" dirty="0">
                <a:latin typeface="HG丸ｺﾞｼｯｸM-PRO" panose="020F0600000000000000" pitchFamily="50" charset="-128"/>
                <a:ea typeface="HG丸ｺﾞｼｯｸM-PRO" panose="020F0600000000000000" pitchFamily="50" charset="-128"/>
              </a:rPr>
              <a:t>駅街頭</a:t>
            </a:r>
            <a:r>
              <a:rPr kumimoji="1" lang="en-US" altLang="ja-JP" sz="4000" dirty="0">
                <a:latin typeface="HG丸ｺﾞｼｯｸM-PRO" panose="020F0600000000000000" pitchFamily="50" charset="-128"/>
                <a:ea typeface="HG丸ｺﾞｼｯｸM-PRO" panose="020F0600000000000000" pitchFamily="50" charset="-128"/>
              </a:rPr>
              <a:t>PR</a:t>
            </a:r>
            <a:r>
              <a:rPr kumimoji="1" lang="ja-JP" altLang="en-US" sz="4000" dirty="0">
                <a:latin typeface="HG丸ｺﾞｼｯｸM-PRO" panose="020F0600000000000000" pitchFamily="50" charset="-128"/>
                <a:ea typeface="HG丸ｺﾞｼｯｸM-PRO" panose="020F0600000000000000" pitchFamily="50" charset="-128"/>
              </a:rPr>
              <a:t>活動</a:t>
            </a:r>
          </a:p>
        </p:txBody>
      </p:sp>
      <p:sp>
        <p:nvSpPr>
          <p:cNvPr id="3" name="字幕 2">
            <a:extLst>
              <a:ext uri="{FF2B5EF4-FFF2-40B4-BE49-F238E27FC236}">
                <a16:creationId xmlns:a16="http://schemas.microsoft.com/office/drawing/2014/main" id="{BFC5FC6F-5493-43C7-BBBD-C43FAF285EC7}"/>
              </a:ext>
            </a:extLst>
          </p:cNvPr>
          <p:cNvSpPr>
            <a:spLocks noGrp="1"/>
          </p:cNvSpPr>
          <p:nvPr>
            <p:ph type="subTitle" idx="1"/>
          </p:nvPr>
        </p:nvSpPr>
        <p:spPr>
          <a:xfrm>
            <a:off x="428473" y="1523957"/>
            <a:ext cx="6867272" cy="1373876"/>
          </a:xfrm>
        </p:spPr>
        <p:txBody>
          <a:bodyPr>
            <a:normAutofit/>
          </a:bodyPr>
          <a:lstStyle/>
          <a:p>
            <a:pPr algn="l"/>
            <a:r>
              <a:rPr kumimoji="1" lang="en-US" altLang="ja-JP" sz="2800" dirty="0">
                <a:latin typeface="HGｺﾞｼｯｸM" panose="020B0609000000000000" pitchFamily="49" charset="-128"/>
                <a:ea typeface="HGｺﾞｼｯｸM" panose="020B0609000000000000" pitchFamily="49" charset="-128"/>
              </a:rPr>
              <a:t>5</a:t>
            </a:r>
            <a:r>
              <a:rPr kumimoji="1" lang="ja-JP" altLang="en-US" sz="2800" dirty="0">
                <a:latin typeface="HGｺﾞｼｯｸM" panose="020B0609000000000000" pitchFamily="49" charset="-128"/>
                <a:ea typeface="HGｺﾞｼｯｸM" panose="020B0609000000000000" pitchFamily="49" charset="-128"/>
              </a:rPr>
              <a:t>月と</a:t>
            </a:r>
            <a:r>
              <a:rPr kumimoji="1" lang="en-US" altLang="ja-JP" sz="2800" dirty="0">
                <a:latin typeface="HGｺﾞｼｯｸM" panose="020B0609000000000000" pitchFamily="49" charset="-128"/>
                <a:ea typeface="HGｺﾞｼｯｸM" panose="020B0609000000000000" pitchFamily="49" charset="-128"/>
              </a:rPr>
              <a:t>11</a:t>
            </a:r>
            <a:r>
              <a:rPr kumimoji="1" lang="ja-JP" altLang="en-US" sz="2800" dirty="0">
                <a:latin typeface="HGｺﾞｼｯｸM" panose="020B0609000000000000" pitchFamily="49" charset="-128"/>
                <a:ea typeface="HGｺﾞｼｯｸM" panose="020B0609000000000000" pitchFamily="49" charset="-128"/>
              </a:rPr>
              <a:t>月に市内主要駅にて協議会の構成メンバーと</a:t>
            </a:r>
            <a:r>
              <a:rPr lang="ja-JP" altLang="en-US" sz="2800" b="0" i="0" dirty="0">
                <a:solidFill>
                  <a:srgbClr val="222222"/>
                </a:solidFill>
                <a:effectLst/>
                <a:latin typeface="HGｺﾞｼｯｸM" panose="020B0609000000000000" pitchFamily="49" charset="-128"/>
                <a:ea typeface="HGｺﾞｼｯｸM" panose="020B0609000000000000" pitchFamily="49" charset="-128"/>
              </a:rPr>
              <a:t>啓発物品</a:t>
            </a:r>
            <a:r>
              <a:rPr lang="ja-JP" altLang="en-US" sz="2800" dirty="0">
                <a:solidFill>
                  <a:srgbClr val="222222"/>
                </a:solidFill>
                <a:latin typeface="HGｺﾞｼｯｸM" panose="020B0609000000000000" pitchFamily="49" charset="-128"/>
                <a:ea typeface="HGｺﾞｼｯｸM" panose="020B0609000000000000" pitchFamily="49" charset="-128"/>
              </a:rPr>
              <a:t>や</a:t>
            </a:r>
            <a:r>
              <a:rPr lang="ja-JP" altLang="en-US" sz="2800" b="0" i="0" dirty="0">
                <a:solidFill>
                  <a:srgbClr val="222222"/>
                </a:solidFill>
                <a:effectLst/>
                <a:latin typeface="HGｺﾞｼｯｸM" panose="020B0609000000000000" pitchFamily="49" charset="-128"/>
                <a:ea typeface="HGｺﾞｼｯｸM" panose="020B0609000000000000" pitchFamily="49" charset="-128"/>
              </a:rPr>
              <a:t>啓発情報紙等を配布しました。</a:t>
            </a:r>
            <a:endParaRPr kumimoji="1" lang="ja-JP" altLang="en-US" sz="2800" dirty="0">
              <a:latin typeface="HGｺﾞｼｯｸM" panose="020B0609000000000000" pitchFamily="49" charset="-128"/>
              <a:ea typeface="HGｺﾞｼｯｸM" panose="020B0609000000000000" pitchFamily="49" charset="-128"/>
            </a:endParaRPr>
          </a:p>
        </p:txBody>
      </p:sp>
      <p:pic>
        <p:nvPicPr>
          <p:cNvPr id="5" name="図 4">
            <a:extLst>
              <a:ext uri="{FF2B5EF4-FFF2-40B4-BE49-F238E27FC236}">
                <a16:creationId xmlns:a16="http://schemas.microsoft.com/office/drawing/2014/main" id="{A49115FE-63A1-4AA0-B9DD-A261F4A1A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603" y="1585158"/>
            <a:ext cx="4169924" cy="3128243"/>
          </a:xfrm>
          <a:prstGeom prst="rect">
            <a:avLst/>
          </a:prstGeom>
        </p:spPr>
      </p:pic>
      <p:pic>
        <p:nvPicPr>
          <p:cNvPr id="7" name="図 6">
            <a:extLst>
              <a:ext uri="{FF2B5EF4-FFF2-40B4-BE49-F238E27FC236}">
                <a16:creationId xmlns:a16="http://schemas.microsoft.com/office/drawing/2014/main" id="{4EEFC165-4D93-4C65-A3E7-165D1DF49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291" y="3334822"/>
            <a:ext cx="3987428" cy="2992428"/>
          </a:xfrm>
          <a:prstGeom prst="rect">
            <a:avLst/>
          </a:prstGeom>
        </p:spPr>
      </p:pic>
      <p:pic>
        <p:nvPicPr>
          <p:cNvPr id="2050" name="Picture 2" descr="ポケットティッシュ">
            <a:extLst>
              <a:ext uri="{FF2B5EF4-FFF2-40B4-BE49-F238E27FC236}">
                <a16:creationId xmlns:a16="http://schemas.microsoft.com/office/drawing/2014/main" id="{82F57DC1-3734-4930-98AB-C32D45AE597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742710" y="4962362"/>
            <a:ext cx="1925289" cy="1342140"/>
          </a:xfrm>
          <a:prstGeom prst="rect">
            <a:avLst/>
          </a:prstGeom>
          <a:noFill/>
          <a:extLst>
            <a:ext uri="{909E8E84-426E-40DD-AFC4-6F175D3DCCD1}">
              <a14:hiddenFill xmlns:a14="http://schemas.microsoft.com/office/drawing/2010/main">
                <a:solidFill>
                  <a:srgbClr val="FFFFFF"/>
                </a:solidFill>
              </a14:hiddenFill>
            </a:ext>
          </a:extLst>
        </p:spPr>
      </p:pic>
      <p:sp>
        <p:nvSpPr>
          <p:cNvPr id="8" name="字幕 2">
            <a:extLst>
              <a:ext uri="{FF2B5EF4-FFF2-40B4-BE49-F238E27FC236}">
                <a16:creationId xmlns:a16="http://schemas.microsoft.com/office/drawing/2014/main" id="{FF8CF4DB-9FB6-4F0C-A498-33511E459C52}"/>
              </a:ext>
            </a:extLst>
          </p:cNvPr>
          <p:cNvSpPr txBox="1">
            <a:spLocks/>
          </p:cNvSpPr>
          <p:nvPr/>
        </p:nvSpPr>
        <p:spPr>
          <a:xfrm>
            <a:off x="8742710" y="6327250"/>
            <a:ext cx="2104874" cy="32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600" b="1" dirty="0">
                <a:latin typeface="HGｺﾞｼｯｸM" panose="020B0609000000000000" pitchFamily="49" charset="-128"/>
                <a:ea typeface="HGｺﾞｼｯｸM" panose="020B0609000000000000" pitchFamily="49" charset="-128"/>
              </a:rPr>
              <a:t>ポケットティッシュ</a:t>
            </a:r>
          </a:p>
        </p:txBody>
      </p:sp>
      <p:pic>
        <p:nvPicPr>
          <p:cNvPr id="6" name="図 5">
            <a:extLst>
              <a:ext uri="{FF2B5EF4-FFF2-40B4-BE49-F238E27FC236}">
                <a16:creationId xmlns:a16="http://schemas.microsoft.com/office/drawing/2014/main" id="{28CFA87D-7616-4C0F-A833-29FA8FF79D7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5732" y="2897833"/>
            <a:ext cx="2572063" cy="3429417"/>
          </a:xfrm>
          <a:prstGeom prst="rect">
            <a:avLst/>
          </a:prstGeom>
        </p:spPr>
      </p:pic>
      <p:sp>
        <p:nvSpPr>
          <p:cNvPr id="10" name="字幕 2">
            <a:extLst>
              <a:ext uri="{FF2B5EF4-FFF2-40B4-BE49-F238E27FC236}">
                <a16:creationId xmlns:a16="http://schemas.microsoft.com/office/drawing/2014/main" id="{182EEB46-C6C1-41FB-A498-E51DA8B880AE}"/>
              </a:ext>
            </a:extLst>
          </p:cNvPr>
          <p:cNvSpPr txBox="1">
            <a:spLocks/>
          </p:cNvSpPr>
          <p:nvPr/>
        </p:nvSpPr>
        <p:spPr>
          <a:xfrm>
            <a:off x="642450" y="6327250"/>
            <a:ext cx="2505345" cy="32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600" b="1" dirty="0">
                <a:latin typeface="HGｺﾞｼｯｸM" panose="020B0609000000000000" pitchFamily="49" charset="-128"/>
                <a:ea typeface="HGｺﾞｼｯｸM" panose="020B0609000000000000" pitchFamily="49" charset="-128"/>
              </a:rPr>
              <a:t>月間「くらしの赤信号」</a:t>
            </a:r>
          </a:p>
        </p:txBody>
      </p:sp>
    </p:spTree>
    <p:extLst>
      <p:ext uri="{BB962C8B-B14F-4D97-AF65-F5344CB8AC3E}">
        <p14:creationId xmlns:p14="http://schemas.microsoft.com/office/powerpoint/2010/main" val="673788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40C15-BA79-4734-8964-C7A3BC3AC33A}"/>
              </a:ext>
            </a:extLst>
          </p:cNvPr>
          <p:cNvSpPr>
            <a:spLocks noGrp="1"/>
          </p:cNvSpPr>
          <p:nvPr>
            <p:ph type="ctrTitle"/>
          </p:nvPr>
        </p:nvSpPr>
        <p:spPr>
          <a:xfrm>
            <a:off x="729574" y="325881"/>
            <a:ext cx="10466962" cy="700390"/>
          </a:xfrm>
        </p:spPr>
        <p:txBody>
          <a:bodyPr>
            <a:noAutofit/>
          </a:bodyPr>
          <a:lstStyle/>
          <a:p>
            <a:r>
              <a:rPr lang="ja-JP" altLang="en-US" sz="4000" b="0" i="0" dirty="0">
                <a:solidFill>
                  <a:srgbClr val="222222"/>
                </a:solidFill>
                <a:effectLst/>
                <a:latin typeface="HG丸ｺﾞｼｯｸM-PRO" panose="020F0600000000000000" pitchFamily="50" charset="-128"/>
                <a:ea typeface="HG丸ｺﾞｼｯｸM-PRO" panose="020F0600000000000000" pitchFamily="50" charset="-128"/>
              </a:rPr>
              <a:t>消費者被害の未然防止に役に立つ情報発信</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字幕 2">
            <a:extLst>
              <a:ext uri="{FF2B5EF4-FFF2-40B4-BE49-F238E27FC236}">
                <a16:creationId xmlns:a16="http://schemas.microsoft.com/office/drawing/2014/main" id="{BFC5FC6F-5493-43C7-BBBD-C43FAF285EC7}"/>
              </a:ext>
            </a:extLst>
          </p:cNvPr>
          <p:cNvSpPr>
            <a:spLocks noGrp="1"/>
          </p:cNvSpPr>
          <p:nvPr>
            <p:ph type="subTitle" idx="1"/>
          </p:nvPr>
        </p:nvSpPr>
        <p:spPr>
          <a:xfrm>
            <a:off x="382403" y="1804480"/>
            <a:ext cx="7324927" cy="3249039"/>
          </a:xfrm>
        </p:spPr>
        <p:txBody>
          <a:bodyPr>
            <a:normAutofit/>
          </a:bodyPr>
          <a:lstStyle/>
          <a:p>
            <a:pPr algn="l"/>
            <a:r>
              <a:rPr lang="en-US" altLang="ja-JP" sz="2800" b="0" i="0" dirty="0">
                <a:solidFill>
                  <a:srgbClr val="222222"/>
                </a:solidFill>
                <a:effectLst/>
                <a:latin typeface="HGｺﾞｼｯｸM" panose="020B0609000000000000" pitchFamily="49" charset="-128"/>
                <a:ea typeface="HGｺﾞｼｯｸM" panose="020B0609000000000000" pitchFamily="49" charset="-128"/>
              </a:rPr>
              <a:t>SOS</a:t>
            </a:r>
            <a:r>
              <a:rPr lang="ja-JP" altLang="en-US" sz="2800" b="0" i="0" dirty="0">
                <a:solidFill>
                  <a:srgbClr val="222222"/>
                </a:solidFill>
                <a:effectLst/>
                <a:latin typeface="HGｺﾞｼｯｸM" panose="020B0609000000000000" pitchFamily="49" charset="-128"/>
                <a:ea typeface="HGｺﾞｼｯｸM" panose="020B0609000000000000" pitchFamily="49" charset="-128"/>
              </a:rPr>
              <a:t>ネットワークは、徘徊高齢者を 早期発見するためのもの（高齢者の生命と安全を守るためのネットワーク）で、 地域包括支援センターだけでなく、市内の全介護事業所（約</a:t>
            </a:r>
            <a:r>
              <a:rPr lang="en-US" altLang="ja-JP" sz="2800" dirty="0">
                <a:solidFill>
                  <a:srgbClr val="222222"/>
                </a:solidFill>
                <a:latin typeface="HGｺﾞｼｯｸM" panose="020B0609000000000000" pitchFamily="49" charset="-128"/>
                <a:ea typeface="HGｺﾞｼｯｸM" panose="020B0609000000000000" pitchFamily="49" charset="-128"/>
              </a:rPr>
              <a:t>7</a:t>
            </a:r>
            <a:r>
              <a:rPr lang="en-US" altLang="ja-JP" sz="2800" b="0" i="0" dirty="0">
                <a:solidFill>
                  <a:srgbClr val="222222"/>
                </a:solidFill>
                <a:effectLst/>
                <a:latin typeface="HGｺﾞｼｯｸM" panose="020B0609000000000000" pitchFamily="49" charset="-128"/>
                <a:ea typeface="HGｺﾞｼｯｸM" panose="020B0609000000000000" pitchFamily="49" charset="-128"/>
              </a:rPr>
              <a:t>00</a:t>
            </a:r>
            <a:r>
              <a:rPr lang="ja-JP" altLang="en-US" sz="2800" b="0" i="0" dirty="0">
                <a:solidFill>
                  <a:srgbClr val="222222"/>
                </a:solidFill>
                <a:effectLst/>
                <a:latin typeface="HGｺﾞｼｯｸM" panose="020B0609000000000000" pitchFamily="49" charset="-128"/>
                <a:ea typeface="HGｺﾞｼｯｸM" panose="020B0609000000000000" pitchFamily="49" charset="-128"/>
              </a:rPr>
              <a:t>か所）へ一斉に情報発信することができます。このネットワークを活用し、消費者被害の未然防止に役に立つ情報を定期的に発信しています。</a:t>
            </a:r>
            <a:endParaRPr kumimoji="1" lang="ja-JP" altLang="en-US" sz="2800" dirty="0">
              <a:latin typeface="HGｺﾞｼｯｸM" panose="020B0609000000000000" pitchFamily="49" charset="-128"/>
              <a:ea typeface="HGｺﾞｼｯｸM" panose="020B0609000000000000" pitchFamily="49" charset="-128"/>
            </a:endParaRPr>
          </a:p>
        </p:txBody>
      </p:sp>
      <p:sp>
        <p:nvSpPr>
          <p:cNvPr id="4" name="タイトル 1">
            <a:extLst>
              <a:ext uri="{FF2B5EF4-FFF2-40B4-BE49-F238E27FC236}">
                <a16:creationId xmlns:a16="http://schemas.microsoft.com/office/drawing/2014/main" id="{E3085E71-6E49-487C-94DE-CDA4D2AA0AA5}"/>
              </a:ext>
            </a:extLst>
          </p:cNvPr>
          <p:cNvSpPr txBox="1">
            <a:spLocks/>
          </p:cNvSpPr>
          <p:nvPr/>
        </p:nvSpPr>
        <p:spPr>
          <a:xfrm>
            <a:off x="1561289" y="1079773"/>
            <a:ext cx="8803533" cy="5204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solidFill>
                  <a:srgbClr val="222222"/>
                </a:solidFill>
                <a:latin typeface="HGｺﾞｼｯｸM" panose="020B0609000000000000" pitchFamily="49" charset="-128"/>
                <a:ea typeface="HGｺﾞｼｯｸM" panose="020B0609000000000000" pitchFamily="49" charset="-128"/>
              </a:rPr>
              <a:t>庁内福祉部署</a:t>
            </a:r>
            <a:r>
              <a:rPr lang="ja-JP" altLang="en-US" sz="2800" b="0" i="0" dirty="0">
                <a:solidFill>
                  <a:srgbClr val="222222"/>
                </a:solidFill>
                <a:effectLst/>
                <a:latin typeface="HGｺﾞｼｯｸM" panose="020B0609000000000000" pitchFamily="49" charset="-128"/>
                <a:ea typeface="HGｺﾞｼｯｸM" panose="020B0609000000000000" pitchFamily="49" charset="-128"/>
              </a:rPr>
              <a:t>が運用している</a:t>
            </a:r>
            <a:r>
              <a:rPr lang="en-US" altLang="ja-JP" sz="2800" b="0" i="0" dirty="0">
                <a:solidFill>
                  <a:srgbClr val="222222"/>
                </a:solidFill>
                <a:effectLst/>
                <a:latin typeface="HGｺﾞｼｯｸM" panose="020B0609000000000000" pitchFamily="49" charset="-128"/>
                <a:ea typeface="HGｺﾞｼｯｸM" panose="020B0609000000000000" pitchFamily="49" charset="-128"/>
              </a:rPr>
              <a:t>SOS</a:t>
            </a:r>
            <a:r>
              <a:rPr lang="ja-JP" altLang="en-US" sz="2800" b="0" i="0" dirty="0">
                <a:solidFill>
                  <a:srgbClr val="222222"/>
                </a:solidFill>
                <a:effectLst/>
                <a:latin typeface="HGｺﾞｼｯｸM" panose="020B0609000000000000" pitchFamily="49" charset="-128"/>
                <a:ea typeface="HGｺﾞｼｯｸM" panose="020B0609000000000000" pitchFamily="49" charset="-128"/>
              </a:rPr>
              <a:t>ネットワークの活用</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8C684C52-8DC3-421B-8282-B05F70AB5E5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86484">
            <a:off x="7848037" y="1796154"/>
            <a:ext cx="3623531" cy="4817363"/>
          </a:xfrm>
          <a:prstGeom prst="rect">
            <a:avLst/>
          </a:prstGeom>
        </p:spPr>
      </p:pic>
      <p:pic>
        <p:nvPicPr>
          <p:cNvPr id="1026" name="Picture 2" descr="ネットワークで繋がる人々のイラスト">
            <a:extLst>
              <a:ext uri="{FF2B5EF4-FFF2-40B4-BE49-F238E27FC236}">
                <a16:creationId xmlns:a16="http://schemas.microsoft.com/office/drawing/2014/main" id="{941223AE-1377-4329-86F9-686965D1A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873" y="4679004"/>
            <a:ext cx="2653625" cy="206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435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40C15-BA79-4734-8964-C7A3BC3AC33A}"/>
              </a:ext>
            </a:extLst>
          </p:cNvPr>
          <p:cNvSpPr>
            <a:spLocks noGrp="1"/>
          </p:cNvSpPr>
          <p:nvPr>
            <p:ph type="ctrTitle"/>
          </p:nvPr>
        </p:nvSpPr>
        <p:spPr>
          <a:xfrm>
            <a:off x="1397540" y="349537"/>
            <a:ext cx="9144000" cy="651753"/>
          </a:xfrm>
        </p:spPr>
        <p:txBody>
          <a:bodyPr>
            <a:normAutofit/>
          </a:bodyPr>
          <a:lstStyle/>
          <a:p>
            <a:r>
              <a:rPr lang="ja-JP" altLang="en-US" sz="3600" dirty="0">
                <a:latin typeface="HG丸ｺﾞｼｯｸM-PRO" panose="020F0600000000000000" pitchFamily="50" charset="-128"/>
                <a:ea typeface="HG丸ｺﾞｼｯｸM-PRO" panose="020F0600000000000000" pitchFamily="50" charset="-128"/>
              </a:rPr>
              <a:t>地域包括支援センターとの連携事例</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3" name="字幕 2">
            <a:extLst>
              <a:ext uri="{FF2B5EF4-FFF2-40B4-BE49-F238E27FC236}">
                <a16:creationId xmlns:a16="http://schemas.microsoft.com/office/drawing/2014/main" id="{BFC5FC6F-5493-43C7-BBBD-C43FAF285EC7}"/>
              </a:ext>
            </a:extLst>
          </p:cNvPr>
          <p:cNvSpPr>
            <a:spLocks noGrp="1"/>
          </p:cNvSpPr>
          <p:nvPr>
            <p:ph type="subTitle" idx="1"/>
          </p:nvPr>
        </p:nvSpPr>
        <p:spPr>
          <a:xfrm>
            <a:off x="885217" y="1424443"/>
            <a:ext cx="10233498" cy="1585521"/>
          </a:xfrm>
        </p:spPr>
        <p:txBody>
          <a:bodyPr>
            <a:normAutofit/>
          </a:bodyPr>
          <a:lstStyle/>
          <a:p>
            <a:pPr algn="l"/>
            <a:r>
              <a:rPr lang="ja-JP" altLang="en-US" sz="2600" dirty="0">
                <a:solidFill>
                  <a:srgbClr val="222222"/>
                </a:solidFill>
                <a:latin typeface="HGｺﾞｼｯｸM" panose="020B0609000000000000" pitchFamily="49" charset="-128"/>
                <a:ea typeface="HGｺﾞｼｯｸM" panose="020B0609000000000000" pitchFamily="49" charset="-128"/>
              </a:rPr>
              <a:t>地域包括支援センターから消費生活センターへ「利用者の家族から利用者（高齢の女性）が行きつけのカラオケの女性店主から勧められた染毛剤を買ったようである。マルチ商法の情報はあるか」との連絡を受ける</a:t>
            </a:r>
          </a:p>
        </p:txBody>
      </p:sp>
      <p:sp>
        <p:nvSpPr>
          <p:cNvPr id="5" name="字幕 2">
            <a:extLst>
              <a:ext uri="{FF2B5EF4-FFF2-40B4-BE49-F238E27FC236}">
                <a16:creationId xmlns:a16="http://schemas.microsoft.com/office/drawing/2014/main" id="{5597F027-FA72-4A88-A1E6-51B6E6BD0792}"/>
              </a:ext>
            </a:extLst>
          </p:cNvPr>
          <p:cNvSpPr txBox="1">
            <a:spLocks/>
          </p:cNvSpPr>
          <p:nvPr/>
        </p:nvSpPr>
        <p:spPr>
          <a:xfrm>
            <a:off x="885217" y="3476892"/>
            <a:ext cx="10233498" cy="1281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600" dirty="0">
                <a:solidFill>
                  <a:srgbClr val="222222"/>
                </a:solidFill>
                <a:latin typeface="HGｺﾞｼｯｸM" panose="020B0609000000000000" pitchFamily="49" charset="-128"/>
                <a:ea typeface="HGｺﾞｼｯｸM" panose="020B0609000000000000" pitchFamily="49" charset="-128"/>
              </a:rPr>
              <a:t>地域包括支援センター職員が本人とともに来所。経緯を聞き取ると、販売目的隠匿、不実告知等の問題があったので、相手方に連絡をとり、苦情内容と問題点を伝えると返品・返金に応じた。</a:t>
            </a:r>
          </a:p>
        </p:txBody>
      </p:sp>
      <p:sp>
        <p:nvSpPr>
          <p:cNvPr id="6" name="矢印: 下 5">
            <a:extLst>
              <a:ext uri="{FF2B5EF4-FFF2-40B4-BE49-F238E27FC236}">
                <a16:creationId xmlns:a16="http://schemas.microsoft.com/office/drawing/2014/main" id="{407D050E-93DC-4C13-A470-F506BAC40F16}"/>
              </a:ext>
            </a:extLst>
          </p:cNvPr>
          <p:cNvSpPr/>
          <p:nvPr/>
        </p:nvSpPr>
        <p:spPr>
          <a:xfrm>
            <a:off x="4328808" y="4794127"/>
            <a:ext cx="700392" cy="46692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01D2EDE2-9634-4450-9619-43AE551B0B4D}"/>
              </a:ext>
            </a:extLst>
          </p:cNvPr>
          <p:cNvSpPr txBox="1">
            <a:spLocks/>
          </p:cNvSpPr>
          <p:nvPr/>
        </p:nvSpPr>
        <p:spPr>
          <a:xfrm>
            <a:off x="903456" y="5433557"/>
            <a:ext cx="8512918" cy="8664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600" dirty="0">
                <a:solidFill>
                  <a:srgbClr val="222222"/>
                </a:solidFill>
                <a:latin typeface="HGｺﾞｼｯｸM" panose="020B0609000000000000" pitchFamily="49" charset="-128"/>
                <a:ea typeface="HGｺﾞｼｯｸM" panose="020B0609000000000000" pitchFamily="49" charset="-128"/>
              </a:rPr>
              <a:t>商品を返品し、後日、相談者の指定口座への入金を確認。本人には、カラオケ店とは縁を切るよう強く伝えた。</a:t>
            </a:r>
          </a:p>
        </p:txBody>
      </p:sp>
      <p:sp>
        <p:nvSpPr>
          <p:cNvPr id="9" name="矢印: 下 8">
            <a:extLst>
              <a:ext uri="{FF2B5EF4-FFF2-40B4-BE49-F238E27FC236}">
                <a16:creationId xmlns:a16="http://schemas.microsoft.com/office/drawing/2014/main" id="{FA5B3F0E-2029-4F19-83CC-B8140F77D90D}"/>
              </a:ext>
            </a:extLst>
          </p:cNvPr>
          <p:cNvSpPr/>
          <p:nvPr/>
        </p:nvSpPr>
        <p:spPr>
          <a:xfrm>
            <a:off x="4328808" y="2880743"/>
            <a:ext cx="700392" cy="46692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descr="安心しているお婆さんのイラスト">
            <a:extLst>
              <a:ext uri="{FF2B5EF4-FFF2-40B4-BE49-F238E27FC236}">
                <a16:creationId xmlns:a16="http://schemas.microsoft.com/office/drawing/2014/main" id="{460E4EA7-CA4D-470F-AC51-237F7FE72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374" y="4727643"/>
            <a:ext cx="1926076" cy="192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77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ワイド画面</PresentationFormat>
  <Paragraphs>48</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HGSｺﾞｼｯｸE</vt:lpstr>
      <vt:lpstr>HGｺﾞｼｯｸM</vt:lpstr>
      <vt:lpstr>HG丸ｺﾞｼｯｸM-PRO</vt:lpstr>
      <vt:lpstr>游ゴシック</vt:lpstr>
      <vt:lpstr>游ゴシック Light</vt:lpstr>
      <vt:lpstr>Arial</vt:lpstr>
      <vt:lpstr>Office テーマ</vt:lpstr>
      <vt:lpstr>枚方市消費者安全確保地域協議会の 取り組み</vt:lpstr>
      <vt:lpstr>設置に至る経緯</vt:lpstr>
      <vt:lpstr>協議会の概要</vt:lpstr>
      <vt:lpstr>会議の開催</vt:lpstr>
      <vt:lpstr>消費者被害対策チーム」会議への参加</vt:lpstr>
      <vt:lpstr>見守り対応マニュアルの作成</vt:lpstr>
      <vt:lpstr>駅街頭PR活動</vt:lpstr>
      <vt:lpstr>消費者被害の未然防止に役に立つ情報発信</vt:lpstr>
      <vt:lpstr>地域包括支援センターとの連携事例</vt:lpstr>
      <vt:lpstr>啓発物品の作成</vt:lpstr>
      <vt:lpstr>協議会設置のメリット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2020-11-17T08:09:36Z</dcterms:modified>
</cp:coreProperties>
</file>