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Lst>
  <p:notesMasterIdLst>
    <p:notesMasterId r:id="rId43"/>
  </p:notesMasterIdLst>
  <p:handoutMasterIdLst>
    <p:handoutMasterId r:id="rId44"/>
  </p:handoutMasterIdLst>
  <p:sldIdLst>
    <p:sldId id="256" r:id="rId2"/>
    <p:sldId id="257" r:id="rId3"/>
    <p:sldId id="258" r:id="rId4"/>
    <p:sldId id="296" r:id="rId5"/>
    <p:sldId id="317" r:id="rId6"/>
    <p:sldId id="298" r:id="rId7"/>
    <p:sldId id="299" r:id="rId8"/>
    <p:sldId id="279" r:id="rId9"/>
    <p:sldId id="309" r:id="rId10"/>
    <p:sldId id="300" r:id="rId11"/>
    <p:sldId id="281" r:id="rId12"/>
    <p:sldId id="310" r:id="rId13"/>
    <p:sldId id="301" r:id="rId14"/>
    <p:sldId id="282" r:id="rId15"/>
    <p:sldId id="311" r:id="rId16"/>
    <p:sldId id="304" r:id="rId17"/>
    <p:sldId id="325" r:id="rId18"/>
    <p:sldId id="303" r:id="rId19"/>
    <p:sldId id="312" r:id="rId20"/>
    <p:sldId id="306" r:id="rId21"/>
    <p:sldId id="283" r:id="rId22"/>
    <p:sldId id="313" r:id="rId23"/>
    <p:sldId id="318" r:id="rId24"/>
    <p:sldId id="321" r:id="rId25"/>
    <p:sldId id="319" r:id="rId26"/>
    <p:sldId id="307" r:id="rId27"/>
    <p:sldId id="308" r:id="rId28"/>
    <p:sldId id="284" r:id="rId29"/>
    <p:sldId id="324" r:id="rId30"/>
    <p:sldId id="323" r:id="rId31"/>
    <p:sldId id="314" r:id="rId32"/>
    <p:sldId id="287" r:id="rId33"/>
    <p:sldId id="327" r:id="rId34"/>
    <p:sldId id="328" r:id="rId35"/>
    <p:sldId id="289" r:id="rId36"/>
    <p:sldId id="316" r:id="rId37"/>
    <p:sldId id="291" r:id="rId38"/>
    <p:sldId id="292" r:id="rId39"/>
    <p:sldId id="329" r:id="rId40"/>
    <p:sldId id="293" r:id="rId41"/>
    <p:sldId id="294" r:id="rId42"/>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C00"/>
    <a:srgbClr val="F23C3C"/>
    <a:srgbClr val="080890"/>
    <a:srgbClr val="264478"/>
    <a:srgbClr val="255E91"/>
    <a:srgbClr val="8FAADC"/>
    <a:srgbClr val="43682B"/>
    <a:srgbClr val="636363"/>
    <a:srgbClr val="997300"/>
    <a:srgbClr val="9E48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29" autoAdjust="0"/>
    <p:restoredTop sz="54039" autoAdjust="0"/>
  </p:normalViewPr>
  <p:slideViewPr>
    <p:cSldViewPr snapToGrid="0">
      <p:cViewPr varScale="1">
        <p:scale>
          <a:sx n="86" d="100"/>
          <a:sy n="86" d="100"/>
        </p:scale>
        <p:origin x="192"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90" d="100"/>
          <a:sy n="90" d="100"/>
        </p:scale>
        <p:origin x="2130" y="-6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fld id="{9A834D3E-CDF3-4338-9598-AC10A87EFA99}" type="datetimeFigureOut">
              <a:rPr kumimoji="1" lang="ja-JP" altLang="en-US" smtClean="0"/>
              <a:t>2022/8/26</a:t>
            </a:fld>
            <a:endParaRPr kumimoji="1" lang="ja-JP" altLang="en-US"/>
          </a:p>
        </p:txBody>
      </p:sp>
      <p:sp>
        <p:nvSpPr>
          <p:cNvPr id="4" name="フッター プレースホルダー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B225F65D-6E46-4E8E-A4F5-419CE60CB409}" type="slidenum">
              <a:rPr kumimoji="1" lang="ja-JP" altLang="en-US" smtClean="0"/>
              <a:t>‹#›</a:t>
            </a:fld>
            <a:endParaRPr kumimoji="1" lang="ja-JP" altLang="en-US"/>
          </a:p>
        </p:txBody>
      </p:sp>
    </p:spTree>
    <p:extLst>
      <p:ext uri="{BB962C8B-B14F-4D97-AF65-F5344CB8AC3E}">
        <p14:creationId xmlns:p14="http://schemas.microsoft.com/office/powerpoint/2010/main" val="1546267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C4FBE8C8-A196-4D70-B004-B2AEED4ACCA5}" type="datetimeFigureOut">
              <a:rPr kumimoji="1" lang="ja-JP" altLang="en-US" smtClean="0"/>
              <a:t>2022/8/26</a:t>
            </a:fld>
            <a:endParaRPr kumimoji="1" lang="ja-JP" altLang="en-US"/>
          </a:p>
        </p:txBody>
      </p:sp>
      <p:sp>
        <p:nvSpPr>
          <p:cNvPr id="4" name="スライド イメージ プレースホルダー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444E3541-4990-4B61-814E-17D091B63CCD}" type="slidenum">
              <a:rPr kumimoji="1" lang="ja-JP" altLang="en-US" smtClean="0"/>
              <a:t>‹#›</a:t>
            </a:fld>
            <a:endParaRPr kumimoji="1" lang="ja-JP" altLang="en-US"/>
          </a:p>
        </p:txBody>
      </p:sp>
    </p:spTree>
    <p:extLst>
      <p:ext uri="{BB962C8B-B14F-4D97-AF65-F5344CB8AC3E}">
        <p14:creationId xmlns:p14="http://schemas.microsoft.com/office/powerpoint/2010/main" val="37625231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0</a:t>
            </a:fld>
            <a:endParaRPr kumimoji="1" lang="ja-JP" altLang="en-US"/>
          </a:p>
        </p:txBody>
      </p:sp>
    </p:spTree>
    <p:extLst>
      <p:ext uri="{BB962C8B-B14F-4D97-AF65-F5344CB8AC3E}">
        <p14:creationId xmlns:p14="http://schemas.microsoft.com/office/powerpoint/2010/main" val="2146696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9</a:t>
            </a:fld>
            <a:endParaRPr kumimoji="1" lang="ja-JP" altLang="en-US"/>
          </a:p>
        </p:txBody>
      </p:sp>
    </p:spTree>
    <p:extLst>
      <p:ext uri="{BB962C8B-B14F-4D97-AF65-F5344CB8AC3E}">
        <p14:creationId xmlns:p14="http://schemas.microsoft.com/office/powerpoint/2010/main" val="2509315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10</a:t>
            </a:fld>
            <a:endParaRPr kumimoji="1" lang="ja-JP" altLang="en-US"/>
          </a:p>
        </p:txBody>
      </p:sp>
    </p:spTree>
    <p:extLst>
      <p:ext uri="{BB962C8B-B14F-4D97-AF65-F5344CB8AC3E}">
        <p14:creationId xmlns:p14="http://schemas.microsoft.com/office/powerpoint/2010/main" val="4023503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11</a:t>
            </a:fld>
            <a:endParaRPr kumimoji="1" lang="ja-JP" altLang="en-US"/>
          </a:p>
        </p:txBody>
      </p:sp>
    </p:spTree>
    <p:extLst>
      <p:ext uri="{BB962C8B-B14F-4D97-AF65-F5344CB8AC3E}">
        <p14:creationId xmlns:p14="http://schemas.microsoft.com/office/powerpoint/2010/main" val="248587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12</a:t>
            </a:fld>
            <a:endParaRPr kumimoji="1" lang="ja-JP" altLang="en-US"/>
          </a:p>
        </p:txBody>
      </p:sp>
    </p:spTree>
    <p:extLst>
      <p:ext uri="{BB962C8B-B14F-4D97-AF65-F5344CB8AC3E}">
        <p14:creationId xmlns:p14="http://schemas.microsoft.com/office/powerpoint/2010/main" val="3313145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5450" y="1243013"/>
            <a:ext cx="5692775" cy="3203575"/>
          </a:xfrm>
        </p:spPr>
      </p:sp>
      <p:sp>
        <p:nvSpPr>
          <p:cNvPr id="3" name="ノート プレースホルダー 2"/>
          <p:cNvSpPr>
            <a:spLocks noGrp="1"/>
          </p:cNvSpPr>
          <p:nvPr>
            <p:ph type="body" idx="1"/>
          </p:nvPr>
        </p:nvSpPr>
        <p:spPr>
          <a:xfrm>
            <a:off x="679768" y="4670867"/>
            <a:ext cx="5438140" cy="4770855"/>
          </a:xfrm>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13</a:t>
            </a:fld>
            <a:endParaRPr kumimoji="1" lang="ja-JP" altLang="en-US"/>
          </a:p>
        </p:txBody>
      </p:sp>
    </p:spTree>
    <p:extLst>
      <p:ext uri="{BB962C8B-B14F-4D97-AF65-F5344CB8AC3E}">
        <p14:creationId xmlns:p14="http://schemas.microsoft.com/office/powerpoint/2010/main" val="3246165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14</a:t>
            </a:fld>
            <a:endParaRPr kumimoji="1" lang="ja-JP" altLang="en-US"/>
          </a:p>
        </p:txBody>
      </p:sp>
    </p:spTree>
    <p:extLst>
      <p:ext uri="{BB962C8B-B14F-4D97-AF65-F5344CB8AC3E}">
        <p14:creationId xmlns:p14="http://schemas.microsoft.com/office/powerpoint/2010/main" val="1718997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15</a:t>
            </a:fld>
            <a:endParaRPr kumimoji="1" lang="ja-JP" altLang="en-US"/>
          </a:p>
        </p:txBody>
      </p:sp>
    </p:spTree>
    <p:extLst>
      <p:ext uri="{BB962C8B-B14F-4D97-AF65-F5344CB8AC3E}">
        <p14:creationId xmlns:p14="http://schemas.microsoft.com/office/powerpoint/2010/main" val="3878497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16</a:t>
            </a:fld>
            <a:endParaRPr kumimoji="1" lang="ja-JP" altLang="en-US"/>
          </a:p>
        </p:txBody>
      </p:sp>
    </p:spTree>
    <p:extLst>
      <p:ext uri="{BB962C8B-B14F-4D97-AF65-F5344CB8AC3E}">
        <p14:creationId xmlns:p14="http://schemas.microsoft.com/office/powerpoint/2010/main" val="2951818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17</a:t>
            </a:fld>
            <a:endParaRPr kumimoji="1" lang="ja-JP" altLang="en-US"/>
          </a:p>
        </p:txBody>
      </p:sp>
    </p:spTree>
    <p:extLst>
      <p:ext uri="{BB962C8B-B14F-4D97-AF65-F5344CB8AC3E}">
        <p14:creationId xmlns:p14="http://schemas.microsoft.com/office/powerpoint/2010/main" val="1071517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18</a:t>
            </a:fld>
            <a:endParaRPr kumimoji="1" lang="ja-JP" altLang="en-US"/>
          </a:p>
        </p:txBody>
      </p:sp>
    </p:spTree>
    <p:extLst>
      <p:ext uri="{BB962C8B-B14F-4D97-AF65-F5344CB8AC3E}">
        <p14:creationId xmlns:p14="http://schemas.microsoft.com/office/powerpoint/2010/main" val="445430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1</a:t>
            </a:fld>
            <a:endParaRPr kumimoji="1" lang="ja-JP" altLang="en-US"/>
          </a:p>
        </p:txBody>
      </p:sp>
    </p:spTree>
    <p:extLst>
      <p:ext uri="{BB962C8B-B14F-4D97-AF65-F5344CB8AC3E}">
        <p14:creationId xmlns:p14="http://schemas.microsoft.com/office/powerpoint/2010/main" val="3640011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
            </a:r>
            <a:br>
              <a:rPr kumimoji="1" lang="en-US" altLang="ja-JP" dirty="0"/>
            </a:br>
            <a:endParaRPr kumimoji="1" lang="en-US" altLang="ja-JP"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19</a:t>
            </a:fld>
            <a:endParaRPr kumimoji="1" lang="ja-JP" altLang="en-US"/>
          </a:p>
        </p:txBody>
      </p:sp>
    </p:spTree>
    <p:extLst>
      <p:ext uri="{BB962C8B-B14F-4D97-AF65-F5344CB8AC3E}">
        <p14:creationId xmlns:p14="http://schemas.microsoft.com/office/powerpoint/2010/main" val="539322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20</a:t>
            </a:fld>
            <a:endParaRPr kumimoji="1" lang="ja-JP" altLang="en-US"/>
          </a:p>
        </p:txBody>
      </p:sp>
    </p:spTree>
    <p:extLst>
      <p:ext uri="{BB962C8B-B14F-4D97-AF65-F5344CB8AC3E}">
        <p14:creationId xmlns:p14="http://schemas.microsoft.com/office/powerpoint/2010/main" val="1793590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21</a:t>
            </a:fld>
            <a:endParaRPr kumimoji="1" lang="ja-JP" altLang="en-US"/>
          </a:p>
        </p:txBody>
      </p:sp>
    </p:spTree>
    <p:extLst>
      <p:ext uri="{BB962C8B-B14F-4D97-AF65-F5344CB8AC3E}">
        <p14:creationId xmlns:p14="http://schemas.microsoft.com/office/powerpoint/2010/main" val="2450975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22</a:t>
            </a:fld>
            <a:endParaRPr kumimoji="1" lang="ja-JP" altLang="en-US"/>
          </a:p>
        </p:txBody>
      </p:sp>
    </p:spTree>
    <p:extLst>
      <p:ext uri="{BB962C8B-B14F-4D97-AF65-F5344CB8AC3E}">
        <p14:creationId xmlns:p14="http://schemas.microsoft.com/office/powerpoint/2010/main" val="1266465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3541-4990-4B61-814E-17D091B63CC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31171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24</a:t>
            </a:fld>
            <a:endParaRPr kumimoji="1" lang="ja-JP" altLang="en-US"/>
          </a:p>
        </p:txBody>
      </p:sp>
    </p:spTree>
    <p:extLst>
      <p:ext uri="{BB962C8B-B14F-4D97-AF65-F5344CB8AC3E}">
        <p14:creationId xmlns:p14="http://schemas.microsoft.com/office/powerpoint/2010/main" val="3977212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25</a:t>
            </a:fld>
            <a:endParaRPr kumimoji="1" lang="ja-JP" altLang="en-US"/>
          </a:p>
        </p:txBody>
      </p:sp>
    </p:spTree>
    <p:extLst>
      <p:ext uri="{BB962C8B-B14F-4D97-AF65-F5344CB8AC3E}">
        <p14:creationId xmlns:p14="http://schemas.microsoft.com/office/powerpoint/2010/main" val="1434487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26</a:t>
            </a:fld>
            <a:endParaRPr kumimoji="1" lang="ja-JP" altLang="en-US"/>
          </a:p>
        </p:txBody>
      </p:sp>
    </p:spTree>
    <p:extLst>
      <p:ext uri="{BB962C8B-B14F-4D97-AF65-F5344CB8AC3E}">
        <p14:creationId xmlns:p14="http://schemas.microsoft.com/office/powerpoint/2010/main" val="4190584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27</a:t>
            </a:fld>
            <a:endParaRPr kumimoji="1" lang="ja-JP" altLang="en-US"/>
          </a:p>
        </p:txBody>
      </p:sp>
    </p:spTree>
    <p:extLst>
      <p:ext uri="{BB962C8B-B14F-4D97-AF65-F5344CB8AC3E}">
        <p14:creationId xmlns:p14="http://schemas.microsoft.com/office/powerpoint/2010/main" val="2477409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28</a:t>
            </a:fld>
            <a:endParaRPr kumimoji="1" lang="ja-JP" altLang="en-US"/>
          </a:p>
        </p:txBody>
      </p:sp>
    </p:spTree>
    <p:extLst>
      <p:ext uri="{BB962C8B-B14F-4D97-AF65-F5344CB8AC3E}">
        <p14:creationId xmlns:p14="http://schemas.microsoft.com/office/powerpoint/2010/main" val="382627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2</a:t>
            </a:fld>
            <a:endParaRPr kumimoji="1" lang="ja-JP" altLang="en-US"/>
          </a:p>
        </p:txBody>
      </p:sp>
    </p:spTree>
    <p:extLst>
      <p:ext uri="{BB962C8B-B14F-4D97-AF65-F5344CB8AC3E}">
        <p14:creationId xmlns:p14="http://schemas.microsoft.com/office/powerpoint/2010/main" val="3633819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29</a:t>
            </a:fld>
            <a:endParaRPr kumimoji="1" lang="ja-JP" altLang="en-US"/>
          </a:p>
        </p:txBody>
      </p:sp>
    </p:spTree>
    <p:extLst>
      <p:ext uri="{BB962C8B-B14F-4D97-AF65-F5344CB8AC3E}">
        <p14:creationId xmlns:p14="http://schemas.microsoft.com/office/powerpoint/2010/main" val="34535407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30</a:t>
            </a:fld>
            <a:endParaRPr kumimoji="1" lang="ja-JP" altLang="en-US"/>
          </a:p>
        </p:txBody>
      </p:sp>
    </p:spTree>
    <p:extLst>
      <p:ext uri="{BB962C8B-B14F-4D97-AF65-F5344CB8AC3E}">
        <p14:creationId xmlns:p14="http://schemas.microsoft.com/office/powerpoint/2010/main" val="356434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31</a:t>
            </a:fld>
            <a:endParaRPr kumimoji="1" lang="ja-JP" altLang="en-US"/>
          </a:p>
        </p:txBody>
      </p:sp>
    </p:spTree>
    <p:extLst>
      <p:ext uri="{BB962C8B-B14F-4D97-AF65-F5344CB8AC3E}">
        <p14:creationId xmlns:p14="http://schemas.microsoft.com/office/powerpoint/2010/main" val="407564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44E3541-4990-4B61-814E-17D091B63CCD}" type="slidenum">
              <a:rPr kumimoji="1" lang="ja-JP" altLang="en-US" smtClean="0"/>
              <a:t>32</a:t>
            </a:fld>
            <a:endParaRPr kumimoji="1" lang="ja-JP" altLang="en-US"/>
          </a:p>
        </p:txBody>
      </p:sp>
    </p:spTree>
    <p:extLst>
      <p:ext uri="{BB962C8B-B14F-4D97-AF65-F5344CB8AC3E}">
        <p14:creationId xmlns:p14="http://schemas.microsoft.com/office/powerpoint/2010/main" val="393214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44E3541-4990-4B61-814E-17D091B63CCD}" type="slidenum">
              <a:rPr kumimoji="1" lang="ja-JP" altLang="en-US" smtClean="0"/>
              <a:t>33</a:t>
            </a:fld>
            <a:endParaRPr kumimoji="1" lang="ja-JP" altLang="en-US"/>
          </a:p>
        </p:txBody>
      </p:sp>
    </p:spTree>
    <p:extLst>
      <p:ext uri="{BB962C8B-B14F-4D97-AF65-F5344CB8AC3E}">
        <p14:creationId xmlns:p14="http://schemas.microsoft.com/office/powerpoint/2010/main" val="42691248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34</a:t>
            </a:fld>
            <a:endParaRPr kumimoji="1" lang="ja-JP" altLang="en-US"/>
          </a:p>
        </p:txBody>
      </p:sp>
    </p:spTree>
    <p:extLst>
      <p:ext uri="{BB962C8B-B14F-4D97-AF65-F5344CB8AC3E}">
        <p14:creationId xmlns:p14="http://schemas.microsoft.com/office/powerpoint/2010/main" val="15785457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35</a:t>
            </a:fld>
            <a:endParaRPr kumimoji="1" lang="ja-JP" altLang="en-US"/>
          </a:p>
        </p:txBody>
      </p:sp>
    </p:spTree>
    <p:extLst>
      <p:ext uri="{BB962C8B-B14F-4D97-AF65-F5344CB8AC3E}">
        <p14:creationId xmlns:p14="http://schemas.microsoft.com/office/powerpoint/2010/main" val="31111270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44E3541-4990-4B61-814E-17D091B63CCD}" type="slidenum">
              <a:rPr kumimoji="1" lang="ja-JP" altLang="en-US" smtClean="0"/>
              <a:t>36</a:t>
            </a:fld>
            <a:endParaRPr kumimoji="1" lang="ja-JP" altLang="en-US"/>
          </a:p>
        </p:txBody>
      </p:sp>
    </p:spTree>
    <p:extLst>
      <p:ext uri="{BB962C8B-B14F-4D97-AF65-F5344CB8AC3E}">
        <p14:creationId xmlns:p14="http://schemas.microsoft.com/office/powerpoint/2010/main" val="38800455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44E3541-4990-4B61-814E-17D091B63CCD}" type="slidenum">
              <a:rPr kumimoji="1" lang="ja-JP" altLang="en-US" smtClean="0"/>
              <a:t>37</a:t>
            </a:fld>
            <a:endParaRPr kumimoji="1" lang="ja-JP" altLang="en-US"/>
          </a:p>
        </p:txBody>
      </p:sp>
    </p:spTree>
    <p:extLst>
      <p:ext uri="{BB962C8B-B14F-4D97-AF65-F5344CB8AC3E}">
        <p14:creationId xmlns:p14="http://schemas.microsoft.com/office/powerpoint/2010/main" val="4082026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44E3541-4990-4B61-814E-17D091B63CCD}" type="slidenum">
              <a:rPr kumimoji="1" lang="ja-JP" altLang="en-US" smtClean="0"/>
              <a:t>38</a:t>
            </a:fld>
            <a:endParaRPr kumimoji="1" lang="ja-JP" altLang="en-US"/>
          </a:p>
        </p:txBody>
      </p:sp>
    </p:spTree>
    <p:extLst>
      <p:ext uri="{BB962C8B-B14F-4D97-AF65-F5344CB8AC3E}">
        <p14:creationId xmlns:p14="http://schemas.microsoft.com/office/powerpoint/2010/main" val="4232783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3</a:t>
            </a:fld>
            <a:endParaRPr kumimoji="1" lang="ja-JP" altLang="en-US"/>
          </a:p>
        </p:txBody>
      </p:sp>
    </p:spTree>
    <p:extLst>
      <p:ext uri="{BB962C8B-B14F-4D97-AF65-F5344CB8AC3E}">
        <p14:creationId xmlns:p14="http://schemas.microsoft.com/office/powerpoint/2010/main" val="18955931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44E3541-4990-4B61-814E-17D091B63CCD}" type="slidenum">
              <a:rPr kumimoji="1" lang="ja-JP" altLang="en-US" smtClean="0"/>
              <a:t>39</a:t>
            </a:fld>
            <a:endParaRPr kumimoji="1" lang="ja-JP" altLang="en-US"/>
          </a:p>
        </p:txBody>
      </p:sp>
    </p:spTree>
    <p:extLst>
      <p:ext uri="{BB962C8B-B14F-4D97-AF65-F5344CB8AC3E}">
        <p14:creationId xmlns:p14="http://schemas.microsoft.com/office/powerpoint/2010/main" val="37703656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40</a:t>
            </a:fld>
            <a:endParaRPr kumimoji="1" lang="ja-JP" altLang="en-US"/>
          </a:p>
        </p:txBody>
      </p:sp>
    </p:spTree>
    <p:extLst>
      <p:ext uri="{BB962C8B-B14F-4D97-AF65-F5344CB8AC3E}">
        <p14:creationId xmlns:p14="http://schemas.microsoft.com/office/powerpoint/2010/main" val="846115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4</a:t>
            </a:fld>
            <a:endParaRPr kumimoji="1" lang="ja-JP" altLang="en-US"/>
          </a:p>
        </p:txBody>
      </p:sp>
    </p:spTree>
    <p:extLst>
      <p:ext uri="{BB962C8B-B14F-4D97-AF65-F5344CB8AC3E}">
        <p14:creationId xmlns:p14="http://schemas.microsoft.com/office/powerpoint/2010/main" val="1996117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5</a:t>
            </a:fld>
            <a:endParaRPr kumimoji="1" lang="ja-JP" altLang="en-US"/>
          </a:p>
        </p:txBody>
      </p:sp>
    </p:spTree>
    <p:extLst>
      <p:ext uri="{BB962C8B-B14F-4D97-AF65-F5344CB8AC3E}">
        <p14:creationId xmlns:p14="http://schemas.microsoft.com/office/powerpoint/2010/main" val="396905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6</a:t>
            </a:fld>
            <a:endParaRPr kumimoji="1" lang="ja-JP" altLang="en-US"/>
          </a:p>
        </p:txBody>
      </p:sp>
    </p:spTree>
    <p:extLst>
      <p:ext uri="{BB962C8B-B14F-4D97-AF65-F5344CB8AC3E}">
        <p14:creationId xmlns:p14="http://schemas.microsoft.com/office/powerpoint/2010/main" val="2586700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7</a:t>
            </a:fld>
            <a:endParaRPr kumimoji="1" lang="ja-JP" altLang="en-US"/>
          </a:p>
        </p:txBody>
      </p:sp>
    </p:spTree>
    <p:extLst>
      <p:ext uri="{BB962C8B-B14F-4D97-AF65-F5344CB8AC3E}">
        <p14:creationId xmlns:p14="http://schemas.microsoft.com/office/powerpoint/2010/main" val="1028136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8</a:t>
            </a:fld>
            <a:endParaRPr kumimoji="1" lang="ja-JP" altLang="en-US"/>
          </a:p>
        </p:txBody>
      </p:sp>
    </p:spTree>
    <p:extLst>
      <p:ext uri="{BB962C8B-B14F-4D97-AF65-F5344CB8AC3E}">
        <p14:creationId xmlns:p14="http://schemas.microsoft.com/office/powerpoint/2010/main" val="2706494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3DE9C67-D1E4-4055-B1DD-F54F0B55B860}" type="datetime1">
              <a:rPr kumimoji="1" lang="ja-JP" altLang="en-US" smtClean="0"/>
              <a:t>2022/8/26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1897693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07397C1-855D-4E5B-A30B-8E8F9DB80B87}" type="datetime1">
              <a:rPr kumimoji="1" lang="ja-JP" altLang="en-US" smtClean="0"/>
              <a:t>2022/8/26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2003254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374C11F-45EE-4679-9AC8-31E6AF40C5DF}" type="datetime1">
              <a:rPr kumimoji="1" lang="ja-JP" altLang="en-US" smtClean="0"/>
              <a:t>2022/8/26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84060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A044E20-76A4-4503-B70B-98031E77A627}" type="datetime1">
              <a:rPr kumimoji="1" lang="ja-JP" altLang="en-US" smtClean="0"/>
              <a:t>2022/8/26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71132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9634F60-436D-4C58-B4EB-53FF365E38BB}" type="datetime1">
              <a:rPr kumimoji="1" lang="ja-JP" altLang="en-US" smtClean="0"/>
              <a:t>2022/8/26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138042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79F6C38-E3B2-4FC2-95E4-7DE3A2A321D3}" type="datetime1">
              <a:rPr kumimoji="1" lang="ja-JP" altLang="en-US" smtClean="0"/>
              <a:t>2022/8/26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3933552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48D6E5F-FCB0-48AA-B6A6-087B364EE995}" type="datetime1">
              <a:rPr kumimoji="1" lang="ja-JP" altLang="en-US" smtClean="0"/>
              <a:t>2022/8/26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3905307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F8847A1-BE92-4553-AC5E-9EF2192F14F8}" type="datetime1">
              <a:rPr kumimoji="1" lang="ja-JP" altLang="en-US" smtClean="0"/>
              <a:t>2022/8/26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162348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4DC09D7-E9D9-471D-ABD0-4DE5E7C0372E}" type="datetime1">
              <a:rPr kumimoji="1" lang="ja-JP" altLang="en-US" smtClean="0"/>
              <a:t>2022/8/26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2483705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5038572-8E5E-458D-BCAD-DC615A21162B}" type="datetime1">
              <a:rPr kumimoji="1" lang="ja-JP" altLang="en-US" smtClean="0"/>
              <a:t>2022/8/26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161259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013D98B-D8CC-44B2-BD30-D00AF43AA997}" type="datetime1">
              <a:rPr kumimoji="1" lang="ja-JP" altLang="en-US" smtClean="0"/>
              <a:t>2022/8/26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1727143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EB5F2-0652-4FDB-8210-78B0DA3EA6D3}" type="datetime1">
              <a:rPr kumimoji="1" lang="ja-JP" altLang="en-US" smtClean="0"/>
              <a:t>2022/8/26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2664031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hyperlink" Target="https://www.caa.go.jp/notice/caution/lif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www.pref.osaka.lg.jp/shouhi/tyuikanki/index.html"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sz="4800" dirty="0" smtClean="0">
                <a:latin typeface="HGP創英角ｺﾞｼｯｸUB" panose="020B0900000000000000" pitchFamily="50" charset="-128"/>
                <a:ea typeface="HGP創英角ｺﾞｼｯｸUB" panose="020B0900000000000000" pitchFamily="50" charset="-128"/>
              </a:rPr>
              <a:t>令和３年度</a:t>
            </a:r>
            <a:r>
              <a:rPr kumimoji="1" lang="ja-JP" altLang="en-US" sz="4800" dirty="0">
                <a:latin typeface="HGP創英角ｺﾞｼｯｸUB" panose="020B0900000000000000" pitchFamily="50" charset="-128"/>
                <a:ea typeface="HGP創英角ｺﾞｼｯｸUB" panose="020B0900000000000000" pitchFamily="50" charset="-128"/>
              </a:rPr>
              <a:t>消費生活相談の概要</a:t>
            </a:r>
          </a:p>
        </p:txBody>
      </p:sp>
      <p:sp>
        <p:nvSpPr>
          <p:cNvPr id="3" name="サブタイトル 2"/>
          <p:cNvSpPr>
            <a:spLocks noGrp="1"/>
          </p:cNvSpPr>
          <p:nvPr>
            <p:ph type="subTitle" idx="1"/>
          </p:nvPr>
        </p:nvSpPr>
        <p:spPr/>
        <p:txBody>
          <a:bodyPr>
            <a:normAutofit/>
          </a:bodyPr>
          <a:lstStyle/>
          <a:p>
            <a:r>
              <a:rPr kumimoji="1" lang="ja-JP" altLang="en-US" sz="3200" dirty="0">
                <a:latin typeface="HGP創英角ｺﾞｼｯｸUB" panose="020B0900000000000000" pitchFamily="50" charset="-128"/>
                <a:ea typeface="HGP創英角ｺﾞｼｯｸUB" panose="020B0900000000000000" pitchFamily="50" charset="-128"/>
              </a:rPr>
              <a:t>（大阪府内版）</a:t>
            </a:r>
          </a:p>
        </p:txBody>
      </p:sp>
      <p:sp>
        <p:nvSpPr>
          <p:cNvPr id="6" name="サブタイトル 2"/>
          <p:cNvSpPr txBox="1">
            <a:spLocks/>
          </p:cNvSpPr>
          <p:nvPr/>
        </p:nvSpPr>
        <p:spPr>
          <a:xfrm>
            <a:off x="8948615" y="6040438"/>
            <a:ext cx="2723905" cy="3373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200" dirty="0">
                <a:latin typeface="BIZ UDPゴシック" panose="020B0400000000000000" pitchFamily="50" charset="-128"/>
                <a:ea typeface="BIZ UDPゴシック" panose="020B0400000000000000" pitchFamily="50" charset="-128"/>
              </a:rPr>
              <a:t>消費者教育推進大使　もずやん</a:t>
            </a:r>
          </a:p>
        </p:txBody>
      </p:sp>
      <p:pic>
        <p:nvPicPr>
          <p:cNvPr id="5" name="図 4"/>
          <p:cNvPicPr>
            <a:picLocks noChangeAspect="1"/>
          </p:cNvPicPr>
          <p:nvPr/>
        </p:nvPicPr>
        <p:blipFill>
          <a:blip r:embed="rId3"/>
          <a:stretch>
            <a:fillRect/>
          </a:stretch>
        </p:blipFill>
        <p:spPr>
          <a:xfrm>
            <a:off x="9254120" y="3532327"/>
            <a:ext cx="2112894" cy="2508111"/>
          </a:xfrm>
          <a:prstGeom prst="rect">
            <a:avLst/>
          </a:prstGeom>
        </p:spPr>
      </p:pic>
    </p:spTree>
    <p:extLst>
      <p:ext uri="{BB962C8B-B14F-4D97-AF65-F5344CB8AC3E}">
        <p14:creationId xmlns:p14="http://schemas.microsoft.com/office/powerpoint/2010/main" val="2401185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7396238" y="1381756"/>
            <a:ext cx="3377477" cy="3743268"/>
          </a:xfrm>
          <a:prstGeom prst="rect">
            <a:avLst/>
          </a:prstGeom>
        </p:spPr>
      </p:pic>
      <p:pic>
        <p:nvPicPr>
          <p:cNvPr id="2" name="図 1"/>
          <p:cNvPicPr>
            <a:picLocks noChangeAspect="1"/>
          </p:cNvPicPr>
          <p:nvPr/>
        </p:nvPicPr>
        <p:blipFill>
          <a:blip r:embed="rId4"/>
          <a:stretch>
            <a:fillRect/>
          </a:stretch>
        </p:blipFill>
        <p:spPr>
          <a:xfrm>
            <a:off x="148625" y="893890"/>
            <a:ext cx="6279424" cy="5724640"/>
          </a:xfrm>
          <a:prstGeom prst="rect">
            <a:avLst/>
          </a:prstGeom>
        </p:spPr>
      </p:pic>
      <p:sp>
        <p:nvSpPr>
          <p:cNvPr id="6" name="タイトル 1"/>
          <p:cNvSpPr txBox="1">
            <a:spLocks/>
          </p:cNvSpPr>
          <p:nvPr/>
        </p:nvSpPr>
        <p:spPr>
          <a:xfrm>
            <a:off x="0" y="0"/>
            <a:ext cx="12192000" cy="900000"/>
          </a:xfrm>
          <a:prstGeom prst="rect">
            <a:avLst/>
          </a:prstGeom>
          <a:solidFill>
            <a:schemeClr val="accent5">
              <a:lumMod val="60000"/>
              <a:lumOff val="4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700" b="1" dirty="0">
                <a:solidFill>
                  <a:schemeClr val="bg1"/>
                </a:solidFill>
                <a:latin typeface="Meiryo UI" panose="020B0604030504040204" pitchFamily="50" charset="-128"/>
                <a:ea typeface="Meiryo UI" panose="020B0604030504040204" pitchFamily="50" charset="-128"/>
              </a:rPr>
              <a:t>　「移動通信サービス」や「インターネット接続回線」など</a:t>
            </a:r>
            <a:r>
              <a:rPr lang="ja-JP" altLang="en-US" sz="2700" b="1" dirty="0" smtClean="0">
                <a:solidFill>
                  <a:schemeClr val="bg1"/>
                </a:solidFill>
                <a:latin typeface="Meiryo UI" panose="020B0604030504040204" pitchFamily="50" charset="-128"/>
                <a:ea typeface="Meiryo UI" panose="020B0604030504040204" pitchFamily="50" charset="-128"/>
              </a:rPr>
              <a:t>の通信</a:t>
            </a:r>
            <a:r>
              <a:rPr lang="ja-JP" altLang="en-US" sz="2700" b="1" dirty="0">
                <a:solidFill>
                  <a:schemeClr val="bg1"/>
                </a:solidFill>
                <a:latin typeface="Meiryo UI" panose="020B0604030504040204" pitchFamily="50" charset="-128"/>
                <a:ea typeface="Meiryo UI" panose="020B0604030504040204" pitchFamily="50" charset="-128"/>
              </a:rPr>
              <a:t>契約のトラブルがめだつ</a:t>
            </a:r>
          </a:p>
        </p:txBody>
      </p:sp>
      <p:sp>
        <p:nvSpPr>
          <p:cNvPr id="7" name="スライド番号プレースホルダー 6"/>
          <p:cNvSpPr>
            <a:spLocks noGrp="1"/>
          </p:cNvSpPr>
          <p:nvPr>
            <p:ph type="sldNum" sz="quarter" idx="12"/>
          </p:nvPr>
        </p:nvSpPr>
        <p:spPr>
          <a:xfrm>
            <a:off x="9359592" y="6479476"/>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5866958" y="5200622"/>
            <a:ext cx="6325042" cy="1324145"/>
          </a:xfrm>
          <a:prstGeom prst="rect">
            <a:avLst/>
          </a:prstGeom>
          <a:noFill/>
        </p:spPr>
        <p:txBody>
          <a:bodyPr wrap="square" rtlCol="0">
            <a:spAutoFit/>
          </a:bodyPr>
          <a:lstStyle/>
          <a:p>
            <a:pPr>
              <a:lnSpc>
                <a:spcPts val="2500"/>
              </a:lnSpc>
            </a:pPr>
            <a:r>
              <a:rPr lang="ja-JP" altLang="en-US" sz="1600" dirty="0">
                <a:solidFill>
                  <a:sysClr val="windowText" lastClr="000000"/>
                </a:solidFill>
                <a:latin typeface="BIZ UDPゴシック" panose="020B0400000000000000" pitchFamily="50" charset="-128"/>
                <a:ea typeface="BIZ UDPゴシック" panose="020B0400000000000000" pitchFamily="50" charset="-128"/>
                <a:cs typeface="+mj-cs"/>
              </a:rPr>
              <a:t>・</a:t>
            </a:r>
            <a:r>
              <a:rPr lang="ja-JP" altLang="en-US" sz="1600" dirty="0" smtClean="0">
                <a:solidFill>
                  <a:sysClr val="windowText" lastClr="000000"/>
                </a:solidFill>
                <a:latin typeface="BIZ UDPゴシック" panose="020B0400000000000000" pitchFamily="50" charset="-128"/>
                <a:ea typeface="BIZ UDPゴシック" panose="020B0400000000000000" pitchFamily="50" charset="-128"/>
                <a:cs typeface="+mj-cs"/>
              </a:rPr>
              <a:t>「</a:t>
            </a:r>
            <a:r>
              <a:rPr lang="ja-JP" altLang="en-US" sz="1600" dirty="0">
                <a:solidFill>
                  <a:sysClr val="windowText" lastClr="000000"/>
                </a:solidFill>
                <a:latin typeface="BIZ UDPゴシック" panose="020B0400000000000000" pitchFamily="50" charset="-128"/>
                <a:ea typeface="BIZ UDPゴシック" panose="020B0400000000000000" pitchFamily="50" charset="-128"/>
                <a:cs typeface="+mj-cs"/>
              </a:rPr>
              <a:t>移動通信サービス</a:t>
            </a:r>
            <a:r>
              <a:rPr lang="ja-JP" altLang="en-US" sz="1600" dirty="0" smtClean="0">
                <a:solidFill>
                  <a:sysClr val="windowText" lastClr="000000"/>
                </a:solidFill>
                <a:latin typeface="BIZ UDPゴシック" panose="020B0400000000000000" pitchFamily="50" charset="-128"/>
                <a:ea typeface="BIZ UDPゴシック" panose="020B0400000000000000" pitchFamily="50" charset="-128"/>
                <a:cs typeface="+mj-cs"/>
              </a:rPr>
              <a:t>」は</a:t>
            </a:r>
            <a:r>
              <a:rPr lang="en-US" altLang="ja-JP" sz="1600" dirty="0" smtClean="0">
                <a:solidFill>
                  <a:sysClr val="windowText" lastClr="000000"/>
                </a:solidFill>
                <a:latin typeface="BIZ UDPゴシック" panose="020B0400000000000000" pitchFamily="50" charset="-128"/>
                <a:ea typeface="BIZ UDPゴシック" panose="020B0400000000000000" pitchFamily="50" charset="-128"/>
                <a:cs typeface="+mj-cs"/>
              </a:rPr>
              <a:t>2,039</a:t>
            </a:r>
            <a:r>
              <a:rPr lang="ja-JP" altLang="en-US" sz="1600" dirty="0" smtClean="0">
                <a:solidFill>
                  <a:sysClr val="windowText" lastClr="000000"/>
                </a:solidFill>
                <a:latin typeface="BIZ UDPゴシック" panose="020B0400000000000000" pitchFamily="50" charset="-128"/>
                <a:ea typeface="BIZ UDPゴシック" panose="020B0400000000000000" pitchFamily="50" charset="-128"/>
                <a:cs typeface="+mj-cs"/>
              </a:rPr>
              <a:t>件</a:t>
            </a:r>
            <a:r>
              <a:rPr lang="ja-JP" altLang="en-US" sz="1600" dirty="0">
                <a:solidFill>
                  <a:sysClr val="windowText" lastClr="000000"/>
                </a:solidFill>
                <a:latin typeface="BIZ UDPゴシック" panose="020B0400000000000000" pitchFamily="50" charset="-128"/>
                <a:ea typeface="BIZ UDPゴシック" panose="020B0400000000000000" pitchFamily="50" charset="-128"/>
                <a:cs typeface="+mj-cs"/>
              </a:rPr>
              <a:t>（</a:t>
            </a:r>
            <a:r>
              <a:rPr lang="ja-JP" altLang="en-US" sz="1600" dirty="0" smtClean="0">
                <a:solidFill>
                  <a:sysClr val="windowText" lastClr="000000"/>
                </a:solidFill>
                <a:latin typeface="BIZ UDPゴシック" panose="020B0400000000000000" pitchFamily="50" charset="-128"/>
                <a:ea typeface="BIZ UDPゴシック" panose="020B0400000000000000" pitchFamily="50" charset="-128"/>
              </a:rPr>
              <a:t>前年度比▲</a:t>
            </a:r>
            <a:r>
              <a:rPr lang="en-US" altLang="ja-JP" sz="1600" dirty="0" smtClean="0">
                <a:solidFill>
                  <a:sysClr val="windowText" lastClr="000000"/>
                </a:solidFill>
                <a:latin typeface="BIZ UDPゴシック" panose="020B0400000000000000" pitchFamily="50" charset="-128"/>
                <a:ea typeface="BIZ UDPゴシック" panose="020B0400000000000000" pitchFamily="50" charset="-128"/>
              </a:rPr>
              <a:t>136</a:t>
            </a:r>
            <a:r>
              <a:rPr lang="ja-JP" altLang="en-US" sz="1600" dirty="0" smtClean="0">
                <a:solidFill>
                  <a:sysClr val="windowText" lastClr="000000"/>
                </a:solidFill>
                <a:latin typeface="BIZ UDPゴシック" panose="020B0400000000000000" pitchFamily="50" charset="-128"/>
                <a:ea typeface="BIZ UDPゴシック" panose="020B0400000000000000" pitchFamily="50" charset="-128"/>
              </a:rPr>
              <a:t>件</a:t>
            </a:r>
            <a:r>
              <a:rPr lang="ja-JP" altLang="en-US" sz="1600" dirty="0">
                <a:solidFill>
                  <a:sysClr val="windowText" lastClr="000000"/>
                </a:solidFill>
                <a:latin typeface="BIZ UDPゴシック" panose="020B0400000000000000" pitchFamily="50" charset="-128"/>
                <a:ea typeface="BIZ UDPゴシック" panose="020B0400000000000000" pitchFamily="50" charset="-128"/>
              </a:rPr>
              <a:t>）</a:t>
            </a:r>
            <a:endParaRPr lang="en-US" altLang="ja-JP" sz="1600" dirty="0">
              <a:solidFill>
                <a:sysClr val="windowText" lastClr="000000"/>
              </a:solidFill>
              <a:latin typeface="BIZ UDPゴシック" panose="020B0400000000000000" pitchFamily="50" charset="-128"/>
              <a:ea typeface="BIZ UDPゴシック" panose="020B0400000000000000" pitchFamily="50" charset="-128"/>
              <a:cs typeface="+mj-cs"/>
            </a:endParaRPr>
          </a:p>
          <a:p>
            <a:pPr>
              <a:lnSpc>
                <a:spcPts val="2500"/>
              </a:lnSpc>
            </a:pPr>
            <a:r>
              <a:rPr lang="ja-JP" altLang="en-US" sz="1600" dirty="0" smtClean="0">
                <a:solidFill>
                  <a:sysClr val="windowText" lastClr="000000"/>
                </a:solidFill>
                <a:latin typeface="BIZ UDPゴシック" panose="020B0400000000000000" pitchFamily="50" charset="-128"/>
                <a:ea typeface="BIZ UDPゴシック" panose="020B0400000000000000" pitchFamily="50" charset="-128"/>
              </a:rPr>
              <a:t>・「インターネット接続回線」は</a:t>
            </a:r>
            <a:r>
              <a:rPr lang="en-US" altLang="ja-JP" sz="1600" dirty="0" smtClean="0">
                <a:solidFill>
                  <a:sysClr val="windowText" lastClr="000000"/>
                </a:solidFill>
                <a:latin typeface="BIZ UDPゴシック" panose="020B0400000000000000" pitchFamily="50" charset="-128"/>
                <a:ea typeface="BIZ UDPゴシック" panose="020B0400000000000000" pitchFamily="50" charset="-128"/>
              </a:rPr>
              <a:t>1,405</a:t>
            </a:r>
            <a:r>
              <a:rPr lang="ja-JP" altLang="en-US" sz="1600" dirty="0" smtClean="0">
                <a:solidFill>
                  <a:sysClr val="windowText" lastClr="000000"/>
                </a:solidFill>
                <a:latin typeface="BIZ UDPゴシック" panose="020B0400000000000000" pitchFamily="50" charset="-128"/>
                <a:ea typeface="BIZ UDPゴシック" panose="020B0400000000000000" pitchFamily="50" charset="-128"/>
              </a:rPr>
              <a:t>件（前年度比▲</a:t>
            </a:r>
            <a:r>
              <a:rPr lang="en-US" altLang="ja-JP" sz="1600" dirty="0" smtClean="0">
                <a:solidFill>
                  <a:sysClr val="windowText" lastClr="000000"/>
                </a:solidFill>
                <a:latin typeface="BIZ UDPゴシック" panose="020B0400000000000000" pitchFamily="50" charset="-128"/>
                <a:ea typeface="BIZ UDPゴシック" panose="020B0400000000000000" pitchFamily="50" charset="-128"/>
              </a:rPr>
              <a:t>89</a:t>
            </a:r>
            <a:r>
              <a:rPr lang="ja-JP" altLang="en-US" sz="1600" dirty="0" smtClean="0">
                <a:solidFill>
                  <a:sysClr val="windowText" lastClr="000000"/>
                </a:solidFill>
                <a:latin typeface="BIZ UDPゴシック" panose="020B0400000000000000" pitchFamily="50" charset="-128"/>
                <a:ea typeface="BIZ UDPゴシック" panose="020B0400000000000000" pitchFamily="50" charset="-128"/>
              </a:rPr>
              <a:t>件）</a:t>
            </a:r>
            <a:endParaRPr lang="en-US" altLang="ja-JP" sz="1600" dirty="0" smtClean="0">
              <a:solidFill>
                <a:sysClr val="windowText" lastClr="000000"/>
              </a:solidFill>
              <a:latin typeface="BIZ UDPゴシック" panose="020B0400000000000000" pitchFamily="50" charset="-128"/>
              <a:ea typeface="BIZ UDPゴシック" panose="020B0400000000000000" pitchFamily="50" charset="-128"/>
            </a:endParaRPr>
          </a:p>
          <a:p>
            <a:pPr indent="-457200">
              <a:lnSpc>
                <a:spcPts val="2500"/>
              </a:lnSpc>
            </a:pPr>
            <a:r>
              <a:rPr lang="ja-JP" altLang="en-US" sz="1600" dirty="0" smtClean="0">
                <a:solidFill>
                  <a:sysClr val="windowText" lastClr="000000"/>
                </a:solidFill>
                <a:latin typeface="BIZ UDPゴシック" panose="020B0400000000000000" pitchFamily="50" charset="-128"/>
                <a:ea typeface="BIZ UDPゴシック" panose="020B0400000000000000" pitchFamily="50" charset="-128"/>
              </a:rPr>
              <a:t>・相談件数は減少しているものの、携帯電話事業者や光回線</a:t>
            </a:r>
            <a:endParaRPr lang="en-US" altLang="ja-JP" sz="1600" dirty="0" smtClean="0">
              <a:solidFill>
                <a:sysClr val="windowText" lastClr="000000"/>
              </a:solidFill>
              <a:latin typeface="BIZ UDPゴシック" panose="020B0400000000000000" pitchFamily="50" charset="-128"/>
              <a:ea typeface="BIZ UDPゴシック" panose="020B0400000000000000" pitchFamily="50" charset="-128"/>
            </a:endParaRPr>
          </a:p>
          <a:p>
            <a:pPr indent="-457200">
              <a:lnSpc>
                <a:spcPts val="2500"/>
              </a:lnSpc>
            </a:pPr>
            <a:r>
              <a:rPr lang="ja-JP" altLang="en-US" sz="16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1600" dirty="0" smtClean="0">
                <a:solidFill>
                  <a:sysClr val="windowText" lastClr="000000"/>
                </a:solidFill>
                <a:latin typeface="BIZ UDPゴシック" panose="020B0400000000000000" pitchFamily="50" charset="-128"/>
                <a:ea typeface="BIZ UDPゴシック" panose="020B0400000000000000" pitchFamily="50" charset="-128"/>
              </a:rPr>
              <a:t> 事業者の乗り換えや料金プランの変更等のトラブルがめだちました。</a:t>
            </a:r>
            <a:endParaRPr lang="en-US" altLang="ja-JP" sz="1600" dirty="0" smtClean="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7407389" y="1174059"/>
            <a:ext cx="675249" cy="253916"/>
          </a:xfrm>
          <a:prstGeom prst="rect">
            <a:avLst/>
          </a:prstGeom>
          <a:noFill/>
        </p:spPr>
        <p:txBody>
          <a:bodyPr wrap="square" rtlCol="0">
            <a:spAutoFit/>
          </a:bodyPr>
          <a:lstStyle/>
          <a:p>
            <a:r>
              <a:rPr kumimoji="1" lang="ja-JP" altLang="en-US" sz="1000" dirty="0" smtClean="0">
                <a:latin typeface="BIZ UDPゴシック" panose="020B0400000000000000" pitchFamily="50" charset="-128"/>
                <a:ea typeface="BIZ UDPゴシック" panose="020B0400000000000000" pitchFamily="50" charset="-128"/>
              </a:rPr>
              <a:t>（件数）</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211856" y="1109123"/>
            <a:ext cx="675249" cy="253916"/>
          </a:xfrm>
          <a:prstGeom prst="rect">
            <a:avLst/>
          </a:prstGeom>
          <a:noFill/>
        </p:spPr>
        <p:txBody>
          <a:bodyPr wrap="square" rtlCol="0">
            <a:spAutoFit/>
          </a:bodyPr>
          <a:lstStyle/>
          <a:p>
            <a:r>
              <a:rPr kumimoji="1" lang="ja-JP" altLang="en-US" sz="1000" dirty="0" smtClean="0">
                <a:latin typeface="BIZ UDPゴシック" panose="020B0400000000000000" pitchFamily="50" charset="-128"/>
                <a:ea typeface="BIZ UDPゴシック" panose="020B0400000000000000" pitchFamily="50" charset="-128"/>
              </a:rPr>
              <a:t>（件数）</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15" name="テキスト ボックス 14"/>
          <p:cNvSpPr txBox="1"/>
          <p:nvPr/>
        </p:nvSpPr>
        <p:spPr>
          <a:xfrm>
            <a:off x="5764964" y="1109123"/>
            <a:ext cx="818582" cy="246221"/>
          </a:xfrm>
          <a:prstGeom prst="rect">
            <a:avLst/>
          </a:prstGeom>
          <a:noFill/>
        </p:spPr>
        <p:txBody>
          <a:bodyPr wrap="square" rtlCol="0">
            <a:spAutoFit/>
          </a:bodyPr>
          <a:lstStyle/>
          <a:p>
            <a:r>
              <a:rPr lang="ja-JP" altLang="en-US" sz="1000" dirty="0" smtClean="0">
                <a:latin typeface="BIZ UDPゴシック" panose="020B0400000000000000" pitchFamily="50" charset="-128"/>
                <a:ea typeface="BIZ UDPゴシック" panose="020B0400000000000000" pitchFamily="50" charset="-128"/>
              </a:rPr>
              <a:t>（増減率）</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6" name="フローチャート: 代替処理 15"/>
          <p:cNvSpPr/>
          <p:nvPr/>
        </p:nvSpPr>
        <p:spPr>
          <a:xfrm>
            <a:off x="3757963" y="3591310"/>
            <a:ext cx="460648" cy="2753732"/>
          </a:xfrm>
          <a:prstGeom prst="flowChartAlternateProcess">
            <a:avLst/>
          </a:prstGeom>
          <a:noFill/>
          <a:ln w="3175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フローチャート: 代替処理 7"/>
          <p:cNvSpPr/>
          <p:nvPr/>
        </p:nvSpPr>
        <p:spPr>
          <a:xfrm>
            <a:off x="2254031" y="3248166"/>
            <a:ext cx="464025" cy="2829246"/>
          </a:xfrm>
          <a:prstGeom prst="flowChartAlternateProcess">
            <a:avLst/>
          </a:prstGeom>
          <a:noFill/>
          <a:ln w="3175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9" name="直線矢印コネクタ 8"/>
          <p:cNvCxnSpPr/>
          <p:nvPr/>
        </p:nvCxnSpPr>
        <p:spPr>
          <a:xfrm flipV="1">
            <a:off x="4229762" y="3179752"/>
            <a:ext cx="3160086" cy="544755"/>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12104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bwMode="gray">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a:xfrm>
            <a:off x="9356713" y="6492875"/>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sp>
        <p:nvSpPr>
          <p:cNvPr id="5" name="タイトル 1"/>
          <p:cNvSpPr txBox="1">
            <a:spLocks/>
          </p:cNvSpPr>
          <p:nvPr/>
        </p:nvSpPr>
        <p:spPr>
          <a:xfrm>
            <a:off x="838200" y="501650"/>
            <a:ext cx="10515600" cy="5854700"/>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solidFill>
                  <a:sysClr val="windowText" lastClr="000000"/>
                </a:solidFill>
                <a:latin typeface="Meiryo UI" panose="020B0604030504040204" pitchFamily="50" charset="-128"/>
                <a:ea typeface="Meiryo UI" panose="020B0604030504040204" pitchFamily="50" charset="-128"/>
              </a:rPr>
              <a:t>　</a:t>
            </a:r>
            <a:endParaRPr lang="en-US" altLang="ja-JP" sz="2800" b="1" dirty="0">
              <a:solidFill>
                <a:sysClr val="windowText" lastClr="000000"/>
              </a:solidFill>
              <a:latin typeface="Meiryo UI" panose="020B0604030504040204" pitchFamily="50" charset="-128"/>
              <a:ea typeface="Meiryo UI" panose="020B0604030504040204" pitchFamily="50" charset="-128"/>
            </a:endParaRPr>
          </a:p>
          <a:p>
            <a:r>
              <a:rPr lang="ja-JP" altLang="en-US" sz="2800" b="1" dirty="0">
                <a:solidFill>
                  <a:sysClr val="windowText" lastClr="000000"/>
                </a:solidFill>
                <a:latin typeface="Meiryo UI" panose="020B0604030504040204" pitchFamily="50" charset="-128"/>
                <a:ea typeface="Meiryo UI" panose="020B0604030504040204" pitchFamily="50" charset="-128"/>
              </a:rPr>
              <a:t>　</a:t>
            </a:r>
            <a:r>
              <a:rPr lang="ja-JP" altLang="en-US" sz="3000" b="1" u="sng" dirty="0">
                <a:solidFill>
                  <a:sysClr val="windowText" lastClr="000000"/>
                </a:solidFill>
                <a:latin typeface="BIZ UDPゴシック" panose="020B0400000000000000" pitchFamily="50" charset="-128"/>
                <a:ea typeface="BIZ UDPゴシック" panose="020B0400000000000000" pitchFamily="50" charset="-128"/>
              </a:rPr>
              <a:t>アドバイス</a:t>
            </a:r>
            <a:endParaRPr lang="en-US" altLang="ja-JP" sz="3000" b="1" u="sng" dirty="0">
              <a:solidFill>
                <a:sysClr val="windowText" lastClr="000000"/>
              </a:solidFill>
              <a:latin typeface="BIZ UDPゴシック" panose="020B0400000000000000" pitchFamily="50" charset="-128"/>
              <a:ea typeface="BIZ UDPゴシック" panose="020B0400000000000000" pitchFamily="50" charset="-128"/>
            </a:endParaRPr>
          </a:p>
          <a:p>
            <a:endParaRPr lang="en-US" altLang="ja-JP" sz="3200" dirty="0">
              <a:solidFill>
                <a:sysClr val="windowText" lastClr="000000"/>
              </a:solidFill>
              <a:latin typeface="BIZ UDPゴシック" panose="020B0400000000000000" pitchFamily="50" charset="-128"/>
              <a:ea typeface="BIZ UDPゴシック" panose="020B0400000000000000" pitchFamily="50" charset="-128"/>
            </a:endParaRPr>
          </a:p>
          <a:p>
            <a:pPr marL="800100" indent="-457200">
              <a:lnSpc>
                <a:spcPct val="100000"/>
              </a:lnSpc>
              <a:buFont typeface="Wingdings" panose="05000000000000000000" pitchFamily="2" charset="2"/>
              <a:buChar char="l"/>
            </a:pP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電気</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通信サービスについては、クーリング・オフ制度</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はありません</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が、電気通信事業法により、契約書面を受け取ってから</a:t>
            </a:r>
            <a:r>
              <a:rPr lang="en-US" altLang="ja-JP" sz="2600" dirty="0">
                <a:solidFill>
                  <a:sysClr val="windowText" lastClr="000000"/>
                </a:solidFill>
                <a:latin typeface="BIZ UDPゴシック" panose="020B0400000000000000" pitchFamily="50" charset="-128"/>
                <a:ea typeface="BIZ UDPゴシック" panose="020B0400000000000000" pitchFamily="50" charset="-128"/>
              </a:rPr>
              <a:t>8</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日間は「初期契約解除制度」等により契約解除ができる場合があります。契約解除を希望する場合は</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速やかに契約した電気通信事</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業者</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に</a:t>
            </a:r>
            <a:endParaRPr lang="en-US" altLang="ja-JP" sz="2600" dirty="0" smtClean="0">
              <a:solidFill>
                <a:sysClr val="windowText" lastClr="000000"/>
              </a:solidFill>
              <a:latin typeface="BIZ UDPゴシック" panose="020B0400000000000000" pitchFamily="50" charset="-128"/>
              <a:ea typeface="BIZ UDPゴシック" panose="020B0400000000000000" pitchFamily="50" charset="-128"/>
            </a:endParaRPr>
          </a:p>
          <a:p>
            <a:pPr marL="342900">
              <a:lnSpc>
                <a:spcPct val="100000"/>
              </a:lnSpc>
            </a:pP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　申し出ましょう。</a:t>
            </a:r>
            <a:endParaRPr lang="en-US" altLang="ja-JP" sz="2600" dirty="0" smtClean="0">
              <a:solidFill>
                <a:sysClr val="windowText" lastClr="000000"/>
              </a:solidFill>
              <a:latin typeface="BIZ UDPゴシック" panose="020B0400000000000000" pitchFamily="50" charset="-128"/>
              <a:ea typeface="BIZ UDPゴシック" panose="020B0400000000000000" pitchFamily="50" charset="-128"/>
            </a:endParaRPr>
          </a:p>
          <a:p>
            <a:pPr marL="800100" indent="-457200">
              <a:lnSpc>
                <a:spcPct val="50000"/>
              </a:lnSpc>
              <a:buFont typeface="Wingdings" panose="05000000000000000000" pitchFamily="2" charset="2"/>
              <a:buChar char="l"/>
            </a:pPr>
            <a:endParaRPr lang="en-US" altLang="ja-JP" sz="2600" dirty="0" smtClean="0">
              <a:solidFill>
                <a:sysClr val="windowText" lastClr="000000"/>
              </a:solidFill>
              <a:latin typeface="BIZ UDPゴシック" panose="020B0400000000000000" pitchFamily="50" charset="-128"/>
              <a:ea typeface="BIZ UDPゴシック" panose="020B0400000000000000" pitchFamily="50" charset="-128"/>
            </a:endParaRPr>
          </a:p>
          <a:p>
            <a:pPr marL="800100" indent="-457200">
              <a:lnSpc>
                <a:spcPct val="100000"/>
              </a:lnSpc>
              <a:buFont typeface="Wingdings" panose="05000000000000000000" pitchFamily="2" charset="2"/>
              <a:buChar char="l"/>
            </a:pP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「初期</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契約解除</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制度」等に</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よる契約解除をした場合</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a:t>
            </a:r>
            <a:endParaRPr lang="en-US" altLang="ja-JP" sz="2600" dirty="0" smtClean="0">
              <a:solidFill>
                <a:sysClr val="windowText" lastClr="000000"/>
              </a:solidFill>
              <a:latin typeface="BIZ UDPゴシック" panose="020B0400000000000000" pitchFamily="50" charset="-128"/>
              <a:ea typeface="BIZ UDPゴシック" panose="020B0400000000000000" pitchFamily="50" charset="-128"/>
            </a:endParaRPr>
          </a:p>
          <a:p>
            <a:pPr marL="342900">
              <a:lnSpc>
                <a:spcPct val="100000"/>
              </a:lnSpc>
            </a:pP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　違約</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金は発生しませんが、事務手数料や契約解除まで</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の</a:t>
            </a:r>
            <a:endParaRPr lang="en-US" altLang="ja-JP" sz="2600" dirty="0" smtClean="0">
              <a:solidFill>
                <a:sysClr val="windowText" lastClr="000000"/>
              </a:solidFill>
              <a:latin typeface="BIZ UDPゴシック" panose="020B0400000000000000" pitchFamily="50" charset="-128"/>
              <a:ea typeface="BIZ UDPゴシック" panose="020B0400000000000000" pitchFamily="50" charset="-128"/>
            </a:endParaRPr>
          </a:p>
          <a:p>
            <a:pPr marL="342900">
              <a:lnSpc>
                <a:spcPct val="100000"/>
              </a:lnSpc>
            </a:pP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　利用料</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は支払わなければならない場合があります</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a:t>
            </a:r>
            <a:endParaRPr lang="en-US" altLang="ja-JP" sz="2600" dirty="0" smtClean="0">
              <a:solidFill>
                <a:sysClr val="windowText" lastClr="000000"/>
              </a:solidFill>
              <a:latin typeface="BIZ UDPゴシック" panose="020B0400000000000000" pitchFamily="50" charset="-128"/>
              <a:ea typeface="BIZ UDPゴシック" panose="020B0400000000000000" pitchFamily="50" charset="-128"/>
            </a:endParaRPr>
          </a:p>
          <a:p>
            <a:pPr marL="342900">
              <a:lnSpc>
                <a:spcPct val="100000"/>
              </a:lnSpc>
            </a:pP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　契約前</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に必要な契約かどうか慎重に検討しましょう。</a:t>
            </a:r>
            <a:endParaRPr lang="en-US" altLang="ja-JP" sz="2600" dirty="0" smtClean="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8920" y="5043418"/>
            <a:ext cx="1250974" cy="1386122"/>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8032" y="5056419"/>
            <a:ext cx="1265633" cy="1402363"/>
          </a:xfrm>
          <a:prstGeom prst="rect">
            <a:avLst/>
          </a:prstGeom>
        </p:spPr>
      </p:pic>
    </p:spTree>
    <p:extLst>
      <p:ext uri="{BB962C8B-B14F-4D97-AF65-F5344CB8AC3E}">
        <p14:creationId xmlns:p14="http://schemas.microsoft.com/office/powerpoint/2010/main" val="619036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p:cNvSpPr/>
          <p:nvPr/>
        </p:nvSpPr>
        <p:spPr>
          <a:xfrm>
            <a:off x="500063" y="290513"/>
            <a:ext cx="1928812" cy="192881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bwMode="gray">
          <a:xfrm>
            <a:off x="996950" y="738894"/>
            <a:ext cx="11492415" cy="103204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700" b="1" dirty="0">
                <a:ln>
                  <a:solidFill>
                    <a:schemeClr val="bg1"/>
                  </a:solidFill>
                </a:ln>
                <a:latin typeface="Meiryo UI" panose="020B0604030504040204" pitchFamily="50" charset="-128"/>
                <a:ea typeface="Meiryo UI" panose="020B0604030504040204" pitchFamily="50" charset="-128"/>
              </a:rPr>
              <a:t>暮らしのレスキューサービスの高額請求トラブルが多発</a:t>
            </a:r>
          </a:p>
        </p:txBody>
      </p:sp>
      <p:sp>
        <p:nvSpPr>
          <p:cNvPr id="7" name="スライド番号プレースホルダー 6"/>
          <p:cNvSpPr>
            <a:spLocks noGrp="1"/>
          </p:cNvSpPr>
          <p:nvPr>
            <p:ph type="sldNum" sz="quarter" idx="12"/>
          </p:nvPr>
        </p:nvSpPr>
        <p:spPr>
          <a:xfrm>
            <a:off x="9337963" y="6492875"/>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sp>
        <p:nvSpPr>
          <p:cNvPr id="5" name="タイトル 1"/>
          <p:cNvSpPr txBox="1">
            <a:spLocks/>
          </p:cNvSpPr>
          <p:nvPr/>
        </p:nvSpPr>
        <p:spPr bwMode="gray">
          <a:xfrm>
            <a:off x="2509954" y="2489640"/>
            <a:ext cx="8731405" cy="357662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lnSpc>
                <a:spcPct val="100000"/>
              </a:lnSpc>
              <a:buFont typeface="Wingdings" panose="05000000000000000000" pitchFamily="2" charset="2"/>
              <a:buChar char="n"/>
            </a:pPr>
            <a:r>
              <a:rPr lang="ja-JP" altLang="en-US" sz="1500" dirty="0">
                <a:solidFill>
                  <a:schemeClr val="bg1">
                    <a:lumMod val="65000"/>
                  </a:schemeClr>
                </a:solidFill>
                <a:latin typeface="BIZ UDPゴシック" panose="020B0400000000000000" pitchFamily="50" charset="-128"/>
                <a:ea typeface="BIZ UDPゴシック" panose="020B0400000000000000" pitchFamily="50" charset="-128"/>
              </a:rPr>
              <a:t>相談全体</a:t>
            </a:r>
            <a:r>
              <a:rPr lang="ja-JP" altLang="en-US" sz="1500" dirty="0" smtClean="0">
                <a:solidFill>
                  <a:schemeClr val="bg1">
                    <a:lumMod val="65000"/>
                  </a:schemeClr>
                </a:solidFill>
                <a:latin typeface="BIZ UDPゴシック" panose="020B0400000000000000" pitchFamily="50" charset="-128"/>
                <a:ea typeface="BIZ UDPゴシック" panose="020B0400000000000000" pitchFamily="50" charset="-128"/>
              </a:rPr>
              <a:t>の</a:t>
            </a:r>
            <a:r>
              <a:rPr lang="ja-JP" altLang="en-US" sz="1500" dirty="0">
                <a:solidFill>
                  <a:schemeClr val="bg1">
                    <a:lumMod val="65000"/>
                  </a:schemeClr>
                </a:solidFill>
                <a:latin typeface="BIZ UDPゴシック" panose="020B0400000000000000" pitchFamily="50" charset="-128"/>
                <a:ea typeface="BIZ UDPゴシック" panose="020B0400000000000000" pitchFamily="50" charset="-128"/>
              </a:rPr>
              <a:t>動向</a:t>
            </a:r>
            <a:endParaRPr lang="en-US" altLang="ja-JP" sz="1500" dirty="0">
              <a:solidFill>
                <a:schemeClr val="bg1">
                  <a:lumMod val="65000"/>
                </a:schemeClr>
              </a:solidFill>
              <a:latin typeface="BIZ UDPゴシック" panose="020B0400000000000000" pitchFamily="50" charset="-128"/>
              <a:ea typeface="BIZ UDPゴシック" panose="020B0400000000000000" pitchFamily="50" charset="-128"/>
            </a:endParaRPr>
          </a:p>
          <a:p>
            <a:pPr>
              <a:lnSpc>
                <a:spcPct val="100000"/>
              </a:lnSpc>
            </a:pPr>
            <a:endParaRPr lang="en-US" altLang="ja-JP" sz="1500" dirty="0">
              <a:latin typeface="BIZ UDPゴシック" panose="020B0400000000000000" pitchFamily="50" charset="-128"/>
              <a:ea typeface="BIZ UDPゴシック" panose="020B0400000000000000" pitchFamily="50" charset="-128"/>
            </a:endParaRPr>
          </a:p>
          <a:p>
            <a:pPr marL="342900" indent="-342900">
              <a:lnSpc>
                <a:spcPct val="100000"/>
              </a:lnSpc>
              <a:buFont typeface="Wingdings" panose="05000000000000000000" pitchFamily="2" charset="2"/>
              <a:buChar char="n"/>
            </a:pPr>
            <a:r>
              <a:rPr lang="ja-JP" altLang="en-US" sz="1500" b="1" u="sng" dirty="0">
                <a:solidFill>
                  <a:srgbClr val="FF0000"/>
                </a:solidFill>
                <a:latin typeface="BIZ UDPゴシック" panose="020B0400000000000000" pitchFamily="50" charset="-128"/>
                <a:ea typeface="BIZ UDPゴシック" panose="020B0400000000000000" pitchFamily="50" charset="-128"/>
              </a:rPr>
              <a:t>内容別の特徴</a:t>
            </a:r>
            <a:endParaRPr lang="en-US" altLang="ja-JP" sz="1500" b="1" u="sng" dirty="0">
              <a:solidFill>
                <a:srgbClr val="FF0000"/>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「化粧品</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」や「</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健康食品」の定期購入トラブルが多発</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「移動通信サービス」や「インターネット接続回線」などの通信契約のトラブルがめだつ</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b="1" u="sng" dirty="0">
                <a:solidFill>
                  <a:srgbClr val="FF0000"/>
                </a:solidFill>
                <a:latin typeface="BIZ UDPゴシック" panose="020B0400000000000000" pitchFamily="50" charset="-128"/>
                <a:ea typeface="BIZ UDPゴシック" panose="020B0400000000000000" pitchFamily="50" charset="-128"/>
              </a:rPr>
              <a:t>暮らしのレスキューサービスの高額請求トラブルが多発</a:t>
            </a:r>
            <a:endParaRPr lang="en-US" altLang="ja-JP" sz="1500" b="1" u="sng" dirty="0">
              <a:solidFill>
                <a:srgbClr val="FF0000"/>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若者を中心に「内職・副業」の相談が急増</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販売方法・手口で</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は「</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インターネット通販</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定期購入</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」や「</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サイドビジネス商法」がめだつ</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フィッシング詐欺や架空請求を目的とした偽ショートメッセージを送り付けられるトラブルが多発</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危害に関する相談で</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は「</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化粧品」による健康被害の相談が</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めだつ</a:t>
            </a:r>
            <a:endParaRPr lang="en-US" altLang="ja-JP" sz="1500" dirty="0" smtClean="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新型コロナウイルス関連の相談は減少</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a:lnSpc>
                <a:spcPct val="100000"/>
              </a:lnSpc>
            </a:pP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342900" indent="-342900">
              <a:lnSpc>
                <a:spcPct val="100000"/>
              </a:lnSpc>
              <a:buFont typeface="Wingdings" panose="05000000000000000000" pitchFamily="2" charset="2"/>
              <a:buChar char="n"/>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若年者層と高齢者層の相談の特徴</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rPr>
              <a:t>30</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歳未満の若年者の相談の割合は横ばい</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rPr>
              <a:t>65</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歳以上の高齢者の相談の割合は増加</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01406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7771191" y="1344171"/>
            <a:ext cx="3359187" cy="3944454"/>
          </a:xfrm>
          <a:prstGeom prst="rect">
            <a:avLst/>
          </a:prstGeom>
        </p:spPr>
      </p:pic>
      <p:pic>
        <p:nvPicPr>
          <p:cNvPr id="2" name="図 1"/>
          <p:cNvPicPr>
            <a:picLocks noChangeAspect="1"/>
          </p:cNvPicPr>
          <p:nvPr/>
        </p:nvPicPr>
        <p:blipFill>
          <a:blip r:embed="rId4"/>
          <a:stretch>
            <a:fillRect/>
          </a:stretch>
        </p:blipFill>
        <p:spPr>
          <a:xfrm>
            <a:off x="209078" y="895776"/>
            <a:ext cx="6285521" cy="5724640"/>
          </a:xfrm>
          <a:prstGeom prst="rect">
            <a:avLst/>
          </a:prstGeom>
        </p:spPr>
      </p:pic>
      <p:sp>
        <p:nvSpPr>
          <p:cNvPr id="6" name="タイトル 1"/>
          <p:cNvSpPr txBox="1">
            <a:spLocks/>
          </p:cNvSpPr>
          <p:nvPr/>
        </p:nvSpPr>
        <p:spPr>
          <a:xfrm>
            <a:off x="0" y="0"/>
            <a:ext cx="12192000" cy="900000"/>
          </a:xfrm>
          <a:prstGeom prst="rect">
            <a:avLst/>
          </a:prstGeom>
          <a:solidFill>
            <a:schemeClr val="accent5">
              <a:lumMod val="60000"/>
              <a:lumOff val="4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　</a:t>
            </a:r>
            <a:r>
              <a:rPr lang="ja-JP" altLang="en-US" sz="3200" b="1" dirty="0">
                <a:solidFill>
                  <a:schemeClr val="bg1"/>
                </a:solidFill>
                <a:latin typeface="Meiryo UI" panose="020B0604030504040204" pitchFamily="50" charset="-128"/>
                <a:ea typeface="Meiryo UI" panose="020B0604030504040204" pitchFamily="50" charset="-128"/>
              </a:rPr>
              <a:t>暮らしのレスキューサービスの高額請求トラブルが多発</a:t>
            </a:r>
          </a:p>
        </p:txBody>
      </p:sp>
      <p:sp>
        <p:nvSpPr>
          <p:cNvPr id="7" name="スライド番号プレースホルダー 6"/>
          <p:cNvSpPr>
            <a:spLocks noGrp="1"/>
          </p:cNvSpPr>
          <p:nvPr>
            <p:ph type="sldNum" sz="quarter" idx="12"/>
          </p:nvPr>
        </p:nvSpPr>
        <p:spPr>
          <a:xfrm>
            <a:off x="9367415" y="6492875"/>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6340198" y="5464280"/>
            <a:ext cx="5851802" cy="1077218"/>
          </a:xfrm>
          <a:prstGeom prst="rect">
            <a:avLst/>
          </a:prstGeom>
          <a:noFill/>
        </p:spPr>
        <p:txBody>
          <a:bodyPr wrap="square" rtlCol="0">
            <a:spAutoFit/>
          </a:bodyPr>
          <a:lstStyle/>
          <a:p>
            <a:r>
              <a:rPr lang="ja-JP" altLang="en-US" sz="1600" dirty="0" smtClean="0">
                <a:solidFill>
                  <a:sysClr val="windowText" lastClr="000000"/>
                </a:solidFill>
                <a:latin typeface="BIZ UDPゴシック" panose="020B0400000000000000" pitchFamily="50" charset="-128"/>
                <a:ea typeface="BIZ UDPゴシック" panose="020B0400000000000000" pitchFamily="50" charset="-128"/>
              </a:rPr>
              <a:t>・</a:t>
            </a:r>
            <a:r>
              <a:rPr lang="ja-JP" altLang="ja-JP" sz="1600" dirty="0" smtClean="0">
                <a:solidFill>
                  <a:sysClr val="windowText" lastClr="000000"/>
                </a:solidFill>
                <a:latin typeface="BIZ UDPゴシック" panose="020B0400000000000000" pitchFamily="50" charset="-128"/>
                <a:ea typeface="BIZ UDPゴシック" panose="020B0400000000000000" pitchFamily="50" charset="-128"/>
              </a:rPr>
              <a:t>「</a:t>
            </a:r>
            <a:r>
              <a:rPr lang="ja-JP" altLang="ja-JP" sz="1600" dirty="0">
                <a:solidFill>
                  <a:sysClr val="windowText" lastClr="000000"/>
                </a:solidFill>
                <a:latin typeface="BIZ UDPゴシック" panose="020B0400000000000000" pitchFamily="50" charset="-128"/>
                <a:ea typeface="BIZ UDPゴシック" panose="020B0400000000000000" pitchFamily="50" charset="-128"/>
              </a:rPr>
              <a:t>修理サービス」に関する相談は</a:t>
            </a:r>
            <a:r>
              <a:rPr lang="en-US" altLang="ja-JP" sz="1600" dirty="0" smtClean="0">
                <a:solidFill>
                  <a:sysClr val="windowText" lastClr="000000"/>
                </a:solidFill>
                <a:latin typeface="BIZ UDPゴシック" panose="020B0400000000000000" pitchFamily="50" charset="-128"/>
                <a:ea typeface="BIZ UDPゴシック" panose="020B0400000000000000" pitchFamily="50" charset="-128"/>
              </a:rPr>
              <a:t>1,204</a:t>
            </a:r>
            <a:r>
              <a:rPr lang="ja-JP" altLang="ja-JP" sz="1600" dirty="0" smtClean="0">
                <a:solidFill>
                  <a:sysClr val="windowText" lastClr="000000"/>
                </a:solidFill>
                <a:latin typeface="BIZ UDPゴシック" panose="020B0400000000000000" pitchFamily="50" charset="-128"/>
                <a:ea typeface="BIZ UDPゴシック" panose="020B0400000000000000" pitchFamily="50" charset="-128"/>
              </a:rPr>
              <a:t>件</a:t>
            </a:r>
            <a:r>
              <a:rPr lang="ja-JP" altLang="en-US" sz="1600" dirty="0">
                <a:solidFill>
                  <a:sysClr val="windowText" lastClr="000000"/>
                </a:solidFill>
                <a:latin typeface="BIZ UDPゴシック" panose="020B0400000000000000" pitchFamily="50" charset="-128"/>
                <a:ea typeface="BIZ UDPゴシック" panose="020B0400000000000000" pitchFamily="50" charset="-128"/>
              </a:rPr>
              <a:t>（</a:t>
            </a:r>
            <a:r>
              <a:rPr lang="ja-JP" altLang="en-US" sz="1600" dirty="0" smtClean="0">
                <a:solidFill>
                  <a:sysClr val="windowText" lastClr="000000"/>
                </a:solidFill>
                <a:latin typeface="BIZ UDPゴシック" panose="020B0400000000000000" pitchFamily="50" charset="-128"/>
                <a:ea typeface="BIZ UDPゴシック" panose="020B0400000000000000" pitchFamily="50" charset="-128"/>
              </a:rPr>
              <a:t>前年度比</a:t>
            </a:r>
            <a:r>
              <a:rPr lang="ja-JP" altLang="en-US" sz="1600" dirty="0">
                <a:solidFill>
                  <a:sysClr val="windowText" lastClr="000000"/>
                </a:solidFill>
                <a:latin typeface="BIZ UDPゴシック" panose="020B0400000000000000" pitchFamily="50" charset="-128"/>
                <a:ea typeface="BIZ UDPゴシック" panose="020B0400000000000000" pitchFamily="50" charset="-128"/>
              </a:rPr>
              <a:t>▲</a:t>
            </a:r>
            <a:r>
              <a:rPr lang="en-US" altLang="ja-JP" sz="1600" dirty="0" smtClean="0">
                <a:solidFill>
                  <a:sysClr val="windowText" lastClr="000000"/>
                </a:solidFill>
                <a:latin typeface="BIZ UDPゴシック" panose="020B0400000000000000" pitchFamily="50" charset="-128"/>
                <a:ea typeface="BIZ UDPゴシック" panose="020B0400000000000000" pitchFamily="50" charset="-128"/>
              </a:rPr>
              <a:t>155</a:t>
            </a:r>
            <a:r>
              <a:rPr lang="ja-JP" altLang="en-US" sz="1600" dirty="0" smtClean="0">
                <a:solidFill>
                  <a:sysClr val="windowText" lastClr="000000"/>
                </a:solidFill>
                <a:latin typeface="BIZ UDPゴシック" panose="020B0400000000000000" pitchFamily="50" charset="-128"/>
                <a:ea typeface="BIZ UDPゴシック" panose="020B0400000000000000" pitchFamily="50" charset="-128"/>
              </a:rPr>
              <a:t>件</a:t>
            </a:r>
            <a:r>
              <a:rPr lang="ja-JP" altLang="en-US" sz="1600" dirty="0">
                <a:solidFill>
                  <a:sysClr val="windowText" lastClr="000000"/>
                </a:solidFill>
                <a:latin typeface="BIZ UDPゴシック" panose="020B0400000000000000" pitchFamily="50" charset="-128"/>
                <a:ea typeface="BIZ UDPゴシック" panose="020B0400000000000000" pitchFamily="50" charset="-128"/>
              </a:rPr>
              <a:t>）</a:t>
            </a:r>
            <a:endParaRPr lang="en-US" altLang="ja-JP" sz="1600" dirty="0">
              <a:solidFill>
                <a:sysClr val="windowText" lastClr="000000"/>
              </a:solidFill>
              <a:latin typeface="BIZ UDPゴシック" panose="020B0400000000000000" pitchFamily="50" charset="-128"/>
              <a:ea typeface="BIZ UDPゴシック" panose="020B0400000000000000" pitchFamily="50" charset="-128"/>
              <a:cs typeface="+mj-cs"/>
            </a:endParaRPr>
          </a:p>
          <a:p>
            <a:r>
              <a:rPr lang="ja-JP" altLang="en-US" sz="1600" dirty="0">
                <a:solidFill>
                  <a:sysClr val="windowText" lastClr="000000"/>
                </a:solidFill>
                <a:latin typeface="BIZ UDPゴシック" panose="020B0400000000000000" pitchFamily="50" charset="-128"/>
                <a:ea typeface="BIZ UDPゴシック" panose="020B0400000000000000" pitchFamily="50" charset="-128"/>
                <a:cs typeface="+mj-cs"/>
              </a:rPr>
              <a:t>・水漏れ・排管等の詰まりの修理、鍵の修理など</a:t>
            </a:r>
            <a:r>
              <a:rPr lang="ja-JP" altLang="en-US" sz="1600" dirty="0" smtClean="0">
                <a:solidFill>
                  <a:sysClr val="windowText" lastClr="000000"/>
                </a:solidFill>
                <a:latin typeface="BIZ UDPゴシック" panose="020B0400000000000000" pitchFamily="50" charset="-128"/>
                <a:ea typeface="BIZ UDPゴシック" panose="020B0400000000000000" pitchFamily="50" charset="-128"/>
                <a:cs typeface="+mj-cs"/>
              </a:rPr>
              <a:t>、</a:t>
            </a:r>
            <a:endParaRPr lang="en-US" altLang="ja-JP" sz="1600" dirty="0">
              <a:solidFill>
                <a:sysClr val="windowText" lastClr="000000"/>
              </a:solidFill>
              <a:latin typeface="BIZ UDPゴシック" panose="020B0400000000000000" pitchFamily="50" charset="-128"/>
              <a:ea typeface="BIZ UDPゴシック" panose="020B0400000000000000" pitchFamily="50" charset="-128"/>
              <a:cs typeface="+mj-cs"/>
            </a:endParaRPr>
          </a:p>
          <a:p>
            <a:r>
              <a:rPr lang="ja-JP" altLang="en-US" sz="1600" dirty="0" smtClean="0">
                <a:solidFill>
                  <a:sysClr val="windowText" lastClr="000000"/>
                </a:solidFill>
                <a:latin typeface="BIZ UDPゴシック" panose="020B0400000000000000" pitchFamily="50" charset="-128"/>
                <a:ea typeface="BIZ UDPゴシック" panose="020B0400000000000000" pitchFamily="50" charset="-128"/>
                <a:cs typeface="+mj-cs"/>
              </a:rPr>
              <a:t>　いわゆる</a:t>
            </a:r>
            <a:r>
              <a:rPr lang="ja-JP" altLang="en-US" sz="1600" dirty="0">
                <a:solidFill>
                  <a:sysClr val="windowText" lastClr="000000"/>
                </a:solidFill>
                <a:latin typeface="BIZ UDPゴシック" panose="020B0400000000000000" pitchFamily="50" charset="-128"/>
                <a:ea typeface="BIZ UDPゴシック" panose="020B0400000000000000" pitchFamily="50" charset="-128"/>
                <a:cs typeface="+mj-cs"/>
              </a:rPr>
              <a:t>「暮らしのレスキューサービス」</a:t>
            </a:r>
            <a:r>
              <a:rPr lang="ja-JP" altLang="en-US" sz="1600" dirty="0" smtClean="0">
                <a:solidFill>
                  <a:sysClr val="windowText" lastClr="000000"/>
                </a:solidFill>
                <a:latin typeface="BIZ UDPゴシック" panose="020B0400000000000000" pitchFamily="50" charset="-128"/>
                <a:ea typeface="BIZ UDPゴシック" panose="020B0400000000000000" pitchFamily="50" charset="-128"/>
                <a:cs typeface="+mj-cs"/>
              </a:rPr>
              <a:t>の</a:t>
            </a:r>
            <a:endParaRPr lang="en-US" altLang="ja-JP" sz="1600" dirty="0">
              <a:solidFill>
                <a:sysClr val="windowText" lastClr="000000"/>
              </a:solidFill>
              <a:latin typeface="BIZ UDPゴシック" panose="020B0400000000000000" pitchFamily="50" charset="-128"/>
              <a:ea typeface="BIZ UDPゴシック" panose="020B0400000000000000" pitchFamily="50" charset="-128"/>
              <a:cs typeface="+mj-cs"/>
            </a:endParaRPr>
          </a:p>
          <a:p>
            <a:r>
              <a:rPr lang="ja-JP" altLang="en-US" sz="1600" dirty="0" smtClean="0">
                <a:solidFill>
                  <a:sysClr val="windowText" lastClr="000000"/>
                </a:solidFill>
                <a:latin typeface="BIZ UDPゴシック" panose="020B0400000000000000" pitchFamily="50" charset="-128"/>
                <a:ea typeface="BIZ UDPゴシック" panose="020B0400000000000000" pitchFamily="50" charset="-128"/>
                <a:cs typeface="+mj-cs"/>
              </a:rPr>
              <a:t>　高額請求トラブル</a:t>
            </a:r>
            <a:r>
              <a:rPr lang="ja-JP" altLang="ja-JP" sz="1600" dirty="0" smtClean="0">
                <a:solidFill>
                  <a:sysClr val="windowText" lastClr="000000"/>
                </a:solidFill>
                <a:latin typeface="BIZ UDPゴシック" panose="020B0400000000000000" pitchFamily="50" charset="-128"/>
                <a:ea typeface="BIZ UDPゴシック" panose="020B0400000000000000" pitchFamily="50" charset="-128"/>
                <a:cs typeface="+mj-cs"/>
              </a:rPr>
              <a:t>が</a:t>
            </a:r>
            <a:r>
              <a:rPr lang="ja-JP" altLang="en-US" sz="1600" dirty="0" smtClean="0">
                <a:solidFill>
                  <a:sysClr val="windowText" lastClr="000000"/>
                </a:solidFill>
                <a:latin typeface="BIZ UDPゴシック" panose="020B0400000000000000" pitchFamily="50" charset="-128"/>
                <a:ea typeface="BIZ UDPゴシック" panose="020B0400000000000000" pitchFamily="50" charset="-128"/>
                <a:cs typeface="+mj-cs"/>
              </a:rPr>
              <a:t>多発。</a:t>
            </a:r>
            <a:endParaRPr lang="en-US" altLang="ja-JP" sz="1600" dirty="0">
              <a:solidFill>
                <a:sysClr val="windowText" lastClr="000000"/>
              </a:solidFill>
              <a:latin typeface="BIZ UDPゴシック" panose="020B0400000000000000" pitchFamily="50" charset="-128"/>
              <a:ea typeface="BIZ UDPゴシック" panose="020B0400000000000000" pitchFamily="50" charset="-128"/>
              <a:cs typeface="+mj-cs"/>
            </a:endParaRPr>
          </a:p>
        </p:txBody>
      </p:sp>
      <p:sp>
        <p:nvSpPr>
          <p:cNvPr id="10" name="テキスト ボックス 9"/>
          <p:cNvSpPr txBox="1"/>
          <p:nvPr/>
        </p:nvSpPr>
        <p:spPr>
          <a:xfrm>
            <a:off x="7782158" y="1189398"/>
            <a:ext cx="675249" cy="253916"/>
          </a:xfrm>
          <a:prstGeom prst="rect">
            <a:avLst/>
          </a:prstGeom>
          <a:noFill/>
        </p:spPr>
        <p:txBody>
          <a:bodyPr wrap="square" rtlCol="0">
            <a:spAutoFit/>
          </a:bodyPr>
          <a:lstStyle/>
          <a:p>
            <a:r>
              <a:rPr kumimoji="1" lang="ja-JP" altLang="en-US" sz="1000" dirty="0" smtClean="0">
                <a:latin typeface="BIZ UDPゴシック" panose="020B0400000000000000" pitchFamily="50" charset="-128"/>
                <a:ea typeface="BIZ UDPゴシック" panose="020B0400000000000000" pitchFamily="50" charset="-128"/>
              </a:rPr>
              <a:t>（件数）</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220230" y="1107044"/>
            <a:ext cx="675249" cy="253916"/>
          </a:xfrm>
          <a:prstGeom prst="rect">
            <a:avLst/>
          </a:prstGeom>
          <a:noFill/>
        </p:spPr>
        <p:txBody>
          <a:bodyPr wrap="square" rtlCol="0">
            <a:spAutoFit/>
          </a:bodyPr>
          <a:lstStyle/>
          <a:p>
            <a:r>
              <a:rPr kumimoji="1" lang="ja-JP" altLang="en-US" sz="1000" dirty="0" smtClean="0">
                <a:latin typeface="BIZ UDPゴシック" panose="020B0400000000000000" pitchFamily="50" charset="-128"/>
                <a:ea typeface="BIZ UDPゴシック" panose="020B0400000000000000" pitchFamily="50" charset="-128"/>
              </a:rPr>
              <a:t>（件数）</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15" name="テキスト ボックス 14"/>
          <p:cNvSpPr txBox="1"/>
          <p:nvPr/>
        </p:nvSpPr>
        <p:spPr>
          <a:xfrm>
            <a:off x="5769836" y="1107044"/>
            <a:ext cx="829707" cy="246221"/>
          </a:xfrm>
          <a:prstGeom prst="rect">
            <a:avLst/>
          </a:prstGeom>
          <a:noFill/>
        </p:spPr>
        <p:txBody>
          <a:bodyPr wrap="square" rtlCol="0">
            <a:spAutoFit/>
          </a:bodyPr>
          <a:lstStyle/>
          <a:p>
            <a:r>
              <a:rPr lang="ja-JP" altLang="en-US" sz="1000" dirty="0" smtClean="0">
                <a:latin typeface="BIZ UDPゴシック" panose="020B0400000000000000" pitchFamily="50" charset="-128"/>
                <a:ea typeface="BIZ UDPゴシック" panose="020B0400000000000000" pitchFamily="50" charset="-128"/>
              </a:rPr>
              <a:t>（増減率）</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3" name="フローチャート: 代替処理 2"/>
          <p:cNvSpPr/>
          <p:nvPr/>
        </p:nvSpPr>
        <p:spPr>
          <a:xfrm>
            <a:off x="4320802" y="3640790"/>
            <a:ext cx="506437" cy="2222872"/>
          </a:xfrm>
          <a:prstGeom prst="flowChartAlternateProcess">
            <a:avLst/>
          </a:prstGeom>
          <a:noFill/>
          <a:ln w="3175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6" name="直線矢印コネクタ 15"/>
          <p:cNvCxnSpPr/>
          <p:nvPr/>
        </p:nvCxnSpPr>
        <p:spPr>
          <a:xfrm flipV="1">
            <a:off x="4816088" y="3813964"/>
            <a:ext cx="2956564" cy="938262"/>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10149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bwMode="gray">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a:xfrm>
            <a:off x="9322635" y="6492875"/>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sp>
        <p:nvSpPr>
          <p:cNvPr id="5" name="タイトル 1"/>
          <p:cNvSpPr txBox="1">
            <a:spLocks/>
          </p:cNvSpPr>
          <p:nvPr/>
        </p:nvSpPr>
        <p:spPr>
          <a:xfrm>
            <a:off x="838200" y="501650"/>
            <a:ext cx="10515600" cy="5854700"/>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800" dirty="0">
              <a:solidFill>
                <a:sysClr val="windowText" lastClr="000000"/>
              </a:solidFill>
              <a:latin typeface="Meiryo UI" panose="020B0604030504040204" pitchFamily="50" charset="-128"/>
              <a:ea typeface="Meiryo UI" panose="020B0604030504040204" pitchFamily="50" charset="-128"/>
            </a:endParaRPr>
          </a:p>
          <a:p>
            <a:r>
              <a:rPr lang="ja-JP" altLang="en-US" sz="2800" dirty="0">
                <a:solidFill>
                  <a:sysClr val="windowText" lastClr="000000"/>
                </a:solidFill>
                <a:latin typeface="Meiryo UI" panose="020B0604030504040204" pitchFamily="50" charset="-128"/>
                <a:ea typeface="Meiryo UI" panose="020B0604030504040204" pitchFamily="50" charset="-128"/>
              </a:rPr>
              <a:t>　</a:t>
            </a:r>
            <a:r>
              <a:rPr lang="ja-JP" altLang="en-US" sz="3000" b="1" u="sng" dirty="0">
                <a:solidFill>
                  <a:sysClr val="windowText" lastClr="000000"/>
                </a:solidFill>
                <a:latin typeface="BIZ UDPゴシック" panose="020B0400000000000000" pitchFamily="50" charset="-128"/>
                <a:ea typeface="BIZ UDPゴシック" panose="020B0400000000000000" pitchFamily="50" charset="-128"/>
              </a:rPr>
              <a:t>アドバイス</a:t>
            </a:r>
            <a:endParaRPr lang="en-US" altLang="ja-JP" sz="3000" b="1" u="sng" dirty="0">
              <a:solidFill>
                <a:sysClr val="windowText" lastClr="000000"/>
              </a:solidFill>
              <a:latin typeface="BIZ UDPゴシック" panose="020B0400000000000000" pitchFamily="50" charset="-128"/>
              <a:ea typeface="BIZ UDPゴシック" panose="020B0400000000000000" pitchFamily="50" charset="-128"/>
            </a:endParaRPr>
          </a:p>
          <a:p>
            <a:endParaRPr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marL="800100" indent="-457200">
              <a:buFont typeface="Wingdings" panose="05000000000000000000" pitchFamily="2" charset="2"/>
              <a:buChar char="l"/>
            </a:pP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水漏れや鍵のトラブルなどは、慌てて</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事業者</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を</a:t>
            </a:r>
            <a:endParaRPr lang="en-US" altLang="ja-JP" sz="2600" dirty="0" smtClean="0">
              <a:solidFill>
                <a:sysClr val="windowText" lastClr="000000"/>
              </a:solidFill>
              <a:latin typeface="BIZ UDPゴシック" panose="020B0400000000000000" pitchFamily="50" charset="-128"/>
              <a:ea typeface="BIZ UDPゴシック" panose="020B0400000000000000" pitchFamily="50" charset="-128"/>
            </a:endParaRPr>
          </a:p>
          <a:p>
            <a:pPr marL="342900"/>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　　呼んでしまいがちです</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が、事前に、</a:t>
            </a:r>
            <a:r>
              <a:rPr lang="ja-JP" altLang="en-US" sz="2600" dirty="0">
                <a:solidFill>
                  <a:srgbClr val="FF0000"/>
                </a:solidFill>
                <a:latin typeface="BIZ UDPゴシック" panose="020B0400000000000000" pitchFamily="50" charset="-128"/>
                <a:ea typeface="BIZ UDPゴシック" panose="020B0400000000000000" pitchFamily="50" charset="-128"/>
              </a:rPr>
              <a:t>作業内容や料金</a:t>
            </a:r>
            <a:r>
              <a:rPr lang="ja-JP" altLang="en-US" sz="2600" dirty="0" smtClean="0">
                <a:solidFill>
                  <a:srgbClr val="FF0000"/>
                </a:solidFill>
                <a:latin typeface="BIZ UDPゴシック" panose="020B0400000000000000" pitchFamily="50" charset="-128"/>
                <a:ea typeface="BIZ UDPゴシック" panose="020B0400000000000000" pitchFamily="50" charset="-128"/>
              </a:rPr>
              <a:t>、</a:t>
            </a:r>
            <a:endParaRPr lang="en-US" altLang="ja-JP" sz="2600" dirty="0" smtClean="0">
              <a:solidFill>
                <a:srgbClr val="FF0000"/>
              </a:solidFill>
              <a:latin typeface="BIZ UDPゴシック" panose="020B0400000000000000" pitchFamily="50" charset="-128"/>
              <a:ea typeface="BIZ UDPゴシック" panose="020B0400000000000000" pitchFamily="50" charset="-128"/>
            </a:endParaRPr>
          </a:p>
          <a:p>
            <a:pPr marL="342900"/>
            <a:r>
              <a:rPr lang="ja-JP" altLang="en-US" sz="2600" dirty="0">
                <a:solidFill>
                  <a:srgbClr val="FF0000"/>
                </a:solidFill>
                <a:latin typeface="BIZ UDPゴシック" panose="020B0400000000000000" pitchFamily="50" charset="-128"/>
                <a:ea typeface="BIZ UDPゴシック" panose="020B0400000000000000" pitchFamily="50" charset="-128"/>
              </a:rPr>
              <a:t>　</a:t>
            </a:r>
            <a:r>
              <a:rPr lang="ja-JP" altLang="en-US" sz="2600" dirty="0" smtClean="0">
                <a:solidFill>
                  <a:srgbClr val="FF0000"/>
                </a:solidFill>
                <a:latin typeface="BIZ UDPゴシック" panose="020B0400000000000000" pitchFamily="50" charset="-128"/>
                <a:ea typeface="BIZ UDPゴシック" panose="020B0400000000000000" pitchFamily="50" charset="-128"/>
              </a:rPr>
              <a:t>　出張費</a:t>
            </a:r>
            <a:r>
              <a:rPr lang="ja-JP" altLang="en-US" sz="2600" dirty="0">
                <a:solidFill>
                  <a:srgbClr val="FF0000"/>
                </a:solidFill>
                <a:latin typeface="BIZ UDPゴシック" panose="020B0400000000000000" pitchFamily="50" charset="-128"/>
                <a:ea typeface="BIZ UDPゴシック" panose="020B0400000000000000" pitchFamily="50" charset="-128"/>
              </a:rPr>
              <a:t>や見積もり料の有無を確認</a:t>
            </a:r>
            <a:r>
              <a:rPr lang="ja-JP" altLang="en-US" sz="2600" dirty="0" smtClean="0">
                <a:solidFill>
                  <a:srgbClr val="FF0000"/>
                </a:solidFill>
                <a:latin typeface="BIZ UDPゴシック" panose="020B0400000000000000" pitchFamily="50" charset="-128"/>
                <a:ea typeface="BIZ UDPゴシック" panose="020B0400000000000000" pitchFamily="50" charset="-128"/>
              </a:rPr>
              <a:t>しましょう</a:t>
            </a:r>
            <a:r>
              <a:rPr lang="ja-JP" altLang="en-US" sz="2600" dirty="0" smtClean="0">
                <a:latin typeface="BIZ UDPゴシック" panose="020B0400000000000000" pitchFamily="50" charset="-128"/>
                <a:ea typeface="BIZ UDPゴシック" panose="020B0400000000000000" pitchFamily="50" charset="-128"/>
              </a:rPr>
              <a:t>。</a:t>
            </a:r>
            <a:endParaRPr lang="en-US" altLang="ja-JP" sz="2600" dirty="0" smtClean="0">
              <a:latin typeface="BIZ UDPゴシック" panose="020B0400000000000000" pitchFamily="50" charset="-128"/>
              <a:ea typeface="BIZ UDPゴシック" panose="020B0400000000000000" pitchFamily="50" charset="-128"/>
            </a:endParaRPr>
          </a:p>
          <a:p>
            <a:pPr marL="800100" indent="-457200">
              <a:buFont typeface="Wingdings" panose="05000000000000000000" pitchFamily="2" charset="2"/>
              <a:buChar char="l"/>
            </a:pPr>
            <a:endParaRPr lang="ja-JP" altLang="en-US" sz="1600" dirty="0" smtClean="0">
              <a:latin typeface="BIZ UDPゴシック" panose="020B0400000000000000" pitchFamily="50" charset="-128"/>
              <a:ea typeface="BIZ UDPゴシック" panose="020B0400000000000000" pitchFamily="50" charset="-128"/>
            </a:endParaRPr>
          </a:p>
          <a:p>
            <a:pPr marL="800100" indent="-457200">
              <a:buFont typeface="Wingdings" panose="05000000000000000000" pitchFamily="2" charset="2"/>
              <a:buChar char="l"/>
            </a:pP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急</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を要するトラブルに備え、安心して依頼できる事業者の情報を</a:t>
            </a:r>
            <a:endParaRPr lang="en-US" altLang="ja-JP" sz="2600" dirty="0">
              <a:solidFill>
                <a:sysClr val="windowText" lastClr="000000"/>
              </a:solidFill>
              <a:latin typeface="BIZ UDPゴシック" panose="020B0400000000000000" pitchFamily="50" charset="-128"/>
              <a:ea typeface="BIZ UDPゴシック" panose="020B0400000000000000" pitchFamily="50" charset="-128"/>
            </a:endParaRPr>
          </a:p>
          <a:p>
            <a:pPr marL="342900"/>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　　日ごろから集めて</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おきましょう。</a:t>
            </a:r>
            <a:endParaRPr lang="en-US" altLang="ja-JP" sz="2600" dirty="0" smtClean="0">
              <a:solidFill>
                <a:sysClr val="windowText" lastClr="000000"/>
              </a:solidFill>
              <a:latin typeface="BIZ UDPゴシック" panose="020B0400000000000000" pitchFamily="50" charset="-128"/>
              <a:ea typeface="BIZ UDPゴシック" panose="020B0400000000000000" pitchFamily="50" charset="-128"/>
            </a:endParaRPr>
          </a:p>
          <a:p>
            <a:pPr marL="342900"/>
            <a:endParaRPr lang="ja-JP" altLang="en-US" sz="1600" dirty="0">
              <a:solidFill>
                <a:sysClr val="windowText" lastClr="000000"/>
              </a:solidFill>
              <a:latin typeface="BIZ UDPゴシック" panose="020B0400000000000000" pitchFamily="50" charset="-128"/>
              <a:ea typeface="BIZ UDPゴシック" panose="020B0400000000000000" pitchFamily="50" charset="-128"/>
            </a:endParaRPr>
          </a:p>
          <a:p>
            <a:pPr marL="800100" indent="-457200">
              <a:buFont typeface="Wingdings" panose="05000000000000000000" pitchFamily="2" charset="2"/>
              <a:buChar char="l"/>
            </a:pPr>
            <a:r>
              <a:rPr lang="ja-JP" altLang="en-US" sz="2600" dirty="0">
                <a:latin typeface="BIZ UDPゴシック" panose="020B0400000000000000" pitchFamily="50" charset="-128"/>
                <a:ea typeface="BIZ UDPゴシック" panose="020B0400000000000000" pitchFamily="50" charset="-128"/>
              </a:rPr>
              <a:t>できるだけ複数社から見積もりを取って</a:t>
            </a:r>
            <a:r>
              <a:rPr lang="ja-JP" altLang="en-US" sz="2600" dirty="0" smtClean="0">
                <a:latin typeface="BIZ UDPゴシック" panose="020B0400000000000000" pitchFamily="50" charset="-128"/>
                <a:ea typeface="BIZ UDPゴシック" panose="020B0400000000000000" pitchFamily="50" charset="-128"/>
              </a:rPr>
              <a:t>、作業</a:t>
            </a:r>
            <a:r>
              <a:rPr lang="ja-JP" altLang="en-US" sz="2600" dirty="0">
                <a:latin typeface="BIZ UDPゴシック" panose="020B0400000000000000" pitchFamily="50" charset="-128"/>
                <a:ea typeface="BIZ UDPゴシック" panose="020B0400000000000000" pitchFamily="50" charset="-128"/>
              </a:rPr>
              <a:t>内容や料金</a:t>
            </a:r>
            <a:r>
              <a:rPr lang="ja-JP" altLang="en-US" sz="2600" dirty="0" smtClean="0">
                <a:latin typeface="BIZ UDPゴシック" panose="020B0400000000000000" pitchFamily="50" charset="-128"/>
                <a:ea typeface="BIZ UDPゴシック" panose="020B0400000000000000" pitchFamily="50" charset="-128"/>
              </a:rPr>
              <a:t>を</a:t>
            </a:r>
            <a:endParaRPr lang="en-US" altLang="ja-JP" sz="2600" dirty="0" smtClean="0">
              <a:latin typeface="BIZ UDPゴシック" panose="020B0400000000000000" pitchFamily="50" charset="-128"/>
              <a:ea typeface="BIZ UDPゴシック" panose="020B0400000000000000" pitchFamily="50" charset="-128"/>
            </a:endParaRPr>
          </a:p>
          <a:p>
            <a:pPr marL="342900"/>
            <a:r>
              <a:rPr lang="ja-JP" altLang="en-US" sz="2600" dirty="0">
                <a:latin typeface="BIZ UDPゴシック" panose="020B0400000000000000" pitchFamily="50" charset="-128"/>
                <a:ea typeface="BIZ UDPゴシック" panose="020B0400000000000000" pitchFamily="50" charset="-128"/>
              </a:rPr>
              <a:t>　</a:t>
            </a:r>
            <a:r>
              <a:rPr lang="ja-JP" altLang="en-US" sz="2600" dirty="0" smtClean="0">
                <a:latin typeface="BIZ UDPゴシック" panose="020B0400000000000000" pitchFamily="50" charset="-128"/>
                <a:ea typeface="BIZ UDPゴシック" panose="020B0400000000000000" pitchFamily="50" charset="-128"/>
              </a:rPr>
              <a:t>　比較しましょう。</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広告の表示や電話で説明された料金</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を</a:t>
            </a:r>
            <a:endParaRPr lang="en-US" altLang="ja-JP" sz="2600" dirty="0" smtClean="0">
              <a:solidFill>
                <a:sysClr val="windowText" lastClr="000000"/>
              </a:solidFill>
              <a:latin typeface="BIZ UDPゴシック" panose="020B0400000000000000" pitchFamily="50" charset="-128"/>
              <a:ea typeface="BIZ UDPゴシック" panose="020B0400000000000000" pitchFamily="50" charset="-128"/>
            </a:endParaRPr>
          </a:p>
          <a:p>
            <a:pPr marL="342900"/>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　鵜呑み</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にしないよう</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にしましょう</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a:t>
            </a:r>
            <a:endParaRPr lang="en-US" altLang="ja-JP" sz="2600" dirty="0">
              <a:solidFill>
                <a:sysClr val="windowText" lastClr="000000"/>
              </a:solidFill>
              <a:latin typeface="BIZ UDPゴシック" panose="020B0400000000000000" pitchFamily="50" charset="-128"/>
              <a:ea typeface="BIZ UDPゴシック" panose="020B0400000000000000" pitchFamily="50" charset="-128"/>
            </a:endParaRPr>
          </a:p>
          <a:p>
            <a:pPr marL="342900"/>
            <a:endParaRPr lang="en-US" altLang="ja-JP" sz="2600" dirty="0">
              <a:latin typeface="BIZ UDPゴシック" panose="020B0400000000000000" pitchFamily="50" charset="-128"/>
              <a:ea typeface="BIZ UDPゴシック" panose="020B0400000000000000"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347">
            <a:off x="9407605" y="669615"/>
            <a:ext cx="1696096" cy="1462884"/>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2201" y="4620347"/>
            <a:ext cx="1460500" cy="1723303"/>
          </a:xfrm>
          <a:prstGeom prst="rect">
            <a:avLst/>
          </a:prstGeom>
        </p:spPr>
      </p:pic>
    </p:spTree>
    <p:extLst>
      <p:ext uri="{BB962C8B-B14F-4D97-AF65-F5344CB8AC3E}">
        <p14:creationId xmlns:p14="http://schemas.microsoft.com/office/powerpoint/2010/main" val="2379106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p:cNvSpPr/>
          <p:nvPr/>
        </p:nvSpPr>
        <p:spPr>
          <a:xfrm>
            <a:off x="500063" y="290513"/>
            <a:ext cx="1928812" cy="192881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bwMode="gray">
          <a:xfrm>
            <a:off x="996951" y="738894"/>
            <a:ext cx="10356849" cy="1032049"/>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700" b="1" dirty="0">
                <a:ln>
                  <a:solidFill>
                    <a:schemeClr val="bg1"/>
                  </a:solidFill>
                </a:ln>
                <a:latin typeface="Meiryo UI" panose="020B0604030504040204" pitchFamily="50" charset="-128"/>
                <a:ea typeface="Meiryo UI" panose="020B0604030504040204" pitchFamily="50" charset="-128"/>
              </a:rPr>
              <a:t>若者を中心に「内職・副業」の相談が急増</a:t>
            </a:r>
          </a:p>
        </p:txBody>
      </p:sp>
      <p:sp>
        <p:nvSpPr>
          <p:cNvPr id="7" name="スライド番号プレースホルダー 6"/>
          <p:cNvSpPr>
            <a:spLocks noGrp="1"/>
          </p:cNvSpPr>
          <p:nvPr>
            <p:ph type="sldNum" sz="quarter" idx="12"/>
          </p:nvPr>
        </p:nvSpPr>
        <p:spPr>
          <a:xfrm>
            <a:off x="9324109" y="6492875"/>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5" name="タイトル 1"/>
          <p:cNvSpPr txBox="1">
            <a:spLocks/>
          </p:cNvSpPr>
          <p:nvPr/>
        </p:nvSpPr>
        <p:spPr bwMode="gray">
          <a:xfrm>
            <a:off x="2517839" y="2489640"/>
            <a:ext cx="8776009" cy="357662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lnSpc>
                <a:spcPct val="100000"/>
              </a:lnSpc>
              <a:buFont typeface="Wingdings" panose="05000000000000000000" pitchFamily="2" charset="2"/>
              <a:buChar char="n"/>
            </a:pPr>
            <a:r>
              <a:rPr lang="ja-JP" altLang="en-US" sz="1500" dirty="0">
                <a:solidFill>
                  <a:schemeClr val="bg1">
                    <a:lumMod val="65000"/>
                  </a:schemeClr>
                </a:solidFill>
                <a:latin typeface="BIZ UDPゴシック" panose="020B0400000000000000" pitchFamily="50" charset="-128"/>
                <a:ea typeface="BIZ UDPゴシック" panose="020B0400000000000000" pitchFamily="50" charset="-128"/>
              </a:rPr>
              <a:t>相談全体</a:t>
            </a:r>
            <a:r>
              <a:rPr lang="ja-JP" altLang="en-US" sz="1500" dirty="0" smtClean="0">
                <a:solidFill>
                  <a:schemeClr val="bg1">
                    <a:lumMod val="65000"/>
                  </a:schemeClr>
                </a:solidFill>
                <a:latin typeface="BIZ UDPゴシック" panose="020B0400000000000000" pitchFamily="50" charset="-128"/>
                <a:ea typeface="BIZ UDPゴシック" panose="020B0400000000000000" pitchFamily="50" charset="-128"/>
              </a:rPr>
              <a:t>の</a:t>
            </a:r>
            <a:r>
              <a:rPr lang="ja-JP" altLang="en-US" sz="1500" dirty="0">
                <a:solidFill>
                  <a:schemeClr val="bg1">
                    <a:lumMod val="65000"/>
                  </a:schemeClr>
                </a:solidFill>
                <a:latin typeface="BIZ UDPゴシック" panose="020B0400000000000000" pitchFamily="50" charset="-128"/>
                <a:ea typeface="BIZ UDPゴシック" panose="020B0400000000000000" pitchFamily="50" charset="-128"/>
              </a:rPr>
              <a:t>動向</a:t>
            </a:r>
            <a:endParaRPr lang="en-US" altLang="ja-JP" sz="1500" dirty="0">
              <a:solidFill>
                <a:schemeClr val="bg1">
                  <a:lumMod val="65000"/>
                </a:schemeClr>
              </a:solidFill>
              <a:latin typeface="BIZ UDPゴシック" panose="020B0400000000000000" pitchFamily="50" charset="-128"/>
              <a:ea typeface="BIZ UDPゴシック" panose="020B0400000000000000" pitchFamily="50" charset="-128"/>
            </a:endParaRPr>
          </a:p>
          <a:p>
            <a:pPr>
              <a:lnSpc>
                <a:spcPct val="100000"/>
              </a:lnSpc>
            </a:pPr>
            <a:endParaRPr lang="en-US" altLang="ja-JP" sz="1500" dirty="0">
              <a:latin typeface="BIZ UDPゴシック" panose="020B0400000000000000" pitchFamily="50" charset="-128"/>
              <a:ea typeface="BIZ UDPゴシック" panose="020B0400000000000000" pitchFamily="50" charset="-128"/>
            </a:endParaRPr>
          </a:p>
          <a:p>
            <a:pPr marL="342900" indent="-342900">
              <a:lnSpc>
                <a:spcPct val="100000"/>
              </a:lnSpc>
              <a:buFont typeface="Wingdings" panose="05000000000000000000" pitchFamily="2" charset="2"/>
              <a:buChar char="n"/>
            </a:pPr>
            <a:r>
              <a:rPr lang="ja-JP" altLang="en-US" sz="1500" b="1" u="sng" dirty="0">
                <a:solidFill>
                  <a:srgbClr val="FF0000"/>
                </a:solidFill>
                <a:latin typeface="BIZ UDPゴシック" panose="020B0400000000000000" pitchFamily="50" charset="-128"/>
                <a:ea typeface="BIZ UDPゴシック" panose="020B0400000000000000" pitchFamily="50" charset="-128"/>
              </a:rPr>
              <a:t>内容別の特徴</a:t>
            </a:r>
            <a:endParaRPr lang="en-US" altLang="ja-JP" sz="1500" b="1" u="sng" dirty="0">
              <a:solidFill>
                <a:srgbClr val="FF0000"/>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「化粧品</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」や「</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健康食品」の定期購入トラブルが多発</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「移動通信サービス」や「インターネット接続回線」などの通信契約のトラブルがめだつ</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暮らしのレスキューサービスの高額請求トラブルが多発</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b="1" u="sng" dirty="0">
                <a:solidFill>
                  <a:srgbClr val="FF0000"/>
                </a:solidFill>
                <a:latin typeface="BIZ UDPゴシック" panose="020B0400000000000000" pitchFamily="50" charset="-128"/>
                <a:ea typeface="BIZ UDPゴシック" panose="020B0400000000000000" pitchFamily="50" charset="-128"/>
              </a:rPr>
              <a:t>若者を中心に「内職・副業」の相談が急増</a:t>
            </a:r>
            <a:endParaRPr lang="en-US" altLang="ja-JP" sz="1500" b="1" u="sng" dirty="0">
              <a:solidFill>
                <a:srgbClr val="FF0000"/>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販売方法・手口で</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は「</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インターネット通販</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定期購入</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」や「</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サイドビジネス商法」がめだつ</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フィッシング詐欺や架空請求を目的とした偽ショートメッセージを送り付けられるトラブルが多発</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危害に関する相談で</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は「</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化粧品」による健康被害の相談が</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めだつ</a:t>
            </a:r>
            <a:endParaRPr lang="en-US" altLang="ja-JP" sz="1500" dirty="0" smtClean="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新型コロナウイルス関連の相談は減少</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a:lnSpc>
                <a:spcPct val="100000"/>
              </a:lnSpc>
            </a:pP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342900" indent="-342900">
              <a:lnSpc>
                <a:spcPct val="100000"/>
              </a:lnSpc>
              <a:buFont typeface="Wingdings" panose="05000000000000000000" pitchFamily="2" charset="2"/>
              <a:buChar char="n"/>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若年者層と高齢者層の相談の特徴</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rPr>
              <a:t>30</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歳未満の若年者の相談の割合は横ばい</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rPr>
              <a:t>65</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歳以上の高齢者の相談の割合は増加</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90435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7759948" y="1501671"/>
            <a:ext cx="3212870" cy="3859102"/>
          </a:xfrm>
          <a:prstGeom prst="rect">
            <a:avLst/>
          </a:prstGeom>
        </p:spPr>
      </p:pic>
      <p:pic>
        <p:nvPicPr>
          <p:cNvPr id="2" name="図 1"/>
          <p:cNvPicPr>
            <a:picLocks noChangeAspect="1"/>
          </p:cNvPicPr>
          <p:nvPr/>
        </p:nvPicPr>
        <p:blipFill>
          <a:blip r:embed="rId4"/>
          <a:stretch>
            <a:fillRect/>
          </a:stretch>
        </p:blipFill>
        <p:spPr>
          <a:xfrm>
            <a:off x="209215" y="903155"/>
            <a:ext cx="6285521" cy="5724640"/>
          </a:xfrm>
          <a:prstGeom prst="rect">
            <a:avLst/>
          </a:prstGeom>
        </p:spPr>
      </p:pic>
      <p:sp>
        <p:nvSpPr>
          <p:cNvPr id="6" name="タイトル 1"/>
          <p:cNvSpPr txBox="1">
            <a:spLocks/>
          </p:cNvSpPr>
          <p:nvPr/>
        </p:nvSpPr>
        <p:spPr>
          <a:xfrm>
            <a:off x="0" y="0"/>
            <a:ext cx="12192000" cy="900000"/>
          </a:xfrm>
          <a:prstGeom prst="rect">
            <a:avLst/>
          </a:prstGeom>
          <a:solidFill>
            <a:schemeClr val="accent5">
              <a:lumMod val="60000"/>
              <a:lumOff val="4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　</a:t>
            </a:r>
            <a:r>
              <a:rPr lang="ja-JP" altLang="en-US" sz="3200" b="1" dirty="0">
                <a:solidFill>
                  <a:schemeClr val="bg1"/>
                </a:solidFill>
                <a:latin typeface="Meiryo UI" panose="020B0604030504040204" pitchFamily="50" charset="-128"/>
                <a:ea typeface="Meiryo UI" panose="020B0604030504040204" pitchFamily="50" charset="-128"/>
              </a:rPr>
              <a:t>若者を中心に「内職・副業」の相談が急増</a:t>
            </a:r>
          </a:p>
        </p:txBody>
      </p:sp>
      <p:sp>
        <p:nvSpPr>
          <p:cNvPr id="7" name="スライド番号プレースホルダー 6"/>
          <p:cNvSpPr>
            <a:spLocks noGrp="1"/>
          </p:cNvSpPr>
          <p:nvPr>
            <p:ph type="sldNum" sz="quarter" idx="12"/>
          </p:nvPr>
        </p:nvSpPr>
        <p:spPr>
          <a:xfrm>
            <a:off x="9360714" y="6492875"/>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6501976" y="5629478"/>
            <a:ext cx="5600495" cy="338554"/>
          </a:xfrm>
          <a:prstGeom prst="rect">
            <a:avLst/>
          </a:prstGeom>
          <a:noFill/>
        </p:spPr>
        <p:txBody>
          <a:bodyPr wrap="square" rtlCol="0">
            <a:spAutoFit/>
          </a:bodyPr>
          <a:lstStyle/>
          <a:p>
            <a:r>
              <a:rPr lang="ja-JP" altLang="en-US" sz="1600" dirty="0" smtClean="0">
                <a:latin typeface="BIZ UDPゴシック" panose="020B0400000000000000" pitchFamily="50" charset="-128"/>
                <a:ea typeface="BIZ UDPゴシック" panose="020B0400000000000000" pitchFamily="50" charset="-128"/>
              </a:rPr>
              <a:t>・内職・副業</a:t>
            </a:r>
            <a:r>
              <a:rPr lang="ja-JP" altLang="ja-JP" sz="1600" dirty="0" smtClean="0">
                <a:latin typeface="BIZ UDPゴシック" panose="020B0400000000000000" pitchFamily="50" charset="-128"/>
                <a:ea typeface="BIZ UDPゴシック" panose="020B0400000000000000" pitchFamily="50" charset="-128"/>
              </a:rPr>
              <a:t>に</a:t>
            </a:r>
            <a:r>
              <a:rPr lang="ja-JP" altLang="ja-JP" sz="1600" dirty="0">
                <a:latin typeface="BIZ UDPゴシック" panose="020B0400000000000000" pitchFamily="50" charset="-128"/>
                <a:ea typeface="BIZ UDPゴシック" panose="020B0400000000000000" pitchFamily="50" charset="-128"/>
              </a:rPr>
              <a:t>関する相談</a:t>
            </a:r>
            <a:r>
              <a:rPr lang="ja-JP" altLang="ja-JP" sz="1600" dirty="0" smtClean="0">
                <a:latin typeface="BIZ UDPゴシック" panose="020B0400000000000000" pitchFamily="50" charset="-128"/>
                <a:ea typeface="BIZ UDPゴシック" panose="020B0400000000000000" pitchFamily="50" charset="-128"/>
              </a:rPr>
              <a:t>は</a:t>
            </a:r>
            <a:r>
              <a:rPr lang="en-US" altLang="ja-JP" sz="1600" dirty="0" smtClean="0">
                <a:latin typeface="BIZ UDPゴシック" panose="020B0400000000000000" pitchFamily="50" charset="-128"/>
                <a:ea typeface="BIZ UDPゴシック" panose="020B0400000000000000" pitchFamily="50" charset="-128"/>
              </a:rPr>
              <a:t>987</a:t>
            </a:r>
            <a:r>
              <a:rPr lang="ja-JP" altLang="ja-JP" sz="1600" dirty="0" smtClean="0">
                <a:latin typeface="BIZ UDPゴシック" panose="020B0400000000000000" pitchFamily="50" charset="-128"/>
                <a:ea typeface="BIZ UDPゴシック" panose="020B0400000000000000" pitchFamily="50" charset="-128"/>
              </a:rPr>
              <a:t>件</a:t>
            </a:r>
            <a:r>
              <a:rPr lang="ja-JP" altLang="en-US" sz="1600" dirty="0">
                <a:latin typeface="BIZ UDPゴシック" panose="020B0400000000000000" pitchFamily="50" charset="-128"/>
                <a:ea typeface="BIZ UDPゴシック" panose="020B0400000000000000" pitchFamily="50" charset="-128"/>
              </a:rPr>
              <a:t>（</a:t>
            </a:r>
            <a:r>
              <a:rPr lang="ja-JP" altLang="en-US" sz="1600" dirty="0" smtClean="0">
                <a:latin typeface="BIZ UDPゴシック" panose="020B0400000000000000" pitchFamily="50" charset="-128"/>
                <a:ea typeface="BIZ UDPゴシック" panose="020B0400000000000000" pitchFamily="50" charset="-128"/>
              </a:rPr>
              <a:t>前年度比＋</a:t>
            </a:r>
            <a:r>
              <a:rPr lang="en-US" altLang="ja-JP" sz="1600" dirty="0" smtClean="0">
                <a:latin typeface="BIZ UDPゴシック" panose="020B0400000000000000" pitchFamily="50" charset="-128"/>
                <a:ea typeface="BIZ UDPゴシック" panose="020B0400000000000000" pitchFamily="50" charset="-128"/>
              </a:rPr>
              <a:t>447</a:t>
            </a:r>
            <a:r>
              <a:rPr lang="ja-JP" altLang="en-US" sz="1600" dirty="0" smtClean="0">
                <a:latin typeface="BIZ UDPゴシック" panose="020B0400000000000000" pitchFamily="50" charset="-128"/>
                <a:ea typeface="BIZ UDPゴシック" panose="020B0400000000000000" pitchFamily="50" charset="-128"/>
              </a:rPr>
              <a:t>件）</a:t>
            </a:r>
            <a:endParaRPr lang="en-US" altLang="ja-JP" sz="1600" dirty="0">
              <a:latin typeface="BIZ UDPゴシック" panose="020B0400000000000000" pitchFamily="50" charset="-128"/>
              <a:ea typeface="BIZ UDPゴシック" panose="020B0400000000000000" pitchFamily="50" charset="-128"/>
            </a:endParaRPr>
          </a:p>
        </p:txBody>
      </p:sp>
      <p:sp>
        <p:nvSpPr>
          <p:cNvPr id="13" name="テキスト ボックス 12"/>
          <p:cNvSpPr txBox="1"/>
          <p:nvPr/>
        </p:nvSpPr>
        <p:spPr>
          <a:xfrm>
            <a:off x="7759966" y="1281798"/>
            <a:ext cx="675249" cy="253916"/>
          </a:xfrm>
          <a:prstGeom prst="rect">
            <a:avLst/>
          </a:prstGeom>
          <a:noFill/>
        </p:spPr>
        <p:txBody>
          <a:bodyPr wrap="square" rtlCol="0">
            <a:spAutoFit/>
          </a:bodyPr>
          <a:lstStyle/>
          <a:p>
            <a:r>
              <a:rPr kumimoji="1" lang="ja-JP" altLang="en-US" sz="1000" dirty="0" smtClean="0">
                <a:latin typeface="BIZ UDPゴシック" panose="020B0400000000000000" pitchFamily="50" charset="-128"/>
                <a:ea typeface="BIZ UDPゴシック" panose="020B0400000000000000" pitchFamily="50" charset="-128"/>
              </a:rPr>
              <a:t>（件数）</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221673" y="1113201"/>
            <a:ext cx="675249" cy="253916"/>
          </a:xfrm>
          <a:prstGeom prst="rect">
            <a:avLst/>
          </a:prstGeom>
          <a:noFill/>
        </p:spPr>
        <p:txBody>
          <a:bodyPr wrap="square" rtlCol="0">
            <a:spAutoFit/>
          </a:bodyPr>
          <a:lstStyle/>
          <a:p>
            <a:r>
              <a:rPr kumimoji="1" lang="ja-JP" altLang="en-US" sz="1050" dirty="0" smtClean="0">
                <a:latin typeface="BIZ UDPゴシック" panose="020B0400000000000000" pitchFamily="50" charset="-128"/>
                <a:ea typeface="BIZ UDPゴシック" panose="020B0400000000000000" pitchFamily="50" charset="-128"/>
              </a:rPr>
              <a:t>（</a:t>
            </a:r>
            <a:r>
              <a:rPr kumimoji="1" lang="ja-JP" altLang="en-US" sz="1000" dirty="0" smtClean="0">
                <a:latin typeface="BIZ UDPゴシック" panose="020B0400000000000000" pitchFamily="50" charset="-128"/>
                <a:ea typeface="BIZ UDPゴシック" panose="020B0400000000000000" pitchFamily="50" charset="-128"/>
              </a:rPr>
              <a:t>件数</a:t>
            </a:r>
            <a:r>
              <a:rPr kumimoji="1" lang="ja-JP" altLang="en-US" sz="1050" dirty="0" smtClean="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19" name="テキスト ボックス 18"/>
          <p:cNvSpPr txBox="1"/>
          <p:nvPr/>
        </p:nvSpPr>
        <p:spPr>
          <a:xfrm>
            <a:off x="5784727" y="1102050"/>
            <a:ext cx="828855" cy="246221"/>
          </a:xfrm>
          <a:prstGeom prst="rect">
            <a:avLst/>
          </a:prstGeom>
          <a:noFill/>
        </p:spPr>
        <p:txBody>
          <a:bodyPr wrap="square" rtlCol="0">
            <a:spAutoFit/>
          </a:bodyPr>
          <a:lstStyle/>
          <a:p>
            <a:r>
              <a:rPr lang="ja-JP" altLang="en-US" sz="1000" dirty="0" smtClean="0">
                <a:latin typeface="BIZ UDPゴシック" panose="020B0400000000000000" pitchFamily="50" charset="-128"/>
                <a:ea typeface="BIZ UDPゴシック" panose="020B0400000000000000" pitchFamily="50" charset="-128"/>
              </a:rPr>
              <a:t>（増減率）</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6" name="フローチャート: 代替処理 15"/>
          <p:cNvSpPr/>
          <p:nvPr/>
        </p:nvSpPr>
        <p:spPr>
          <a:xfrm>
            <a:off x="5333567" y="1594623"/>
            <a:ext cx="427083" cy="4159405"/>
          </a:xfrm>
          <a:prstGeom prst="flowChartAlternateProcess">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p:nvPr/>
        </p:nvCxnSpPr>
        <p:spPr>
          <a:xfrm flipV="1">
            <a:off x="5760650" y="3229159"/>
            <a:ext cx="1999316" cy="780777"/>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03978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27295"/>
            <a:ext cx="12192000" cy="900000"/>
          </a:xfrm>
          <a:prstGeom prst="rect">
            <a:avLst/>
          </a:prstGeom>
          <a:solidFill>
            <a:schemeClr val="accent5">
              <a:lumMod val="60000"/>
              <a:lumOff val="4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smtClean="0">
                <a:solidFill>
                  <a:schemeClr val="bg1"/>
                </a:solidFill>
                <a:latin typeface="Meiryo UI" panose="020B0604030504040204" pitchFamily="50" charset="-128"/>
                <a:ea typeface="Meiryo UI" panose="020B0604030504040204" pitchFamily="50" charset="-128"/>
              </a:rPr>
              <a:t>　</a:t>
            </a:r>
            <a:r>
              <a:rPr lang="ja-JP" altLang="en-US" sz="2800" b="1" dirty="0">
                <a:solidFill>
                  <a:schemeClr val="bg1"/>
                </a:solidFill>
                <a:latin typeface="Meiryo UI" panose="020B0604030504040204" pitchFamily="50" charset="-128"/>
                <a:ea typeface="Meiryo UI" panose="020B0604030504040204" pitchFamily="50" charset="-128"/>
              </a:rPr>
              <a:t>若者を中心に「内職・副業」の相談が急増</a:t>
            </a:r>
          </a:p>
        </p:txBody>
      </p:sp>
      <p:sp>
        <p:nvSpPr>
          <p:cNvPr id="7" name="スライド番号プレースホルダー 6"/>
          <p:cNvSpPr>
            <a:spLocks noGrp="1"/>
          </p:cNvSpPr>
          <p:nvPr>
            <p:ph type="sldNum" sz="quarter" idx="12"/>
          </p:nvPr>
        </p:nvSpPr>
        <p:spPr>
          <a:xfrm>
            <a:off x="9448800" y="6538278"/>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45656" y="934118"/>
            <a:ext cx="6276716" cy="369332"/>
          </a:xfrm>
          <a:prstGeom prst="rect">
            <a:avLst/>
          </a:prstGeom>
          <a:noFill/>
        </p:spPr>
        <p:txBody>
          <a:bodyPr wrap="square" rtlCol="0">
            <a:spAutoFit/>
          </a:bodyPr>
          <a:lstStyle/>
          <a:p>
            <a:r>
              <a:rPr lang="ja-JP" altLang="en-US" b="1" dirty="0">
                <a:latin typeface="BIZ UDPゴシック" panose="020B0400000000000000" pitchFamily="50" charset="-128"/>
                <a:ea typeface="BIZ UDPゴシック" panose="020B0400000000000000" pitchFamily="50" charset="-128"/>
              </a:rPr>
              <a:t>契約当事者年代別　相談の多い販売方法・手口</a:t>
            </a:r>
            <a:r>
              <a:rPr lang="en-US" altLang="ja-JP" b="1" dirty="0">
                <a:latin typeface="BIZ UDPゴシック" panose="020B0400000000000000" pitchFamily="50" charset="-128"/>
                <a:ea typeface="BIZ UDPゴシック" panose="020B0400000000000000" pitchFamily="50" charset="-128"/>
              </a:rPr>
              <a:t>【</a:t>
            </a:r>
            <a:r>
              <a:rPr lang="ja-JP" altLang="en-US" b="1" dirty="0">
                <a:latin typeface="BIZ UDPゴシック" panose="020B0400000000000000" pitchFamily="50" charset="-128"/>
                <a:ea typeface="BIZ UDPゴシック" panose="020B0400000000000000" pitchFamily="50" charset="-128"/>
              </a:rPr>
              <a:t>上位５位</a:t>
            </a:r>
            <a:r>
              <a:rPr lang="en-US" altLang="ja-JP" b="1" dirty="0">
                <a:latin typeface="BIZ UDPゴシック" panose="020B0400000000000000" pitchFamily="50" charset="-128"/>
                <a:ea typeface="BIZ UDPゴシック" panose="020B0400000000000000" pitchFamily="50" charset="-128"/>
              </a:rPr>
              <a:t>】</a:t>
            </a:r>
            <a:endParaRPr kumimoji="1" lang="ja-JP" altLang="en-US" b="1" dirty="0">
              <a:latin typeface="BIZ UDPゴシック" panose="020B0400000000000000" pitchFamily="50" charset="-128"/>
              <a:ea typeface="BIZ UDPゴシック" panose="020B0400000000000000"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332161356"/>
              </p:ext>
            </p:extLst>
          </p:nvPr>
        </p:nvGraphicFramePr>
        <p:xfrm>
          <a:off x="245656" y="1303450"/>
          <a:ext cx="11662941" cy="5417391"/>
        </p:xfrm>
        <a:graphic>
          <a:graphicData uri="http://schemas.openxmlformats.org/drawingml/2006/table">
            <a:tbl>
              <a:tblPr/>
              <a:tblGrid>
                <a:gridCol w="691376">
                  <a:extLst>
                    <a:ext uri="{9D8B030D-6E8A-4147-A177-3AD203B41FA5}">
                      <a16:colId xmlns:a16="http://schemas.microsoft.com/office/drawing/2014/main" val="2550220307"/>
                    </a:ext>
                  </a:extLst>
                </a:gridCol>
                <a:gridCol w="441565">
                  <a:extLst>
                    <a:ext uri="{9D8B030D-6E8A-4147-A177-3AD203B41FA5}">
                      <a16:colId xmlns:a16="http://schemas.microsoft.com/office/drawing/2014/main" val="2572769102"/>
                    </a:ext>
                  </a:extLst>
                </a:gridCol>
                <a:gridCol w="810000">
                  <a:extLst>
                    <a:ext uri="{9D8B030D-6E8A-4147-A177-3AD203B41FA5}">
                      <a16:colId xmlns:a16="http://schemas.microsoft.com/office/drawing/2014/main" val="1355133115"/>
                    </a:ext>
                  </a:extLst>
                </a:gridCol>
                <a:gridCol w="810000">
                  <a:extLst>
                    <a:ext uri="{9D8B030D-6E8A-4147-A177-3AD203B41FA5}">
                      <a16:colId xmlns:a16="http://schemas.microsoft.com/office/drawing/2014/main" val="3144258908"/>
                    </a:ext>
                  </a:extLst>
                </a:gridCol>
                <a:gridCol w="810000">
                  <a:extLst>
                    <a:ext uri="{9D8B030D-6E8A-4147-A177-3AD203B41FA5}">
                      <a16:colId xmlns:a16="http://schemas.microsoft.com/office/drawing/2014/main" val="4079176025"/>
                    </a:ext>
                  </a:extLst>
                </a:gridCol>
                <a:gridCol w="810000">
                  <a:extLst>
                    <a:ext uri="{9D8B030D-6E8A-4147-A177-3AD203B41FA5}">
                      <a16:colId xmlns:a16="http://schemas.microsoft.com/office/drawing/2014/main" val="2346702145"/>
                    </a:ext>
                  </a:extLst>
                </a:gridCol>
                <a:gridCol w="810000">
                  <a:extLst>
                    <a:ext uri="{9D8B030D-6E8A-4147-A177-3AD203B41FA5}">
                      <a16:colId xmlns:a16="http://schemas.microsoft.com/office/drawing/2014/main" val="2271132589"/>
                    </a:ext>
                  </a:extLst>
                </a:gridCol>
                <a:gridCol w="810000">
                  <a:extLst>
                    <a:ext uri="{9D8B030D-6E8A-4147-A177-3AD203B41FA5}">
                      <a16:colId xmlns:a16="http://schemas.microsoft.com/office/drawing/2014/main" val="1679532223"/>
                    </a:ext>
                  </a:extLst>
                </a:gridCol>
                <a:gridCol w="810000">
                  <a:extLst>
                    <a:ext uri="{9D8B030D-6E8A-4147-A177-3AD203B41FA5}">
                      <a16:colId xmlns:a16="http://schemas.microsoft.com/office/drawing/2014/main" val="2455175649"/>
                    </a:ext>
                  </a:extLst>
                </a:gridCol>
                <a:gridCol w="810000">
                  <a:extLst>
                    <a:ext uri="{9D8B030D-6E8A-4147-A177-3AD203B41FA5}">
                      <a16:colId xmlns:a16="http://schemas.microsoft.com/office/drawing/2014/main" val="708131810"/>
                    </a:ext>
                  </a:extLst>
                </a:gridCol>
                <a:gridCol w="810000">
                  <a:extLst>
                    <a:ext uri="{9D8B030D-6E8A-4147-A177-3AD203B41FA5}">
                      <a16:colId xmlns:a16="http://schemas.microsoft.com/office/drawing/2014/main" val="129815148"/>
                    </a:ext>
                  </a:extLst>
                </a:gridCol>
                <a:gridCol w="810000">
                  <a:extLst>
                    <a:ext uri="{9D8B030D-6E8A-4147-A177-3AD203B41FA5}">
                      <a16:colId xmlns:a16="http://schemas.microsoft.com/office/drawing/2014/main" val="281417461"/>
                    </a:ext>
                  </a:extLst>
                </a:gridCol>
                <a:gridCol w="810000">
                  <a:extLst>
                    <a:ext uri="{9D8B030D-6E8A-4147-A177-3AD203B41FA5}">
                      <a16:colId xmlns:a16="http://schemas.microsoft.com/office/drawing/2014/main" val="4097475552"/>
                    </a:ext>
                  </a:extLst>
                </a:gridCol>
                <a:gridCol w="810000">
                  <a:extLst>
                    <a:ext uri="{9D8B030D-6E8A-4147-A177-3AD203B41FA5}">
                      <a16:colId xmlns:a16="http://schemas.microsoft.com/office/drawing/2014/main" val="2956010303"/>
                    </a:ext>
                  </a:extLst>
                </a:gridCol>
                <a:gridCol w="810000">
                  <a:extLst>
                    <a:ext uri="{9D8B030D-6E8A-4147-A177-3AD203B41FA5}">
                      <a16:colId xmlns:a16="http://schemas.microsoft.com/office/drawing/2014/main" val="4124624025"/>
                    </a:ext>
                  </a:extLst>
                </a:gridCol>
              </a:tblGrid>
              <a:tr h="385076">
                <a:tc rowSpan="2">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契約当事者</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年　代</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20</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歳未満</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20</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30</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歳代</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40</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歳代</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50</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歳代</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60</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歳代</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70</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歳代</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80</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歳以上</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973450797"/>
                  </a:ext>
                </a:extLst>
              </a:tr>
              <a:tr h="345580">
                <a:tc v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細区分</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18</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歳未満</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18</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歳</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19</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歳</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20</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29</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歳</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30</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39</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40</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49</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50</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59</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60</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64</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65</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69</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70</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74</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75</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79</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80</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84</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85</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歳以上</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553475"/>
                  </a:ext>
                </a:extLst>
              </a:tr>
              <a:tr h="422596">
                <a:tc gridSpan="2">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件数</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987</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306</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377</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6,925</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6,647</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8,803</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10,803</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4,203</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3,935</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5,674</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4,071</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3,752</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2,302</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3556764"/>
                  </a:ext>
                </a:extLst>
              </a:tr>
              <a:tr h="422596">
                <a:tc rowSpan="10">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販売方法・手口</a:t>
                      </a:r>
                    </a:p>
                  </a:txBody>
                  <a:tcPr marL="7987" marR="7987" marT="7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a:t>
                      </a:r>
                    </a:p>
                  </a:txBody>
                  <a:tcPr marL="7987" marR="7987" marT="798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インターネット通販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インターネット通販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インターネット通販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インターネット通販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インターネット通販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インターネット通販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インターネット通販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インターネット通販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インターネット通販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インターネット通販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インターネット通販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家庭訪販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家庭訪販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479459"/>
                  </a:ext>
                </a:extLst>
              </a:tr>
              <a:tr h="42259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729</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154</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174</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2,148</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2,378</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3,608</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4,175</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1,427</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1,209</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1,188</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609</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491</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395</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2147627"/>
                  </a:ext>
                </a:extLst>
              </a:tr>
              <a:tr h="422596">
                <a:tc vMerge="1">
                  <a:txBody>
                    <a:bodyPr/>
                    <a:lstStyle/>
                    <a:p>
                      <a:endParaRPr kumimoji="1" lang="ja-JP" altLang="en-US"/>
                    </a:p>
                  </a:txBody>
                  <a:tcPr/>
                </a:tc>
                <a:tc rowSpan="2">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a:t>
                      </a:r>
                    </a:p>
                  </a:txBody>
                  <a:tcPr marL="7987" marR="7987" marT="798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定期購入</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定期購入</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定期購入</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サイドビジネス商法</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定期購入</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定期購入</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定期購入</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定期購入</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定期購入</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家庭訪販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家庭訪販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インターネット通販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BIZ UDPゴシック" panose="020B0400000000000000" pitchFamily="50" charset="-128"/>
                          <a:ea typeface="BIZ UDPゴシック" panose="020B0400000000000000" pitchFamily="50" charset="-128"/>
                        </a:rPr>
                        <a:t>電話勧誘販売</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9953359"/>
                  </a:ext>
                </a:extLst>
              </a:tr>
              <a:tr h="42259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240</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40</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42</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548</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293</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690</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1,115</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439</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363</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453</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447</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310</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154</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785158"/>
                  </a:ext>
                </a:extLst>
              </a:tr>
              <a:tr h="422596">
                <a:tc vMerge="1">
                  <a:txBody>
                    <a:bodyPr/>
                    <a:lstStyle/>
                    <a:p>
                      <a:endParaRPr kumimoji="1" lang="ja-JP" altLang="en-US"/>
                    </a:p>
                  </a:txBody>
                  <a:tcPr/>
                </a:tc>
                <a:tc rowSpan="2">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a:t>
                      </a:r>
                    </a:p>
                  </a:txBody>
                  <a:tcPr marL="7987" marR="7987" marT="798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ワンクリック請求</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サイドビジネス商法</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家庭訪販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家庭訪販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家庭訪販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家庭訪販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家庭訪販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家庭訪販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家庭訪販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定期購入</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BIZ UDPゴシック" panose="020B0400000000000000" pitchFamily="50" charset="-128"/>
                          <a:ea typeface="BIZ UDPゴシック" panose="020B0400000000000000" pitchFamily="50" charset="-128"/>
                        </a:rPr>
                        <a:t>電話勧誘販売</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BIZ UDPゴシック" panose="020B0400000000000000" pitchFamily="50" charset="-128"/>
                          <a:ea typeface="BIZ UDPゴシック" panose="020B0400000000000000" pitchFamily="50" charset="-128"/>
                        </a:rPr>
                        <a:t>電話勧誘販売</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定期購入</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2427726"/>
                  </a:ext>
                </a:extLst>
              </a:tr>
              <a:tr h="42259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50</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14</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22</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401</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270</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349</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486</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229</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228</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392</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195</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228</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106</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925252"/>
                  </a:ext>
                </a:extLst>
              </a:tr>
              <a:tr h="422596">
                <a:tc vMerge="1">
                  <a:txBody>
                    <a:bodyPr/>
                    <a:lstStyle/>
                    <a:p>
                      <a:endParaRPr kumimoji="1" lang="ja-JP" altLang="en-US"/>
                    </a:p>
                  </a:txBody>
                  <a:tcPr/>
                </a:tc>
                <a:tc rowSpan="2">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a:t>
                      </a:r>
                    </a:p>
                  </a:txBody>
                  <a:tcPr marL="7987" marR="7987" marT="798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代引配達</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家庭訪販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サイドビジネス商法</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マルチ商法</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代引配達</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代引配達</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代引配達</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ｼｮｰﾄﾒｯｾｰｼﾞ</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ｼｮｰﾄﾒｯｾｰｼﾞ</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ｼｮｰﾄﾒｯｾｰｼﾞ</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定期購入</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定期購入</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インターネット通販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4881009"/>
                  </a:ext>
                </a:extLst>
              </a:tr>
              <a:tr h="42259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18</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11</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22</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348</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148</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281</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438</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210</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223</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288</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204</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196</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106</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5980859"/>
                  </a:ext>
                </a:extLst>
              </a:tr>
              <a:tr h="460775">
                <a:tc vMerge="1">
                  <a:txBody>
                    <a:bodyPr/>
                    <a:lstStyle/>
                    <a:p>
                      <a:endParaRPr kumimoji="1" lang="ja-JP" altLang="en-US"/>
                    </a:p>
                  </a:txBody>
                  <a:tcPr/>
                </a:tc>
                <a:tc rowSpan="2">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a:t>
                      </a:r>
                    </a:p>
                  </a:txBody>
                  <a:tcPr marL="7987" marR="7987" marT="798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無料商法</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ｼｮｰﾄﾒｯｾｰｼﾞ</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代引配達</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定期購入</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電話</a:t>
                      </a:r>
                      <a:r>
                        <a:rPr lang="zh-TW"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勧誘</a:t>
                      </a:r>
                      <a:endParaRPr lang="en-US" altLang="zh-TW" sz="1000" b="0" i="0" u="none" strike="noStrike" dirty="0" smtClean="0">
                        <a:solidFill>
                          <a:srgbClr val="000000"/>
                        </a:solidFill>
                        <a:effectLst/>
                        <a:latin typeface="BIZ UDPゴシック" panose="020B0400000000000000" pitchFamily="50" charset="-128"/>
                        <a:ea typeface="BIZ UDPゴシック" panose="020B0400000000000000" pitchFamily="50" charset="-128"/>
                      </a:endParaRPr>
                    </a:p>
                    <a:p>
                      <a:pPr algn="l" fontAlgn="ctr"/>
                      <a:r>
                        <a:rPr lang="zh-TW"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販売</a:t>
                      </a:r>
                      <a:endParaRPr lang="zh-TW"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ｼｮｰﾄﾒｯｾｰｼﾞ</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ｼｮｰﾄﾒｯｾｰｼﾞ</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TW"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電話</a:t>
                      </a:r>
                      <a:r>
                        <a:rPr lang="zh-TW"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勧誘</a:t>
                      </a:r>
                      <a:endParaRPr lang="en-US" altLang="zh-TW" sz="1000" b="0" i="0" u="none" strike="noStrike" dirty="0" smtClean="0">
                        <a:solidFill>
                          <a:srgbClr val="000000"/>
                        </a:solidFill>
                        <a:effectLst/>
                        <a:latin typeface="BIZ UDPゴシック" panose="020B0400000000000000" pitchFamily="50" charset="-128"/>
                        <a:ea typeface="BIZ UDPゴシック" panose="020B0400000000000000" pitchFamily="50" charset="-128"/>
                      </a:endParaRPr>
                    </a:p>
                    <a:p>
                      <a:pPr algn="l" fontAlgn="ctr"/>
                      <a:r>
                        <a:rPr lang="zh-TW"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販売</a:t>
                      </a:r>
                      <a:endParaRPr lang="zh-TW"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電話</a:t>
                      </a:r>
                      <a:r>
                        <a:rPr lang="zh-TW"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勧誘</a:t>
                      </a:r>
                      <a:endParaRPr lang="en-US" altLang="zh-TW" sz="1000" b="0" i="0" u="none" strike="noStrike" dirty="0" smtClean="0">
                        <a:solidFill>
                          <a:srgbClr val="000000"/>
                        </a:solidFill>
                        <a:effectLst/>
                        <a:latin typeface="BIZ UDPゴシック" panose="020B0400000000000000" pitchFamily="50" charset="-128"/>
                        <a:ea typeface="BIZ UDPゴシック" panose="020B0400000000000000" pitchFamily="50" charset="-128"/>
                      </a:endParaRPr>
                    </a:p>
                    <a:p>
                      <a:pPr algn="l" fontAlgn="ctr"/>
                      <a:r>
                        <a:rPr lang="zh-TW"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販売</a:t>
                      </a:r>
                      <a:endParaRPr lang="zh-TW"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電話</a:t>
                      </a:r>
                      <a:r>
                        <a:rPr lang="zh-TW"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勧誘</a:t>
                      </a:r>
                      <a:endParaRPr lang="en-US" altLang="zh-TW" sz="1000" b="0" i="0" u="none" strike="noStrike" dirty="0" smtClean="0">
                        <a:solidFill>
                          <a:srgbClr val="000000"/>
                        </a:solidFill>
                        <a:effectLst/>
                        <a:latin typeface="BIZ UDPゴシック" panose="020B0400000000000000" pitchFamily="50" charset="-128"/>
                        <a:ea typeface="BIZ UDPゴシック" panose="020B0400000000000000" pitchFamily="50" charset="-128"/>
                      </a:endParaRPr>
                    </a:p>
                    <a:p>
                      <a:pPr algn="l" fontAlgn="ctr"/>
                      <a:r>
                        <a:rPr lang="zh-TW"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販売</a:t>
                      </a:r>
                      <a:endParaRPr lang="zh-TW"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ｼｮｰﾄﾒｯｾｰｼﾞ</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テレビショッピング</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テレビショッピング</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3713766"/>
                  </a:ext>
                </a:extLst>
              </a:tr>
              <a:tr h="42259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16</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15</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252</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141</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265</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422</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146</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169</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287</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178</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154</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100</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7883716"/>
                  </a:ext>
                </a:extLst>
              </a:tr>
            </a:tbl>
          </a:graphicData>
        </a:graphic>
      </p:graphicFrame>
      <p:sp>
        <p:nvSpPr>
          <p:cNvPr id="13" name="角丸四角形吹き出し 12"/>
          <p:cNvSpPr/>
          <p:nvPr/>
        </p:nvSpPr>
        <p:spPr>
          <a:xfrm>
            <a:off x="4855334" y="3794189"/>
            <a:ext cx="6825803" cy="906452"/>
          </a:xfrm>
          <a:prstGeom prst="wedgeRoundRectCallout">
            <a:avLst>
              <a:gd name="adj1" fmla="val -47332"/>
              <a:gd name="adj2" fmla="val -7638"/>
              <a:gd name="adj3" fmla="val 16667"/>
            </a:avLst>
          </a:prstGeom>
          <a:solidFill>
            <a:srgbClr val="F23C3C"/>
          </a:solidFill>
          <a:ln>
            <a:solidFill>
              <a:srgbClr val="F23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BIZ UDPゴシック" panose="020B0400000000000000" pitchFamily="50" charset="-128"/>
                <a:ea typeface="BIZ UDPゴシック" panose="020B0400000000000000" pitchFamily="50" charset="-128"/>
              </a:rPr>
              <a:t>若者を中心に「サイドビジネス商法</a:t>
            </a:r>
            <a:r>
              <a:rPr lang="ja-JP" altLang="en-US" sz="2400" b="1" dirty="0" smtClean="0">
                <a:latin typeface="BIZ UDPゴシック" panose="020B0400000000000000" pitchFamily="50" charset="-128"/>
                <a:ea typeface="BIZ UDPゴシック" panose="020B0400000000000000" pitchFamily="50" charset="-128"/>
              </a:rPr>
              <a:t>」の相談が</a:t>
            </a:r>
            <a:r>
              <a:rPr lang="ja-JP" altLang="en-US" sz="2400" b="1" dirty="0">
                <a:latin typeface="BIZ UDPゴシック" panose="020B0400000000000000" pitchFamily="50" charset="-128"/>
                <a:ea typeface="BIZ UDPゴシック" panose="020B0400000000000000" pitchFamily="50" charset="-128"/>
              </a:rPr>
              <a:t>増加</a:t>
            </a:r>
          </a:p>
        </p:txBody>
      </p:sp>
    </p:spTree>
    <p:extLst>
      <p:ext uri="{BB962C8B-B14F-4D97-AF65-F5344CB8AC3E}">
        <p14:creationId xmlns:p14="http://schemas.microsoft.com/office/powerpoint/2010/main" val="2515352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bwMode="gray">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a:xfrm>
            <a:off x="9324109" y="6492875"/>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5" name="タイトル 1"/>
          <p:cNvSpPr txBox="1">
            <a:spLocks/>
          </p:cNvSpPr>
          <p:nvPr/>
        </p:nvSpPr>
        <p:spPr>
          <a:xfrm>
            <a:off x="838200" y="501650"/>
            <a:ext cx="10515600" cy="5854700"/>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800" dirty="0">
              <a:solidFill>
                <a:sysClr val="windowText" lastClr="000000"/>
              </a:solidFill>
              <a:latin typeface="Meiryo UI" panose="020B0604030504040204" pitchFamily="50" charset="-128"/>
              <a:ea typeface="Meiryo UI" panose="020B0604030504040204" pitchFamily="50" charset="-128"/>
            </a:endParaRPr>
          </a:p>
          <a:p>
            <a:r>
              <a:rPr lang="ja-JP" altLang="en-US" sz="2800" dirty="0">
                <a:solidFill>
                  <a:sysClr val="windowText" lastClr="000000"/>
                </a:solidFill>
                <a:latin typeface="Meiryo UI" panose="020B0604030504040204" pitchFamily="50" charset="-128"/>
                <a:ea typeface="Meiryo UI" panose="020B0604030504040204" pitchFamily="50" charset="-128"/>
              </a:rPr>
              <a:t>　</a:t>
            </a:r>
            <a:r>
              <a:rPr lang="ja-JP" altLang="en-US" sz="3000" b="1" u="sng" dirty="0">
                <a:solidFill>
                  <a:sysClr val="windowText" lastClr="000000"/>
                </a:solidFill>
                <a:latin typeface="BIZ UDPゴシック" panose="020B0400000000000000" pitchFamily="50" charset="-128"/>
                <a:ea typeface="BIZ UDPゴシック" panose="020B0400000000000000" pitchFamily="50" charset="-128"/>
              </a:rPr>
              <a:t>アドバイス</a:t>
            </a:r>
            <a:endParaRPr lang="en-US" altLang="ja-JP" sz="3000" b="1" u="sng" dirty="0">
              <a:solidFill>
                <a:sysClr val="windowText" lastClr="000000"/>
              </a:solidFill>
              <a:latin typeface="BIZ UDPゴシック" panose="020B0400000000000000" pitchFamily="50" charset="-128"/>
              <a:ea typeface="BIZ UDPゴシック" panose="020B0400000000000000" pitchFamily="50" charset="-128"/>
            </a:endParaRPr>
          </a:p>
          <a:p>
            <a:endParaRPr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marL="800100" indent="-457200">
              <a:lnSpc>
                <a:spcPct val="100000"/>
              </a:lnSpc>
              <a:buFont typeface="Wingdings" panose="05000000000000000000" pitchFamily="2" charset="2"/>
              <a:buChar char="l"/>
            </a:pP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簡単に儲かるようなうまい話はありません</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a:t>
            </a:r>
            <a:endParaRPr lang="en-US" altLang="ja-JP" sz="2600" dirty="0" smtClean="0">
              <a:solidFill>
                <a:sysClr val="windowText" lastClr="000000"/>
              </a:solidFill>
              <a:latin typeface="BIZ UDPゴシック" panose="020B0400000000000000" pitchFamily="50" charset="-128"/>
              <a:ea typeface="BIZ UDPゴシック" panose="020B0400000000000000" pitchFamily="50" charset="-128"/>
            </a:endParaRPr>
          </a:p>
          <a:p>
            <a:pPr marL="342900">
              <a:lnSpc>
                <a:spcPct val="100000"/>
              </a:lnSpc>
            </a:pP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　儲ける</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ために必要などと言われ、</a:t>
            </a:r>
            <a:r>
              <a:rPr lang="ja-JP" altLang="en-US" sz="2600" b="1" u="sng" dirty="0">
                <a:solidFill>
                  <a:srgbClr val="FF0000"/>
                </a:solidFill>
                <a:latin typeface="BIZ UDPゴシック" panose="020B0400000000000000" pitchFamily="50" charset="-128"/>
                <a:ea typeface="BIZ UDPゴシック" panose="020B0400000000000000" pitchFamily="50" charset="-128"/>
              </a:rPr>
              <a:t>お金を請求されたら要注意</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です。</a:t>
            </a:r>
            <a:endParaRPr lang="en-US" altLang="ja-JP" sz="2600" dirty="0" smtClean="0">
              <a:solidFill>
                <a:sysClr val="windowText" lastClr="000000"/>
              </a:solidFill>
              <a:latin typeface="BIZ UDPゴシック" panose="020B0400000000000000" pitchFamily="50" charset="-128"/>
              <a:ea typeface="BIZ UDPゴシック" panose="020B0400000000000000" pitchFamily="50" charset="-128"/>
            </a:endParaRPr>
          </a:p>
          <a:p>
            <a:pPr marL="342900">
              <a:lnSpc>
                <a:spcPct val="100000"/>
              </a:lnSpc>
            </a:pP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　友人</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・知人からの誘いでも安易に信じないようにしましょう</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a:t>
            </a:r>
            <a:endParaRPr lang="en-US" altLang="ja-JP" sz="2600" dirty="0" smtClean="0">
              <a:solidFill>
                <a:sysClr val="windowText" lastClr="000000"/>
              </a:solidFill>
              <a:latin typeface="BIZ UDPゴシック" panose="020B0400000000000000" pitchFamily="50" charset="-128"/>
              <a:ea typeface="BIZ UDPゴシック" panose="020B0400000000000000" pitchFamily="50" charset="-128"/>
            </a:endParaRPr>
          </a:p>
          <a:p>
            <a:pPr marL="342900">
              <a:lnSpc>
                <a:spcPct val="100000"/>
              </a:lnSpc>
            </a:pPr>
            <a:endParaRPr lang="en-US" altLang="ja-JP" sz="1600" dirty="0" smtClean="0">
              <a:solidFill>
                <a:sysClr val="windowText" lastClr="000000"/>
              </a:solidFill>
              <a:latin typeface="BIZ UDPゴシック" panose="020B0400000000000000" pitchFamily="50" charset="-128"/>
              <a:ea typeface="BIZ UDPゴシック" panose="020B0400000000000000" pitchFamily="50" charset="-128"/>
            </a:endParaRPr>
          </a:p>
          <a:p>
            <a:pPr marL="800100" indent="-457200">
              <a:lnSpc>
                <a:spcPct val="100000"/>
              </a:lnSpc>
              <a:buFont typeface="Wingdings" panose="05000000000000000000" pitchFamily="2" charset="2"/>
              <a:buChar char="l"/>
            </a:pP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Ｓ</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ＮＳ</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等で知り合った人から儲け話を持ちかけられ</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a:t>
            </a:r>
            <a:endParaRPr lang="en-US" altLang="ja-JP" sz="2600" dirty="0" smtClean="0">
              <a:solidFill>
                <a:sysClr val="windowText" lastClr="000000"/>
              </a:solidFill>
              <a:latin typeface="BIZ UDPゴシック" panose="020B0400000000000000" pitchFamily="50" charset="-128"/>
              <a:ea typeface="BIZ UDPゴシック" panose="020B0400000000000000" pitchFamily="50" charset="-128"/>
            </a:endParaRPr>
          </a:p>
          <a:p>
            <a:pPr marL="342900">
              <a:lnSpc>
                <a:spcPct val="100000"/>
              </a:lnSpc>
            </a:pP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　お金</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を支払ったとたん相手方と連絡が取れなくなることもあり</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a:t>
            </a:r>
            <a:endParaRPr lang="en-US" altLang="ja-JP" sz="2600" dirty="0" smtClean="0">
              <a:solidFill>
                <a:sysClr val="windowText" lastClr="000000"/>
              </a:solidFill>
              <a:latin typeface="BIZ UDPゴシック" panose="020B0400000000000000" pitchFamily="50" charset="-128"/>
              <a:ea typeface="BIZ UDPゴシック" panose="020B0400000000000000" pitchFamily="50" charset="-128"/>
            </a:endParaRPr>
          </a:p>
          <a:p>
            <a:pPr marL="342900">
              <a:lnSpc>
                <a:spcPct val="100000"/>
              </a:lnSpc>
            </a:pP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　被害</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の回復が困難になります</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a:t>
            </a:r>
            <a:endParaRPr lang="en-US" altLang="ja-JP" sz="2600" dirty="0" smtClean="0">
              <a:solidFill>
                <a:sysClr val="windowText" lastClr="000000"/>
              </a:solidFill>
              <a:latin typeface="BIZ UDPゴシック" panose="020B0400000000000000" pitchFamily="50" charset="-128"/>
              <a:ea typeface="BIZ UDPゴシック" panose="020B0400000000000000" pitchFamily="50" charset="-128"/>
            </a:endParaRPr>
          </a:p>
          <a:p>
            <a:pPr marL="342900">
              <a:lnSpc>
                <a:spcPct val="100000"/>
              </a:lnSpc>
            </a:pPr>
            <a:endParaRPr lang="en-US" altLang="ja-JP" sz="1600" dirty="0" smtClean="0">
              <a:solidFill>
                <a:sysClr val="windowText" lastClr="000000"/>
              </a:solidFill>
              <a:latin typeface="BIZ UDPゴシック" panose="020B0400000000000000" pitchFamily="50" charset="-128"/>
              <a:ea typeface="BIZ UDPゴシック" panose="020B0400000000000000" pitchFamily="50" charset="-128"/>
            </a:endParaRPr>
          </a:p>
          <a:p>
            <a:pPr marL="800100" indent="-457200">
              <a:lnSpc>
                <a:spcPct val="100000"/>
              </a:lnSpc>
              <a:buFont typeface="Wingdings" panose="05000000000000000000" pitchFamily="2" charset="2"/>
              <a:buChar char="l"/>
            </a:pPr>
            <a:r>
              <a:rPr lang="ja-JP" altLang="en-US" sz="2600" dirty="0">
                <a:latin typeface="BIZ UDPゴシック" panose="020B0400000000000000" pitchFamily="50" charset="-128"/>
                <a:ea typeface="BIZ UDPゴシック" panose="020B0400000000000000" pitchFamily="50" charset="-128"/>
              </a:rPr>
              <a:t>借金をしてまで</a:t>
            </a:r>
            <a:r>
              <a:rPr lang="ja-JP" altLang="en-US" sz="2600" dirty="0" smtClean="0">
                <a:latin typeface="BIZ UDPゴシック" panose="020B0400000000000000" pitchFamily="50" charset="-128"/>
                <a:ea typeface="BIZ UDPゴシック" panose="020B0400000000000000" pitchFamily="50" charset="-128"/>
              </a:rPr>
              <a:t>契約すべきものかよく考えましょう。</a:t>
            </a:r>
            <a:endParaRPr lang="en-US" altLang="ja-JP" sz="2600" dirty="0" smtClean="0">
              <a:latin typeface="BIZ UDPゴシック" panose="020B0400000000000000" pitchFamily="50" charset="-128"/>
              <a:ea typeface="BIZ UDPゴシック" panose="020B0400000000000000" pitchFamily="50" charset="-128"/>
            </a:endParaRPr>
          </a:p>
          <a:p>
            <a:pPr marL="342900">
              <a:lnSpc>
                <a:spcPct val="100000"/>
              </a:lnSpc>
            </a:pPr>
            <a:r>
              <a:rPr lang="ja-JP" altLang="en-US" sz="2600" dirty="0">
                <a:latin typeface="BIZ UDPゴシック" panose="020B0400000000000000" pitchFamily="50" charset="-128"/>
                <a:ea typeface="BIZ UDPゴシック" panose="020B0400000000000000" pitchFamily="50" charset="-128"/>
              </a:rPr>
              <a:t>　</a:t>
            </a:r>
            <a:r>
              <a:rPr lang="ja-JP" altLang="en-US" sz="2600" dirty="0" smtClean="0">
                <a:latin typeface="BIZ UDPゴシック" panose="020B0400000000000000" pitchFamily="50" charset="-128"/>
                <a:ea typeface="BIZ UDPゴシック" panose="020B0400000000000000" pitchFamily="50" charset="-128"/>
              </a:rPr>
              <a:t>　クレジットカード</a:t>
            </a:r>
            <a:r>
              <a:rPr lang="ja-JP" altLang="en-US" sz="2600" dirty="0">
                <a:latin typeface="BIZ UDPゴシック" panose="020B0400000000000000" pitchFamily="50" charset="-128"/>
                <a:ea typeface="BIZ UDPゴシック" panose="020B0400000000000000" pitchFamily="50" charset="-128"/>
              </a:rPr>
              <a:t>決済や消費者金融での借金を勧められた場合は</a:t>
            </a:r>
            <a:r>
              <a:rPr lang="ja-JP" altLang="en-US" sz="2600" dirty="0" smtClean="0">
                <a:latin typeface="BIZ UDPゴシック" panose="020B0400000000000000" pitchFamily="50" charset="-128"/>
                <a:ea typeface="BIZ UDPゴシック" panose="020B0400000000000000" pitchFamily="50" charset="-128"/>
              </a:rPr>
              <a:t>、</a:t>
            </a:r>
            <a:endParaRPr lang="en-US" altLang="ja-JP" sz="2600" dirty="0" smtClean="0">
              <a:latin typeface="BIZ UDPゴシック" panose="020B0400000000000000" pitchFamily="50" charset="-128"/>
              <a:ea typeface="BIZ UDPゴシック" panose="020B0400000000000000" pitchFamily="50" charset="-128"/>
            </a:endParaRPr>
          </a:p>
          <a:p>
            <a:pPr marL="342900">
              <a:lnSpc>
                <a:spcPct val="100000"/>
              </a:lnSpc>
            </a:pPr>
            <a:r>
              <a:rPr lang="ja-JP" altLang="en-US" sz="2600" dirty="0">
                <a:latin typeface="BIZ UDPゴシック" panose="020B0400000000000000" pitchFamily="50" charset="-128"/>
                <a:ea typeface="BIZ UDPゴシック" panose="020B0400000000000000" pitchFamily="50" charset="-128"/>
              </a:rPr>
              <a:t>　</a:t>
            </a:r>
            <a:r>
              <a:rPr lang="ja-JP" altLang="en-US" sz="2600" dirty="0" smtClean="0">
                <a:latin typeface="BIZ UDPゴシック" panose="020B0400000000000000" pitchFamily="50" charset="-128"/>
                <a:ea typeface="BIZ UDPゴシック" panose="020B0400000000000000" pitchFamily="50" charset="-128"/>
              </a:rPr>
              <a:t>　「</a:t>
            </a:r>
            <a:r>
              <a:rPr lang="ja-JP" altLang="en-US" sz="2600" dirty="0">
                <a:latin typeface="BIZ UDPゴシック" panose="020B0400000000000000" pitchFamily="50" charset="-128"/>
                <a:ea typeface="BIZ UDPゴシック" panose="020B0400000000000000" pitchFamily="50" charset="-128"/>
              </a:rPr>
              <a:t>契約しない」とはっきり断りましょう。</a:t>
            </a:r>
            <a:endParaRPr lang="en-US" altLang="ja-JP" sz="2600" dirty="0">
              <a:latin typeface="BIZ UDPゴシック" panose="020B0400000000000000" pitchFamily="50" charset="-128"/>
              <a:ea typeface="BIZ UDPゴシック" panose="020B0400000000000000"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0228" y="5273651"/>
            <a:ext cx="1150961" cy="1150961"/>
          </a:xfrm>
          <a:prstGeom prst="rect">
            <a:avLst/>
          </a:prstGeom>
        </p:spPr>
      </p:pic>
    </p:spTree>
    <p:extLst>
      <p:ext uri="{BB962C8B-B14F-4D97-AF65-F5344CB8AC3E}">
        <p14:creationId xmlns:p14="http://schemas.microsoft.com/office/powerpoint/2010/main" val="3910650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p:cNvSpPr/>
          <p:nvPr/>
        </p:nvSpPr>
        <p:spPr>
          <a:xfrm>
            <a:off x="500063" y="290513"/>
            <a:ext cx="1928812" cy="192881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bwMode="gray">
          <a:xfrm>
            <a:off x="996951" y="738894"/>
            <a:ext cx="10356849" cy="103204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700" b="1" dirty="0">
                <a:ln>
                  <a:solidFill>
                    <a:schemeClr val="bg1"/>
                  </a:solidFill>
                </a:ln>
                <a:latin typeface="Meiryo UI" panose="020B0604030504040204" pitchFamily="50" charset="-128"/>
                <a:ea typeface="Meiryo UI" panose="020B0604030504040204" pitchFamily="50" charset="-128"/>
              </a:rPr>
              <a:t>販売方法・手口で</a:t>
            </a:r>
            <a:r>
              <a:rPr lang="ja-JP" altLang="en-US" sz="3700" b="1" dirty="0" smtClean="0">
                <a:ln>
                  <a:solidFill>
                    <a:schemeClr val="bg1"/>
                  </a:solidFill>
                </a:ln>
                <a:latin typeface="Meiryo UI" panose="020B0604030504040204" pitchFamily="50" charset="-128"/>
                <a:ea typeface="Meiryo UI" panose="020B0604030504040204" pitchFamily="50" charset="-128"/>
              </a:rPr>
              <a:t>は「</a:t>
            </a:r>
            <a:r>
              <a:rPr lang="ja-JP" altLang="en-US" sz="3700" b="1" dirty="0">
                <a:ln>
                  <a:solidFill>
                    <a:schemeClr val="bg1"/>
                  </a:solidFill>
                </a:ln>
                <a:latin typeface="Meiryo UI" panose="020B0604030504040204" pitchFamily="50" charset="-128"/>
                <a:ea typeface="Meiryo UI" panose="020B0604030504040204" pitchFamily="50" charset="-128"/>
              </a:rPr>
              <a:t>インターネット通販</a:t>
            </a:r>
            <a:r>
              <a:rPr lang="ja-JP" altLang="en-US" sz="3700" b="1" dirty="0" smtClean="0">
                <a:ln>
                  <a:solidFill>
                    <a:schemeClr val="bg1"/>
                  </a:solidFill>
                </a:ln>
                <a:latin typeface="Meiryo UI" panose="020B0604030504040204" pitchFamily="50" charset="-128"/>
                <a:ea typeface="Meiryo UI" panose="020B0604030504040204" pitchFamily="50" charset="-128"/>
              </a:rPr>
              <a:t>」</a:t>
            </a:r>
            <a:r>
              <a:rPr lang="ja-JP" altLang="en-US" sz="3700" b="1" dirty="0">
                <a:ln>
                  <a:solidFill>
                    <a:schemeClr val="bg1"/>
                  </a:solidFill>
                </a:ln>
                <a:latin typeface="Meiryo UI" panose="020B0604030504040204" pitchFamily="50" charset="-128"/>
                <a:ea typeface="Meiryo UI" panose="020B0604030504040204" pitchFamily="50" charset="-128"/>
              </a:rPr>
              <a:t>、</a:t>
            </a:r>
            <a:endParaRPr lang="en-US" altLang="ja-JP" sz="3700" b="1" dirty="0" smtClean="0">
              <a:ln>
                <a:solidFill>
                  <a:schemeClr val="bg1"/>
                </a:solidFill>
              </a:ln>
              <a:latin typeface="Meiryo UI" panose="020B0604030504040204" pitchFamily="50" charset="-128"/>
              <a:ea typeface="Meiryo UI" panose="020B0604030504040204" pitchFamily="50" charset="-128"/>
            </a:endParaRPr>
          </a:p>
          <a:p>
            <a:r>
              <a:rPr lang="ja-JP" altLang="en-US" sz="3700" b="1" dirty="0" smtClean="0">
                <a:ln>
                  <a:solidFill>
                    <a:schemeClr val="bg1"/>
                  </a:solidFill>
                </a:ln>
                <a:latin typeface="Meiryo UI" panose="020B0604030504040204" pitchFamily="50" charset="-128"/>
                <a:ea typeface="Meiryo UI" panose="020B0604030504040204" pitchFamily="50" charset="-128"/>
              </a:rPr>
              <a:t>　　「</a:t>
            </a:r>
            <a:r>
              <a:rPr lang="ja-JP" altLang="en-US" sz="3700" b="1" dirty="0">
                <a:ln>
                  <a:solidFill>
                    <a:schemeClr val="bg1"/>
                  </a:solidFill>
                </a:ln>
                <a:latin typeface="Meiryo UI" panose="020B0604030504040204" pitchFamily="50" charset="-128"/>
                <a:ea typeface="Meiryo UI" panose="020B0604030504040204" pitchFamily="50" charset="-128"/>
              </a:rPr>
              <a:t>定期購入</a:t>
            </a:r>
            <a:r>
              <a:rPr lang="ja-JP" altLang="en-US" sz="3700" b="1" dirty="0" smtClean="0">
                <a:ln>
                  <a:solidFill>
                    <a:schemeClr val="bg1"/>
                  </a:solidFill>
                </a:ln>
                <a:latin typeface="Meiryo UI" panose="020B0604030504040204" pitchFamily="50" charset="-128"/>
                <a:ea typeface="Meiryo UI" panose="020B0604030504040204" pitchFamily="50" charset="-128"/>
              </a:rPr>
              <a:t>」や「</a:t>
            </a:r>
            <a:r>
              <a:rPr lang="ja-JP" altLang="en-US" sz="3700" b="1" dirty="0">
                <a:ln>
                  <a:solidFill>
                    <a:schemeClr val="bg1"/>
                  </a:solidFill>
                </a:ln>
                <a:latin typeface="Meiryo UI" panose="020B0604030504040204" pitchFamily="50" charset="-128"/>
                <a:ea typeface="Meiryo UI" panose="020B0604030504040204" pitchFamily="50" charset="-128"/>
              </a:rPr>
              <a:t>サイドビジネス商法」がめだつ</a:t>
            </a:r>
          </a:p>
        </p:txBody>
      </p:sp>
      <p:sp>
        <p:nvSpPr>
          <p:cNvPr id="7" name="スライド番号プレースホルダー 6"/>
          <p:cNvSpPr>
            <a:spLocks noGrp="1"/>
          </p:cNvSpPr>
          <p:nvPr>
            <p:ph type="sldNum" sz="quarter" idx="12"/>
          </p:nvPr>
        </p:nvSpPr>
        <p:spPr>
          <a:xfrm>
            <a:off x="9324109" y="6492875"/>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
        <p:nvSpPr>
          <p:cNvPr id="5" name="タイトル 1"/>
          <p:cNvSpPr txBox="1">
            <a:spLocks/>
          </p:cNvSpPr>
          <p:nvPr/>
        </p:nvSpPr>
        <p:spPr bwMode="gray">
          <a:xfrm>
            <a:off x="2517839" y="2489640"/>
            <a:ext cx="8876370" cy="350971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lnSpc>
                <a:spcPct val="100000"/>
              </a:lnSpc>
              <a:buFont typeface="Wingdings" panose="05000000000000000000" pitchFamily="2" charset="2"/>
              <a:buChar char="n"/>
            </a:pPr>
            <a:r>
              <a:rPr lang="ja-JP" altLang="en-US" sz="1500" dirty="0">
                <a:solidFill>
                  <a:schemeClr val="bg1">
                    <a:lumMod val="65000"/>
                  </a:schemeClr>
                </a:solidFill>
                <a:latin typeface="BIZ UDPゴシック" panose="020B0400000000000000" pitchFamily="50" charset="-128"/>
                <a:ea typeface="BIZ UDPゴシック" panose="020B0400000000000000" pitchFamily="50" charset="-128"/>
              </a:rPr>
              <a:t>相談全体</a:t>
            </a:r>
            <a:r>
              <a:rPr lang="ja-JP" altLang="en-US" sz="1500" dirty="0" smtClean="0">
                <a:solidFill>
                  <a:schemeClr val="bg1">
                    <a:lumMod val="65000"/>
                  </a:schemeClr>
                </a:solidFill>
                <a:latin typeface="BIZ UDPゴシック" panose="020B0400000000000000" pitchFamily="50" charset="-128"/>
                <a:ea typeface="BIZ UDPゴシック" panose="020B0400000000000000" pitchFamily="50" charset="-128"/>
              </a:rPr>
              <a:t>の</a:t>
            </a:r>
            <a:r>
              <a:rPr lang="ja-JP" altLang="en-US" sz="1500" dirty="0">
                <a:solidFill>
                  <a:schemeClr val="bg1">
                    <a:lumMod val="65000"/>
                  </a:schemeClr>
                </a:solidFill>
                <a:latin typeface="BIZ UDPゴシック" panose="020B0400000000000000" pitchFamily="50" charset="-128"/>
                <a:ea typeface="BIZ UDPゴシック" panose="020B0400000000000000" pitchFamily="50" charset="-128"/>
              </a:rPr>
              <a:t>動向</a:t>
            </a:r>
            <a:endParaRPr lang="en-US" altLang="ja-JP" sz="1500" dirty="0">
              <a:solidFill>
                <a:schemeClr val="bg1">
                  <a:lumMod val="65000"/>
                </a:schemeClr>
              </a:solidFill>
              <a:latin typeface="BIZ UDPゴシック" panose="020B0400000000000000" pitchFamily="50" charset="-128"/>
              <a:ea typeface="BIZ UDPゴシック" panose="020B0400000000000000" pitchFamily="50" charset="-128"/>
            </a:endParaRPr>
          </a:p>
          <a:p>
            <a:pPr>
              <a:lnSpc>
                <a:spcPct val="100000"/>
              </a:lnSpc>
            </a:pPr>
            <a:endParaRPr lang="en-US" altLang="ja-JP" sz="1500" dirty="0">
              <a:latin typeface="BIZ UDPゴシック" panose="020B0400000000000000" pitchFamily="50" charset="-128"/>
              <a:ea typeface="BIZ UDPゴシック" panose="020B0400000000000000" pitchFamily="50" charset="-128"/>
            </a:endParaRPr>
          </a:p>
          <a:p>
            <a:pPr marL="342900" indent="-342900">
              <a:lnSpc>
                <a:spcPct val="100000"/>
              </a:lnSpc>
              <a:buFont typeface="Wingdings" panose="05000000000000000000" pitchFamily="2" charset="2"/>
              <a:buChar char="n"/>
            </a:pPr>
            <a:r>
              <a:rPr lang="ja-JP" altLang="en-US" sz="1500" b="1" u="sng" dirty="0">
                <a:solidFill>
                  <a:srgbClr val="FF0000"/>
                </a:solidFill>
                <a:latin typeface="BIZ UDPゴシック" panose="020B0400000000000000" pitchFamily="50" charset="-128"/>
                <a:ea typeface="BIZ UDPゴシック" panose="020B0400000000000000" pitchFamily="50" charset="-128"/>
              </a:rPr>
              <a:t>内容別の特徴</a:t>
            </a:r>
            <a:endParaRPr lang="en-US" altLang="ja-JP" sz="1500" b="1" u="sng" dirty="0">
              <a:solidFill>
                <a:srgbClr val="FF0000"/>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「化粧品</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」や「</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健康食品」の定期購入トラブルが多発</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「移動通信サービス」や「インターネット接続回線」などの通信契約のトラブルがめだつ</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暮らしのレスキューサービスの高額請求トラブルが多発</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若者を中心に「内職・副業」の相談が急増</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b="1" u="sng" dirty="0">
                <a:solidFill>
                  <a:srgbClr val="FF0000"/>
                </a:solidFill>
                <a:latin typeface="BIZ UDPゴシック" panose="020B0400000000000000" pitchFamily="50" charset="-128"/>
                <a:ea typeface="BIZ UDPゴシック" panose="020B0400000000000000" pitchFamily="50" charset="-128"/>
              </a:rPr>
              <a:t>販売方法・手口で</a:t>
            </a:r>
            <a:r>
              <a:rPr lang="ja-JP" altLang="en-US" sz="1500" b="1" u="sng" dirty="0" smtClean="0">
                <a:solidFill>
                  <a:srgbClr val="FF0000"/>
                </a:solidFill>
                <a:latin typeface="BIZ UDPゴシック" panose="020B0400000000000000" pitchFamily="50" charset="-128"/>
                <a:ea typeface="BIZ UDPゴシック" panose="020B0400000000000000" pitchFamily="50" charset="-128"/>
              </a:rPr>
              <a:t>は「</a:t>
            </a:r>
            <a:r>
              <a:rPr lang="ja-JP" altLang="en-US" sz="1500" b="1" u="sng" dirty="0">
                <a:solidFill>
                  <a:srgbClr val="FF0000"/>
                </a:solidFill>
                <a:latin typeface="BIZ UDPゴシック" panose="020B0400000000000000" pitchFamily="50" charset="-128"/>
                <a:ea typeface="BIZ UDPゴシック" panose="020B0400000000000000" pitchFamily="50" charset="-128"/>
              </a:rPr>
              <a:t>インターネット通販</a:t>
            </a:r>
            <a:r>
              <a:rPr lang="ja-JP" altLang="en-US" sz="1500" b="1" u="sng" dirty="0" smtClean="0">
                <a:solidFill>
                  <a:srgbClr val="FF0000"/>
                </a:solidFill>
                <a:latin typeface="BIZ UDPゴシック" panose="020B0400000000000000" pitchFamily="50" charset="-128"/>
                <a:ea typeface="BIZ UDPゴシック" panose="020B0400000000000000" pitchFamily="50" charset="-128"/>
              </a:rPr>
              <a:t>」、「</a:t>
            </a:r>
            <a:r>
              <a:rPr lang="ja-JP" altLang="en-US" sz="1500" b="1" u="sng" dirty="0">
                <a:solidFill>
                  <a:srgbClr val="FF0000"/>
                </a:solidFill>
                <a:latin typeface="BIZ UDPゴシック" panose="020B0400000000000000" pitchFamily="50" charset="-128"/>
                <a:ea typeface="BIZ UDPゴシック" panose="020B0400000000000000" pitchFamily="50" charset="-128"/>
              </a:rPr>
              <a:t>定期購入</a:t>
            </a:r>
            <a:r>
              <a:rPr lang="ja-JP" altLang="en-US" sz="1500" b="1" u="sng" dirty="0" smtClean="0">
                <a:solidFill>
                  <a:srgbClr val="FF0000"/>
                </a:solidFill>
                <a:latin typeface="BIZ UDPゴシック" panose="020B0400000000000000" pitchFamily="50" charset="-128"/>
                <a:ea typeface="BIZ UDPゴシック" panose="020B0400000000000000" pitchFamily="50" charset="-128"/>
              </a:rPr>
              <a:t>」や「</a:t>
            </a:r>
            <a:r>
              <a:rPr lang="ja-JP" altLang="en-US" sz="1500" b="1" u="sng" dirty="0">
                <a:solidFill>
                  <a:srgbClr val="FF0000"/>
                </a:solidFill>
                <a:latin typeface="BIZ UDPゴシック" panose="020B0400000000000000" pitchFamily="50" charset="-128"/>
                <a:ea typeface="BIZ UDPゴシック" panose="020B0400000000000000" pitchFamily="50" charset="-128"/>
              </a:rPr>
              <a:t>サイドビジネス商法」がめだつ</a:t>
            </a:r>
            <a:endParaRPr lang="en-US" altLang="ja-JP" sz="1500" b="1" u="sng" dirty="0">
              <a:solidFill>
                <a:srgbClr val="FF0000"/>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フィッシング詐欺や架空請求を目的とした偽ショートメッセージを送り付けられるトラブルが多発</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危害に関する相談で</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は「</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化粧品」による健康被害の相談が</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めだつ</a:t>
            </a:r>
            <a:endParaRPr lang="en-US" altLang="ja-JP" sz="1500" dirty="0" smtClean="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新型コロナウイルス関連の相談は減少</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a:lnSpc>
                <a:spcPct val="100000"/>
              </a:lnSpc>
            </a:pP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342900" indent="-342900">
              <a:lnSpc>
                <a:spcPct val="100000"/>
              </a:lnSpc>
              <a:buFont typeface="Wingdings" panose="05000000000000000000" pitchFamily="2" charset="2"/>
              <a:buChar char="n"/>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若年者層と高齢者層の相談の特徴</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rPr>
              <a:t>30</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歳未満の若年者の相談の割合は横ばい</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rPr>
              <a:t>65</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歳以上の高齢者の相談の割合は増加</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47033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p:cNvSpPr/>
          <p:nvPr/>
        </p:nvSpPr>
        <p:spPr>
          <a:xfrm>
            <a:off x="310492" y="279362"/>
            <a:ext cx="1928812" cy="192881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Meiryo UI" panose="020B0604030504040204" pitchFamily="50" charset="-128"/>
                <a:ea typeface="Meiryo UI" panose="020B0604030504040204" pitchFamily="50" charset="-128"/>
              </a:rPr>
              <a:t>目次</a:t>
            </a:r>
          </a:p>
        </p:txBody>
      </p:sp>
      <p:sp>
        <p:nvSpPr>
          <p:cNvPr id="6" name="タイトル 1"/>
          <p:cNvSpPr txBox="1">
            <a:spLocks/>
          </p:cNvSpPr>
          <p:nvPr/>
        </p:nvSpPr>
        <p:spPr>
          <a:xfrm>
            <a:off x="783784" y="2409042"/>
            <a:ext cx="11344716" cy="4083833"/>
          </a:xfrm>
          <a:prstGeom prst="rect">
            <a:avLst/>
          </a:prstGeom>
        </p:spPr>
        <p:txBody>
          <a:bodyPr vert="horz" lIns="91440" tIns="45720" rIns="91440" bIns="45720" rtlCol="0" anchor="t" anchorCtr="0">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lnSpc>
                <a:spcPct val="110000"/>
              </a:lnSpc>
              <a:buFont typeface="Wingdings" panose="05000000000000000000" pitchFamily="2" charset="2"/>
              <a:buChar char="n"/>
            </a:pPr>
            <a:r>
              <a:rPr lang="ja-JP" altLang="en-US" sz="2000" dirty="0">
                <a:latin typeface="BIZ UDPゴシック" panose="020B0400000000000000" pitchFamily="50" charset="-128"/>
                <a:ea typeface="BIZ UDPゴシック" panose="020B0400000000000000" pitchFamily="50" charset="-128"/>
              </a:rPr>
              <a:t>相談全体</a:t>
            </a:r>
            <a:r>
              <a:rPr lang="ja-JP" altLang="en-US" sz="2000" dirty="0" smtClean="0">
                <a:latin typeface="BIZ UDPゴシック" panose="020B0400000000000000" pitchFamily="50" charset="-128"/>
                <a:ea typeface="BIZ UDPゴシック" panose="020B0400000000000000" pitchFamily="50" charset="-128"/>
              </a:rPr>
              <a:t>の</a:t>
            </a:r>
            <a:r>
              <a:rPr lang="ja-JP" altLang="en-US" sz="2000" dirty="0">
                <a:latin typeface="BIZ UDPゴシック" panose="020B0400000000000000" pitchFamily="50" charset="-128"/>
                <a:ea typeface="BIZ UDPゴシック" panose="020B0400000000000000" pitchFamily="50" charset="-128"/>
              </a:rPr>
              <a:t>動向</a:t>
            </a:r>
            <a:endParaRPr lang="en-US" altLang="ja-JP" sz="2000" dirty="0">
              <a:latin typeface="BIZ UDPゴシック" panose="020B0400000000000000" pitchFamily="50" charset="-128"/>
              <a:ea typeface="BIZ UDPゴシック" panose="020B0400000000000000" pitchFamily="50" charset="-128"/>
            </a:endParaRPr>
          </a:p>
          <a:p>
            <a:pPr>
              <a:lnSpc>
                <a:spcPct val="110000"/>
              </a:lnSpc>
            </a:pPr>
            <a:endParaRPr lang="en-US" altLang="ja-JP" sz="2000" dirty="0">
              <a:latin typeface="BIZ UDPゴシック" panose="020B0400000000000000" pitchFamily="50" charset="-128"/>
              <a:ea typeface="BIZ UDPゴシック" panose="020B0400000000000000" pitchFamily="50" charset="-128"/>
            </a:endParaRPr>
          </a:p>
          <a:p>
            <a:pPr marL="342900" indent="-342900">
              <a:lnSpc>
                <a:spcPct val="110000"/>
              </a:lnSpc>
              <a:buFont typeface="Wingdings" panose="05000000000000000000" pitchFamily="2" charset="2"/>
              <a:buChar char="n"/>
            </a:pPr>
            <a:r>
              <a:rPr lang="ja-JP" altLang="en-US" sz="2000" dirty="0">
                <a:latin typeface="BIZ UDPゴシック" panose="020B0400000000000000" pitchFamily="50" charset="-128"/>
                <a:ea typeface="BIZ UDPゴシック" panose="020B0400000000000000" pitchFamily="50" charset="-128"/>
              </a:rPr>
              <a:t>内容別の特徴</a:t>
            </a:r>
            <a:endParaRPr lang="en-US" altLang="ja-JP" sz="2000" dirty="0">
              <a:latin typeface="BIZ UDPゴシック" panose="020B0400000000000000" pitchFamily="50" charset="-128"/>
              <a:ea typeface="BIZ UDPゴシック" panose="020B0400000000000000" pitchFamily="50" charset="-128"/>
            </a:endParaRPr>
          </a:p>
          <a:p>
            <a:pPr marL="628650" indent="-457200">
              <a:lnSpc>
                <a:spcPct val="110000"/>
              </a:lnSpc>
              <a:buFont typeface="+mj-lt"/>
              <a:buAutoNum type="arabicPeriod"/>
            </a:pPr>
            <a:r>
              <a:rPr lang="ja-JP" altLang="en-US" sz="2000" dirty="0" smtClean="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化粧品</a:t>
            </a:r>
            <a:r>
              <a:rPr lang="ja-JP" altLang="en-US" sz="2000" dirty="0" smtClean="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や</a:t>
            </a:r>
            <a:r>
              <a:rPr lang="ja-JP" altLang="en-US" sz="2000" dirty="0" smtClean="0">
                <a:latin typeface="BIZ UDPゴシック" panose="020B0400000000000000" pitchFamily="50" charset="-128"/>
                <a:ea typeface="BIZ UDPゴシック" panose="020B0400000000000000" pitchFamily="50" charset="-128"/>
              </a:rPr>
              <a:t>「健康食品」</a:t>
            </a:r>
            <a:r>
              <a:rPr lang="ja-JP" altLang="en-US" sz="2000" dirty="0">
                <a:latin typeface="BIZ UDPゴシック" panose="020B0400000000000000" pitchFamily="50" charset="-128"/>
                <a:ea typeface="BIZ UDPゴシック" panose="020B0400000000000000" pitchFamily="50" charset="-128"/>
              </a:rPr>
              <a:t>の定期購入</a:t>
            </a:r>
            <a:r>
              <a:rPr lang="ja-JP" altLang="en-US" sz="2000" dirty="0" smtClean="0">
                <a:latin typeface="BIZ UDPゴシック" panose="020B0400000000000000" pitchFamily="50" charset="-128"/>
                <a:ea typeface="BIZ UDPゴシック" panose="020B0400000000000000" pitchFamily="50" charset="-128"/>
              </a:rPr>
              <a:t>トラブルが</a:t>
            </a:r>
            <a:r>
              <a:rPr lang="ja-JP" altLang="en-US" sz="2000" dirty="0">
                <a:latin typeface="BIZ UDPゴシック" panose="020B0400000000000000" pitchFamily="50" charset="-128"/>
                <a:ea typeface="BIZ UDPゴシック" panose="020B0400000000000000" pitchFamily="50" charset="-128"/>
              </a:rPr>
              <a:t>多発</a:t>
            </a:r>
            <a:endParaRPr lang="en-US" altLang="ja-JP" sz="2000" dirty="0">
              <a:latin typeface="BIZ UDPゴシック" panose="020B0400000000000000" pitchFamily="50" charset="-128"/>
              <a:ea typeface="BIZ UDPゴシック" panose="020B0400000000000000" pitchFamily="50" charset="-128"/>
            </a:endParaRPr>
          </a:p>
          <a:p>
            <a:pPr marL="628650" indent="-457200">
              <a:lnSpc>
                <a:spcPct val="110000"/>
              </a:lnSpc>
              <a:buFont typeface="+mj-lt"/>
              <a:buAutoNum type="arabicPeriod"/>
            </a:pPr>
            <a:r>
              <a:rPr lang="ja-JP" altLang="en-US" sz="2000" dirty="0" smtClean="0">
                <a:latin typeface="BIZ UDPゴシック" panose="020B0400000000000000" pitchFamily="50" charset="-128"/>
                <a:ea typeface="BIZ UDPゴシック" panose="020B0400000000000000" pitchFamily="50" charset="-128"/>
              </a:rPr>
              <a:t>「移動通信サービス」や「インターネット接続回線」などの通信契約のトラブルがめだつ</a:t>
            </a:r>
            <a:endParaRPr lang="en-US" altLang="ja-JP" sz="2000" dirty="0" smtClean="0">
              <a:latin typeface="BIZ UDPゴシック" panose="020B0400000000000000" pitchFamily="50" charset="-128"/>
              <a:ea typeface="BIZ UDPゴシック" panose="020B0400000000000000" pitchFamily="50" charset="-128"/>
            </a:endParaRPr>
          </a:p>
          <a:p>
            <a:pPr marL="628650" indent="-457200">
              <a:lnSpc>
                <a:spcPct val="110000"/>
              </a:lnSpc>
              <a:buFont typeface="+mj-lt"/>
              <a:buAutoNum type="arabicPeriod"/>
            </a:pPr>
            <a:r>
              <a:rPr lang="ja-JP" altLang="en-US" sz="2000" dirty="0" smtClean="0">
                <a:latin typeface="BIZ UDPゴシック" panose="020B0400000000000000" pitchFamily="50" charset="-128"/>
                <a:ea typeface="BIZ UDPゴシック" panose="020B0400000000000000" pitchFamily="50" charset="-128"/>
              </a:rPr>
              <a:t>暮らしのレスキューサービスの高額請求トラブルが多発</a:t>
            </a:r>
            <a:endParaRPr lang="en-US" altLang="ja-JP" sz="2000" dirty="0">
              <a:latin typeface="BIZ UDPゴシック" panose="020B0400000000000000" pitchFamily="50" charset="-128"/>
              <a:ea typeface="BIZ UDPゴシック" panose="020B0400000000000000" pitchFamily="50" charset="-128"/>
            </a:endParaRPr>
          </a:p>
          <a:p>
            <a:pPr marL="628650" indent="-457200">
              <a:lnSpc>
                <a:spcPct val="110000"/>
              </a:lnSpc>
              <a:buFont typeface="+mj-lt"/>
              <a:buAutoNum type="arabicPeriod"/>
            </a:pPr>
            <a:r>
              <a:rPr lang="ja-JP" altLang="en-US" sz="2000" dirty="0" smtClean="0">
                <a:latin typeface="BIZ UDPゴシック" panose="020B0400000000000000" pitchFamily="50" charset="-128"/>
                <a:ea typeface="BIZ UDPゴシック" panose="020B0400000000000000" pitchFamily="50" charset="-128"/>
              </a:rPr>
              <a:t>若者を中心に「内職・副業」の相談が急増</a:t>
            </a:r>
            <a:endParaRPr lang="en-US" altLang="ja-JP" sz="2000" dirty="0" smtClean="0">
              <a:latin typeface="BIZ UDPゴシック" panose="020B0400000000000000" pitchFamily="50" charset="-128"/>
              <a:ea typeface="BIZ UDPゴシック" panose="020B0400000000000000" pitchFamily="50" charset="-128"/>
            </a:endParaRPr>
          </a:p>
          <a:p>
            <a:pPr marL="628650" indent="-457200">
              <a:lnSpc>
                <a:spcPct val="110000"/>
              </a:lnSpc>
              <a:buFont typeface="+mj-lt"/>
              <a:buAutoNum type="arabicPeriod"/>
            </a:pPr>
            <a:r>
              <a:rPr lang="ja-JP" altLang="en-US" sz="2000" dirty="0" smtClean="0">
                <a:latin typeface="BIZ UDPゴシック" panose="020B0400000000000000" pitchFamily="50" charset="-128"/>
                <a:ea typeface="BIZ UDPゴシック" panose="020B0400000000000000" pitchFamily="50" charset="-128"/>
              </a:rPr>
              <a:t>販売方法・手口では「インターネット通販」、「定期購入」や「サイドビジネス商法」がめだつ</a:t>
            </a:r>
            <a:endParaRPr lang="en-US" altLang="ja-JP" sz="2000" dirty="0" smtClean="0">
              <a:latin typeface="BIZ UDPゴシック" panose="020B0400000000000000" pitchFamily="50" charset="-128"/>
              <a:ea typeface="BIZ UDPゴシック" panose="020B0400000000000000" pitchFamily="50" charset="-128"/>
            </a:endParaRPr>
          </a:p>
          <a:p>
            <a:pPr marL="628650" indent="-457200">
              <a:lnSpc>
                <a:spcPct val="110000"/>
              </a:lnSpc>
              <a:buFont typeface="+mj-lt"/>
              <a:buAutoNum type="arabicPeriod"/>
            </a:pPr>
            <a:r>
              <a:rPr lang="ja-JP" altLang="en-US" sz="2000" dirty="0" smtClean="0">
                <a:latin typeface="BIZ UDPゴシック" panose="020B0400000000000000" pitchFamily="50" charset="-128"/>
                <a:ea typeface="BIZ UDPゴシック" panose="020B0400000000000000" pitchFamily="50" charset="-128"/>
              </a:rPr>
              <a:t>フィッシング詐欺や架空請求を目的とした偽ショートメッセージを送り付けられるトラブルが多発</a:t>
            </a:r>
            <a:endParaRPr lang="en-US" altLang="ja-JP" sz="2000" dirty="0" smtClean="0">
              <a:latin typeface="BIZ UDPゴシック" panose="020B0400000000000000" pitchFamily="50" charset="-128"/>
              <a:ea typeface="BIZ UDPゴシック" panose="020B0400000000000000" pitchFamily="50" charset="-128"/>
            </a:endParaRPr>
          </a:p>
          <a:p>
            <a:pPr marL="628650" indent="-457200">
              <a:lnSpc>
                <a:spcPct val="110000"/>
              </a:lnSpc>
              <a:buFont typeface="+mj-lt"/>
              <a:buAutoNum type="arabicPeriod"/>
            </a:pPr>
            <a:r>
              <a:rPr lang="ja-JP" altLang="en-US" sz="2000" dirty="0" smtClean="0">
                <a:latin typeface="BIZ UDPゴシック" panose="020B0400000000000000" pitchFamily="50" charset="-128"/>
                <a:ea typeface="BIZ UDPゴシック" panose="020B0400000000000000" pitchFamily="50" charset="-128"/>
              </a:rPr>
              <a:t>危害に関する相談では「化粧品」による健康被害の相談がめだつ</a:t>
            </a:r>
            <a:endParaRPr lang="en-US" altLang="ja-JP" sz="2000" dirty="0" smtClean="0">
              <a:latin typeface="BIZ UDPゴシック" panose="020B0400000000000000" pitchFamily="50" charset="-128"/>
              <a:ea typeface="BIZ UDPゴシック" panose="020B0400000000000000" pitchFamily="50" charset="-128"/>
            </a:endParaRPr>
          </a:p>
          <a:p>
            <a:pPr marL="628650" indent="-457200">
              <a:lnSpc>
                <a:spcPct val="110000"/>
              </a:lnSpc>
              <a:buFont typeface="+mj-lt"/>
              <a:buAutoNum type="arabicPeriod"/>
            </a:pPr>
            <a:r>
              <a:rPr lang="ja-JP" altLang="en-US" sz="2000" dirty="0">
                <a:latin typeface="BIZ UDPゴシック" panose="020B0400000000000000" pitchFamily="50" charset="-128"/>
                <a:ea typeface="BIZ UDPゴシック" panose="020B0400000000000000" pitchFamily="50" charset="-128"/>
              </a:rPr>
              <a:t>新型</a:t>
            </a:r>
            <a:r>
              <a:rPr lang="ja-JP" altLang="en-US" sz="2000" dirty="0" smtClean="0">
                <a:latin typeface="BIZ UDPゴシック" panose="020B0400000000000000" pitchFamily="50" charset="-128"/>
                <a:ea typeface="BIZ UDPゴシック" panose="020B0400000000000000" pitchFamily="50" charset="-128"/>
              </a:rPr>
              <a:t>コロナウイルス関連の相談は減少</a:t>
            </a:r>
            <a:endParaRPr lang="en-US" altLang="ja-JP" sz="2000" dirty="0">
              <a:latin typeface="BIZ UDPゴシック" panose="020B0400000000000000" pitchFamily="50" charset="-128"/>
              <a:ea typeface="BIZ UDPゴシック" panose="020B0400000000000000" pitchFamily="50" charset="-128"/>
            </a:endParaRPr>
          </a:p>
          <a:p>
            <a:pPr>
              <a:lnSpc>
                <a:spcPct val="110000"/>
              </a:lnSpc>
            </a:pPr>
            <a:endParaRPr lang="en-US" altLang="ja-JP" sz="2000" dirty="0">
              <a:latin typeface="BIZ UDPゴシック" panose="020B0400000000000000" pitchFamily="50" charset="-128"/>
              <a:ea typeface="BIZ UDPゴシック" panose="020B0400000000000000" pitchFamily="50" charset="-128"/>
            </a:endParaRPr>
          </a:p>
          <a:p>
            <a:pPr marL="342900" indent="-342900">
              <a:lnSpc>
                <a:spcPct val="110000"/>
              </a:lnSpc>
              <a:buFont typeface="Wingdings" panose="05000000000000000000" pitchFamily="2" charset="2"/>
              <a:buChar char="n"/>
            </a:pPr>
            <a:r>
              <a:rPr lang="ja-JP" altLang="en-US" sz="2000" dirty="0">
                <a:latin typeface="BIZ UDPゴシック" panose="020B0400000000000000" pitchFamily="50" charset="-128"/>
                <a:ea typeface="BIZ UDPゴシック" panose="020B0400000000000000" pitchFamily="50" charset="-128"/>
              </a:rPr>
              <a:t>若年者層と高齢者層の相談の特徴</a:t>
            </a:r>
            <a:endParaRPr lang="en-US" altLang="ja-JP" sz="2000" dirty="0">
              <a:latin typeface="BIZ UDPゴシック" panose="020B0400000000000000" pitchFamily="50" charset="-128"/>
              <a:ea typeface="BIZ UDPゴシック" panose="020B0400000000000000" pitchFamily="50" charset="-128"/>
            </a:endParaRPr>
          </a:p>
          <a:p>
            <a:pPr marL="628650" indent="-457200">
              <a:lnSpc>
                <a:spcPct val="110000"/>
              </a:lnSpc>
              <a:buFont typeface="+mj-lt"/>
              <a:buAutoNum type="arabicPeriod"/>
            </a:pPr>
            <a:r>
              <a:rPr lang="en-US" altLang="ja-JP" sz="2000" dirty="0">
                <a:latin typeface="BIZ UDPゴシック" panose="020B0400000000000000" pitchFamily="50" charset="-128"/>
                <a:ea typeface="BIZ UDPゴシック" panose="020B0400000000000000" pitchFamily="50" charset="-128"/>
              </a:rPr>
              <a:t>30</a:t>
            </a:r>
            <a:r>
              <a:rPr lang="ja-JP" altLang="en-US" sz="2000" dirty="0">
                <a:latin typeface="BIZ UDPゴシック" panose="020B0400000000000000" pitchFamily="50" charset="-128"/>
                <a:ea typeface="BIZ UDPゴシック" panose="020B0400000000000000" pitchFamily="50" charset="-128"/>
              </a:rPr>
              <a:t>歳未満の若年者の</a:t>
            </a:r>
            <a:r>
              <a:rPr lang="ja-JP" altLang="en-US" sz="2000" dirty="0" smtClean="0">
                <a:latin typeface="BIZ UDPゴシック" panose="020B0400000000000000" pitchFamily="50" charset="-128"/>
                <a:ea typeface="BIZ UDPゴシック" panose="020B0400000000000000" pitchFamily="50" charset="-128"/>
              </a:rPr>
              <a:t>相談の割合は横ばい</a:t>
            </a:r>
            <a:endParaRPr lang="en-US" altLang="ja-JP" sz="2000" dirty="0" smtClean="0">
              <a:latin typeface="BIZ UDPゴシック" panose="020B0400000000000000" pitchFamily="50" charset="-128"/>
              <a:ea typeface="BIZ UDPゴシック" panose="020B0400000000000000" pitchFamily="50" charset="-128"/>
            </a:endParaRPr>
          </a:p>
          <a:p>
            <a:pPr marL="628650" indent="-457200">
              <a:lnSpc>
                <a:spcPct val="110000"/>
              </a:lnSpc>
              <a:buFont typeface="+mj-lt"/>
              <a:buAutoNum type="arabicPeriod"/>
            </a:pPr>
            <a:r>
              <a:rPr lang="en-US" altLang="ja-JP" sz="2000" dirty="0" smtClean="0">
                <a:latin typeface="BIZ UDPゴシック" panose="020B0400000000000000" pitchFamily="50" charset="-128"/>
                <a:ea typeface="BIZ UDPゴシック" panose="020B0400000000000000" pitchFamily="50" charset="-128"/>
              </a:rPr>
              <a:t>65</a:t>
            </a:r>
            <a:r>
              <a:rPr lang="ja-JP" altLang="en-US" sz="2000" dirty="0" smtClean="0">
                <a:latin typeface="BIZ UDPゴシック" panose="020B0400000000000000" pitchFamily="50" charset="-128"/>
                <a:ea typeface="BIZ UDPゴシック" panose="020B0400000000000000" pitchFamily="50" charset="-128"/>
              </a:rPr>
              <a:t>歳以上の高齢者の相談の割合は増加</a:t>
            </a:r>
            <a:endParaRPr lang="en-US" altLang="ja-JP" sz="2000" dirty="0" smtClean="0">
              <a:latin typeface="BIZ UDPゴシック" panose="020B0400000000000000" pitchFamily="50" charset="-128"/>
              <a:ea typeface="BIZ UDPゴシック" panose="020B0400000000000000" pitchFamily="50" charset="-128"/>
            </a:endParaRPr>
          </a:p>
        </p:txBody>
      </p:sp>
      <p:sp>
        <p:nvSpPr>
          <p:cNvPr id="7" name="スライド番号プレースホルダー 6"/>
          <p:cNvSpPr>
            <a:spLocks noGrp="1"/>
          </p:cNvSpPr>
          <p:nvPr>
            <p:ph type="sldNum" sz="quarter" idx="12"/>
          </p:nvPr>
        </p:nvSpPr>
        <p:spPr>
          <a:xfrm>
            <a:off x="9282546" y="6492875"/>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1</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10095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8613338" y="4003775"/>
            <a:ext cx="3578662" cy="2706859"/>
          </a:xfrm>
          <a:prstGeom prst="rect">
            <a:avLst/>
          </a:prstGeom>
        </p:spPr>
      </p:pic>
      <p:pic>
        <p:nvPicPr>
          <p:cNvPr id="10" name="図 9"/>
          <p:cNvPicPr>
            <a:picLocks noChangeAspect="1"/>
          </p:cNvPicPr>
          <p:nvPr/>
        </p:nvPicPr>
        <p:blipFill>
          <a:blip r:embed="rId4"/>
          <a:stretch>
            <a:fillRect/>
          </a:stretch>
        </p:blipFill>
        <p:spPr>
          <a:xfrm>
            <a:off x="5690763" y="3980610"/>
            <a:ext cx="3438442" cy="2731245"/>
          </a:xfrm>
          <a:prstGeom prst="rect">
            <a:avLst/>
          </a:prstGeom>
        </p:spPr>
      </p:pic>
      <p:pic>
        <p:nvPicPr>
          <p:cNvPr id="9" name="図 8"/>
          <p:cNvPicPr>
            <a:picLocks noChangeAspect="1"/>
          </p:cNvPicPr>
          <p:nvPr/>
        </p:nvPicPr>
        <p:blipFill>
          <a:blip r:embed="rId5"/>
          <a:stretch>
            <a:fillRect/>
          </a:stretch>
        </p:blipFill>
        <p:spPr>
          <a:xfrm>
            <a:off x="2838923" y="3999451"/>
            <a:ext cx="3438442" cy="2706859"/>
          </a:xfrm>
          <a:prstGeom prst="rect">
            <a:avLst/>
          </a:prstGeom>
        </p:spPr>
      </p:pic>
      <p:pic>
        <p:nvPicPr>
          <p:cNvPr id="8" name="図 7"/>
          <p:cNvPicPr>
            <a:picLocks noChangeAspect="1"/>
          </p:cNvPicPr>
          <p:nvPr/>
        </p:nvPicPr>
        <p:blipFill>
          <a:blip r:embed="rId6"/>
          <a:stretch>
            <a:fillRect/>
          </a:stretch>
        </p:blipFill>
        <p:spPr>
          <a:xfrm>
            <a:off x="9385" y="3984828"/>
            <a:ext cx="3438442" cy="2737341"/>
          </a:xfrm>
          <a:prstGeom prst="rect">
            <a:avLst/>
          </a:prstGeom>
        </p:spPr>
      </p:pic>
      <p:pic>
        <p:nvPicPr>
          <p:cNvPr id="5" name="図 4"/>
          <p:cNvPicPr>
            <a:picLocks noChangeAspect="1"/>
          </p:cNvPicPr>
          <p:nvPr/>
        </p:nvPicPr>
        <p:blipFill>
          <a:blip r:embed="rId7"/>
          <a:stretch>
            <a:fillRect/>
          </a:stretch>
        </p:blipFill>
        <p:spPr>
          <a:xfrm>
            <a:off x="8610601" y="1175697"/>
            <a:ext cx="3578662" cy="2810500"/>
          </a:xfrm>
          <a:prstGeom prst="rect">
            <a:avLst/>
          </a:prstGeom>
        </p:spPr>
      </p:pic>
      <p:pic>
        <p:nvPicPr>
          <p:cNvPr id="4" name="図 3"/>
          <p:cNvPicPr>
            <a:picLocks noChangeAspect="1"/>
          </p:cNvPicPr>
          <p:nvPr/>
        </p:nvPicPr>
        <p:blipFill>
          <a:blip r:embed="rId8"/>
          <a:stretch>
            <a:fillRect/>
          </a:stretch>
        </p:blipFill>
        <p:spPr>
          <a:xfrm>
            <a:off x="5690762" y="1174655"/>
            <a:ext cx="3438442" cy="2834886"/>
          </a:xfrm>
          <a:prstGeom prst="rect">
            <a:avLst/>
          </a:prstGeom>
        </p:spPr>
      </p:pic>
      <p:pic>
        <p:nvPicPr>
          <p:cNvPr id="3" name="図 2"/>
          <p:cNvPicPr>
            <a:picLocks noChangeAspect="1"/>
          </p:cNvPicPr>
          <p:nvPr/>
        </p:nvPicPr>
        <p:blipFill>
          <a:blip r:embed="rId9"/>
          <a:stretch>
            <a:fillRect/>
          </a:stretch>
        </p:blipFill>
        <p:spPr>
          <a:xfrm>
            <a:off x="2841569" y="1175739"/>
            <a:ext cx="3438442" cy="2834886"/>
          </a:xfrm>
          <a:prstGeom prst="rect">
            <a:avLst/>
          </a:prstGeom>
        </p:spPr>
      </p:pic>
      <p:pic>
        <p:nvPicPr>
          <p:cNvPr id="2" name="図 1"/>
          <p:cNvPicPr>
            <a:picLocks noChangeAspect="1"/>
          </p:cNvPicPr>
          <p:nvPr/>
        </p:nvPicPr>
        <p:blipFill>
          <a:blip r:embed="rId10"/>
          <a:stretch>
            <a:fillRect/>
          </a:stretch>
        </p:blipFill>
        <p:spPr>
          <a:xfrm>
            <a:off x="-1" y="1168942"/>
            <a:ext cx="3438442" cy="2834886"/>
          </a:xfrm>
          <a:prstGeom prst="rect">
            <a:avLst/>
          </a:prstGeom>
        </p:spPr>
      </p:pic>
      <p:sp>
        <p:nvSpPr>
          <p:cNvPr id="6" name="タイトル 1"/>
          <p:cNvSpPr txBox="1">
            <a:spLocks/>
          </p:cNvSpPr>
          <p:nvPr/>
        </p:nvSpPr>
        <p:spPr>
          <a:xfrm>
            <a:off x="0" y="0"/>
            <a:ext cx="12192000" cy="900000"/>
          </a:xfrm>
          <a:prstGeom prst="rect">
            <a:avLst/>
          </a:prstGeom>
          <a:solidFill>
            <a:schemeClr val="accent5">
              <a:lumMod val="60000"/>
              <a:lumOff val="4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　</a:t>
            </a:r>
            <a:r>
              <a:rPr lang="ja-JP" altLang="en-US" sz="2500" b="1" dirty="0">
                <a:solidFill>
                  <a:schemeClr val="bg1"/>
                </a:solidFill>
                <a:latin typeface="Meiryo UI" panose="020B0604030504040204" pitchFamily="50" charset="-128"/>
                <a:ea typeface="Meiryo UI" panose="020B0604030504040204" pitchFamily="50" charset="-128"/>
              </a:rPr>
              <a:t>販売方法・手口で</a:t>
            </a:r>
            <a:r>
              <a:rPr lang="ja-JP" altLang="en-US" sz="2500" b="1" dirty="0" smtClean="0">
                <a:solidFill>
                  <a:schemeClr val="bg1"/>
                </a:solidFill>
                <a:latin typeface="Meiryo UI" panose="020B0604030504040204" pitchFamily="50" charset="-128"/>
                <a:ea typeface="Meiryo UI" panose="020B0604030504040204" pitchFamily="50" charset="-128"/>
              </a:rPr>
              <a:t>は「</a:t>
            </a:r>
            <a:r>
              <a:rPr lang="ja-JP" altLang="en-US" sz="2500" b="1" dirty="0">
                <a:solidFill>
                  <a:schemeClr val="bg1"/>
                </a:solidFill>
                <a:latin typeface="Meiryo UI" panose="020B0604030504040204" pitchFamily="50" charset="-128"/>
                <a:ea typeface="Meiryo UI" panose="020B0604030504040204" pitchFamily="50" charset="-128"/>
              </a:rPr>
              <a:t>インターネット通販</a:t>
            </a:r>
            <a:r>
              <a:rPr lang="ja-JP" altLang="en-US" sz="2500" b="1" dirty="0" smtClean="0">
                <a:solidFill>
                  <a:schemeClr val="bg1"/>
                </a:solidFill>
                <a:latin typeface="Meiryo UI" panose="020B0604030504040204" pitchFamily="50" charset="-128"/>
                <a:ea typeface="Meiryo UI" panose="020B0604030504040204" pitchFamily="50" charset="-128"/>
              </a:rPr>
              <a:t>」、「</a:t>
            </a:r>
            <a:r>
              <a:rPr lang="ja-JP" altLang="en-US" sz="2500" b="1" dirty="0">
                <a:solidFill>
                  <a:schemeClr val="bg1"/>
                </a:solidFill>
                <a:latin typeface="Meiryo UI" panose="020B0604030504040204" pitchFamily="50" charset="-128"/>
                <a:ea typeface="Meiryo UI" panose="020B0604030504040204" pitchFamily="50" charset="-128"/>
              </a:rPr>
              <a:t>定期購入</a:t>
            </a:r>
            <a:r>
              <a:rPr lang="ja-JP" altLang="en-US" sz="2500" b="1" dirty="0" smtClean="0">
                <a:solidFill>
                  <a:schemeClr val="bg1"/>
                </a:solidFill>
                <a:latin typeface="Meiryo UI" panose="020B0604030504040204" pitchFamily="50" charset="-128"/>
                <a:ea typeface="Meiryo UI" panose="020B0604030504040204" pitchFamily="50" charset="-128"/>
              </a:rPr>
              <a:t>」や「</a:t>
            </a:r>
            <a:r>
              <a:rPr lang="ja-JP" altLang="en-US" sz="2500" b="1" dirty="0">
                <a:solidFill>
                  <a:schemeClr val="bg1"/>
                </a:solidFill>
                <a:latin typeface="Meiryo UI" panose="020B0604030504040204" pitchFamily="50" charset="-128"/>
                <a:ea typeface="Meiryo UI" panose="020B0604030504040204" pitchFamily="50" charset="-128"/>
              </a:rPr>
              <a:t>サイドビジネス商法」がめだつ</a:t>
            </a:r>
          </a:p>
        </p:txBody>
      </p:sp>
      <p:sp>
        <p:nvSpPr>
          <p:cNvPr id="7" name="スライド番号プレースホルダー 6"/>
          <p:cNvSpPr>
            <a:spLocks noGrp="1"/>
          </p:cNvSpPr>
          <p:nvPr>
            <p:ph type="sldNum" sz="quarter" idx="12"/>
          </p:nvPr>
        </p:nvSpPr>
        <p:spPr>
          <a:xfrm>
            <a:off x="9285190" y="6492875"/>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97390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bwMode="gray">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a:xfrm>
            <a:off x="9331036" y="6462280"/>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sp>
        <p:nvSpPr>
          <p:cNvPr id="4" name="タイトル 1">
            <a:extLst>
              <a:ext uri="{FF2B5EF4-FFF2-40B4-BE49-F238E27FC236}">
                <a16:creationId xmlns:a16="http://schemas.microsoft.com/office/drawing/2014/main" id="{5FDDCD2D-D941-49A5-8E69-34E68A38F73E}"/>
              </a:ext>
            </a:extLst>
          </p:cNvPr>
          <p:cNvSpPr txBox="1">
            <a:spLocks/>
          </p:cNvSpPr>
          <p:nvPr/>
        </p:nvSpPr>
        <p:spPr>
          <a:xfrm>
            <a:off x="804746" y="501650"/>
            <a:ext cx="10636405" cy="5854700"/>
          </a:xfrm>
          <a:prstGeom prst="rect">
            <a:avLst/>
          </a:prstGeom>
          <a:solidFill>
            <a:schemeClr val="bg1"/>
          </a:solidFill>
        </p:spPr>
        <p:txBody>
          <a:bodyPr vert="horz" lIns="91440" tIns="45720" rIns="91440" bIns="45720" rtlCol="0" anchor="t" anchorCtr="0">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800" dirty="0">
              <a:solidFill>
                <a:sysClr val="windowText" lastClr="000000"/>
              </a:solidFill>
              <a:latin typeface="Meiryo UI" panose="020B0604030504040204" pitchFamily="50" charset="-128"/>
              <a:ea typeface="Meiryo UI" panose="020B0604030504040204" pitchFamily="50" charset="-128"/>
            </a:endParaRPr>
          </a:p>
          <a:p>
            <a:r>
              <a:rPr lang="ja-JP" altLang="en-US" sz="2800" dirty="0">
                <a:solidFill>
                  <a:sysClr val="windowText" lastClr="000000"/>
                </a:solidFill>
                <a:latin typeface="Meiryo UI" panose="020B0604030504040204" pitchFamily="50" charset="-128"/>
                <a:ea typeface="Meiryo UI" panose="020B0604030504040204" pitchFamily="50" charset="-128"/>
              </a:rPr>
              <a:t>　</a:t>
            </a:r>
            <a:r>
              <a:rPr lang="ja-JP" altLang="en-US" sz="3200" b="1" u="sng" dirty="0">
                <a:solidFill>
                  <a:sysClr val="windowText" lastClr="000000"/>
                </a:solidFill>
                <a:latin typeface="BIZ UDPゴシック" panose="020B0400000000000000" pitchFamily="50" charset="-128"/>
                <a:ea typeface="BIZ UDPゴシック" panose="020B0400000000000000" pitchFamily="50" charset="-128"/>
              </a:rPr>
              <a:t>特徴</a:t>
            </a:r>
            <a:endParaRPr lang="en-US" altLang="ja-JP" sz="3200" b="1" u="sng" dirty="0">
              <a:solidFill>
                <a:sysClr val="windowText" lastClr="000000"/>
              </a:solidFill>
              <a:latin typeface="BIZ UDPゴシック" panose="020B0400000000000000" pitchFamily="50" charset="-128"/>
              <a:ea typeface="BIZ UDPゴシック" panose="020B0400000000000000" pitchFamily="50" charset="-128"/>
            </a:endParaRPr>
          </a:p>
          <a:p>
            <a:endParaRPr lang="en-US" altLang="ja-JP" sz="1700" dirty="0">
              <a:solidFill>
                <a:sysClr val="windowText" lastClr="000000"/>
              </a:solidFill>
              <a:latin typeface="BIZ UDPゴシック" panose="020B0400000000000000" pitchFamily="50" charset="-128"/>
              <a:ea typeface="BIZ UDPゴシック" panose="020B0400000000000000" pitchFamily="50" charset="-128"/>
            </a:endParaRPr>
          </a:p>
          <a:p>
            <a:pPr marL="800100" indent="-457200">
              <a:lnSpc>
                <a:spcPct val="120000"/>
              </a:lnSpc>
              <a:buFont typeface="Wingdings" panose="05000000000000000000" pitchFamily="2" charset="2"/>
              <a:buChar char="l"/>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「インターネット通販」に関する相談が</a:t>
            </a:r>
            <a:r>
              <a:rPr lang="en-US" altLang="ja-JP" sz="2800" dirty="0" smtClean="0">
                <a:solidFill>
                  <a:sysClr val="windowText" lastClr="000000"/>
                </a:solidFill>
                <a:latin typeface="BIZ UDPゴシック" panose="020B0400000000000000" pitchFamily="50" charset="-128"/>
                <a:ea typeface="BIZ UDPゴシック" panose="020B0400000000000000" pitchFamily="50" charset="-128"/>
              </a:rPr>
              <a:t>20,157</a:t>
            </a:r>
            <a:r>
              <a:rPr lang="ja-JP" altLang="en-US" sz="2800" dirty="0" smtClean="0">
                <a:solidFill>
                  <a:sysClr val="windowText" lastClr="000000"/>
                </a:solidFill>
                <a:latin typeface="BIZ UDPゴシック" panose="020B0400000000000000" pitchFamily="50" charset="-128"/>
                <a:ea typeface="BIZ UDPゴシック" panose="020B0400000000000000" pitchFamily="50" charset="-128"/>
              </a:rPr>
              <a:t>件</a:t>
            </a: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で</a:t>
            </a:r>
            <a:r>
              <a:rPr lang="ja-JP" altLang="en-US" sz="2800" dirty="0" smtClean="0">
                <a:solidFill>
                  <a:sysClr val="windowText" lastClr="000000"/>
                </a:solidFill>
                <a:latin typeface="BIZ UDPゴシック" panose="020B0400000000000000" pitchFamily="50" charset="-128"/>
                <a:ea typeface="BIZ UDPゴシック" panose="020B0400000000000000" pitchFamily="50" charset="-128"/>
              </a:rPr>
              <a:t>最多。</a:t>
            </a:r>
            <a:endParaRPr lang="en-US" altLang="ja-JP" sz="2800" dirty="0">
              <a:solidFill>
                <a:sysClr val="windowText" lastClr="000000"/>
              </a:solidFill>
              <a:latin typeface="BIZ UDPゴシック" panose="020B0400000000000000" pitchFamily="50" charset="-128"/>
              <a:ea typeface="BIZ UDPゴシック" panose="020B0400000000000000" pitchFamily="50" charset="-128"/>
            </a:endParaRPr>
          </a:p>
          <a:p>
            <a:pPr marL="342900">
              <a:lnSpc>
                <a:spcPct val="12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　　相談全体の</a:t>
            </a:r>
            <a:r>
              <a:rPr lang="en-US" altLang="ja-JP" sz="2800" dirty="0" smtClean="0">
                <a:solidFill>
                  <a:sysClr val="windowText" lastClr="000000"/>
                </a:solidFill>
                <a:latin typeface="BIZ UDPゴシック" panose="020B0400000000000000" pitchFamily="50" charset="-128"/>
                <a:ea typeface="BIZ UDPゴシック" panose="020B0400000000000000" pitchFamily="50" charset="-128"/>
              </a:rPr>
              <a:t>28.5</a:t>
            </a: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％を</a:t>
            </a:r>
            <a:r>
              <a:rPr lang="ja-JP" altLang="en-US" sz="2800" dirty="0" smtClean="0">
                <a:solidFill>
                  <a:sysClr val="windowText" lastClr="000000"/>
                </a:solidFill>
                <a:latin typeface="BIZ UDPゴシック" panose="020B0400000000000000" pitchFamily="50" charset="-128"/>
                <a:ea typeface="BIZ UDPゴシック" panose="020B0400000000000000" pitchFamily="50" charset="-128"/>
              </a:rPr>
              <a:t>占める（前年度比▲</a:t>
            </a:r>
            <a:r>
              <a:rPr lang="en-US" altLang="ja-JP" sz="2800" dirty="0" smtClean="0">
                <a:solidFill>
                  <a:sysClr val="windowText" lastClr="000000"/>
                </a:solidFill>
                <a:latin typeface="BIZ UDPゴシック" panose="020B0400000000000000" pitchFamily="50" charset="-128"/>
                <a:ea typeface="BIZ UDPゴシック" panose="020B0400000000000000" pitchFamily="50" charset="-128"/>
              </a:rPr>
              <a:t>3,369</a:t>
            </a:r>
            <a:r>
              <a:rPr lang="ja-JP" altLang="en-US" sz="2800" dirty="0" smtClean="0">
                <a:solidFill>
                  <a:sysClr val="windowText" lastClr="000000"/>
                </a:solidFill>
                <a:latin typeface="BIZ UDPゴシック" panose="020B0400000000000000" pitchFamily="50" charset="-128"/>
                <a:ea typeface="BIZ UDPゴシック" panose="020B0400000000000000" pitchFamily="50" charset="-128"/>
              </a:rPr>
              <a:t>件）。</a:t>
            </a:r>
            <a:endParaRPr lang="en-US" altLang="ja-JP" sz="2800" dirty="0">
              <a:solidFill>
                <a:sysClr val="windowText" lastClr="000000"/>
              </a:solidFill>
              <a:latin typeface="BIZ UDPゴシック" panose="020B0400000000000000" pitchFamily="50" charset="-128"/>
              <a:ea typeface="BIZ UDPゴシック" panose="020B0400000000000000" pitchFamily="50" charset="-128"/>
            </a:endParaRPr>
          </a:p>
          <a:p>
            <a:pPr marL="342900">
              <a:lnSpc>
                <a:spcPct val="12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　　契約当事者の年代別では、</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80</a:t>
            </a: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歳未満の全ての年代で最も</a:t>
            </a:r>
            <a:r>
              <a:rPr lang="ja-JP" altLang="en-US" sz="2800" dirty="0" smtClean="0">
                <a:solidFill>
                  <a:sysClr val="windowText" lastClr="000000"/>
                </a:solidFill>
                <a:latin typeface="BIZ UDPゴシック" panose="020B0400000000000000" pitchFamily="50" charset="-128"/>
                <a:ea typeface="BIZ UDPゴシック" panose="020B0400000000000000" pitchFamily="50" charset="-128"/>
              </a:rPr>
              <a:t>多く、</a:t>
            </a:r>
            <a:endParaRPr lang="en-US" altLang="ja-JP" sz="2800" dirty="0" smtClean="0">
              <a:solidFill>
                <a:sysClr val="windowText" lastClr="000000"/>
              </a:solidFill>
              <a:latin typeface="BIZ UDPゴシック" panose="020B0400000000000000" pitchFamily="50" charset="-128"/>
              <a:ea typeface="BIZ UDPゴシック" panose="020B0400000000000000" pitchFamily="50" charset="-128"/>
            </a:endParaRPr>
          </a:p>
          <a:p>
            <a:pPr marL="342900">
              <a:lnSpc>
                <a:spcPct val="12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2800" dirty="0" smtClean="0">
                <a:solidFill>
                  <a:sysClr val="windowText" lastClr="000000"/>
                </a:solidFill>
                <a:latin typeface="BIZ UDPゴシック" panose="020B0400000000000000" pitchFamily="50" charset="-128"/>
                <a:ea typeface="BIZ UDPゴシック" panose="020B0400000000000000" pitchFamily="50" charset="-128"/>
              </a:rPr>
              <a:t>　</a:t>
            </a:r>
            <a:r>
              <a:rPr lang="en-US" altLang="ja-JP" sz="2800" dirty="0" smtClean="0">
                <a:solidFill>
                  <a:sysClr val="windowText" lastClr="000000"/>
                </a:solidFill>
                <a:latin typeface="BIZ UDPゴシック" panose="020B0400000000000000" pitchFamily="50" charset="-128"/>
                <a:ea typeface="BIZ UDPゴシック" panose="020B0400000000000000" pitchFamily="50" charset="-128"/>
              </a:rPr>
              <a:t>80</a:t>
            </a:r>
            <a:r>
              <a:rPr lang="ja-JP" altLang="en-US" sz="2800" dirty="0" smtClean="0">
                <a:solidFill>
                  <a:sysClr val="windowText" lastClr="000000"/>
                </a:solidFill>
                <a:latin typeface="BIZ UDPゴシック" panose="020B0400000000000000" pitchFamily="50" charset="-128"/>
                <a:ea typeface="BIZ UDPゴシック" panose="020B0400000000000000" pitchFamily="50" charset="-128"/>
              </a:rPr>
              <a:t>歳以上においても上位。</a:t>
            </a:r>
          </a:p>
          <a:p>
            <a:pPr marL="800100" indent="-457200">
              <a:lnSpc>
                <a:spcPct val="120000"/>
              </a:lnSpc>
              <a:buFont typeface="Wingdings" panose="05000000000000000000" pitchFamily="2" charset="2"/>
              <a:buChar char="l"/>
            </a:pPr>
            <a:r>
              <a:rPr lang="ja-JP" altLang="en-US" sz="2800" dirty="0" smtClean="0">
                <a:solidFill>
                  <a:sysClr val="windowText" lastClr="000000"/>
                </a:solidFill>
                <a:latin typeface="BIZ UDPゴシック" panose="020B0400000000000000" pitchFamily="50" charset="-128"/>
                <a:ea typeface="BIZ UDPゴシック" panose="020B0400000000000000" pitchFamily="50" charset="-128"/>
              </a:rPr>
              <a:t>「定期購入」に関する相談は、</a:t>
            </a: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全て</a:t>
            </a:r>
            <a:r>
              <a:rPr lang="ja-JP" altLang="en-US" sz="2800" dirty="0" smtClean="0">
                <a:solidFill>
                  <a:sysClr val="windowText" lastClr="000000"/>
                </a:solidFill>
                <a:latin typeface="BIZ UDPゴシック" panose="020B0400000000000000" pitchFamily="50" charset="-128"/>
                <a:ea typeface="BIZ UDPゴシック" panose="020B0400000000000000" pitchFamily="50" charset="-128"/>
              </a:rPr>
              <a:t>の年代で上位。</a:t>
            </a:r>
            <a:endParaRPr lang="en-US" altLang="ja-JP" sz="2800" dirty="0" smtClean="0">
              <a:solidFill>
                <a:sysClr val="windowText" lastClr="000000"/>
              </a:solidFill>
              <a:latin typeface="BIZ UDPゴシック" panose="020B0400000000000000" pitchFamily="50" charset="-128"/>
              <a:ea typeface="BIZ UDPゴシック" panose="020B0400000000000000" pitchFamily="50" charset="-128"/>
            </a:endParaRPr>
          </a:p>
          <a:p>
            <a:pPr marL="800100" indent="-457200">
              <a:lnSpc>
                <a:spcPct val="120000"/>
              </a:lnSpc>
              <a:buFont typeface="Wingdings" panose="05000000000000000000" pitchFamily="2" charset="2"/>
              <a:buChar char="l"/>
            </a:pPr>
            <a:r>
              <a:rPr lang="ja-JP" altLang="en-US" sz="2800" dirty="0" smtClean="0">
                <a:solidFill>
                  <a:sysClr val="windowText" lastClr="000000"/>
                </a:solidFill>
                <a:latin typeface="BIZ UDPゴシック" panose="020B0400000000000000" pitchFamily="50" charset="-128"/>
                <a:ea typeface="BIZ UDPゴシック" panose="020B0400000000000000" pitchFamily="50" charset="-128"/>
              </a:rPr>
              <a:t>「サイドビジネス商法」に関する相談が、</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18</a:t>
            </a:r>
            <a:r>
              <a:rPr lang="ja-JP" altLang="en-US" sz="2800" dirty="0" smtClean="0">
                <a:solidFill>
                  <a:sysClr val="windowText" lastClr="000000"/>
                </a:solidFill>
                <a:latin typeface="BIZ UDPゴシック" panose="020B0400000000000000" pitchFamily="50" charset="-128"/>
                <a:ea typeface="BIZ UDPゴシック" panose="020B0400000000000000" pitchFamily="50" charset="-128"/>
              </a:rPr>
              <a:t>歳から</a:t>
            </a:r>
            <a:r>
              <a:rPr lang="en-US" altLang="ja-JP" sz="2800" dirty="0" smtClean="0">
                <a:solidFill>
                  <a:sysClr val="windowText" lastClr="000000"/>
                </a:solidFill>
                <a:latin typeface="BIZ UDPゴシック" panose="020B0400000000000000" pitchFamily="50" charset="-128"/>
                <a:ea typeface="BIZ UDPゴシック" panose="020B0400000000000000" pitchFamily="50" charset="-128"/>
              </a:rPr>
              <a:t>20</a:t>
            </a:r>
            <a:r>
              <a:rPr lang="ja-JP" altLang="en-US" sz="2800" dirty="0" smtClean="0">
                <a:solidFill>
                  <a:sysClr val="windowText" lastClr="000000"/>
                </a:solidFill>
                <a:latin typeface="BIZ UDPゴシック" panose="020B0400000000000000" pitchFamily="50" charset="-128"/>
                <a:ea typeface="BIZ UDPゴシック" panose="020B0400000000000000" pitchFamily="50" charset="-128"/>
              </a:rPr>
              <a:t>歳代でめだつ。</a:t>
            </a:r>
            <a:endParaRPr lang="ja-JP" altLang="en-US" sz="2800" dirty="0">
              <a:solidFill>
                <a:sysClr val="windowText" lastClr="000000"/>
              </a:solidFill>
              <a:latin typeface="BIZ UDPゴシック" panose="020B0400000000000000" pitchFamily="50" charset="-128"/>
              <a:ea typeface="BIZ UDPゴシック" panose="020B0400000000000000" pitchFamily="50" charset="-128"/>
            </a:endParaRPr>
          </a:p>
          <a:p>
            <a:pPr>
              <a:lnSpc>
                <a:spcPts val="3000"/>
              </a:lnSpc>
            </a:pPr>
            <a:endParaRPr lang="en-US" altLang="ja-JP" sz="3500" dirty="0">
              <a:solidFill>
                <a:sysClr val="windowText" lastClr="000000"/>
              </a:solidFill>
              <a:latin typeface="BIZ UDPゴシック" panose="020B0400000000000000" pitchFamily="50" charset="-128"/>
              <a:ea typeface="BIZ UDPゴシック" panose="020B0400000000000000" pitchFamily="50" charset="-128"/>
            </a:endParaRPr>
          </a:p>
          <a:p>
            <a:r>
              <a:rPr lang="ja-JP" altLang="en-US" sz="32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3200" b="1" u="sng" dirty="0">
                <a:solidFill>
                  <a:sysClr val="windowText" lastClr="000000"/>
                </a:solidFill>
                <a:latin typeface="BIZ UDPゴシック" panose="020B0400000000000000" pitchFamily="50" charset="-128"/>
                <a:ea typeface="BIZ UDPゴシック" panose="020B0400000000000000" pitchFamily="50" charset="-128"/>
              </a:rPr>
              <a:t>アドバイス</a:t>
            </a:r>
            <a:endParaRPr lang="en-US" altLang="ja-JP" sz="3200" b="1" u="sng" dirty="0">
              <a:solidFill>
                <a:sysClr val="windowText" lastClr="000000"/>
              </a:solidFill>
              <a:latin typeface="BIZ UDPゴシック" panose="020B0400000000000000" pitchFamily="50" charset="-128"/>
              <a:ea typeface="BIZ UDPゴシック" panose="020B0400000000000000" pitchFamily="50" charset="-128"/>
            </a:endParaRPr>
          </a:p>
          <a:p>
            <a:endParaRPr lang="en-US" altLang="ja-JP" sz="1700" dirty="0">
              <a:solidFill>
                <a:sysClr val="windowText" lastClr="000000"/>
              </a:solidFill>
              <a:latin typeface="BIZ UDPゴシック" panose="020B0400000000000000" pitchFamily="50" charset="-128"/>
              <a:ea typeface="BIZ UDPゴシック" panose="020B0400000000000000" pitchFamily="50" charset="-128"/>
            </a:endParaRPr>
          </a:p>
          <a:p>
            <a:pPr marL="800100" indent="-457200">
              <a:lnSpc>
                <a:spcPct val="110000"/>
              </a:lnSpc>
              <a:buFont typeface="Wingdings" panose="05000000000000000000" pitchFamily="2" charset="2"/>
              <a:buChar char="l"/>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インターネット通販で格安のブランド品を注文したら</a:t>
            </a:r>
            <a:r>
              <a:rPr lang="ja-JP" altLang="en-US" sz="2800" dirty="0" smtClean="0">
                <a:solidFill>
                  <a:sysClr val="windowText" lastClr="000000"/>
                </a:solidFill>
                <a:latin typeface="BIZ UDPゴシック" panose="020B0400000000000000" pitchFamily="50" charset="-128"/>
                <a:ea typeface="BIZ UDPゴシック" panose="020B0400000000000000" pitchFamily="50" charset="-128"/>
              </a:rPr>
              <a:t>、</a:t>
            </a:r>
            <a:endParaRPr lang="en-US" altLang="ja-JP" sz="2800" dirty="0" smtClean="0">
              <a:solidFill>
                <a:sysClr val="windowText" lastClr="000000"/>
              </a:solidFill>
              <a:latin typeface="BIZ UDPゴシック" panose="020B0400000000000000" pitchFamily="50" charset="-128"/>
              <a:ea typeface="BIZ UDPゴシック" panose="020B0400000000000000" pitchFamily="50" charset="-128"/>
            </a:endParaRPr>
          </a:p>
          <a:p>
            <a:pPr marL="342900">
              <a:lnSpc>
                <a:spcPct val="11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2800" dirty="0" smtClean="0">
                <a:solidFill>
                  <a:sysClr val="windowText" lastClr="000000"/>
                </a:solidFill>
                <a:latin typeface="BIZ UDPゴシック" panose="020B0400000000000000" pitchFamily="50" charset="-128"/>
                <a:ea typeface="BIZ UDPゴシック" panose="020B0400000000000000" pitchFamily="50" charset="-128"/>
              </a:rPr>
              <a:t>　偽ブランド品</a:t>
            </a: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が届いたり、商品が</a:t>
            </a:r>
            <a:r>
              <a:rPr lang="ja-JP" altLang="en-US" sz="2800" dirty="0" smtClean="0">
                <a:solidFill>
                  <a:sysClr val="windowText" lastClr="000000"/>
                </a:solidFill>
                <a:latin typeface="BIZ UDPゴシック" panose="020B0400000000000000" pitchFamily="50" charset="-128"/>
                <a:ea typeface="BIZ UDPゴシック" panose="020B0400000000000000" pitchFamily="50" charset="-128"/>
              </a:rPr>
              <a:t>届かなかったりした</a:t>
            </a:r>
            <a:endParaRPr lang="en-US" altLang="ja-JP" sz="2800" dirty="0" smtClean="0">
              <a:solidFill>
                <a:sysClr val="windowText" lastClr="000000"/>
              </a:solidFill>
              <a:latin typeface="BIZ UDPゴシック" panose="020B0400000000000000" pitchFamily="50" charset="-128"/>
              <a:ea typeface="BIZ UDPゴシック" panose="020B0400000000000000" pitchFamily="50" charset="-128"/>
            </a:endParaRPr>
          </a:p>
          <a:p>
            <a:pPr marL="342900">
              <a:lnSpc>
                <a:spcPct val="11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2800" dirty="0" smtClean="0">
                <a:solidFill>
                  <a:sysClr val="windowText" lastClr="000000"/>
                </a:solidFill>
                <a:latin typeface="BIZ UDPゴシック" panose="020B0400000000000000" pitchFamily="50" charset="-128"/>
                <a:ea typeface="BIZ UDPゴシック" panose="020B0400000000000000" pitchFamily="50" charset="-128"/>
              </a:rPr>
              <a:t>　と</a:t>
            </a: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いうトラブルが発生しています</a:t>
            </a:r>
            <a:r>
              <a:rPr lang="ja-JP" altLang="en-US" sz="2800" dirty="0" smtClean="0">
                <a:solidFill>
                  <a:sysClr val="windowText" lastClr="000000"/>
                </a:solidFill>
                <a:latin typeface="BIZ UDPゴシック" panose="020B0400000000000000" pitchFamily="50" charset="-128"/>
                <a:ea typeface="BIZ UDPゴシック" panose="020B0400000000000000" pitchFamily="50" charset="-128"/>
              </a:rPr>
              <a:t>。</a:t>
            </a:r>
            <a:endParaRPr lang="en-US" altLang="ja-JP" sz="2800" dirty="0" smtClean="0">
              <a:solidFill>
                <a:sysClr val="windowText" lastClr="000000"/>
              </a:solidFill>
              <a:latin typeface="BIZ UDPゴシック" panose="020B0400000000000000" pitchFamily="50" charset="-128"/>
              <a:ea typeface="BIZ UDPゴシック" panose="020B0400000000000000" pitchFamily="50" charset="-128"/>
            </a:endParaRPr>
          </a:p>
          <a:p>
            <a:pPr marL="342900">
              <a:lnSpc>
                <a:spcPct val="11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2800" dirty="0" smtClean="0">
                <a:solidFill>
                  <a:sysClr val="windowText" lastClr="000000"/>
                </a:solidFill>
                <a:latin typeface="BIZ UDPゴシック" panose="020B0400000000000000" pitchFamily="50" charset="-128"/>
                <a:ea typeface="BIZ UDPゴシック" panose="020B0400000000000000" pitchFamily="50" charset="-128"/>
              </a:rPr>
              <a:t>　インターネット</a:t>
            </a: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通販は信用できる販売サイトを利用</a:t>
            </a:r>
            <a:r>
              <a:rPr lang="ja-JP" altLang="en-US" sz="2800" dirty="0" smtClean="0">
                <a:solidFill>
                  <a:sysClr val="windowText" lastClr="000000"/>
                </a:solidFill>
                <a:latin typeface="BIZ UDPゴシック" panose="020B0400000000000000" pitchFamily="50" charset="-128"/>
                <a:ea typeface="BIZ UDPゴシック" panose="020B0400000000000000" pitchFamily="50" charset="-128"/>
              </a:rPr>
              <a:t>しましょう。</a:t>
            </a:r>
            <a:endParaRPr lang="ja-JP" altLang="en-US" sz="280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6197" y="501650"/>
            <a:ext cx="1532877" cy="1448568"/>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400" y="5226851"/>
            <a:ext cx="1361271" cy="1417991"/>
          </a:xfrm>
          <a:prstGeom prst="rect">
            <a:avLst/>
          </a:prstGeom>
        </p:spPr>
      </p:pic>
    </p:spTree>
    <p:extLst>
      <p:ext uri="{BB962C8B-B14F-4D97-AF65-F5344CB8AC3E}">
        <p14:creationId xmlns:p14="http://schemas.microsoft.com/office/powerpoint/2010/main" val="1459901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p:cNvSpPr/>
          <p:nvPr/>
        </p:nvSpPr>
        <p:spPr>
          <a:xfrm>
            <a:off x="500063" y="290513"/>
            <a:ext cx="1928812" cy="192881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bwMode="gray">
          <a:xfrm>
            <a:off x="996951" y="738894"/>
            <a:ext cx="11077285" cy="1032049"/>
          </a:xfrm>
          <a:prstGeom prst="rect">
            <a:avLst/>
          </a:prstGeom>
        </p:spPr>
        <p:txBody>
          <a:bodyPr vert="horz" lIns="91440" tIns="45720" rIns="91440" bIns="45720" rtlCol="0" anchor="ctr" anchorCtr="0">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a:ln>
                  <a:solidFill>
                    <a:schemeClr val="bg1"/>
                  </a:solidFill>
                </a:ln>
                <a:latin typeface="Meiryo UI" panose="020B0604030504040204" pitchFamily="50" charset="-128"/>
                <a:ea typeface="Meiryo UI" panose="020B0604030504040204" pitchFamily="50" charset="-128"/>
              </a:rPr>
              <a:t>フィッシング詐欺や架空請求を目的と</a:t>
            </a:r>
            <a:r>
              <a:rPr lang="ja-JP" altLang="en-US" sz="4000" b="1" dirty="0" smtClean="0">
                <a:ln>
                  <a:solidFill>
                    <a:schemeClr val="bg1"/>
                  </a:solidFill>
                </a:ln>
                <a:latin typeface="Meiryo UI" panose="020B0604030504040204" pitchFamily="50" charset="-128"/>
                <a:ea typeface="Meiryo UI" panose="020B0604030504040204" pitchFamily="50" charset="-128"/>
              </a:rPr>
              <a:t>した</a:t>
            </a:r>
            <a:endParaRPr lang="en-US" altLang="ja-JP" sz="4000" b="1" dirty="0" smtClean="0">
              <a:ln>
                <a:solidFill>
                  <a:schemeClr val="bg1"/>
                </a:solidFill>
              </a:ln>
              <a:latin typeface="Meiryo UI" panose="020B0604030504040204" pitchFamily="50" charset="-128"/>
              <a:ea typeface="Meiryo UI" panose="020B0604030504040204" pitchFamily="50" charset="-128"/>
            </a:endParaRPr>
          </a:p>
          <a:p>
            <a:r>
              <a:rPr lang="ja-JP" altLang="en-US" sz="4000" b="1" dirty="0" smtClean="0">
                <a:ln>
                  <a:solidFill>
                    <a:schemeClr val="bg1"/>
                  </a:solidFill>
                </a:ln>
                <a:latin typeface="Meiryo UI" panose="020B0604030504040204" pitchFamily="50" charset="-128"/>
                <a:ea typeface="Meiryo UI" panose="020B0604030504040204" pitchFamily="50" charset="-128"/>
              </a:rPr>
              <a:t>　偽ショートメッセージ</a:t>
            </a:r>
            <a:r>
              <a:rPr lang="ja-JP" altLang="en-US" sz="4000" b="1" dirty="0">
                <a:ln>
                  <a:solidFill>
                    <a:schemeClr val="bg1"/>
                  </a:solidFill>
                </a:ln>
                <a:latin typeface="Meiryo UI" panose="020B0604030504040204" pitchFamily="50" charset="-128"/>
                <a:ea typeface="Meiryo UI" panose="020B0604030504040204" pitchFamily="50" charset="-128"/>
              </a:rPr>
              <a:t>を送り付けられるトラブルが多発</a:t>
            </a:r>
          </a:p>
        </p:txBody>
      </p:sp>
      <p:sp>
        <p:nvSpPr>
          <p:cNvPr id="7" name="スライド番号プレースホルダー 6"/>
          <p:cNvSpPr>
            <a:spLocks noGrp="1"/>
          </p:cNvSpPr>
          <p:nvPr>
            <p:ph type="sldNum" sz="quarter" idx="12"/>
          </p:nvPr>
        </p:nvSpPr>
        <p:spPr>
          <a:xfrm>
            <a:off x="9331036" y="6492875"/>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sp>
        <p:nvSpPr>
          <p:cNvPr id="5" name="タイトル 1"/>
          <p:cNvSpPr txBox="1">
            <a:spLocks/>
          </p:cNvSpPr>
          <p:nvPr/>
        </p:nvSpPr>
        <p:spPr bwMode="gray">
          <a:xfrm>
            <a:off x="2511193" y="2452461"/>
            <a:ext cx="7999327" cy="354689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lnSpc>
                <a:spcPct val="100000"/>
              </a:lnSpc>
              <a:buFont typeface="Wingdings" panose="05000000000000000000" pitchFamily="2" charset="2"/>
              <a:buChar char="n"/>
            </a:pPr>
            <a:r>
              <a:rPr lang="ja-JP" altLang="en-US" sz="1500" dirty="0">
                <a:solidFill>
                  <a:schemeClr val="bg1">
                    <a:lumMod val="65000"/>
                  </a:schemeClr>
                </a:solidFill>
                <a:latin typeface="Meiryo UI" panose="020B0604030504040204" pitchFamily="50" charset="-128"/>
                <a:ea typeface="Meiryo UI" panose="020B0604030504040204" pitchFamily="50" charset="-128"/>
              </a:rPr>
              <a:t>相談全体</a:t>
            </a:r>
            <a:r>
              <a:rPr lang="ja-JP" altLang="en-US" sz="1500" dirty="0" smtClean="0">
                <a:solidFill>
                  <a:schemeClr val="bg1">
                    <a:lumMod val="65000"/>
                  </a:schemeClr>
                </a:solidFill>
                <a:latin typeface="Meiryo UI" panose="020B0604030504040204" pitchFamily="50" charset="-128"/>
                <a:ea typeface="Meiryo UI" panose="020B0604030504040204" pitchFamily="50" charset="-128"/>
              </a:rPr>
              <a:t>の</a:t>
            </a:r>
            <a:r>
              <a:rPr lang="ja-JP" altLang="en-US" sz="1500" dirty="0">
                <a:solidFill>
                  <a:schemeClr val="bg1">
                    <a:lumMod val="65000"/>
                  </a:schemeClr>
                </a:solidFill>
                <a:latin typeface="Meiryo UI" panose="020B0604030504040204" pitchFamily="50" charset="-128"/>
                <a:ea typeface="Meiryo UI" panose="020B0604030504040204" pitchFamily="50" charset="-128"/>
              </a:rPr>
              <a:t>動向</a:t>
            </a:r>
            <a:endParaRPr lang="en-US" altLang="ja-JP" sz="1500" dirty="0">
              <a:solidFill>
                <a:schemeClr val="bg1">
                  <a:lumMod val="65000"/>
                </a:schemeClr>
              </a:solidFill>
              <a:latin typeface="Meiryo UI" panose="020B0604030504040204" pitchFamily="50" charset="-128"/>
              <a:ea typeface="Meiryo UI" panose="020B0604030504040204" pitchFamily="50" charset="-128"/>
            </a:endParaRPr>
          </a:p>
          <a:p>
            <a:pPr>
              <a:lnSpc>
                <a:spcPct val="100000"/>
              </a:lnSpc>
            </a:pPr>
            <a:endParaRPr lang="en-US" altLang="ja-JP" sz="1500" dirty="0">
              <a:latin typeface="Meiryo UI" panose="020B0604030504040204" pitchFamily="50" charset="-128"/>
              <a:ea typeface="Meiryo UI" panose="020B0604030504040204" pitchFamily="50" charset="-128"/>
            </a:endParaRPr>
          </a:p>
          <a:p>
            <a:pPr marL="342900" indent="-342900">
              <a:lnSpc>
                <a:spcPct val="100000"/>
              </a:lnSpc>
              <a:buFont typeface="Wingdings" panose="05000000000000000000" pitchFamily="2" charset="2"/>
              <a:buChar char="n"/>
            </a:pPr>
            <a:r>
              <a:rPr lang="ja-JP" altLang="en-US" sz="1500" b="1" u="sng" dirty="0">
                <a:solidFill>
                  <a:srgbClr val="FF0000"/>
                </a:solidFill>
                <a:latin typeface="Meiryo UI" panose="020B0604030504040204" pitchFamily="50" charset="-128"/>
                <a:ea typeface="Meiryo UI" panose="020B0604030504040204" pitchFamily="50" charset="-128"/>
              </a:rPr>
              <a:t>内容別の特徴</a:t>
            </a:r>
            <a:endParaRPr lang="en-US" altLang="ja-JP" sz="1500" b="1" u="sng" dirty="0">
              <a:solidFill>
                <a:srgbClr val="FF0000"/>
              </a:solidFill>
              <a:latin typeface="Meiryo UI" panose="020B0604030504040204" pitchFamily="50" charset="-128"/>
              <a:ea typeface="Meiryo UI" panose="020B0604030504040204"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Meiryo UI" panose="020B0604030504040204" pitchFamily="50" charset="-128"/>
                <a:ea typeface="Meiryo UI" panose="020B0604030504040204" pitchFamily="50" charset="-128"/>
              </a:rPr>
              <a:t>「化粧品</a:t>
            </a:r>
            <a:r>
              <a:rPr lang="ja-JP" altLang="en-US" sz="1500" dirty="0" smtClean="0">
                <a:solidFill>
                  <a:schemeClr val="bg2">
                    <a:lumMod val="75000"/>
                  </a:schemeClr>
                </a:solidFill>
                <a:latin typeface="Meiryo UI" panose="020B0604030504040204" pitchFamily="50" charset="-128"/>
                <a:ea typeface="Meiryo UI" panose="020B0604030504040204" pitchFamily="50" charset="-128"/>
              </a:rPr>
              <a:t>」や「</a:t>
            </a:r>
            <a:r>
              <a:rPr lang="ja-JP" altLang="en-US" sz="1500" dirty="0">
                <a:solidFill>
                  <a:schemeClr val="bg2">
                    <a:lumMod val="75000"/>
                  </a:schemeClr>
                </a:solidFill>
                <a:latin typeface="Meiryo UI" panose="020B0604030504040204" pitchFamily="50" charset="-128"/>
                <a:ea typeface="Meiryo UI" panose="020B0604030504040204" pitchFamily="50" charset="-128"/>
              </a:rPr>
              <a:t>健康食品」の定期購入トラブルが多発</a:t>
            </a:r>
            <a:endParaRPr lang="en-US" altLang="ja-JP" sz="1500" dirty="0">
              <a:solidFill>
                <a:schemeClr val="bg2">
                  <a:lumMod val="75000"/>
                </a:schemeClr>
              </a:solidFill>
              <a:latin typeface="Meiryo UI" panose="020B0604030504040204" pitchFamily="50" charset="-128"/>
              <a:ea typeface="Meiryo UI" panose="020B0604030504040204"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Meiryo UI" panose="020B0604030504040204" pitchFamily="50" charset="-128"/>
                <a:ea typeface="Meiryo UI" panose="020B0604030504040204" pitchFamily="50" charset="-128"/>
              </a:rPr>
              <a:t>「移動通信サービス」や「インターネット接続回線」などの通信契約のトラブルがめだつ</a:t>
            </a:r>
            <a:endParaRPr lang="en-US" altLang="ja-JP" sz="1500" dirty="0">
              <a:solidFill>
                <a:schemeClr val="bg2">
                  <a:lumMod val="75000"/>
                </a:schemeClr>
              </a:solidFill>
              <a:latin typeface="Meiryo UI" panose="020B0604030504040204" pitchFamily="50" charset="-128"/>
              <a:ea typeface="Meiryo UI" panose="020B0604030504040204"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Meiryo UI" panose="020B0604030504040204" pitchFamily="50" charset="-128"/>
                <a:ea typeface="Meiryo UI" panose="020B0604030504040204" pitchFamily="50" charset="-128"/>
              </a:rPr>
              <a:t>暮らしのレスキューサービスの高額請求トラブルが多発</a:t>
            </a:r>
            <a:endParaRPr lang="en-US" altLang="ja-JP" sz="1500" dirty="0">
              <a:solidFill>
                <a:schemeClr val="bg2">
                  <a:lumMod val="75000"/>
                </a:schemeClr>
              </a:solidFill>
              <a:latin typeface="Meiryo UI" panose="020B0604030504040204" pitchFamily="50" charset="-128"/>
              <a:ea typeface="Meiryo UI" panose="020B0604030504040204"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Meiryo UI" panose="020B0604030504040204" pitchFamily="50" charset="-128"/>
                <a:ea typeface="Meiryo UI" panose="020B0604030504040204" pitchFamily="50" charset="-128"/>
              </a:rPr>
              <a:t>若者を中心に「内職・副業」の相談が急増</a:t>
            </a:r>
            <a:endParaRPr lang="en-US" altLang="ja-JP" sz="1500" dirty="0">
              <a:solidFill>
                <a:schemeClr val="bg2">
                  <a:lumMod val="75000"/>
                </a:schemeClr>
              </a:solidFill>
              <a:latin typeface="Meiryo UI" panose="020B0604030504040204" pitchFamily="50" charset="-128"/>
              <a:ea typeface="Meiryo UI" panose="020B0604030504040204"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Meiryo UI" panose="020B0604030504040204" pitchFamily="50" charset="-128"/>
                <a:ea typeface="Meiryo UI" panose="020B0604030504040204" pitchFamily="50" charset="-128"/>
              </a:rPr>
              <a:t>販売方法・手口で</a:t>
            </a:r>
            <a:r>
              <a:rPr lang="ja-JP" altLang="en-US" sz="1500" dirty="0" smtClean="0">
                <a:solidFill>
                  <a:schemeClr val="bg2">
                    <a:lumMod val="75000"/>
                  </a:schemeClr>
                </a:solidFill>
                <a:latin typeface="Meiryo UI" panose="020B0604030504040204" pitchFamily="50" charset="-128"/>
                <a:ea typeface="Meiryo UI" panose="020B0604030504040204" pitchFamily="50" charset="-128"/>
              </a:rPr>
              <a:t>は「</a:t>
            </a:r>
            <a:r>
              <a:rPr lang="ja-JP" altLang="en-US" sz="1500" dirty="0">
                <a:solidFill>
                  <a:schemeClr val="bg2">
                    <a:lumMod val="75000"/>
                  </a:schemeClr>
                </a:solidFill>
                <a:latin typeface="Meiryo UI" panose="020B0604030504040204" pitchFamily="50" charset="-128"/>
                <a:ea typeface="Meiryo UI" panose="020B0604030504040204" pitchFamily="50" charset="-128"/>
              </a:rPr>
              <a:t>インターネット通販</a:t>
            </a:r>
            <a:r>
              <a:rPr lang="ja-JP" altLang="en-US" sz="1500" dirty="0" smtClean="0">
                <a:solidFill>
                  <a:schemeClr val="bg2">
                    <a:lumMod val="75000"/>
                  </a:schemeClr>
                </a:solidFill>
                <a:latin typeface="Meiryo UI" panose="020B0604030504040204" pitchFamily="50" charset="-128"/>
                <a:ea typeface="Meiryo UI" panose="020B0604030504040204" pitchFamily="50" charset="-128"/>
              </a:rPr>
              <a:t>」、「</a:t>
            </a:r>
            <a:r>
              <a:rPr lang="ja-JP" altLang="en-US" sz="1500" dirty="0">
                <a:solidFill>
                  <a:schemeClr val="bg2">
                    <a:lumMod val="75000"/>
                  </a:schemeClr>
                </a:solidFill>
                <a:latin typeface="Meiryo UI" panose="020B0604030504040204" pitchFamily="50" charset="-128"/>
                <a:ea typeface="Meiryo UI" panose="020B0604030504040204" pitchFamily="50" charset="-128"/>
              </a:rPr>
              <a:t>定期購入</a:t>
            </a:r>
            <a:r>
              <a:rPr lang="ja-JP" altLang="en-US" sz="1500" dirty="0" smtClean="0">
                <a:solidFill>
                  <a:schemeClr val="bg2">
                    <a:lumMod val="75000"/>
                  </a:schemeClr>
                </a:solidFill>
                <a:latin typeface="Meiryo UI" panose="020B0604030504040204" pitchFamily="50" charset="-128"/>
                <a:ea typeface="Meiryo UI" panose="020B0604030504040204" pitchFamily="50" charset="-128"/>
              </a:rPr>
              <a:t>」や「</a:t>
            </a:r>
            <a:r>
              <a:rPr lang="ja-JP" altLang="en-US" sz="1500" dirty="0">
                <a:solidFill>
                  <a:schemeClr val="bg2">
                    <a:lumMod val="75000"/>
                  </a:schemeClr>
                </a:solidFill>
                <a:latin typeface="Meiryo UI" panose="020B0604030504040204" pitchFamily="50" charset="-128"/>
                <a:ea typeface="Meiryo UI" panose="020B0604030504040204" pitchFamily="50" charset="-128"/>
              </a:rPr>
              <a:t>サイドビジネス商法」がめだつ</a:t>
            </a:r>
            <a:endParaRPr lang="en-US" altLang="ja-JP" sz="1500" dirty="0">
              <a:solidFill>
                <a:schemeClr val="bg2">
                  <a:lumMod val="75000"/>
                </a:schemeClr>
              </a:solidFill>
              <a:latin typeface="Meiryo UI" panose="020B0604030504040204" pitchFamily="50" charset="-128"/>
              <a:ea typeface="Meiryo UI" panose="020B0604030504040204" pitchFamily="50" charset="-128"/>
            </a:endParaRPr>
          </a:p>
          <a:p>
            <a:pPr marL="628650" indent="-457200">
              <a:lnSpc>
                <a:spcPct val="100000"/>
              </a:lnSpc>
              <a:buFont typeface="+mj-lt"/>
              <a:buAutoNum type="arabicPeriod"/>
            </a:pPr>
            <a:r>
              <a:rPr lang="ja-JP" altLang="en-US" sz="1500" b="1" u="sng" dirty="0">
                <a:solidFill>
                  <a:srgbClr val="FF0000"/>
                </a:solidFill>
                <a:latin typeface="Meiryo UI" panose="020B0604030504040204" pitchFamily="50" charset="-128"/>
                <a:ea typeface="Meiryo UI" panose="020B0604030504040204" pitchFamily="50" charset="-128"/>
              </a:rPr>
              <a:t>フィッシング詐欺や架空請求を目的とした偽ショートメッセージを送り付けられるトラブルが多発</a:t>
            </a:r>
            <a:endParaRPr lang="en-US" altLang="ja-JP" sz="1500" b="1" u="sng" dirty="0">
              <a:solidFill>
                <a:srgbClr val="FF0000"/>
              </a:solidFill>
              <a:latin typeface="Meiryo UI" panose="020B0604030504040204" pitchFamily="50" charset="-128"/>
              <a:ea typeface="Meiryo UI" panose="020B0604030504040204"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Meiryo UI" panose="020B0604030504040204" pitchFamily="50" charset="-128"/>
                <a:ea typeface="Meiryo UI" panose="020B0604030504040204" pitchFamily="50" charset="-128"/>
              </a:rPr>
              <a:t>危害に関する相談で</a:t>
            </a:r>
            <a:r>
              <a:rPr lang="ja-JP" altLang="en-US" sz="1500" dirty="0" smtClean="0">
                <a:solidFill>
                  <a:schemeClr val="bg2">
                    <a:lumMod val="75000"/>
                  </a:schemeClr>
                </a:solidFill>
                <a:latin typeface="Meiryo UI" panose="020B0604030504040204" pitchFamily="50" charset="-128"/>
                <a:ea typeface="Meiryo UI" panose="020B0604030504040204" pitchFamily="50" charset="-128"/>
              </a:rPr>
              <a:t>は「</a:t>
            </a:r>
            <a:r>
              <a:rPr lang="ja-JP" altLang="en-US" sz="1500" dirty="0">
                <a:solidFill>
                  <a:schemeClr val="bg2">
                    <a:lumMod val="75000"/>
                  </a:schemeClr>
                </a:solidFill>
                <a:latin typeface="Meiryo UI" panose="020B0604030504040204" pitchFamily="50" charset="-128"/>
                <a:ea typeface="Meiryo UI" panose="020B0604030504040204" pitchFamily="50" charset="-128"/>
              </a:rPr>
              <a:t>化粧品」による健康被害の相談が</a:t>
            </a:r>
            <a:r>
              <a:rPr lang="ja-JP" altLang="en-US" sz="1500" dirty="0" smtClean="0">
                <a:solidFill>
                  <a:schemeClr val="bg2">
                    <a:lumMod val="75000"/>
                  </a:schemeClr>
                </a:solidFill>
                <a:latin typeface="Meiryo UI" panose="020B0604030504040204" pitchFamily="50" charset="-128"/>
                <a:ea typeface="Meiryo UI" panose="020B0604030504040204" pitchFamily="50" charset="-128"/>
              </a:rPr>
              <a:t>めだつ</a:t>
            </a:r>
            <a:endParaRPr lang="en-US" altLang="ja-JP" sz="1500" dirty="0" smtClean="0">
              <a:solidFill>
                <a:schemeClr val="bg2">
                  <a:lumMod val="75000"/>
                </a:schemeClr>
              </a:solidFill>
              <a:latin typeface="Meiryo UI" panose="020B0604030504040204" pitchFamily="50" charset="-128"/>
              <a:ea typeface="Meiryo UI" panose="020B0604030504040204"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Meiryo UI" panose="020B0604030504040204" pitchFamily="50" charset="-128"/>
                <a:ea typeface="Meiryo UI" panose="020B0604030504040204" pitchFamily="50" charset="-128"/>
              </a:rPr>
              <a:t>新型コロナウイルス関連の相談は減少</a:t>
            </a:r>
            <a:endParaRPr lang="en-US" altLang="ja-JP" sz="1500" dirty="0">
              <a:solidFill>
                <a:schemeClr val="bg2">
                  <a:lumMod val="75000"/>
                </a:schemeClr>
              </a:solidFill>
              <a:latin typeface="Meiryo UI" panose="020B0604030504040204" pitchFamily="50" charset="-128"/>
              <a:ea typeface="Meiryo UI" panose="020B0604030504040204" pitchFamily="50" charset="-128"/>
            </a:endParaRPr>
          </a:p>
          <a:p>
            <a:pPr>
              <a:lnSpc>
                <a:spcPct val="100000"/>
              </a:lnSpc>
            </a:pPr>
            <a:endParaRPr lang="en-US" altLang="ja-JP" sz="1500" dirty="0">
              <a:solidFill>
                <a:schemeClr val="bg2">
                  <a:lumMod val="75000"/>
                </a:schemeClr>
              </a:solidFill>
              <a:latin typeface="Meiryo UI" panose="020B0604030504040204" pitchFamily="50" charset="-128"/>
              <a:ea typeface="Meiryo UI" panose="020B0604030504040204" pitchFamily="50" charset="-128"/>
            </a:endParaRPr>
          </a:p>
          <a:p>
            <a:pPr marL="342900" indent="-342900">
              <a:lnSpc>
                <a:spcPct val="100000"/>
              </a:lnSpc>
              <a:buFont typeface="Wingdings" panose="05000000000000000000" pitchFamily="2" charset="2"/>
              <a:buChar char="n"/>
            </a:pPr>
            <a:r>
              <a:rPr lang="ja-JP" altLang="en-US" sz="1500" dirty="0">
                <a:solidFill>
                  <a:schemeClr val="bg2">
                    <a:lumMod val="75000"/>
                  </a:schemeClr>
                </a:solidFill>
                <a:latin typeface="Meiryo UI" panose="020B0604030504040204" pitchFamily="50" charset="-128"/>
                <a:ea typeface="Meiryo UI" panose="020B0604030504040204" pitchFamily="50" charset="-128"/>
              </a:rPr>
              <a:t>若年者層と高齢者層の相談の特徴</a:t>
            </a:r>
            <a:endParaRPr lang="en-US" altLang="ja-JP" sz="1500" dirty="0">
              <a:solidFill>
                <a:schemeClr val="bg2">
                  <a:lumMod val="75000"/>
                </a:schemeClr>
              </a:solidFill>
              <a:latin typeface="Meiryo UI" panose="020B0604030504040204" pitchFamily="50" charset="-128"/>
              <a:ea typeface="Meiryo UI" panose="020B0604030504040204" pitchFamily="50" charset="-128"/>
            </a:endParaRPr>
          </a:p>
          <a:p>
            <a:pPr marL="628650" indent="-457200">
              <a:lnSpc>
                <a:spcPct val="100000"/>
              </a:lnSpc>
              <a:buFont typeface="+mj-lt"/>
              <a:buAutoNum type="arabicPeriod"/>
            </a:pPr>
            <a:r>
              <a:rPr lang="en-US" altLang="ja-JP" sz="1500" dirty="0">
                <a:solidFill>
                  <a:schemeClr val="bg2">
                    <a:lumMod val="75000"/>
                  </a:schemeClr>
                </a:solidFill>
                <a:latin typeface="Meiryo UI" panose="020B0604030504040204" pitchFamily="50" charset="-128"/>
                <a:ea typeface="Meiryo UI" panose="020B0604030504040204" pitchFamily="50" charset="-128"/>
              </a:rPr>
              <a:t>30</a:t>
            </a:r>
            <a:r>
              <a:rPr lang="ja-JP" altLang="en-US" sz="1500" dirty="0">
                <a:solidFill>
                  <a:schemeClr val="bg2">
                    <a:lumMod val="75000"/>
                  </a:schemeClr>
                </a:solidFill>
                <a:latin typeface="Meiryo UI" panose="020B0604030504040204" pitchFamily="50" charset="-128"/>
                <a:ea typeface="Meiryo UI" panose="020B0604030504040204" pitchFamily="50" charset="-128"/>
              </a:rPr>
              <a:t>歳未満の若年者の相談の割合は横ばい</a:t>
            </a:r>
            <a:endParaRPr lang="en-US" altLang="ja-JP" sz="1500" dirty="0">
              <a:solidFill>
                <a:schemeClr val="bg2">
                  <a:lumMod val="75000"/>
                </a:schemeClr>
              </a:solidFill>
              <a:latin typeface="Meiryo UI" panose="020B0604030504040204" pitchFamily="50" charset="-128"/>
              <a:ea typeface="Meiryo UI" panose="020B0604030504040204" pitchFamily="50" charset="-128"/>
            </a:endParaRPr>
          </a:p>
          <a:p>
            <a:pPr marL="628650" indent="-457200">
              <a:lnSpc>
                <a:spcPct val="100000"/>
              </a:lnSpc>
              <a:buFont typeface="+mj-lt"/>
              <a:buAutoNum type="arabicPeriod"/>
            </a:pPr>
            <a:r>
              <a:rPr lang="en-US" altLang="ja-JP" sz="1500" dirty="0">
                <a:solidFill>
                  <a:schemeClr val="bg2">
                    <a:lumMod val="75000"/>
                  </a:schemeClr>
                </a:solidFill>
                <a:latin typeface="Meiryo UI" panose="020B0604030504040204" pitchFamily="50" charset="-128"/>
                <a:ea typeface="Meiryo UI" panose="020B0604030504040204" pitchFamily="50" charset="-128"/>
              </a:rPr>
              <a:t>65</a:t>
            </a:r>
            <a:r>
              <a:rPr lang="ja-JP" altLang="en-US" sz="1500" dirty="0">
                <a:solidFill>
                  <a:schemeClr val="bg2">
                    <a:lumMod val="75000"/>
                  </a:schemeClr>
                </a:solidFill>
                <a:latin typeface="Meiryo UI" panose="020B0604030504040204" pitchFamily="50" charset="-128"/>
                <a:ea typeface="Meiryo UI" panose="020B0604030504040204" pitchFamily="50" charset="-128"/>
              </a:rPr>
              <a:t>歳以上の高齢者の相談の割合は増加</a:t>
            </a:r>
            <a:endParaRPr lang="en-US" altLang="ja-JP" sz="1500" dirty="0">
              <a:solidFill>
                <a:schemeClr val="bg2">
                  <a:lumMod val="7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64762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27295"/>
            <a:ext cx="12192000" cy="900000"/>
          </a:xfrm>
          <a:prstGeom prst="rect">
            <a:avLst/>
          </a:prstGeom>
          <a:solidFill>
            <a:schemeClr val="accent5">
              <a:lumMod val="60000"/>
              <a:lumOff val="4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smtClean="0">
                <a:solidFill>
                  <a:schemeClr val="bg1"/>
                </a:solidFill>
                <a:latin typeface="Meiryo UI" panose="020B0604030504040204" pitchFamily="50" charset="-128"/>
                <a:ea typeface="Meiryo UI" panose="020B0604030504040204" pitchFamily="50" charset="-128"/>
              </a:rPr>
              <a:t>　フィッシング</a:t>
            </a:r>
            <a:r>
              <a:rPr lang="ja-JP" altLang="en-US" sz="2800" b="1" dirty="0">
                <a:solidFill>
                  <a:schemeClr val="bg1"/>
                </a:solidFill>
                <a:latin typeface="Meiryo UI" panose="020B0604030504040204" pitchFamily="50" charset="-128"/>
                <a:ea typeface="Meiryo UI" panose="020B0604030504040204" pitchFamily="50" charset="-128"/>
              </a:rPr>
              <a:t>詐欺や架空請求を目的とした</a:t>
            </a:r>
          </a:p>
          <a:p>
            <a:r>
              <a:rPr lang="ja-JP" altLang="en-US" sz="2800" b="1" dirty="0" smtClean="0">
                <a:solidFill>
                  <a:schemeClr val="bg1"/>
                </a:solidFill>
                <a:latin typeface="Meiryo UI" panose="020B0604030504040204" pitchFamily="50" charset="-128"/>
                <a:ea typeface="Meiryo UI" panose="020B0604030504040204" pitchFamily="50" charset="-128"/>
              </a:rPr>
              <a:t>　　偽ショートメッセージ</a:t>
            </a:r>
            <a:r>
              <a:rPr lang="ja-JP" altLang="en-US" sz="2800" b="1" dirty="0">
                <a:solidFill>
                  <a:schemeClr val="bg1"/>
                </a:solidFill>
                <a:latin typeface="Meiryo UI" panose="020B0604030504040204" pitchFamily="50" charset="-128"/>
                <a:ea typeface="Meiryo UI" panose="020B0604030504040204" pitchFamily="50" charset="-128"/>
              </a:rPr>
              <a:t>を送り付けられるトラブルが多発</a:t>
            </a:r>
          </a:p>
        </p:txBody>
      </p:sp>
      <p:sp>
        <p:nvSpPr>
          <p:cNvPr id="7" name="スライド番号プレースホルダー 6"/>
          <p:cNvSpPr>
            <a:spLocks noGrp="1"/>
          </p:cNvSpPr>
          <p:nvPr>
            <p:ph type="sldNum" sz="quarter" idx="12"/>
          </p:nvPr>
        </p:nvSpPr>
        <p:spPr>
          <a:xfrm>
            <a:off x="9448800" y="6538278"/>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45656" y="934118"/>
            <a:ext cx="6276716" cy="369332"/>
          </a:xfrm>
          <a:prstGeom prst="rect">
            <a:avLst/>
          </a:prstGeom>
          <a:noFill/>
        </p:spPr>
        <p:txBody>
          <a:bodyPr wrap="square" rtlCol="0">
            <a:spAutoFit/>
          </a:bodyPr>
          <a:lstStyle/>
          <a:p>
            <a:r>
              <a:rPr lang="ja-JP" altLang="en-US" b="1" dirty="0">
                <a:latin typeface="BIZ UDPゴシック" panose="020B0400000000000000" pitchFamily="50" charset="-128"/>
                <a:ea typeface="BIZ UDPゴシック" panose="020B0400000000000000" pitchFamily="50" charset="-128"/>
              </a:rPr>
              <a:t>契約当事者年代別　相談の多い販売方法・手口</a:t>
            </a:r>
            <a:r>
              <a:rPr lang="en-US" altLang="ja-JP" b="1" dirty="0">
                <a:latin typeface="BIZ UDPゴシック" panose="020B0400000000000000" pitchFamily="50" charset="-128"/>
                <a:ea typeface="BIZ UDPゴシック" panose="020B0400000000000000" pitchFamily="50" charset="-128"/>
              </a:rPr>
              <a:t>【</a:t>
            </a:r>
            <a:r>
              <a:rPr lang="ja-JP" altLang="en-US" b="1" dirty="0">
                <a:latin typeface="BIZ UDPゴシック" panose="020B0400000000000000" pitchFamily="50" charset="-128"/>
                <a:ea typeface="BIZ UDPゴシック" panose="020B0400000000000000" pitchFamily="50" charset="-128"/>
              </a:rPr>
              <a:t>上位５位</a:t>
            </a:r>
            <a:r>
              <a:rPr lang="en-US" altLang="ja-JP" b="1" dirty="0">
                <a:latin typeface="BIZ UDPゴシック" panose="020B0400000000000000" pitchFamily="50" charset="-128"/>
                <a:ea typeface="BIZ UDPゴシック" panose="020B0400000000000000" pitchFamily="50" charset="-128"/>
              </a:rPr>
              <a:t>】</a:t>
            </a:r>
            <a:endParaRPr kumimoji="1" lang="ja-JP" altLang="en-US" b="1" dirty="0">
              <a:latin typeface="BIZ UDPゴシック" panose="020B0400000000000000" pitchFamily="50" charset="-128"/>
              <a:ea typeface="BIZ UDPゴシック" panose="020B0400000000000000"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388449807"/>
              </p:ext>
            </p:extLst>
          </p:nvPr>
        </p:nvGraphicFramePr>
        <p:xfrm>
          <a:off x="245656" y="1303450"/>
          <a:ext cx="11662941" cy="5417391"/>
        </p:xfrm>
        <a:graphic>
          <a:graphicData uri="http://schemas.openxmlformats.org/drawingml/2006/table">
            <a:tbl>
              <a:tblPr/>
              <a:tblGrid>
                <a:gridCol w="691376">
                  <a:extLst>
                    <a:ext uri="{9D8B030D-6E8A-4147-A177-3AD203B41FA5}">
                      <a16:colId xmlns:a16="http://schemas.microsoft.com/office/drawing/2014/main" val="2550220307"/>
                    </a:ext>
                  </a:extLst>
                </a:gridCol>
                <a:gridCol w="441565">
                  <a:extLst>
                    <a:ext uri="{9D8B030D-6E8A-4147-A177-3AD203B41FA5}">
                      <a16:colId xmlns:a16="http://schemas.microsoft.com/office/drawing/2014/main" val="2572769102"/>
                    </a:ext>
                  </a:extLst>
                </a:gridCol>
                <a:gridCol w="810000">
                  <a:extLst>
                    <a:ext uri="{9D8B030D-6E8A-4147-A177-3AD203B41FA5}">
                      <a16:colId xmlns:a16="http://schemas.microsoft.com/office/drawing/2014/main" val="1355133115"/>
                    </a:ext>
                  </a:extLst>
                </a:gridCol>
                <a:gridCol w="810000">
                  <a:extLst>
                    <a:ext uri="{9D8B030D-6E8A-4147-A177-3AD203B41FA5}">
                      <a16:colId xmlns:a16="http://schemas.microsoft.com/office/drawing/2014/main" val="3144258908"/>
                    </a:ext>
                  </a:extLst>
                </a:gridCol>
                <a:gridCol w="810000">
                  <a:extLst>
                    <a:ext uri="{9D8B030D-6E8A-4147-A177-3AD203B41FA5}">
                      <a16:colId xmlns:a16="http://schemas.microsoft.com/office/drawing/2014/main" val="4079176025"/>
                    </a:ext>
                  </a:extLst>
                </a:gridCol>
                <a:gridCol w="810000">
                  <a:extLst>
                    <a:ext uri="{9D8B030D-6E8A-4147-A177-3AD203B41FA5}">
                      <a16:colId xmlns:a16="http://schemas.microsoft.com/office/drawing/2014/main" val="2346702145"/>
                    </a:ext>
                  </a:extLst>
                </a:gridCol>
                <a:gridCol w="810000">
                  <a:extLst>
                    <a:ext uri="{9D8B030D-6E8A-4147-A177-3AD203B41FA5}">
                      <a16:colId xmlns:a16="http://schemas.microsoft.com/office/drawing/2014/main" val="2271132589"/>
                    </a:ext>
                  </a:extLst>
                </a:gridCol>
                <a:gridCol w="810000">
                  <a:extLst>
                    <a:ext uri="{9D8B030D-6E8A-4147-A177-3AD203B41FA5}">
                      <a16:colId xmlns:a16="http://schemas.microsoft.com/office/drawing/2014/main" val="1679532223"/>
                    </a:ext>
                  </a:extLst>
                </a:gridCol>
                <a:gridCol w="810000">
                  <a:extLst>
                    <a:ext uri="{9D8B030D-6E8A-4147-A177-3AD203B41FA5}">
                      <a16:colId xmlns:a16="http://schemas.microsoft.com/office/drawing/2014/main" val="2455175649"/>
                    </a:ext>
                  </a:extLst>
                </a:gridCol>
                <a:gridCol w="810000">
                  <a:extLst>
                    <a:ext uri="{9D8B030D-6E8A-4147-A177-3AD203B41FA5}">
                      <a16:colId xmlns:a16="http://schemas.microsoft.com/office/drawing/2014/main" val="708131810"/>
                    </a:ext>
                  </a:extLst>
                </a:gridCol>
                <a:gridCol w="810000">
                  <a:extLst>
                    <a:ext uri="{9D8B030D-6E8A-4147-A177-3AD203B41FA5}">
                      <a16:colId xmlns:a16="http://schemas.microsoft.com/office/drawing/2014/main" val="129815148"/>
                    </a:ext>
                  </a:extLst>
                </a:gridCol>
                <a:gridCol w="810000">
                  <a:extLst>
                    <a:ext uri="{9D8B030D-6E8A-4147-A177-3AD203B41FA5}">
                      <a16:colId xmlns:a16="http://schemas.microsoft.com/office/drawing/2014/main" val="281417461"/>
                    </a:ext>
                  </a:extLst>
                </a:gridCol>
                <a:gridCol w="810000">
                  <a:extLst>
                    <a:ext uri="{9D8B030D-6E8A-4147-A177-3AD203B41FA5}">
                      <a16:colId xmlns:a16="http://schemas.microsoft.com/office/drawing/2014/main" val="4097475552"/>
                    </a:ext>
                  </a:extLst>
                </a:gridCol>
                <a:gridCol w="810000">
                  <a:extLst>
                    <a:ext uri="{9D8B030D-6E8A-4147-A177-3AD203B41FA5}">
                      <a16:colId xmlns:a16="http://schemas.microsoft.com/office/drawing/2014/main" val="2956010303"/>
                    </a:ext>
                  </a:extLst>
                </a:gridCol>
                <a:gridCol w="810000">
                  <a:extLst>
                    <a:ext uri="{9D8B030D-6E8A-4147-A177-3AD203B41FA5}">
                      <a16:colId xmlns:a16="http://schemas.microsoft.com/office/drawing/2014/main" val="4124624025"/>
                    </a:ext>
                  </a:extLst>
                </a:gridCol>
              </a:tblGrid>
              <a:tr h="385076">
                <a:tc rowSpan="2">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契約当事者</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年　代</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20</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歳未満</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20</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歳代</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30</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歳代</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40</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歳代</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50</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歳代</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60</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歳代</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70</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歳代</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80</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歳以上</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973450797"/>
                  </a:ext>
                </a:extLst>
              </a:tr>
              <a:tr h="345580">
                <a:tc v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細区分</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18</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歳未満</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18</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19</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20</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29</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30</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39</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40</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49</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50</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59</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60</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64</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65</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69</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70</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74</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75</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79</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80</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84</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85</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歳以上</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553475"/>
                  </a:ext>
                </a:extLst>
              </a:tr>
              <a:tr h="422596">
                <a:tc gridSpan="2">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件数</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987</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306</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377</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6,925</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6,647</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8,803</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10,803</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4,203</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3,935</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5,674</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4,071</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3,752</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2,302</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3556764"/>
                  </a:ext>
                </a:extLst>
              </a:tr>
              <a:tr h="422596">
                <a:tc rowSpan="10">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販売方法・手口</a:t>
                      </a:r>
                    </a:p>
                  </a:txBody>
                  <a:tcPr marL="7987" marR="7987" marT="79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a:t>
                      </a:r>
                    </a:p>
                  </a:txBody>
                  <a:tcPr marL="7987" marR="7987" marT="798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インターネット通販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インターネット通販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インターネット通販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インターネット通販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インターネット通販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インターネット通販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インターネット通販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インターネット通販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インターネット通販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インターネット通販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インターネット通販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家庭訪販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家庭訪販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479459"/>
                  </a:ext>
                </a:extLst>
              </a:tr>
              <a:tr h="42259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729</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154</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174</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2,148</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2,378</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3,608</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4,175</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1,427</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1,209</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1,188</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609</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491</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395</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2147627"/>
                  </a:ext>
                </a:extLst>
              </a:tr>
              <a:tr h="422596">
                <a:tc vMerge="1">
                  <a:txBody>
                    <a:bodyPr/>
                    <a:lstStyle/>
                    <a:p>
                      <a:endParaRPr kumimoji="1" lang="ja-JP" altLang="en-US"/>
                    </a:p>
                  </a:txBody>
                  <a:tcPr/>
                </a:tc>
                <a:tc rowSpan="2">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a:t>
                      </a:r>
                    </a:p>
                  </a:txBody>
                  <a:tcPr marL="7987" marR="7987" marT="798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定期購入</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定期購入</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定期購入</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サイドビジネス商法</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定期購入</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定期購入</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定期購入</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定期購入</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定期購入</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家庭訪販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家庭訪販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インターネット通販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BIZ UDPゴシック" panose="020B0400000000000000" pitchFamily="50" charset="-128"/>
                          <a:ea typeface="BIZ UDPゴシック" panose="020B0400000000000000" pitchFamily="50" charset="-128"/>
                        </a:rPr>
                        <a:t>電話勧誘販売</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9953359"/>
                  </a:ext>
                </a:extLst>
              </a:tr>
              <a:tr h="42259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240</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40</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42</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548</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293</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690</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1,115</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439</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363</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453</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447</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310</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154</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785158"/>
                  </a:ext>
                </a:extLst>
              </a:tr>
              <a:tr h="422596">
                <a:tc vMerge="1">
                  <a:txBody>
                    <a:bodyPr/>
                    <a:lstStyle/>
                    <a:p>
                      <a:endParaRPr kumimoji="1" lang="ja-JP" altLang="en-US"/>
                    </a:p>
                  </a:txBody>
                  <a:tcPr/>
                </a:tc>
                <a:tc rowSpan="2">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a:t>
                      </a:r>
                    </a:p>
                  </a:txBody>
                  <a:tcPr marL="7987" marR="7987" marT="798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ワンクリック請求</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サイドビジネス商法</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家庭訪販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家庭訪販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家庭訪販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家庭訪販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家庭訪販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家庭訪販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家庭訪販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定期購入</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BIZ UDPゴシック" panose="020B0400000000000000" pitchFamily="50" charset="-128"/>
                          <a:ea typeface="BIZ UDPゴシック" panose="020B0400000000000000" pitchFamily="50" charset="-128"/>
                        </a:rPr>
                        <a:t>電話勧誘販売</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BIZ UDPゴシック" panose="020B0400000000000000" pitchFamily="50" charset="-128"/>
                          <a:ea typeface="BIZ UDPゴシック" panose="020B0400000000000000" pitchFamily="50" charset="-128"/>
                        </a:rPr>
                        <a:t>電話勧誘販売</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定期購入</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2427726"/>
                  </a:ext>
                </a:extLst>
              </a:tr>
              <a:tr h="42259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50</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14</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22</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401</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270</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349</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486</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229</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228</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392</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195</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228</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106</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925252"/>
                  </a:ext>
                </a:extLst>
              </a:tr>
              <a:tr h="422596">
                <a:tc vMerge="1">
                  <a:txBody>
                    <a:bodyPr/>
                    <a:lstStyle/>
                    <a:p>
                      <a:endParaRPr kumimoji="1" lang="ja-JP" altLang="en-US"/>
                    </a:p>
                  </a:txBody>
                  <a:tcPr/>
                </a:tc>
                <a:tc rowSpan="2">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a:t>
                      </a:r>
                    </a:p>
                  </a:txBody>
                  <a:tcPr marL="7987" marR="7987" marT="798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代引配達</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家庭訪販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サイドビジネス商法</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マルチ商法</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代引配達</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代引配達</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代引配達</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ｼｮｰﾄﾒｯｾｰｼﾞ</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ｼｮｰﾄﾒｯｾｰｼﾞ</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ｼｮｰﾄﾒｯｾｰｼﾞ</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定期購入</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定期購入</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インターネット通販</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4881009"/>
                  </a:ext>
                </a:extLst>
              </a:tr>
              <a:tr h="42259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18</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11</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22</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348</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148</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281</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438</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210</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223</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288</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204</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196</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106</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5980859"/>
                  </a:ext>
                </a:extLst>
              </a:tr>
              <a:tr h="460775">
                <a:tc vMerge="1">
                  <a:txBody>
                    <a:bodyPr/>
                    <a:lstStyle/>
                    <a:p>
                      <a:endParaRPr kumimoji="1" lang="ja-JP" altLang="en-US"/>
                    </a:p>
                  </a:txBody>
                  <a:tcPr/>
                </a:tc>
                <a:tc rowSpan="2">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a:t>
                      </a:r>
                    </a:p>
                  </a:txBody>
                  <a:tcPr marL="7987" marR="7987" marT="798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無料商法</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ｼｮｰﾄﾒｯｾｰｼﾞ</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代引配達</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定期購入</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電話</a:t>
                      </a:r>
                      <a:r>
                        <a:rPr lang="zh-TW"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勧誘</a:t>
                      </a:r>
                      <a:endParaRPr lang="en-US" altLang="zh-TW" sz="1000" b="0" i="0" u="none" strike="noStrike" dirty="0" smtClean="0">
                        <a:solidFill>
                          <a:srgbClr val="000000"/>
                        </a:solidFill>
                        <a:effectLst/>
                        <a:latin typeface="BIZ UDPゴシック" panose="020B0400000000000000" pitchFamily="50" charset="-128"/>
                        <a:ea typeface="BIZ UDPゴシック" panose="020B0400000000000000" pitchFamily="50" charset="-128"/>
                      </a:endParaRPr>
                    </a:p>
                    <a:p>
                      <a:pPr algn="l" fontAlgn="ctr"/>
                      <a:r>
                        <a:rPr lang="zh-TW"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販売</a:t>
                      </a:r>
                      <a:endParaRPr lang="zh-TW"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ｼｮｰﾄﾒｯｾｰｼﾞ</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ｼｮｰﾄﾒｯｾｰｼﾞ</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zh-TW"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電話</a:t>
                      </a:r>
                      <a:r>
                        <a:rPr lang="zh-TW"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勧誘</a:t>
                      </a:r>
                      <a:endParaRPr lang="en-US" altLang="zh-TW" sz="1000" b="0" i="0" u="none" strike="noStrike" dirty="0" smtClean="0">
                        <a:solidFill>
                          <a:srgbClr val="000000"/>
                        </a:solidFill>
                        <a:effectLst/>
                        <a:latin typeface="BIZ UDPゴシック" panose="020B0400000000000000" pitchFamily="50" charset="-128"/>
                        <a:ea typeface="BIZ UDPゴシック" panose="020B0400000000000000" pitchFamily="50" charset="-128"/>
                      </a:endParaRPr>
                    </a:p>
                    <a:p>
                      <a:pPr algn="l" fontAlgn="ctr"/>
                      <a:r>
                        <a:rPr lang="zh-TW"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販売</a:t>
                      </a:r>
                      <a:endParaRPr lang="zh-TW"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電話</a:t>
                      </a:r>
                      <a:r>
                        <a:rPr lang="zh-TW"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勧誘</a:t>
                      </a:r>
                      <a:endParaRPr lang="en-US" altLang="zh-TW" sz="1000" b="0" i="0" u="none" strike="noStrike" dirty="0" smtClean="0">
                        <a:solidFill>
                          <a:srgbClr val="000000"/>
                        </a:solidFill>
                        <a:effectLst/>
                        <a:latin typeface="BIZ UDPゴシック" panose="020B0400000000000000" pitchFamily="50" charset="-128"/>
                        <a:ea typeface="BIZ UDPゴシック" panose="020B0400000000000000" pitchFamily="50" charset="-128"/>
                      </a:endParaRPr>
                    </a:p>
                    <a:p>
                      <a:pPr algn="l" fontAlgn="ctr"/>
                      <a:r>
                        <a:rPr lang="zh-TW"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販売</a:t>
                      </a:r>
                      <a:endParaRPr lang="zh-TW"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電話</a:t>
                      </a:r>
                      <a:r>
                        <a:rPr lang="zh-TW"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勧誘</a:t>
                      </a:r>
                      <a:endParaRPr lang="en-US" altLang="zh-TW" sz="1000" b="0" i="0" u="none" strike="noStrike" dirty="0" smtClean="0">
                        <a:solidFill>
                          <a:srgbClr val="000000"/>
                        </a:solidFill>
                        <a:effectLst/>
                        <a:latin typeface="BIZ UDPゴシック" panose="020B0400000000000000" pitchFamily="50" charset="-128"/>
                        <a:ea typeface="BIZ UDPゴシック" panose="020B0400000000000000" pitchFamily="50" charset="-128"/>
                      </a:endParaRPr>
                    </a:p>
                    <a:p>
                      <a:pPr algn="l" fontAlgn="ctr"/>
                      <a:r>
                        <a:rPr lang="zh-TW"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販売</a:t>
                      </a:r>
                      <a:endParaRPr lang="zh-TW"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ｼｮｰﾄﾒｯｾｰｼﾞ</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テレビショッピング</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テレビショッピング</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3713766"/>
                  </a:ext>
                </a:extLst>
              </a:tr>
              <a:tr h="42259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16</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15</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252</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141</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265</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422</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146</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169</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287</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178</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154</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100</a:t>
                      </a:r>
                    </a:p>
                  </a:txBody>
                  <a:tcPr marL="7987" marR="7987" marT="7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7883716"/>
                  </a:ext>
                </a:extLst>
              </a:tr>
            </a:tbl>
          </a:graphicData>
        </a:graphic>
      </p:graphicFrame>
      <p:sp>
        <p:nvSpPr>
          <p:cNvPr id="13" name="角丸四角形吹き出し 12"/>
          <p:cNvSpPr/>
          <p:nvPr/>
        </p:nvSpPr>
        <p:spPr>
          <a:xfrm>
            <a:off x="1327642" y="2616200"/>
            <a:ext cx="5797058" cy="2455087"/>
          </a:xfrm>
          <a:prstGeom prst="wedgeRoundRectCallout">
            <a:avLst>
              <a:gd name="adj1" fmla="val 37154"/>
              <a:gd name="adj2" fmla="val 67654"/>
              <a:gd name="adj3" fmla="val 16667"/>
            </a:avLst>
          </a:prstGeom>
          <a:solidFill>
            <a:srgbClr val="F23C3C"/>
          </a:solidFill>
          <a:ln>
            <a:solidFill>
              <a:srgbClr val="F23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b="1" dirty="0" smtClean="0">
                <a:latin typeface="BIZ UDPゴシック" panose="020B0400000000000000" pitchFamily="50" charset="-128"/>
                <a:ea typeface="BIZ UDPゴシック" panose="020B0400000000000000" pitchFamily="50" charset="-128"/>
              </a:rPr>
              <a:t>フィッシング</a:t>
            </a:r>
            <a:r>
              <a:rPr lang="ja-JP" altLang="en-US" b="1" dirty="0">
                <a:latin typeface="BIZ UDPゴシック" panose="020B0400000000000000" pitchFamily="50" charset="-128"/>
                <a:ea typeface="BIZ UDPゴシック" panose="020B0400000000000000" pitchFamily="50" charset="-128"/>
              </a:rPr>
              <a:t>詐欺や架空請求を目的とした偽ショートメッセージを送り付けられるなど、ＳＭＳ（ショートメッセージサービス）によるトラブルが</a:t>
            </a:r>
            <a:r>
              <a:rPr lang="ja-JP" altLang="en-US" b="1" dirty="0" smtClean="0">
                <a:latin typeface="BIZ UDPゴシック" panose="020B0400000000000000" pitchFamily="50" charset="-128"/>
                <a:ea typeface="BIZ UDPゴシック" panose="020B0400000000000000" pitchFamily="50" charset="-128"/>
              </a:rPr>
              <a:t>多発。</a:t>
            </a:r>
            <a:endParaRPr lang="en-US" altLang="ja-JP" b="1" dirty="0" smtClean="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lang="ja-JP" altLang="en-US" b="1" dirty="0">
                <a:latin typeface="BIZ UDPゴシック" panose="020B0400000000000000" pitchFamily="50" charset="-128"/>
                <a:ea typeface="BIZ UDPゴシック" panose="020B0400000000000000" pitchFamily="50" charset="-128"/>
              </a:rPr>
              <a:t>フ</a:t>
            </a:r>
            <a:r>
              <a:rPr lang="ja-JP" altLang="en-US" b="1" dirty="0" smtClean="0">
                <a:latin typeface="BIZ UDPゴシック" panose="020B0400000000000000" pitchFamily="50" charset="-128"/>
                <a:ea typeface="BIZ UDPゴシック" panose="020B0400000000000000" pitchFamily="50" charset="-128"/>
              </a:rPr>
              <a:t>ィッシング</a:t>
            </a:r>
            <a:r>
              <a:rPr lang="ja-JP" altLang="en-US" b="1" dirty="0">
                <a:latin typeface="BIZ UDPゴシック" panose="020B0400000000000000" pitchFamily="50" charset="-128"/>
                <a:ea typeface="BIZ UDPゴシック" panose="020B0400000000000000" pitchFamily="50" charset="-128"/>
              </a:rPr>
              <a:t>詐欺では、実在する事業者名を騙ったＳＭＳから偽サイトに誘導し、不正使用を目的に個人情報を入力させるトラブルが</a:t>
            </a:r>
            <a:r>
              <a:rPr lang="ja-JP" altLang="en-US" b="1" dirty="0" smtClean="0">
                <a:latin typeface="BIZ UDPゴシック" panose="020B0400000000000000" pitchFamily="50" charset="-128"/>
                <a:ea typeface="BIZ UDPゴシック" panose="020B0400000000000000" pitchFamily="50" charset="-128"/>
              </a:rPr>
              <a:t>めだつ。</a:t>
            </a:r>
            <a:endParaRPr lang="en-US" altLang="ja-JP" b="1" dirty="0" smtClean="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272754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bwMode="gray">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a:xfrm>
            <a:off x="928905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2613F-261A-423B-9FE7-7EBFC0A315FF}"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5" name="タイトル 1"/>
          <p:cNvSpPr txBox="1">
            <a:spLocks/>
          </p:cNvSpPr>
          <p:nvPr/>
        </p:nvSpPr>
        <p:spPr>
          <a:xfrm>
            <a:off x="769433" y="501650"/>
            <a:ext cx="10738625" cy="5854700"/>
          </a:xfrm>
          <a:prstGeom prst="rect">
            <a:avLst/>
          </a:prstGeom>
          <a:solidFill>
            <a:schemeClr val="bg1"/>
          </a:solidFill>
        </p:spPr>
        <p:txBody>
          <a:bodyPr vert="horz" lIns="91440" tIns="45720" rIns="91440" bIns="45720" rtlCol="0" anchor="t" anchorCtr="0">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000" b="1" i="0" u="sng"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　</a:t>
            </a:r>
            <a:endParaRPr kumimoji="1" lang="en-US" altLang="ja-JP" sz="30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　</a:t>
            </a:r>
            <a:r>
              <a:rPr kumimoji="1" lang="ja-JP" altLang="en-US" sz="32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アドバイス</a:t>
            </a:r>
            <a:endParaRPr kumimoji="1" lang="en-US" altLang="ja-JP" sz="32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endParaRPr>
          </a:p>
          <a:p>
            <a:endParaRPr lang="en-US" altLang="ja-JP" sz="1700" dirty="0">
              <a:solidFill>
                <a:sysClr val="windowText" lastClr="000000"/>
              </a:solidFill>
              <a:latin typeface="BIZ UDPゴシック" panose="020B0400000000000000" pitchFamily="50" charset="-128"/>
              <a:ea typeface="BIZ UDPゴシック" panose="020B0400000000000000" pitchFamily="50" charset="-128"/>
            </a:endParaRPr>
          </a:p>
          <a:p>
            <a:pPr marL="800100" indent="-457200">
              <a:lnSpc>
                <a:spcPct val="100000"/>
              </a:lnSpc>
              <a:buFont typeface="Wingdings" panose="05000000000000000000" pitchFamily="2" charset="2"/>
              <a:buChar char="l"/>
            </a:pP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身に覚えのない料金を請求するＳＭＳは、不特定の電話番号に対して無作為に送信されている可能性があります。実在する事業者名を名乗る場合もあり、相手方に連絡を取ると、根拠のない請求をされたり、個人情報を相手に聞き出されたりする可能性があります。</a:t>
            </a:r>
            <a:endParaRPr lang="en-US" altLang="ja-JP" sz="2600" dirty="0" smtClean="0">
              <a:solidFill>
                <a:sysClr val="windowText" lastClr="000000"/>
              </a:solidFill>
              <a:latin typeface="BIZ UDPゴシック" panose="020B0400000000000000" pitchFamily="50" charset="-128"/>
              <a:ea typeface="BIZ UDPゴシック" panose="020B0400000000000000" pitchFamily="50" charset="-128"/>
            </a:endParaRPr>
          </a:p>
          <a:p>
            <a:pPr marL="342900">
              <a:lnSpc>
                <a:spcPct val="100000"/>
              </a:lnSpc>
            </a:pP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　</a:t>
            </a:r>
            <a:r>
              <a:rPr lang="ja-JP" altLang="en-US" sz="2600" b="1" u="sng" dirty="0" smtClean="0">
                <a:solidFill>
                  <a:srgbClr val="FF0000"/>
                </a:solidFill>
                <a:latin typeface="BIZ UDPゴシック" panose="020B0400000000000000" pitchFamily="50" charset="-128"/>
                <a:ea typeface="BIZ UDPゴシック" panose="020B0400000000000000" pitchFamily="50" charset="-128"/>
              </a:rPr>
              <a:t>身</a:t>
            </a:r>
            <a:r>
              <a:rPr lang="ja-JP" altLang="en-US" sz="2600" b="1" u="sng" dirty="0">
                <a:solidFill>
                  <a:srgbClr val="FF0000"/>
                </a:solidFill>
                <a:latin typeface="BIZ UDPゴシック" panose="020B0400000000000000" pitchFamily="50" charset="-128"/>
                <a:ea typeface="BIZ UDPゴシック" panose="020B0400000000000000" pitchFamily="50" charset="-128"/>
              </a:rPr>
              <a:t>に覚えのないＳＭＳは無視</a:t>
            </a:r>
            <a:r>
              <a:rPr lang="ja-JP" altLang="en-US" sz="2600" b="1" u="sng" dirty="0" smtClean="0">
                <a:solidFill>
                  <a:srgbClr val="FF0000"/>
                </a:solidFill>
                <a:latin typeface="BIZ UDPゴシック" panose="020B0400000000000000" pitchFamily="50" charset="-128"/>
                <a:ea typeface="BIZ UDPゴシック" panose="020B0400000000000000" pitchFamily="50" charset="-128"/>
              </a:rPr>
              <a:t>しましょう！</a:t>
            </a:r>
            <a:endParaRPr lang="en-US" altLang="ja-JP" sz="2600" b="1" u="sng" dirty="0" smtClean="0">
              <a:solidFill>
                <a:srgbClr val="FF0000"/>
              </a:solidFill>
              <a:latin typeface="BIZ UDPゴシック" panose="020B0400000000000000" pitchFamily="50" charset="-128"/>
              <a:ea typeface="BIZ UDPゴシック" panose="020B0400000000000000" pitchFamily="50" charset="-128"/>
            </a:endParaRPr>
          </a:p>
          <a:p>
            <a:pPr marL="342900">
              <a:lnSpc>
                <a:spcPct val="100000"/>
              </a:lnSpc>
            </a:pPr>
            <a:r>
              <a:rPr lang="ja-JP" altLang="en-US" sz="2600" dirty="0">
                <a:solidFill>
                  <a:srgbClr val="FF0000"/>
                </a:solidFill>
                <a:latin typeface="BIZ UDPゴシック" panose="020B0400000000000000" pitchFamily="50" charset="-128"/>
                <a:ea typeface="BIZ UDPゴシック" panose="020B0400000000000000" pitchFamily="50" charset="-128"/>
              </a:rPr>
              <a:t>　</a:t>
            </a:r>
            <a:r>
              <a:rPr lang="ja-JP" altLang="en-US" sz="2600" dirty="0" smtClean="0">
                <a:solidFill>
                  <a:srgbClr val="FF0000"/>
                </a:solidFill>
                <a:latin typeface="BIZ UDPゴシック" panose="020B0400000000000000" pitchFamily="50" charset="-128"/>
                <a:ea typeface="BIZ UDPゴシック" panose="020B0400000000000000" pitchFamily="50" charset="-128"/>
              </a:rPr>
              <a:t>　</a:t>
            </a:r>
            <a:r>
              <a:rPr lang="ja-JP" altLang="en-US" sz="2600" dirty="0" smtClean="0">
                <a:latin typeface="BIZ UDPゴシック" panose="020B0400000000000000" pitchFamily="50" charset="-128"/>
                <a:ea typeface="BIZ UDPゴシック" panose="020B0400000000000000" pitchFamily="50" charset="-128"/>
              </a:rPr>
              <a:t>不審</a:t>
            </a:r>
            <a:r>
              <a:rPr lang="ja-JP" altLang="en-US" sz="2600" dirty="0">
                <a:latin typeface="BIZ UDPゴシック" panose="020B0400000000000000" pitchFamily="50" charset="-128"/>
                <a:ea typeface="BIZ UDPゴシック" panose="020B0400000000000000" pitchFamily="50" charset="-128"/>
              </a:rPr>
              <a:t>な場合は、消費生活センターなどに相談しましょう</a:t>
            </a:r>
            <a:r>
              <a:rPr lang="ja-JP" altLang="en-US" sz="2600" dirty="0" smtClean="0">
                <a:latin typeface="BIZ UDPゴシック" panose="020B0400000000000000" pitchFamily="50" charset="-128"/>
                <a:ea typeface="BIZ UDPゴシック" panose="020B0400000000000000" pitchFamily="50" charset="-128"/>
              </a:rPr>
              <a:t>。</a:t>
            </a:r>
            <a:endParaRPr lang="en-US" altLang="ja-JP" sz="2600" dirty="0" smtClean="0">
              <a:latin typeface="BIZ UDPゴシック" panose="020B0400000000000000" pitchFamily="50" charset="-128"/>
              <a:ea typeface="BIZ UDPゴシック" panose="020B0400000000000000" pitchFamily="50" charset="-128"/>
            </a:endParaRPr>
          </a:p>
          <a:p>
            <a:pPr marL="342900">
              <a:lnSpc>
                <a:spcPct val="100000"/>
              </a:lnSpc>
            </a:pPr>
            <a:endParaRPr lang="ja-JP" altLang="en-US" sz="1700" dirty="0">
              <a:latin typeface="BIZ UDPゴシック" panose="020B0400000000000000" pitchFamily="50" charset="-128"/>
              <a:ea typeface="BIZ UDPゴシック" panose="020B0400000000000000" pitchFamily="50" charset="-128"/>
            </a:endParaRPr>
          </a:p>
          <a:p>
            <a:pPr marL="800100" indent="-457200">
              <a:lnSpc>
                <a:spcPct val="100000"/>
              </a:lnSpc>
              <a:buFont typeface="Wingdings" panose="05000000000000000000" pitchFamily="2" charset="2"/>
              <a:buChar char="l"/>
            </a:pP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身</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に覚えのないＳＭＳ内からフィッシングサイトに誘導される可能性があります。</a:t>
            </a:r>
            <a:r>
              <a:rPr lang="ja-JP" altLang="en-US" sz="2600" b="1" u="sng" dirty="0">
                <a:solidFill>
                  <a:srgbClr val="FF0000"/>
                </a:solidFill>
                <a:latin typeface="BIZ UDPゴシック" panose="020B0400000000000000" pitchFamily="50" charset="-128"/>
                <a:ea typeface="BIZ UDPゴシック" panose="020B0400000000000000" pitchFamily="50" charset="-128"/>
              </a:rPr>
              <a:t>ＳＭＳ内のＵＲＬを安易にタップしないように</a:t>
            </a:r>
            <a:r>
              <a:rPr lang="ja-JP" altLang="en-US" sz="2600" b="1" u="sng" dirty="0" smtClean="0">
                <a:solidFill>
                  <a:srgbClr val="FF0000"/>
                </a:solidFill>
                <a:latin typeface="BIZ UDPゴシック" panose="020B0400000000000000" pitchFamily="50" charset="-128"/>
                <a:ea typeface="BIZ UDPゴシック" panose="020B0400000000000000" pitchFamily="50" charset="-128"/>
              </a:rPr>
              <a:t>しましょう。</a:t>
            </a:r>
            <a:endParaRPr lang="en-US" altLang="ja-JP" sz="2600" b="1" u="sng" dirty="0">
              <a:solidFill>
                <a:srgbClr val="FF0000"/>
              </a:solidFill>
              <a:latin typeface="BIZ UDPゴシック" panose="020B0400000000000000" pitchFamily="50" charset="-128"/>
              <a:ea typeface="BIZ UDPゴシック" panose="020B0400000000000000" pitchFamily="50" charset="-128"/>
            </a:endParaRPr>
          </a:p>
          <a:p>
            <a:pPr lvl="0">
              <a:defRPr/>
            </a:pPr>
            <a:endParaRPr lang="en-US" altLang="ja-JP" sz="2800" dirty="0">
              <a:solidFill>
                <a:sysClr val="windowText" lastClr="000000"/>
              </a:solidFill>
              <a:latin typeface="BIZ UDPゴシック" panose="020B0400000000000000" pitchFamily="50" charset="-128"/>
              <a:ea typeface="BIZ UDPゴシック" panose="020B0400000000000000" pitchFamily="50" charset="-128"/>
              <a:cs typeface="+mn-cs"/>
            </a:endParaRPr>
          </a:p>
          <a:p>
            <a:pPr lvl="0">
              <a:lnSpc>
                <a:spcPct val="100000"/>
              </a:lnSpc>
              <a:spcBef>
                <a:spcPts val="0"/>
              </a:spcBef>
            </a:pPr>
            <a:r>
              <a:rPr lang="ja-JP" altLang="en-US" sz="2800" dirty="0">
                <a:solidFill>
                  <a:sysClr val="windowText" lastClr="000000"/>
                </a:solidFill>
                <a:latin typeface="BIZ UDPゴシック" panose="020B0400000000000000" pitchFamily="50" charset="-128"/>
                <a:ea typeface="BIZ UDPゴシック" panose="020B0400000000000000" pitchFamily="50" charset="-128"/>
                <a:cs typeface="+mn-cs"/>
              </a:rPr>
              <a:t>　</a:t>
            </a:r>
            <a:r>
              <a:rPr lang="ja-JP" altLang="en-US" sz="3000" b="1" u="sng" dirty="0">
                <a:solidFill>
                  <a:sysClr val="windowText" lastClr="000000"/>
                </a:solidFill>
                <a:latin typeface="BIZ UDPゴシック" panose="020B0400000000000000" pitchFamily="50" charset="-128"/>
                <a:ea typeface="BIZ UDPゴシック" panose="020B0400000000000000" pitchFamily="50" charset="-128"/>
                <a:cs typeface="+mn-cs"/>
              </a:rPr>
              <a:t>フィッシングサイトとは？</a:t>
            </a:r>
            <a:endParaRPr lang="ja-JP" altLang="en-US" sz="3200" b="1" u="sng" dirty="0">
              <a:solidFill>
                <a:sysClr val="windowText" lastClr="000000"/>
              </a:solidFill>
              <a:latin typeface="BIZ UDPゴシック" panose="020B0400000000000000" pitchFamily="50" charset="-128"/>
              <a:ea typeface="BIZ UDPゴシック" panose="020B0400000000000000" pitchFamily="50" charset="-128"/>
              <a:cs typeface="+mn-cs"/>
            </a:endParaRPr>
          </a:p>
          <a:p>
            <a:pPr lvl="0">
              <a:defRPr/>
            </a:pPr>
            <a:endParaRPr lang="en-US" altLang="ja-JP" sz="1700" dirty="0" smtClean="0">
              <a:solidFill>
                <a:sysClr val="windowText" lastClr="000000"/>
              </a:solidFill>
              <a:latin typeface="BIZ UDPゴシック" panose="020B0400000000000000" pitchFamily="50" charset="-128"/>
              <a:ea typeface="BIZ UDPゴシック" panose="020B0400000000000000" pitchFamily="50" charset="-128"/>
              <a:cs typeface="+mn-cs"/>
            </a:endParaRPr>
          </a:p>
          <a:p>
            <a:pPr marL="800100" lvl="0" indent="-457200">
              <a:buFont typeface="Wingdings" panose="05000000000000000000" pitchFamily="2" charset="2"/>
              <a:buChar char="l"/>
              <a:defRPr/>
            </a:pPr>
            <a:r>
              <a:rPr lang="ja-JP" altLang="en-US" sz="2600" dirty="0">
                <a:solidFill>
                  <a:sysClr val="windowText" lastClr="000000"/>
                </a:solidFill>
                <a:latin typeface="BIZ UDPゴシック" panose="020B0400000000000000" pitchFamily="50" charset="-128"/>
                <a:ea typeface="BIZ UDPゴシック" panose="020B0400000000000000" pitchFamily="50" charset="-128"/>
                <a:cs typeface="+mn-cs"/>
              </a:rPr>
              <a:t>本物のサイトに</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cs typeface="+mn-cs"/>
              </a:rPr>
              <a:t>似せ、消費者</a:t>
            </a:r>
            <a:r>
              <a:rPr lang="ja-JP" altLang="en-US" sz="2600" dirty="0">
                <a:solidFill>
                  <a:sysClr val="windowText" lastClr="000000"/>
                </a:solidFill>
                <a:latin typeface="BIZ UDPゴシック" panose="020B0400000000000000" pitchFamily="50" charset="-128"/>
                <a:ea typeface="BIZ UDPゴシック" panose="020B0400000000000000" pitchFamily="50" charset="-128"/>
                <a:cs typeface="+mn-cs"/>
              </a:rPr>
              <a:t>に住所や氏名、銀行口座番号</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cs typeface="+mn-cs"/>
              </a:rPr>
              <a:t>、</a:t>
            </a:r>
            <a:endParaRPr lang="en-US" altLang="ja-JP" sz="2600" dirty="0" smtClean="0">
              <a:solidFill>
                <a:sysClr val="windowText" lastClr="000000"/>
              </a:solidFill>
              <a:latin typeface="BIZ UDPゴシック" panose="020B0400000000000000" pitchFamily="50" charset="-128"/>
              <a:ea typeface="BIZ UDPゴシック" panose="020B0400000000000000" pitchFamily="50" charset="-128"/>
              <a:cs typeface="+mn-cs"/>
            </a:endParaRPr>
          </a:p>
          <a:p>
            <a:pPr marL="342900" lvl="0">
              <a:defRPr/>
            </a:pPr>
            <a:r>
              <a:rPr lang="ja-JP" altLang="en-US" sz="2600" dirty="0">
                <a:solidFill>
                  <a:sysClr val="windowText" lastClr="000000"/>
                </a:solidFill>
                <a:latin typeface="BIZ UDPゴシック" panose="020B0400000000000000" pitchFamily="50" charset="-128"/>
                <a:ea typeface="BIZ UDPゴシック" panose="020B0400000000000000" pitchFamily="50" charset="-128"/>
                <a:cs typeface="+mn-cs"/>
              </a:rPr>
              <a:t>　</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cs typeface="+mn-cs"/>
              </a:rPr>
              <a:t>　クレジットカード</a:t>
            </a:r>
            <a:r>
              <a:rPr lang="ja-JP" altLang="en-US" sz="2600" dirty="0">
                <a:solidFill>
                  <a:sysClr val="windowText" lastClr="000000"/>
                </a:solidFill>
                <a:latin typeface="BIZ UDPゴシック" panose="020B0400000000000000" pitchFamily="50" charset="-128"/>
                <a:ea typeface="BIZ UDPゴシック" panose="020B0400000000000000" pitchFamily="50" charset="-128"/>
                <a:cs typeface="+mn-cs"/>
              </a:rPr>
              <a:t>番号等の個人情報を入力させるサイト</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cs typeface="+mn-cs"/>
              </a:rPr>
              <a:t>。</a:t>
            </a:r>
            <a:endParaRPr lang="en-US" altLang="ja-JP" sz="2600" dirty="0" smtClean="0">
              <a:solidFill>
                <a:sysClr val="windowText" lastClr="000000"/>
              </a:solidFill>
              <a:latin typeface="BIZ UDPゴシック" panose="020B0400000000000000" pitchFamily="50" charset="-128"/>
              <a:ea typeface="BIZ UDPゴシック" panose="020B0400000000000000" pitchFamily="50" charset="-128"/>
              <a:cs typeface="+mn-cs"/>
            </a:endParaRPr>
          </a:p>
          <a:p>
            <a:pPr marL="342900" lvl="0">
              <a:defRPr/>
            </a:pPr>
            <a:r>
              <a:rPr lang="ja-JP" altLang="en-US" sz="2600" dirty="0">
                <a:solidFill>
                  <a:sysClr val="windowText" lastClr="000000"/>
                </a:solidFill>
                <a:latin typeface="BIZ UDPゴシック" panose="020B0400000000000000" pitchFamily="50" charset="-128"/>
                <a:ea typeface="BIZ UDPゴシック" panose="020B0400000000000000" pitchFamily="50" charset="-128"/>
                <a:cs typeface="+mn-cs"/>
              </a:rPr>
              <a:t>　</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cs typeface="+mn-cs"/>
              </a:rPr>
              <a:t>　詐取</a:t>
            </a:r>
            <a:r>
              <a:rPr lang="ja-JP" altLang="en-US" sz="2600" dirty="0">
                <a:solidFill>
                  <a:sysClr val="windowText" lastClr="000000"/>
                </a:solidFill>
                <a:latin typeface="BIZ UDPゴシック" panose="020B0400000000000000" pitchFamily="50" charset="-128"/>
                <a:ea typeface="BIZ UDPゴシック" panose="020B0400000000000000" pitchFamily="50" charset="-128"/>
                <a:cs typeface="+mn-cs"/>
              </a:rPr>
              <a:t>された個人情報は</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cs typeface="+mn-cs"/>
              </a:rPr>
              <a:t>不正使用される</a:t>
            </a:r>
            <a:r>
              <a:rPr lang="ja-JP" altLang="en-US" sz="2600" dirty="0">
                <a:solidFill>
                  <a:sysClr val="windowText" lastClr="000000"/>
                </a:solidFill>
                <a:latin typeface="BIZ UDPゴシック" panose="020B0400000000000000" pitchFamily="50" charset="-128"/>
                <a:ea typeface="BIZ UDPゴシック" panose="020B0400000000000000" pitchFamily="50" charset="-128"/>
                <a:cs typeface="+mn-cs"/>
              </a:rPr>
              <a:t>可能性が</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cs typeface="+mn-cs"/>
              </a:rPr>
              <a:t>あります。</a:t>
            </a:r>
          </a:p>
        </p:txBody>
      </p:sp>
      <p:pic>
        <p:nvPicPr>
          <p:cNvPr id="1026" name="Picture 2" descr="https://2.bp.blogspot.com/-AkWRINxBgVw/XHS8ud5DEyI/AAAAAAABRvo/u4_gU1whNRksKu-8vO-8DjasGQr4WllCgCLcBGAs/s800/website_phish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1349" y="4691063"/>
            <a:ext cx="2190901"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862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p:cNvSpPr/>
          <p:nvPr/>
        </p:nvSpPr>
        <p:spPr>
          <a:xfrm>
            <a:off x="500063" y="290513"/>
            <a:ext cx="1928812" cy="192881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bwMode="gray">
          <a:xfrm>
            <a:off x="996951" y="738894"/>
            <a:ext cx="10356849" cy="1032049"/>
          </a:xfrm>
          <a:prstGeom prst="rect">
            <a:avLst/>
          </a:prstGeom>
        </p:spPr>
        <p:txBody>
          <a:bodyPr vert="horz" lIns="91440" tIns="45720" rIns="91440" bIns="45720" rtlCol="0" anchor="ctr" anchorCtr="0">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a:ln>
                  <a:solidFill>
                    <a:schemeClr val="bg1"/>
                  </a:solidFill>
                </a:ln>
                <a:latin typeface="Meiryo UI" panose="020B0604030504040204" pitchFamily="50" charset="-128"/>
                <a:ea typeface="Meiryo UI" panose="020B0604030504040204" pitchFamily="50" charset="-128"/>
              </a:rPr>
              <a:t>危害に関する相談で</a:t>
            </a:r>
            <a:r>
              <a:rPr lang="ja-JP" altLang="en-US" sz="4000" b="1" dirty="0" smtClean="0">
                <a:ln>
                  <a:solidFill>
                    <a:schemeClr val="bg1"/>
                  </a:solidFill>
                </a:ln>
                <a:latin typeface="Meiryo UI" panose="020B0604030504040204" pitchFamily="50" charset="-128"/>
                <a:ea typeface="Meiryo UI" panose="020B0604030504040204" pitchFamily="50" charset="-128"/>
              </a:rPr>
              <a:t>は</a:t>
            </a:r>
            <a:endParaRPr lang="en-US" altLang="ja-JP" sz="4000" b="1" dirty="0" smtClean="0">
              <a:ln>
                <a:solidFill>
                  <a:schemeClr val="bg1"/>
                </a:solidFill>
              </a:ln>
              <a:latin typeface="Meiryo UI" panose="020B0604030504040204" pitchFamily="50" charset="-128"/>
              <a:ea typeface="Meiryo UI" panose="020B0604030504040204" pitchFamily="50" charset="-128"/>
            </a:endParaRPr>
          </a:p>
          <a:p>
            <a:r>
              <a:rPr lang="ja-JP" altLang="en-US" sz="4000" b="1" dirty="0" smtClean="0">
                <a:ln>
                  <a:solidFill>
                    <a:schemeClr val="bg1"/>
                  </a:solidFill>
                </a:ln>
                <a:latin typeface="Meiryo UI" panose="020B0604030504040204" pitchFamily="50" charset="-128"/>
                <a:ea typeface="Meiryo UI" panose="020B0604030504040204" pitchFamily="50" charset="-128"/>
              </a:rPr>
              <a:t>　「</a:t>
            </a:r>
            <a:r>
              <a:rPr lang="ja-JP" altLang="en-US" sz="4000" b="1" dirty="0">
                <a:ln>
                  <a:solidFill>
                    <a:schemeClr val="bg1"/>
                  </a:solidFill>
                </a:ln>
                <a:latin typeface="Meiryo UI" panose="020B0604030504040204" pitchFamily="50" charset="-128"/>
                <a:ea typeface="Meiryo UI" panose="020B0604030504040204" pitchFamily="50" charset="-128"/>
              </a:rPr>
              <a:t>化粧品」による健康被害の相談がめだつ</a:t>
            </a:r>
          </a:p>
        </p:txBody>
      </p:sp>
      <p:sp>
        <p:nvSpPr>
          <p:cNvPr id="7" name="スライド番号プレースホルダー 6"/>
          <p:cNvSpPr>
            <a:spLocks noGrp="1"/>
          </p:cNvSpPr>
          <p:nvPr>
            <p:ph type="sldNum" sz="quarter" idx="12"/>
          </p:nvPr>
        </p:nvSpPr>
        <p:spPr>
          <a:xfrm>
            <a:off x="9344891" y="6492875"/>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24</a:t>
            </a:fld>
            <a:endParaRPr kumimoji="1" lang="ja-JP" altLang="en-US">
              <a:latin typeface="Meiryo UI" panose="020B0604030504040204" pitchFamily="50" charset="-128"/>
              <a:ea typeface="Meiryo UI" panose="020B0604030504040204" pitchFamily="50" charset="-128"/>
            </a:endParaRPr>
          </a:p>
        </p:txBody>
      </p:sp>
      <p:sp>
        <p:nvSpPr>
          <p:cNvPr id="5" name="タイトル 1"/>
          <p:cNvSpPr txBox="1">
            <a:spLocks/>
          </p:cNvSpPr>
          <p:nvPr/>
        </p:nvSpPr>
        <p:spPr bwMode="gray">
          <a:xfrm>
            <a:off x="2518007" y="2489640"/>
            <a:ext cx="8742556" cy="328453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buFont typeface="Wingdings" panose="05000000000000000000" pitchFamily="2" charset="2"/>
              <a:buChar char="n"/>
            </a:pPr>
            <a:r>
              <a:rPr lang="ja-JP" altLang="en-US" sz="1500" dirty="0">
                <a:solidFill>
                  <a:schemeClr val="bg1">
                    <a:lumMod val="65000"/>
                  </a:schemeClr>
                </a:solidFill>
                <a:latin typeface="BIZ UDPゴシック" panose="020B0400000000000000" pitchFamily="50" charset="-128"/>
                <a:ea typeface="BIZ UDPゴシック" panose="020B0400000000000000" pitchFamily="50" charset="-128"/>
              </a:rPr>
              <a:t>相談全体</a:t>
            </a:r>
            <a:r>
              <a:rPr lang="ja-JP" altLang="en-US" sz="1500" dirty="0" smtClean="0">
                <a:solidFill>
                  <a:schemeClr val="bg1">
                    <a:lumMod val="65000"/>
                  </a:schemeClr>
                </a:solidFill>
                <a:latin typeface="BIZ UDPゴシック" panose="020B0400000000000000" pitchFamily="50" charset="-128"/>
                <a:ea typeface="BIZ UDPゴシック" panose="020B0400000000000000" pitchFamily="50" charset="-128"/>
              </a:rPr>
              <a:t>の</a:t>
            </a:r>
            <a:r>
              <a:rPr lang="ja-JP" altLang="en-US" sz="1500" dirty="0">
                <a:solidFill>
                  <a:schemeClr val="bg1">
                    <a:lumMod val="65000"/>
                  </a:schemeClr>
                </a:solidFill>
                <a:latin typeface="BIZ UDPゴシック" panose="020B0400000000000000" pitchFamily="50" charset="-128"/>
                <a:ea typeface="BIZ UDPゴシック" panose="020B0400000000000000" pitchFamily="50" charset="-128"/>
              </a:rPr>
              <a:t>動向</a:t>
            </a:r>
            <a:endParaRPr lang="en-US" altLang="ja-JP" sz="1500" dirty="0">
              <a:solidFill>
                <a:schemeClr val="bg1">
                  <a:lumMod val="65000"/>
                </a:schemeClr>
              </a:solidFill>
              <a:latin typeface="BIZ UDPゴシック" panose="020B0400000000000000" pitchFamily="50" charset="-128"/>
              <a:ea typeface="BIZ UDPゴシック" panose="020B0400000000000000" pitchFamily="50" charset="-128"/>
            </a:endParaRPr>
          </a:p>
          <a:p>
            <a:endParaRPr lang="en-US" altLang="ja-JP" sz="1500" dirty="0">
              <a:latin typeface="BIZ UDPゴシック" panose="020B0400000000000000" pitchFamily="50" charset="-128"/>
              <a:ea typeface="BIZ UDPゴシック" panose="020B0400000000000000" pitchFamily="50" charset="-128"/>
            </a:endParaRPr>
          </a:p>
          <a:p>
            <a:pPr marL="342900" indent="-342900">
              <a:buFont typeface="Wingdings" panose="05000000000000000000" pitchFamily="2" charset="2"/>
              <a:buChar char="n"/>
            </a:pPr>
            <a:r>
              <a:rPr lang="ja-JP" altLang="en-US" sz="1500" b="1" u="sng" dirty="0">
                <a:solidFill>
                  <a:srgbClr val="FF0000"/>
                </a:solidFill>
                <a:latin typeface="BIZ UDPゴシック" panose="020B0400000000000000" pitchFamily="50" charset="-128"/>
                <a:ea typeface="BIZ UDPゴシック" panose="020B0400000000000000" pitchFamily="50" charset="-128"/>
              </a:rPr>
              <a:t>内容別の特徴</a:t>
            </a:r>
            <a:endParaRPr lang="en-US" altLang="ja-JP" sz="1500" b="1" u="sng" dirty="0">
              <a:solidFill>
                <a:srgbClr val="FF0000"/>
              </a:solidFill>
              <a:latin typeface="BIZ UDPゴシック" panose="020B0400000000000000" pitchFamily="50" charset="-128"/>
              <a:ea typeface="BIZ UDPゴシック" panose="020B0400000000000000" pitchFamily="50" charset="-128"/>
            </a:endParaRPr>
          </a:p>
          <a:p>
            <a:pPr marL="628650" indent="-457200">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「化粧品</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」や「</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健康食品」の定期購入トラブルが多発</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「移動通信サービス」や「インターネット接続回線」などの通信契約のトラブルがめだつ</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暮らしのレスキューサービスの高額請求トラブルが多発</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若者を中心に「内職・副業」の相談が急増</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販売方法・手口で</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は「</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インターネット通販</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定期購入</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」や「</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サイドビジネス商法」がめだつ</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buFont typeface="+mj-lt"/>
              <a:buAutoNum type="arabicPeriod"/>
            </a:pPr>
            <a:r>
              <a:rPr lang="ja-JP" altLang="en-US" sz="1500" dirty="0">
                <a:solidFill>
                  <a:schemeClr val="bg1">
                    <a:lumMod val="65000"/>
                  </a:schemeClr>
                </a:solidFill>
                <a:latin typeface="BIZ UDPゴシック" panose="020B0400000000000000" pitchFamily="50" charset="-128"/>
                <a:ea typeface="BIZ UDPゴシック" panose="020B0400000000000000" pitchFamily="50" charset="-128"/>
              </a:rPr>
              <a:t>フィッシング詐欺や架空請求を目的とした偽ショートメッセージを送り付けられるトラブルが多発</a:t>
            </a:r>
            <a:endParaRPr lang="en-US" altLang="ja-JP" sz="1500" dirty="0">
              <a:solidFill>
                <a:schemeClr val="bg1">
                  <a:lumMod val="65000"/>
                </a:schemeClr>
              </a:solidFill>
              <a:latin typeface="BIZ UDPゴシック" panose="020B0400000000000000" pitchFamily="50" charset="-128"/>
              <a:ea typeface="BIZ UDPゴシック" panose="020B0400000000000000" pitchFamily="50" charset="-128"/>
            </a:endParaRPr>
          </a:p>
          <a:p>
            <a:pPr marL="628650" indent="-457200">
              <a:buFont typeface="+mj-lt"/>
              <a:buAutoNum type="arabicPeriod"/>
            </a:pPr>
            <a:r>
              <a:rPr lang="ja-JP" altLang="en-US" sz="1500" b="1" u="sng" dirty="0">
                <a:solidFill>
                  <a:srgbClr val="FF0000"/>
                </a:solidFill>
                <a:latin typeface="BIZ UDPゴシック" panose="020B0400000000000000" pitchFamily="50" charset="-128"/>
                <a:ea typeface="BIZ UDPゴシック" panose="020B0400000000000000" pitchFamily="50" charset="-128"/>
              </a:rPr>
              <a:t>危害に関する相談で</a:t>
            </a:r>
            <a:r>
              <a:rPr lang="ja-JP" altLang="en-US" sz="1500" b="1" u="sng" dirty="0" smtClean="0">
                <a:solidFill>
                  <a:srgbClr val="FF0000"/>
                </a:solidFill>
                <a:latin typeface="BIZ UDPゴシック" panose="020B0400000000000000" pitchFamily="50" charset="-128"/>
                <a:ea typeface="BIZ UDPゴシック" panose="020B0400000000000000" pitchFamily="50" charset="-128"/>
              </a:rPr>
              <a:t>は「</a:t>
            </a:r>
            <a:r>
              <a:rPr lang="ja-JP" altLang="en-US" sz="1500" b="1" u="sng" dirty="0">
                <a:solidFill>
                  <a:srgbClr val="FF0000"/>
                </a:solidFill>
                <a:latin typeface="BIZ UDPゴシック" panose="020B0400000000000000" pitchFamily="50" charset="-128"/>
                <a:ea typeface="BIZ UDPゴシック" panose="020B0400000000000000" pitchFamily="50" charset="-128"/>
              </a:rPr>
              <a:t>化粧品」による健康被害の相談が</a:t>
            </a:r>
            <a:r>
              <a:rPr lang="ja-JP" altLang="en-US" sz="1500" b="1" u="sng" dirty="0" smtClean="0">
                <a:solidFill>
                  <a:srgbClr val="FF0000"/>
                </a:solidFill>
                <a:latin typeface="BIZ UDPゴシック" panose="020B0400000000000000" pitchFamily="50" charset="-128"/>
                <a:ea typeface="BIZ UDPゴシック" panose="020B0400000000000000" pitchFamily="50" charset="-128"/>
              </a:rPr>
              <a:t>めだつ</a:t>
            </a:r>
            <a:endParaRPr lang="en-US" altLang="ja-JP" sz="1500" b="1" u="sng" dirty="0" smtClean="0">
              <a:solidFill>
                <a:srgbClr val="FF0000"/>
              </a:solidFill>
              <a:latin typeface="BIZ UDPゴシック" panose="020B0400000000000000" pitchFamily="50" charset="-128"/>
              <a:ea typeface="BIZ UDPゴシック" panose="020B0400000000000000" pitchFamily="50" charset="-128"/>
            </a:endParaRPr>
          </a:p>
          <a:p>
            <a:pPr marL="628650" indent="-457200">
              <a:buFont typeface="+mj-lt"/>
              <a:buAutoNum type="arabicPeriod"/>
            </a:pPr>
            <a:r>
              <a:rPr lang="ja-JP" altLang="en-US" sz="1500" dirty="0">
                <a:solidFill>
                  <a:schemeClr val="bg1">
                    <a:lumMod val="65000"/>
                  </a:schemeClr>
                </a:solidFill>
                <a:latin typeface="BIZ UDPゴシック" panose="020B0400000000000000" pitchFamily="50" charset="-128"/>
                <a:ea typeface="BIZ UDPゴシック" panose="020B0400000000000000" pitchFamily="50" charset="-128"/>
              </a:rPr>
              <a:t>新型コロナウイルス関連の相談は減少</a:t>
            </a:r>
            <a:endParaRPr lang="en-US" altLang="ja-JP" sz="1500" dirty="0">
              <a:solidFill>
                <a:schemeClr val="bg1">
                  <a:lumMod val="65000"/>
                </a:schemeClr>
              </a:solidFill>
              <a:latin typeface="BIZ UDPゴシック" panose="020B0400000000000000" pitchFamily="50" charset="-128"/>
              <a:ea typeface="BIZ UDPゴシック" panose="020B0400000000000000" pitchFamily="50" charset="-128"/>
            </a:endParaRPr>
          </a:p>
          <a:p>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342900" indent="-342900">
              <a:buFont typeface="Wingdings" panose="05000000000000000000" pitchFamily="2" charset="2"/>
              <a:buChar char="n"/>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若年者層と高齢者層の相談の特徴</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buFont typeface="+mj-lt"/>
              <a:buAutoNum type="arabicPeriod"/>
            </a:pPr>
            <a:r>
              <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rPr>
              <a:t>30</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歳未満の若年者の相談の割合は横ばい</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buFont typeface="+mj-lt"/>
              <a:buAutoNum type="arabicPeriod"/>
            </a:pPr>
            <a:r>
              <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rPr>
              <a:t>65</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歳以上の高齢者の相談の割合は増加</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872103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3"/>
          <a:stretch>
            <a:fillRect/>
          </a:stretch>
        </p:blipFill>
        <p:spPr>
          <a:xfrm>
            <a:off x="7333388" y="3043284"/>
            <a:ext cx="4060288" cy="2292295"/>
          </a:xfrm>
          <a:prstGeom prst="rect">
            <a:avLst/>
          </a:prstGeom>
        </p:spPr>
      </p:pic>
      <p:pic>
        <p:nvPicPr>
          <p:cNvPr id="5" name="図 4"/>
          <p:cNvPicPr>
            <a:picLocks noChangeAspect="1"/>
          </p:cNvPicPr>
          <p:nvPr/>
        </p:nvPicPr>
        <p:blipFill>
          <a:blip r:embed="rId4"/>
          <a:stretch>
            <a:fillRect/>
          </a:stretch>
        </p:blipFill>
        <p:spPr>
          <a:xfrm>
            <a:off x="221208" y="958519"/>
            <a:ext cx="6553768" cy="5535648"/>
          </a:xfrm>
          <a:prstGeom prst="rect">
            <a:avLst/>
          </a:prstGeom>
        </p:spPr>
      </p:pic>
      <p:sp>
        <p:nvSpPr>
          <p:cNvPr id="6" name="タイトル 1"/>
          <p:cNvSpPr txBox="1">
            <a:spLocks/>
          </p:cNvSpPr>
          <p:nvPr/>
        </p:nvSpPr>
        <p:spPr>
          <a:xfrm>
            <a:off x="0" y="0"/>
            <a:ext cx="12192000" cy="959810"/>
          </a:xfrm>
          <a:prstGeom prst="rect">
            <a:avLst/>
          </a:prstGeom>
          <a:solidFill>
            <a:schemeClr val="accent5">
              <a:lumMod val="60000"/>
              <a:lumOff val="4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　</a:t>
            </a:r>
            <a:r>
              <a:rPr lang="ja-JP" altLang="en-US" sz="3200" b="1" dirty="0">
                <a:solidFill>
                  <a:schemeClr val="bg1"/>
                </a:solidFill>
                <a:latin typeface="Meiryo UI" panose="020B0604030504040204" pitchFamily="50" charset="-128"/>
                <a:ea typeface="Meiryo UI" panose="020B0604030504040204" pitchFamily="50" charset="-128"/>
              </a:rPr>
              <a:t>危害に関する相談で</a:t>
            </a:r>
            <a:r>
              <a:rPr lang="ja-JP" altLang="en-US" sz="3200" b="1" dirty="0" smtClean="0">
                <a:solidFill>
                  <a:schemeClr val="bg1"/>
                </a:solidFill>
                <a:latin typeface="Meiryo UI" panose="020B0604030504040204" pitchFamily="50" charset="-128"/>
                <a:ea typeface="Meiryo UI" panose="020B0604030504040204" pitchFamily="50" charset="-128"/>
              </a:rPr>
              <a:t>は「</a:t>
            </a:r>
            <a:r>
              <a:rPr lang="ja-JP" altLang="en-US" sz="3200" b="1" dirty="0">
                <a:solidFill>
                  <a:schemeClr val="bg1"/>
                </a:solidFill>
                <a:latin typeface="Meiryo UI" panose="020B0604030504040204" pitchFamily="50" charset="-128"/>
                <a:ea typeface="Meiryo UI" panose="020B0604030504040204" pitchFamily="50" charset="-128"/>
              </a:rPr>
              <a:t>化粧品」による健康被害の相談がめだつ</a:t>
            </a:r>
          </a:p>
        </p:txBody>
      </p:sp>
      <p:sp>
        <p:nvSpPr>
          <p:cNvPr id="7" name="スライド番号プレースホルダー 6"/>
          <p:cNvSpPr>
            <a:spLocks noGrp="1"/>
          </p:cNvSpPr>
          <p:nvPr>
            <p:ph type="sldNum" sz="quarter" idx="12"/>
          </p:nvPr>
        </p:nvSpPr>
        <p:spPr>
          <a:xfrm>
            <a:off x="9377965" y="6492875"/>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sp>
        <p:nvSpPr>
          <p:cNvPr id="4" name="タイトル 1">
            <a:extLst>
              <a:ext uri="{FF2B5EF4-FFF2-40B4-BE49-F238E27FC236}">
                <a16:creationId xmlns:a16="http://schemas.microsoft.com/office/drawing/2014/main" id="{B892A9A6-D852-435F-95F2-5ACE578B30B1}"/>
              </a:ext>
            </a:extLst>
          </p:cNvPr>
          <p:cNvSpPr txBox="1">
            <a:spLocks/>
          </p:cNvSpPr>
          <p:nvPr/>
        </p:nvSpPr>
        <p:spPr>
          <a:xfrm>
            <a:off x="6869805" y="1139863"/>
            <a:ext cx="5220237" cy="1820593"/>
          </a:xfrm>
          <a:prstGeom prst="rect">
            <a:avLst/>
          </a:prstGeom>
          <a:no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buFont typeface="Wingdings" panose="05000000000000000000" pitchFamily="2" charset="2"/>
              <a:buChar char="u"/>
            </a:pPr>
            <a:r>
              <a:rPr lang="ja-JP" altLang="en-US" sz="1800" b="1" u="sng" dirty="0">
                <a:solidFill>
                  <a:sysClr val="windowText" lastClr="000000"/>
                </a:solidFill>
                <a:latin typeface="BIZ UDPゴシック" panose="020B0400000000000000" pitchFamily="50" charset="-128"/>
                <a:ea typeface="BIZ UDPゴシック" panose="020B0400000000000000" pitchFamily="50" charset="-128"/>
              </a:rPr>
              <a:t>危害に関する相談とは</a:t>
            </a:r>
            <a:r>
              <a:rPr lang="ja-JP" altLang="en-US" sz="1800" b="1" u="sng" dirty="0" smtClean="0">
                <a:solidFill>
                  <a:sysClr val="windowText" lastClr="000000"/>
                </a:solidFill>
                <a:latin typeface="BIZ UDPゴシック" panose="020B0400000000000000" pitchFamily="50" charset="-128"/>
                <a:ea typeface="BIZ UDPゴシック" panose="020B0400000000000000" pitchFamily="50" charset="-128"/>
              </a:rPr>
              <a:t>？</a:t>
            </a:r>
            <a:endParaRPr lang="en-US" altLang="ja-JP" sz="1800" b="1" u="sng" dirty="0">
              <a:solidFill>
                <a:sysClr val="windowText" lastClr="000000"/>
              </a:solidFill>
              <a:latin typeface="BIZ UDPゴシック" panose="020B0400000000000000" pitchFamily="50" charset="-128"/>
              <a:ea typeface="BIZ UDPゴシック" panose="020B0400000000000000" pitchFamily="50" charset="-128"/>
            </a:endParaRPr>
          </a:p>
          <a:p>
            <a:r>
              <a:rPr lang="ja-JP" altLang="en-US" sz="18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1800" dirty="0" smtClean="0">
                <a:solidFill>
                  <a:sysClr val="windowText" lastClr="000000"/>
                </a:solidFill>
                <a:latin typeface="BIZ UDPゴシック" panose="020B0400000000000000" pitchFamily="50" charset="-128"/>
                <a:ea typeface="BIZ UDPゴシック" panose="020B0400000000000000" pitchFamily="50" charset="-128"/>
              </a:rPr>
              <a:t>　商品</a:t>
            </a:r>
            <a:r>
              <a:rPr lang="ja-JP" altLang="en-US" sz="1800" dirty="0">
                <a:solidFill>
                  <a:sysClr val="windowText" lastClr="000000"/>
                </a:solidFill>
                <a:latin typeface="BIZ UDPゴシック" panose="020B0400000000000000" pitchFamily="50" charset="-128"/>
                <a:ea typeface="BIZ UDPゴシック" panose="020B0400000000000000" pitchFamily="50" charset="-128"/>
              </a:rPr>
              <a:t>・役務・設備に関連して、身体に怪我</a:t>
            </a:r>
            <a:r>
              <a:rPr lang="ja-JP" altLang="en-US" sz="1800" dirty="0" smtClean="0">
                <a:solidFill>
                  <a:sysClr val="windowText" lastClr="000000"/>
                </a:solidFill>
                <a:latin typeface="BIZ UDPゴシック" panose="020B0400000000000000" pitchFamily="50" charset="-128"/>
                <a:ea typeface="BIZ UDPゴシック" panose="020B0400000000000000" pitchFamily="50" charset="-128"/>
              </a:rPr>
              <a:t>、</a:t>
            </a:r>
            <a:endParaRPr lang="en-US" altLang="ja-JP" sz="1800" dirty="0" smtClean="0">
              <a:solidFill>
                <a:sysClr val="windowText" lastClr="000000"/>
              </a:solidFill>
              <a:latin typeface="BIZ UDPゴシック" panose="020B0400000000000000" pitchFamily="50" charset="-128"/>
              <a:ea typeface="BIZ UDPゴシック" panose="020B0400000000000000" pitchFamily="50" charset="-128"/>
            </a:endParaRPr>
          </a:p>
          <a:p>
            <a:r>
              <a:rPr lang="ja-JP" altLang="en-US" sz="18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1800" dirty="0" smtClean="0">
                <a:solidFill>
                  <a:sysClr val="windowText" lastClr="000000"/>
                </a:solidFill>
                <a:latin typeface="BIZ UDPゴシック" panose="020B0400000000000000" pitchFamily="50" charset="-128"/>
                <a:ea typeface="BIZ UDPゴシック" panose="020B0400000000000000" pitchFamily="50" charset="-128"/>
              </a:rPr>
              <a:t>　病気</a:t>
            </a:r>
            <a:r>
              <a:rPr lang="ja-JP" altLang="en-US" sz="1800" dirty="0">
                <a:solidFill>
                  <a:sysClr val="windowText" lastClr="000000"/>
                </a:solidFill>
                <a:latin typeface="BIZ UDPゴシック" panose="020B0400000000000000" pitchFamily="50" charset="-128"/>
                <a:ea typeface="BIZ UDPゴシック" panose="020B0400000000000000" pitchFamily="50" charset="-128"/>
              </a:rPr>
              <a:t>等の危害を受けたという</a:t>
            </a:r>
            <a:r>
              <a:rPr lang="ja-JP" altLang="en-US" sz="1800" dirty="0" smtClean="0">
                <a:solidFill>
                  <a:sysClr val="windowText" lastClr="000000"/>
                </a:solidFill>
                <a:latin typeface="BIZ UDPゴシック" panose="020B0400000000000000" pitchFamily="50" charset="-128"/>
                <a:ea typeface="BIZ UDPゴシック" panose="020B0400000000000000" pitchFamily="50" charset="-128"/>
              </a:rPr>
              <a:t>相談。</a:t>
            </a:r>
            <a:endParaRPr lang="en-US" altLang="ja-JP" sz="1800" dirty="0">
              <a:solidFill>
                <a:sysClr val="windowText" lastClr="000000"/>
              </a:solidFill>
              <a:latin typeface="BIZ UDPゴシック" panose="020B0400000000000000" pitchFamily="50" charset="-128"/>
              <a:ea typeface="BIZ UDPゴシック" panose="020B0400000000000000" pitchFamily="50" charset="-128"/>
            </a:endParaRPr>
          </a:p>
          <a:p>
            <a:endParaRPr lang="en-US" altLang="ja-JP" sz="2000" dirty="0">
              <a:solidFill>
                <a:sysClr val="windowText" lastClr="000000"/>
              </a:solidFill>
              <a:latin typeface="BIZ UDPゴシック" panose="020B0400000000000000" pitchFamily="50" charset="-128"/>
              <a:ea typeface="BIZ UDPゴシック" panose="020B0400000000000000" pitchFamily="50" charset="-128"/>
            </a:endParaRPr>
          </a:p>
          <a:p>
            <a:pPr marL="342900" indent="-342900">
              <a:lnSpc>
                <a:spcPts val="2300"/>
              </a:lnSpc>
              <a:buFont typeface="Wingdings" panose="05000000000000000000" pitchFamily="2" charset="2"/>
              <a:buChar char="u"/>
            </a:pPr>
            <a:r>
              <a:rPr lang="ja-JP" altLang="en-US" sz="1800" b="1" u="sng" dirty="0">
                <a:solidFill>
                  <a:sysClr val="windowText" lastClr="000000"/>
                </a:solidFill>
                <a:latin typeface="BIZ UDPゴシック" panose="020B0400000000000000" pitchFamily="50" charset="-128"/>
                <a:ea typeface="BIZ UDPゴシック" panose="020B0400000000000000" pitchFamily="50" charset="-128"/>
              </a:rPr>
              <a:t>危害に関する相談</a:t>
            </a:r>
            <a:r>
              <a:rPr lang="ja-JP" altLang="en-US" sz="1800" b="1" u="sng" dirty="0" smtClean="0">
                <a:solidFill>
                  <a:sysClr val="windowText" lastClr="000000"/>
                </a:solidFill>
                <a:latin typeface="BIZ UDPゴシック" panose="020B0400000000000000" pitchFamily="50" charset="-128"/>
                <a:ea typeface="BIZ UDPゴシック" panose="020B0400000000000000" pitchFamily="50" charset="-128"/>
              </a:rPr>
              <a:t>件数</a:t>
            </a:r>
            <a:endParaRPr lang="en-US" altLang="ja-JP" sz="1800" dirty="0">
              <a:solidFill>
                <a:sysClr val="windowText" lastClr="000000"/>
              </a:solidFill>
              <a:latin typeface="BIZ UDPゴシック" panose="020B0400000000000000" pitchFamily="50" charset="-128"/>
              <a:ea typeface="BIZ UDPゴシック" panose="020B0400000000000000" pitchFamily="50" charset="-128"/>
            </a:endParaRPr>
          </a:p>
          <a:p>
            <a:pPr>
              <a:lnSpc>
                <a:spcPts val="2300"/>
              </a:lnSpc>
            </a:pPr>
            <a:r>
              <a:rPr lang="ja-JP" altLang="en-US" sz="1800" dirty="0" smtClean="0">
                <a:solidFill>
                  <a:sysClr val="windowText" lastClr="000000"/>
                </a:solidFill>
                <a:latin typeface="BIZ UDPゴシック" panose="020B0400000000000000" pitchFamily="50" charset="-128"/>
                <a:ea typeface="BIZ UDPゴシック" panose="020B0400000000000000" pitchFamily="50" charset="-128"/>
              </a:rPr>
              <a:t>　　</a:t>
            </a:r>
            <a:r>
              <a:rPr lang="en-US" altLang="ja-JP" sz="1800" dirty="0" smtClean="0">
                <a:solidFill>
                  <a:sysClr val="windowText" lastClr="000000"/>
                </a:solidFill>
                <a:latin typeface="BIZ UDPゴシック" panose="020B0400000000000000" pitchFamily="50" charset="-128"/>
                <a:ea typeface="BIZ UDPゴシック" panose="020B0400000000000000" pitchFamily="50" charset="-128"/>
              </a:rPr>
              <a:t>923</a:t>
            </a:r>
            <a:r>
              <a:rPr lang="ja-JP" altLang="en-US" sz="1800" dirty="0" smtClean="0">
                <a:solidFill>
                  <a:sysClr val="windowText" lastClr="000000"/>
                </a:solidFill>
                <a:latin typeface="BIZ UDPゴシック" panose="020B0400000000000000" pitchFamily="50" charset="-128"/>
                <a:ea typeface="BIZ UDPゴシック" panose="020B0400000000000000" pitchFamily="50" charset="-128"/>
              </a:rPr>
              <a:t>件</a:t>
            </a:r>
            <a:r>
              <a:rPr lang="ja-JP" altLang="en-US" sz="1800" dirty="0">
                <a:solidFill>
                  <a:sysClr val="windowText" lastClr="000000"/>
                </a:solidFill>
                <a:latin typeface="BIZ UDPゴシック" panose="020B0400000000000000" pitchFamily="50" charset="-128"/>
                <a:ea typeface="BIZ UDPゴシック" panose="020B0400000000000000" pitchFamily="50" charset="-128"/>
              </a:rPr>
              <a:t>（前年度比</a:t>
            </a:r>
            <a:r>
              <a:rPr lang="ja-JP" altLang="en-US" sz="1800" dirty="0" smtClean="0">
                <a:solidFill>
                  <a:sysClr val="windowText" lastClr="000000"/>
                </a:solidFill>
                <a:latin typeface="BIZ UDPゴシック" panose="020B0400000000000000" pitchFamily="50" charset="-128"/>
                <a:ea typeface="BIZ UDPゴシック" panose="020B0400000000000000" pitchFamily="50" charset="-128"/>
              </a:rPr>
              <a:t>▲</a:t>
            </a:r>
            <a:r>
              <a:rPr lang="en-US" altLang="ja-JP" sz="1800" dirty="0" smtClean="0">
                <a:solidFill>
                  <a:sysClr val="windowText" lastClr="000000"/>
                </a:solidFill>
                <a:latin typeface="BIZ UDPゴシック" panose="020B0400000000000000" pitchFamily="50" charset="-128"/>
                <a:ea typeface="BIZ UDPゴシック" panose="020B0400000000000000" pitchFamily="50" charset="-128"/>
              </a:rPr>
              <a:t>83</a:t>
            </a:r>
            <a:r>
              <a:rPr lang="ja-JP" altLang="en-US" sz="1800" dirty="0" smtClean="0">
                <a:solidFill>
                  <a:sysClr val="windowText" lastClr="000000"/>
                </a:solidFill>
                <a:latin typeface="BIZ UDPゴシック" panose="020B0400000000000000" pitchFamily="50" charset="-128"/>
                <a:ea typeface="BIZ UDPゴシック" panose="020B0400000000000000" pitchFamily="50" charset="-128"/>
              </a:rPr>
              <a:t>件</a:t>
            </a:r>
            <a:r>
              <a:rPr lang="ja-JP" altLang="en-US" sz="1800" dirty="0">
                <a:solidFill>
                  <a:sysClr val="windowText" lastClr="000000"/>
                </a:solidFill>
                <a:latin typeface="BIZ UDPゴシック" panose="020B0400000000000000" pitchFamily="50" charset="-128"/>
                <a:ea typeface="BIZ UDPゴシック" panose="020B0400000000000000" pitchFamily="50" charset="-128"/>
              </a:rPr>
              <a:t>）</a:t>
            </a:r>
            <a:endParaRPr lang="en-US" altLang="ja-JP" sz="1800" dirty="0">
              <a:solidFill>
                <a:sysClr val="windowText" lastClr="000000"/>
              </a:solidFill>
              <a:latin typeface="BIZ UDPゴシック" panose="020B0400000000000000" pitchFamily="50" charset="-128"/>
              <a:ea typeface="BIZ UDPゴシック" panose="020B0400000000000000" pitchFamily="50" charset="-128"/>
            </a:endParaRPr>
          </a:p>
          <a:p>
            <a:endParaRPr lang="en-US" altLang="ja-JP" sz="2000" dirty="0">
              <a:solidFill>
                <a:sysClr val="windowText" lastClr="000000"/>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12725" y="1120961"/>
            <a:ext cx="675249" cy="253916"/>
          </a:xfrm>
          <a:prstGeom prst="rect">
            <a:avLst/>
          </a:prstGeom>
          <a:noFill/>
        </p:spPr>
        <p:txBody>
          <a:bodyPr wrap="square" rtlCol="0">
            <a:spAutoFit/>
          </a:bodyPr>
          <a:lstStyle/>
          <a:p>
            <a:r>
              <a:rPr kumimoji="1" lang="ja-JP" altLang="en-US" sz="1050" dirty="0" smtClean="0">
                <a:latin typeface="BIZ UDPゴシック" panose="020B0400000000000000" pitchFamily="50" charset="-128"/>
                <a:ea typeface="BIZ UDPゴシック" panose="020B0400000000000000" pitchFamily="50" charset="-128"/>
              </a:rPr>
              <a:t>（</a:t>
            </a:r>
            <a:r>
              <a:rPr kumimoji="1" lang="ja-JP" altLang="en-US" sz="1000" dirty="0" smtClean="0">
                <a:latin typeface="BIZ UDPゴシック" panose="020B0400000000000000" pitchFamily="50" charset="-128"/>
                <a:ea typeface="BIZ UDPゴシック" panose="020B0400000000000000" pitchFamily="50" charset="-128"/>
              </a:rPr>
              <a:t>件数</a:t>
            </a:r>
            <a:r>
              <a:rPr kumimoji="1" lang="ja-JP" altLang="en-US" sz="1050" dirty="0" smtClean="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5758375" y="1121782"/>
            <a:ext cx="805556" cy="246221"/>
          </a:xfrm>
          <a:prstGeom prst="rect">
            <a:avLst/>
          </a:prstGeom>
          <a:noFill/>
        </p:spPr>
        <p:txBody>
          <a:bodyPr wrap="square" rtlCol="0">
            <a:spAutoFit/>
          </a:bodyPr>
          <a:lstStyle/>
          <a:p>
            <a:r>
              <a:rPr lang="ja-JP" altLang="en-US" sz="1000" dirty="0" smtClean="0">
                <a:latin typeface="BIZ UDPゴシック" panose="020B0400000000000000" pitchFamily="50" charset="-128"/>
                <a:ea typeface="BIZ UDPゴシック" panose="020B0400000000000000" pitchFamily="50" charset="-128"/>
              </a:rPr>
              <a:t>（増減率）</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2" name="テキスト ボックス 1"/>
          <p:cNvSpPr txBox="1"/>
          <p:nvPr/>
        </p:nvSpPr>
        <p:spPr>
          <a:xfrm>
            <a:off x="6869805" y="5396106"/>
            <a:ext cx="5105498" cy="936667"/>
          </a:xfrm>
          <a:prstGeom prst="rect">
            <a:avLst/>
          </a:prstGeom>
          <a:noFill/>
        </p:spPr>
        <p:txBody>
          <a:bodyPr wrap="square" rtlCol="0">
            <a:spAutoFit/>
          </a:bodyPr>
          <a:lstStyle/>
          <a:p>
            <a:pPr marL="342900" indent="-342900">
              <a:lnSpc>
                <a:spcPts val="2300"/>
              </a:lnSpc>
              <a:buFont typeface="Wingdings" panose="05000000000000000000" pitchFamily="2" charset="2"/>
              <a:buChar char="u"/>
            </a:pPr>
            <a:r>
              <a:rPr lang="ja-JP" altLang="en-US" b="1" u="sng" dirty="0" smtClean="0">
                <a:solidFill>
                  <a:sysClr val="windowText" lastClr="000000"/>
                </a:solidFill>
                <a:latin typeface="BIZ UDPゴシック" panose="020B0400000000000000" pitchFamily="50" charset="-128"/>
                <a:ea typeface="BIZ UDPゴシック" panose="020B0400000000000000" pitchFamily="50" charset="-128"/>
              </a:rPr>
              <a:t>特徴</a:t>
            </a:r>
            <a:r>
              <a:rPr lang="ja-JP" altLang="en-US" b="1" u="sng" dirty="0">
                <a:solidFill>
                  <a:sysClr val="windowText" lastClr="000000"/>
                </a:solidFill>
                <a:latin typeface="BIZ UDPゴシック" panose="020B0400000000000000" pitchFamily="50" charset="-128"/>
                <a:ea typeface="BIZ UDPゴシック" panose="020B0400000000000000" pitchFamily="50" charset="-128"/>
              </a:rPr>
              <a:t>　</a:t>
            </a:r>
            <a:endParaRPr lang="en-US" altLang="ja-JP" b="1" u="sng" dirty="0">
              <a:solidFill>
                <a:sysClr val="windowText" lastClr="000000"/>
              </a:solidFill>
              <a:latin typeface="BIZ UDPゴシック" panose="020B0400000000000000" pitchFamily="50" charset="-128"/>
              <a:ea typeface="BIZ UDPゴシック" panose="020B0400000000000000" pitchFamily="50" charset="-128"/>
            </a:endParaRPr>
          </a:p>
          <a:p>
            <a:pPr>
              <a:lnSpc>
                <a:spcPts val="2300"/>
              </a:lnSpc>
            </a:pPr>
            <a:r>
              <a:rPr lang="ja-JP" altLang="en-US" dirty="0">
                <a:solidFill>
                  <a:sysClr val="windowText" lastClr="000000"/>
                </a:solidFill>
                <a:latin typeface="BIZ UDPゴシック" panose="020B0400000000000000" pitchFamily="50" charset="-128"/>
                <a:ea typeface="BIZ UDPゴシック" panose="020B0400000000000000" pitchFamily="50" charset="-128"/>
              </a:rPr>
              <a:t>　　化粧品、美容医療、健康食品による</a:t>
            </a:r>
            <a:endParaRPr lang="en-US" altLang="ja-JP" dirty="0">
              <a:solidFill>
                <a:sysClr val="windowText" lastClr="000000"/>
              </a:solidFill>
              <a:latin typeface="BIZ UDPゴシック" panose="020B0400000000000000" pitchFamily="50" charset="-128"/>
              <a:ea typeface="BIZ UDPゴシック" panose="020B0400000000000000" pitchFamily="50" charset="-128"/>
            </a:endParaRPr>
          </a:p>
          <a:p>
            <a:pPr>
              <a:lnSpc>
                <a:spcPts val="2300"/>
              </a:lnSpc>
            </a:pPr>
            <a:r>
              <a:rPr lang="ja-JP" altLang="en-US" dirty="0">
                <a:solidFill>
                  <a:sysClr val="windowText" lastClr="000000"/>
                </a:solidFill>
                <a:latin typeface="BIZ UDPゴシック" panose="020B0400000000000000" pitchFamily="50" charset="-128"/>
                <a:ea typeface="BIZ UDPゴシック" panose="020B0400000000000000" pitchFamily="50" charset="-128"/>
              </a:rPr>
              <a:t>　　健康被害がめだつ</a:t>
            </a:r>
            <a:r>
              <a:rPr lang="ja-JP" altLang="en-US" dirty="0" smtClean="0">
                <a:solidFill>
                  <a:sysClr val="windowText" lastClr="000000"/>
                </a:solidFill>
                <a:latin typeface="BIZ UDPゴシック" panose="020B0400000000000000" pitchFamily="50" charset="-128"/>
                <a:ea typeface="BIZ UDPゴシック" panose="020B0400000000000000" pitchFamily="50" charset="-128"/>
              </a:rPr>
              <a:t>。</a:t>
            </a:r>
            <a:endParaRPr lang="en-US" altLang="ja-JP"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1007" y="5584959"/>
            <a:ext cx="1079236" cy="1219476"/>
          </a:xfrm>
          <a:prstGeom prst="rect">
            <a:avLst/>
          </a:prstGeom>
        </p:spPr>
      </p:pic>
      <p:sp>
        <p:nvSpPr>
          <p:cNvPr id="3" name="テキスト ボックス 2"/>
          <p:cNvSpPr txBox="1"/>
          <p:nvPr/>
        </p:nvSpPr>
        <p:spPr>
          <a:xfrm>
            <a:off x="8417186" y="3772781"/>
            <a:ext cx="407231" cy="246221"/>
          </a:xfrm>
          <a:prstGeom prst="rect">
            <a:avLst/>
          </a:prstGeom>
          <a:noFill/>
        </p:spPr>
        <p:txBody>
          <a:bodyPr wrap="square" rtlCol="0">
            <a:spAutoFit/>
          </a:bodyPr>
          <a:lstStyle/>
          <a:p>
            <a:r>
              <a:rPr kumimoji="1" lang="en-US" altLang="ja-JP" sz="1000" dirty="0" smtClean="0">
                <a:latin typeface="BIZ UDPゴシック" panose="020B0400000000000000" pitchFamily="50" charset="-128"/>
                <a:ea typeface="BIZ UDPゴシック" panose="020B0400000000000000" pitchFamily="50" charset="-128"/>
              </a:rPr>
              <a:t>66</a:t>
            </a:r>
          </a:p>
        </p:txBody>
      </p:sp>
      <p:sp>
        <p:nvSpPr>
          <p:cNvPr id="12" name="テキスト ボックス 11"/>
          <p:cNvSpPr txBox="1"/>
          <p:nvPr/>
        </p:nvSpPr>
        <p:spPr>
          <a:xfrm>
            <a:off x="10175067" y="3582764"/>
            <a:ext cx="407231" cy="246221"/>
          </a:xfrm>
          <a:prstGeom prst="rect">
            <a:avLst/>
          </a:prstGeom>
          <a:noFill/>
        </p:spPr>
        <p:txBody>
          <a:bodyPr wrap="square" rtlCol="0">
            <a:spAutoFit/>
          </a:bodyPr>
          <a:lstStyle/>
          <a:p>
            <a:r>
              <a:rPr kumimoji="1" lang="en-US" altLang="ja-JP" sz="1000" dirty="0" smtClean="0">
                <a:latin typeface="BIZ UDPゴシック" panose="020B0400000000000000" pitchFamily="50" charset="-128"/>
                <a:ea typeface="BIZ UDPゴシック" panose="020B0400000000000000" pitchFamily="50" charset="-128"/>
              </a:rPr>
              <a:t>80</a:t>
            </a:r>
          </a:p>
        </p:txBody>
      </p:sp>
    </p:spTree>
    <p:extLst>
      <p:ext uri="{BB962C8B-B14F-4D97-AF65-F5344CB8AC3E}">
        <p14:creationId xmlns:p14="http://schemas.microsoft.com/office/powerpoint/2010/main" val="17020628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70881" y="886548"/>
            <a:ext cx="6352583" cy="5602710"/>
          </a:xfrm>
          <a:prstGeom prst="rect">
            <a:avLst/>
          </a:prstGeom>
        </p:spPr>
      </p:pic>
      <p:sp>
        <p:nvSpPr>
          <p:cNvPr id="6" name="タイトル 1"/>
          <p:cNvSpPr txBox="1">
            <a:spLocks/>
          </p:cNvSpPr>
          <p:nvPr/>
        </p:nvSpPr>
        <p:spPr>
          <a:xfrm>
            <a:off x="0" y="-12879"/>
            <a:ext cx="12192000" cy="900000"/>
          </a:xfrm>
          <a:prstGeom prst="rect">
            <a:avLst/>
          </a:prstGeom>
          <a:solidFill>
            <a:schemeClr val="accent5">
              <a:lumMod val="60000"/>
              <a:lumOff val="4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　</a:t>
            </a:r>
            <a:r>
              <a:rPr lang="ja-JP" altLang="en-US" sz="3200" b="1" dirty="0">
                <a:solidFill>
                  <a:schemeClr val="bg1"/>
                </a:solidFill>
                <a:latin typeface="Meiryo UI" panose="020B0604030504040204" pitchFamily="50" charset="-128"/>
                <a:ea typeface="Meiryo UI" panose="020B0604030504040204" pitchFamily="50" charset="-128"/>
              </a:rPr>
              <a:t>危害に関する相談で</a:t>
            </a:r>
            <a:r>
              <a:rPr lang="ja-JP" altLang="en-US" sz="3200" b="1" dirty="0" smtClean="0">
                <a:solidFill>
                  <a:schemeClr val="bg1"/>
                </a:solidFill>
                <a:latin typeface="Meiryo UI" panose="020B0604030504040204" pitchFamily="50" charset="-128"/>
                <a:ea typeface="Meiryo UI" panose="020B0604030504040204" pitchFamily="50" charset="-128"/>
              </a:rPr>
              <a:t>は「</a:t>
            </a:r>
            <a:r>
              <a:rPr lang="ja-JP" altLang="en-US" sz="3200" b="1" dirty="0">
                <a:solidFill>
                  <a:schemeClr val="bg1"/>
                </a:solidFill>
                <a:latin typeface="Meiryo UI" panose="020B0604030504040204" pitchFamily="50" charset="-128"/>
                <a:ea typeface="Meiryo UI" panose="020B0604030504040204" pitchFamily="50" charset="-128"/>
              </a:rPr>
              <a:t>化粧品」による健康被害の相談がめだつ</a:t>
            </a:r>
          </a:p>
        </p:txBody>
      </p:sp>
      <p:sp>
        <p:nvSpPr>
          <p:cNvPr id="7" name="スライド番号プレースホルダー 6"/>
          <p:cNvSpPr>
            <a:spLocks noGrp="1"/>
          </p:cNvSpPr>
          <p:nvPr>
            <p:ph type="sldNum" sz="quarter" idx="12"/>
          </p:nvPr>
        </p:nvSpPr>
        <p:spPr>
          <a:xfrm>
            <a:off x="9289473" y="6492875"/>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sp>
        <p:nvSpPr>
          <p:cNvPr id="8" name="タイトル 1">
            <a:extLst>
              <a:ext uri="{FF2B5EF4-FFF2-40B4-BE49-F238E27FC236}">
                <a16:creationId xmlns:a16="http://schemas.microsoft.com/office/drawing/2014/main" id="{B892A9A6-D852-435F-95F2-5ACE578B30B1}"/>
              </a:ext>
            </a:extLst>
          </p:cNvPr>
          <p:cNvSpPr txBox="1">
            <a:spLocks/>
          </p:cNvSpPr>
          <p:nvPr/>
        </p:nvSpPr>
        <p:spPr>
          <a:xfrm>
            <a:off x="6698981" y="1545615"/>
            <a:ext cx="5493019" cy="4308202"/>
          </a:xfrm>
          <a:prstGeom prst="rect">
            <a:avLst/>
          </a:prstGeom>
          <a:no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buFont typeface="Wingdings" panose="05000000000000000000" pitchFamily="2" charset="2"/>
              <a:buChar char="u"/>
            </a:pPr>
            <a:r>
              <a:rPr lang="ja-JP" altLang="en-US" sz="2000" b="1" u="sng" dirty="0">
                <a:solidFill>
                  <a:sysClr val="windowText" lastClr="000000"/>
                </a:solidFill>
                <a:latin typeface="BIZ UDPゴシック" panose="020B0400000000000000" pitchFamily="50" charset="-128"/>
                <a:ea typeface="BIZ UDPゴシック" panose="020B0400000000000000" pitchFamily="50" charset="-128"/>
              </a:rPr>
              <a:t>危険に関する相談とは？</a:t>
            </a:r>
            <a:endParaRPr lang="en-US" altLang="ja-JP" sz="2000" b="1" u="sng" dirty="0">
              <a:solidFill>
                <a:sysClr val="windowText" lastClr="000000"/>
              </a:solidFill>
              <a:latin typeface="BIZ UDPゴシック" panose="020B0400000000000000" pitchFamily="50" charset="-128"/>
              <a:ea typeface="BIZ UDPゴシック" panose="020B0400000000000000" pitchFamily="50" charset="-128"/>
            </a:endParaRPr>
          </a:p>
          <a:p>
            <a:endParaRPr lang="en-US" altLang="ja-JP" sz="1600" b="1" u="sng" dirty="0">
              <a:solidFill>
                <a:sysClr val="windowText" lastClr="000000"/>
              </a:solidFill>
              <a:latin typeface="BIZ UDPゴシック" panose="020B0400000000000000" pitchFamily="50" charset="-128"/>
              <a:ea typeface="BIZ UDPゴシック" panose="020B0400000000000000" pitchFamily="50" charset="-128"/>
            </a:endParaRPr>
          </a:p>
          <a:p>
            <a:r>
              <a:rPr lang="ja-JP" altLang="en-US" sz="2000" dirty="0" smtClean="0">
                <a:solidFill>
                  <a:sysClr val="windowText" lastClr="000000"/>
                </a:solidFill>
                <a:latin typeface="BIZ UDPゴシック" panose="020B0400000000000000" pitchFamily="50" charset="-128"/>
                <a:ea typeface="BIZ UDPゴシック" panose="020B0400000000000000" pitchFamily="50" charset="-128"/>
              </a:rPr>
              <a:t>　　危害</a:t>
            </a:r>
            <a:r>
              <a:rPr lang="ja-JP" altLang="en-US" sz="2000" dirty="0">
                <a:solidFill>
                  <a:sysClr val="windowText" lastClr="000000"/>
                </a:solidFill>
                <a:latin typeface="BIZ UDPゴシック" panose="020B0400000000000000" pitchFamily="50" charset="-128"/>
                <a:ea typeface="BIZ UDPゴシック" panose="020B0400000000000000" pitchFamily="50" charset="-128"/>
              </a:rPr>
              <a:t>を受けたわけではないが</a:t>
            </a:r>
            <a:r>
              <a:rPr lang="en-US" altLang="ja-JP" sz="2000" dirty="0" smtClean="0">
                <a:solidFill>
                  <a:sysClr val="windowText" lastClr="000000"/>
                </a:solidFill>
                <a:latin typeface="BIZ UDPゴシック" panose="020B0400000000000000" pitchFamily="50" charset="-128"/>
                <a:ea typeface="BIZ UDPゴシック" panose="020B0400000000000000" pitchFamily="50" charset="-128"/>
              </a:rPr>
              <a:t>､</a:t>
            </a:r>
          </a:p>
          <a:p>
            <a:r>
              <a:rPr lang="ja-JP" altLang="en-US" sz="2000" dirty="0" smtClean="0">
                <a:solidFill>
                  <a:sysClr val="windowText" lastClr="000000"/>
                </a:solidFill>
                <a:latin typeface="BIZ UDPゴシック" panose="020B0400000000000000" pitchFamily="50" charset="-128"/>
                <a:ea typeface="BIZ UDPゴシック" panose="020B0400000000000000" pitchFamily="50" charset="-128"/>
              </a:rPr>
              <a:t>　　その</a:t>
            </a:r>
            <a:r>
              <a:rPr lang="ja-JP" altLang="en-US" sz="2000" dirty="0">
                <a:solidFill>
                  <a:sysClr val="windowText" lastClr="000000"/>
                </a:solidFill>
                <a:latin typeface="BIZ UDPゴシック" panose="020B0400000000000000" pitchFamily="50" charset="-128"/>
                <a:ea typeface="BIZ UDPゴシック" panose="020B0400000000000000" pitchFamily="50" charset="-128"/>
              </a:rPr>
              <a:t>恐れのある</a:t>
            </a:r>
            <a:r>
              <a:rPr lang="ja-JP" altLang="en-US" sz="2000" dirty="0" smtClean="0">
                <a:solidFill>
                  <a:sysClr val="windowText" lastClr="000000"/>
                </a:solidFill>
                <a:latin typeface="BIZ UDPゴシック" panose="020B0400000000000000" pitchFamily="50" charset="-128"/>
                <a:ea typeface="BIZ UDPゴシック" panose="020B0400000000000000" pitchFamily="50" charset="-128"/>
              </a:rPr>
              <a:t>相談。</a:t>
            </a:r>
            <a:endParaRPr lang="en-US" altLang="ja-JP" sz="2000" dirty="0">
              <a:solidFill>
                <a:sysClr val="windowText" lastClr="000000"/>
              </a:solidFill>
              <a:latin typeface="BIZ UDPゴシック" panose="020B0400000000000000" pitchFamily="50" charset="-128"/>
              <a:ea typeface="BIZ UDPゴシック" panose="020B0400000000000000" pitchFamily="50" charset="-128"/>
            </a:endParaRPr>
          </a:p>
          <a:p>
            <a:endParaRPr lang="en-US" altLang="ja-JP" sz="2000" dirty="0">
              <a:solidFill>
                <a:sysClr val="windowText" lastClr="000000"/>
              </a:solidFill>
              <a:latin typeface="BIZ UDPゴシック" panose="020B0400000000000000" pitchFamily="50" charset="-128"/>
              <a:ea typeface="BIZ UDPゴシック" panose="020B0400000000000000" pitchFamily="50" charset="-128"/>
            </a:endParaRPr>
          </a:p>
          <a:p>
            <a:pPr marL="342900" indent="-342900">
              <a:lnSpc>
                <a:spcPts val="2300"/>
              </a:lnSpc>
              <a:buFont typeface="Wingdings" panose="05000000000000000000" pitchFamily="2" charset="2"/>
              <a:buChar char="u"/>
            </a:pPr>
            <a:r>
              <a:rPr lang="ja-JP" altLang="en-US" sz="2000" b="1" u="sng" dirty="0">
                <a:solidFill>
                  <a:sysClr val="windowText" lastClr="000000"/>
                </a:solidFill>
                <a:latin typeface="BIZ UDPゴシック" panose="020B0400000000000000" pitchFamily="50" charset="-128"/>
                <a:ea typeface="BIZ UDPゴシック" panose="020B0400000000000000" pitchFamily="50" charset="-128"/>
              </a:rPr>
              <a:t>危険に関する相談件数</a:t>
            </a:r>
            <a:endParaRPr lang="en-US" altLang="ja-JP" sz="2000" b="1" u="sng" dirty="0">
              <a:solidFill>
                <a:sysClr val="windowText" lastClr="000000"/>
              </a:solidFill>
              <a:latin typeface="BIZ UDPゴシック" panose="020B0400000000000000" pitchFamily="50" charset="-128"/>
              <a:ea typeface="BIZ UDPゴシック" panose="020B0400000000000000" pitchFamily="50" charset="-128"/>
            </a:endParaRPr>
          </a:p>
          <a:p>
            <a:pPr>
              <a:lnSpc>
                <a:spcPts val="2300"/>
              </a:lnSpc>
            </a:pPr>
            <a:endParaRPr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a:lnSpc>
                <a:spcPts val="2300"/>
              </a:lnSpc>
            </a:pPr>
            <a:r>
              <a:rPr lang="ja-JP" altLang="en-US" sz="2000" dirty="0" smtClean="0">
                <a:solidFill>
                  <a:sysClr val="windowText" lastClr="000000"/>
                </a:solidFill>
                <a:latin typeface="BIZ UDPゴシック" panose="020B0400000000000000" pitchFamily="50" charset="-128"/>
                <a:ea typeface="BIZ UDPゴシック" panose="020B0400000000000000" pitchFamily="50" charset="-128"/>
              </a:rPr>
              <a:t>　　</a:t>
            </a:r>
            <a:r>
              <a:rPr lang="en-US" altLang="ja-JP" sz="2000" dirty="0" smtClean="0">
                <a:solidFill>
                  <a:sysClr val="windowText" lastClr="000000"/>
                </a:solidFill>
                <a:latin typeface="BIZ UDPゴシック" panose="020B0400000000000000" pitchFamily="50" charset="-128"/>
                <a:ea typeface="BIZ UDPゴシック" panose="020B0400000000000000" pitchFamily="50" charset="-128"/>
              </a:rPr>
              <a:t>175</a:t>
            </a:r>
            <a:r>
              <a:rPr lang="ja-JP" altLang="en-US" sz="2000" dirty="0" smtClean="0">
                <a:solidFill>
                  <a:sysClr val="windowText" lastClr="000000"/>
                </a:solidFill>
                <a:latin typeface="BIZ UDPゴシック" panose="020B0400000000000000" pitchFamily="50" charset="-128"/>
                <a:ea typeface="BIZ UDPゴシック" panose="020B0400000000000000" pitchFamily="50" charset="-128"/>
              </a:rPr>
              <a:t>件</a:t>
            </a:r>
            <a:r>
              <a:rPr lang="ja-JP" altLang="en-US" sz="2000" dirty="0">
                <a:solidFill>
                  <a:sysClr val="windowText" lastClr="000000"/>
                </a:solidFill>
                <a:latin typeface="BIZ UDPゴシック" panose="020B0400000000000000" pitchFamily="50" charset="-128"/>
                <a:ea typeface="BIZ UDPゴシック" panose="020B0400000000000000" pitchFamily="50" charset="-128"/>
              </a:rPr>
              <a:t>（</a:t>
            </a:r>
            <a:r>
              <a:rPr lang="ja-JP" altLang="en-US" sz="2000" dirty="0" smtClean="0">
                <a:solidFill>
                  <a:sysClr val="windowText" lastClr="000000"/>
                </a:solidFill>
                <a:latin typeface="BIZ UDPゴシック" panose="020B0400000000000000" pitchFamily="50" charset="-128"/>
                <a:ea typeface="BIZ UDPゴシック" panose="020B0400000000000000" pitchFamily="50" charset="-128"/>
              </a:rPr>
              <a:t>前年度比▲</a:t>
            </a:r>
            <a:r>
              <a:rPr lang="en-US" altLang="ja-JP" sz="2000" dirty="0" smtClean="0">
                <a:solidFill>
                  <a:sysClr val="windowText" lastClr="000000"/>
                </a:solidFill>
                <a:latin typeface="BIZ UDPゴシック" panose="020B0400000000000000" pitchFamily="50" charset="-128"/>
                <a:ea typeface="BIZ UDPゴシック" panose="020B0400000000000000" pitchFamily="50" charset="-128"/>
              </a:rPr>
              <a:t>33</a:t>
            </a:r>
            <a:r>
              <a:rPr lang="ja-JP" altLang="en-US" sz="2000" dirty="0" smtClean="0">
                <a:solidFill>
                  <a:sysClr val="windowText" lastClr="000000"/>
                </a:solidFill>
                <a:latin typeface="BIZ UDPゴシック" panose="020B0400000000000000" pitchFamily="50" charset="-128"/>
                <a:ea typeface="BIZ UDPゴシック" panose="020B0400000000000000" pitchFamily="50" charset="-128"/>
              </a:rPr>
              <a:t>件</a:t>
            </a:r>
            <a:r>
              <a:rPr lang="ja-JP" altLang="en-US" sz="2000" dirty="0">
                <a:solidFill>
                  <a:sysClr val="windowText" lastClr="000000"/>
                </a:solidFill>
                <a:latin typeface="BIZ UDPゴシック" panose="020B0400000000000000" pitchFamily="50" charset="-128"/>
                <a:ea typeface="BIZ UDPゴシック" panose="020B0400000000000000" pitchFamily="50" charset="-128"/>
              </a:rPr>
              <a:t>）</a:t>
            </a:r>
            <a:endParaRPr lang="en-US" altLang="ja-JP" sz="2000" dirty="0">
              <a:solidFill>
                <a:sysClr val="windowText" lastClr="000000"/>
              </a:solidFill>
              <a:latin typeface="BIZ UDPゴシック" panose="020B0400000000000000" pitchFamily="50" charset="-128"/>
              <a:ea typeface="BIZ UDPゴシック" panose="020B0400000000000000" pitchFamily="50" charset="-128"/>
            </a:endParaRPr>
          </a:p>
          <a:p>
            <a:pPr>
              <a:lnSpc>
                <a:spcPts val="2300"/>
              </a:lnSpc>
            </a:pPr>
            <a:endParaRPr lang="en-US" altLang="ja-JP" sz="2000" dirty="0">
              <a:solidFill>
                <a:sysClr val="windowText" lastClr="000000"/>
              </a:solidFill>
              <a:latin typeface="BIZ UDPゴシック" panose="020B0400000000000000" pitchFamily="50" charset="-128"/>
              <a:ea typeface="BIZ UDPゴシック" panose="020B0400000000000000" pitchFamily="50" charset="-128"/>
            </a:endParaRPr>
          </a:p>
          <a:p>
            <a:pPr marL="342900" indent="-342900">
              <a:lnSpc>
                <a:spcPts val="2300"/>
              </a:lnSpc>
              <a:buFont typeface="Wingdings" panose="05000000000000000000" pitchFamily="2" charset="2"/>
              <a:buChar char="u"/>
            </a:pPr>
            <a:r>
              <a:rPr lang="ja-JP" altLang="en-US" sz="2000" b="1" u="sng" dirty="0">
                <a:solidFill>
                  <a:sysClr val="windowText" lastClr="000000"/>
                </a:solidFill>
                <a:latin typeface="BIZ UDPゴシック" panose="020B0400000000000000" pitchFamily="50" charset="-128"/>
                <a:ea typeface="BIZ UDPゴシック" panose="020B0400000000000000" pitchFamily="50" charset="-128"/>
              </a:rPr>
              <a:t>特徴</a:t>
            </a:r>
            <a:endParaRPr lang="en-US" altLang="ja-JP" sz="2000" b="1" u="sng" dirty="0">
              <a:solidFill>
                <a:sysClr val="windowText" lastClr="000000"/>
              </a:solidFill>
              <a:latin typeface="BIZ UDPゴシック" panose="020B0400000000000000" pitchFamily="50" charset="-128"/>
              <a:ea typeface="BIZ UDPゴシック" panose="020B0400000000000000" pitchFamily="50" charset="-128"/>
            </a:endParaRPr>
          </a:p>
          <a:p>
            <a:pPr>
              <a:lnSpc>
                <a:spcPts val="2300"/>
              </a:lnSpc>
            </a:pPr>
            <a:endParaRPr lang="en-US" altLang="ja-JP" sz="1600" b="1" u="sng" dirty="0">
              <a:solidFill>
                <a:sysClr val="windowText" lastClr="000000"/>
              </a:solidFill>
              <a:latin typeface="BIZ UDPゴシック" panose="020B0400000000000000" pitchFamily="50" charset="-128"/>
              <a:ea typeface="BIZ UDPゴシック" panose="020B0400000000000000" pitchFamily="50" charset="-128"/>
            </a:endParaRPr>
          </a:p>
          <a:p>
            <a:r>
              <a:rPr lang="ja-JP" altLang="en-US" sz="20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2000" dirty="0" smtClean="0">
                <a:solidFill>
                  <a:sysClr val="windowText" lastClr="000000"/>
                </a:solidFill>
                <a:latin typeface="BIZ UDPゴシック" panose="020B0400000000000000" pitchFamily="50" charset="-128"/>
                <a:ea typeface="BIZ UDPゴシック" panose="020B0400000000000000" pitchFamily="50" charset="-128"/>
              </a:rPr>
              <a:t>「</a:t>
            </a:r>
            <a:r>
              <a:rPr lang="ja-JP" altLang="en-US" sz="2000" dirty="0">
                <a:solidFill>
                  <a:sysClr val="windowText" lastClr="000000"/>
                </a:solidFill>
                <a:latin typeface="BIZ UDPゴシック" panose="020B0400000000000000" pitchFamily="50" charset="-128"/>
                <a:ea typeface="BIZ UDPゴシック" panose="020B0400000000000000" pitchFamily="50" charset="-128"/>
              </a:rPr>
              <a:t>自動車（自動二輪車を含む）</a:t>
            </a:r>
            <a:r>
              <a:rPr lang="ja-JP" altLang="en-US" sz="2000" dirty="0" smtClean="0">
                <a:solidFill>
                  <a:sysClr val="windowText" lastClr="000000"/>
                </a:solidFill>
                <a:latin typeface="BIZ UDPゴシック" panose="020B0400000000000000" pitchFamily="50" charset="-128"/>
                <a:ea typeface="BIZ UDPゴシック" panose="020B0400000000000000" pitchFamily="50" charset="-128"/>
              </a:rPr>
              <a:t>」がめだつ。</a:t>
            </a:r>
            <a:endParaRPr lang="en-US" altLang="ja-JP" sz="2000" dirty="0">
              <a:solidFill>
                <a:sysClr val="windowText" lastClr="000000"/>
              </a:solidFill>
              <a:latin typeface="BIZ UDPゴシック" panose="020B0400000000000000" pitchFamily="50" charset="-128"/>
              <a:ea typeface="BIZ UDPゴシック" panose="020B0400000000000000" pitchFamily="50" charset="-128"/>
            </a:endParaRPr>
          </a:p>
          <a:p>
            <a:endParaRPr lang="en-US" altLang="ja-JP" sz="2000" dirty="0">
              <a:solidFill>
                <a:sysClr val="windowText" lastClr="000000"/>
              </a:solidFill>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6800" y="5043830"/>
            <a:ext cx="1756417" cy="1449045"/>
          </a:xfrm>
          <a:prstGeom prst="rect">
            <a:avLst/>
          </a:prstGeom>
        </p:spPr>
      </p:pic>
      <p:sp>
        <p:nvSpPr>
          <p:cNvPr id="9" name="テキスト ボックス 8"/>
          <p:cNvSpPr txBox="1"/>
          <p:nvPr/>
        </p:nvSpPr>
        <p:spPr>
          <a:xfrm>
            <a:off x="92710" y="1084162"/>
            <a:ext cx="675249" cy="253916"/>
          </a:xfrm>
          <a:prstGeom prst="rect">
            <a:avLst/>
          </a:prstGeom>
          <a:noFill/>
        </p:spPr>
        <p:txBody>
          <a:bodyPr wrap="square" rtlCol="0">
            <a:spAutoFit/>
          </a:bodyPr>
          <a:lstStyle/>
          <a:p>
            <a:r>
              <a:rPr kumimoji="1" lang="ja-JP" altLang="en-US" sz="1000" dirty="0" smtClean="0">
                <a:latin typeface="BIZ UDPゴシック" panose="020B0400000000000000" pitchFamily="50" charset="-128"/>
                <a:ea typeface="BIZ UDPゴシック" panose="020B0400000000000000" pitchFamily="50" charset="-128"/>
              </a:rPr>
              <a:t>（件数）</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13" name="テキスト ボックス 12"/>
          <p:cNvSpPr txBox="1"/>
          <p:nvPr/>
        </p:nvSpPr>
        <p:spPr>
          <a:xfrm>
            <a:off x="5709416" y="1073011"/>
            <a:ext cx="814048" cy="253916"/>
          </a:xfrm>
          <a:prstGeom prst="rect">
            <a:avLst/>
          </a:prstGeom>
          <a:noFill/>
        </p:spPr>
        <p:txBody>
          <a:bodyPr wrap="square" rtlCol="0">
            <a:spAutoFit/>
          </a:bodyPr>
          <a:lstStyle/>
          <a:p>
            <a:r>
              <a:rPr lang="ja-JP" altLang="en-US" sz="1050" dirty="0" smtClean="0">
                <a:latin typeface="BIZ UDPゴシック" panose="020B0400000000000000" pitchFamily="50" charset="-128"/>
                <a:ea typeface="BIZ UDPゴシック" panose="020B0400000000000000" pitchFamily="50" charset="-128"/>
              </a:rPr>
              <a:t>（</a:t>
            </a:r>
            <a:r>
              <a:rPr lang="ja-JP" altLang="en-US" sz="1000" dirty="0" smtClean="0">
                <a:latin typeface="BIZ UDPゴシック" panose="020B0400000000000000" pitchFamily="50" charset="-128"/>
                <a:ea typeface="BIZ UDPゴシック" panose="020B0400000000000000" pitchFamily="50" charset="-128"/>
              </a:rPr>
              <a:t>増減率</a:t>
            </a:r>
            <a:r>
              <a:rPr lang="ja-JP" altLang="en-US" sz="1050" dirty="0" smtClean="0">
                <a:latin typeface="BIZ UDPゴシック" panose="020B0400000000000000" pitchFamily="50" charset="-128"/>
                <a:ea typeface="BIZ UDPゴシック" panose="020B0400000000000000" pitchFamily="50" charset="-128"/>
              </a:rPr>
              <a:t>）</a:t>
            </a:r>
            <a:endParaRPr lang="en-US" altLang="ja-JP" sz="1050" dirty="0" smtClean="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8097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bwMode="gray">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a:xfrm>
            <a:off x="9317182" y="6492875"/>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sp>
        <p:nvSpPr>
          <p:cNvPr id="5" name="タイトル 1"/>
          <p:cNvSpPr txBox="1">
            <a:spLocks/>
          </p:cNvSpPr>
          <p:nvPr/>
        </p:nvSpPr>
        <p:spPr>
          <a:xfrm>
            <a:off x="724829" y="501650"/>
            <a:ext cx="10738625" cy="5854700"/>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800" dirty="0">
              <a:solidFill>
                <a:sysClr val="windowText" lastClr="000000"/>
              </a:solidFill>
              <a:latin typeface="BIZ UDPゴシック" panose="020B0400000000000000" pitchFamily="50" charset="-128"/>
              <a:ea typeface="BIZ UDPゴシック" panose="020B0400000000000000" pitchFamily="50" charset="-128"/>
            </a:endParaRPr>
          </a:p>
          <a:p>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3000" b="1" u="sng" dirty="0">
                <a:solidFill>
                  <a:sysClr val="windowText" lastClr="000000"/>
                </a:solidFill>
                <a:latin typeface="BIZ UDPゴシック" panose="020B0400000000000000" pitchFamily="50" charset="-128"/>
                <a:ea typeface="BIZ UDPゴシック" panose="020B0400000000000000" pitchFamily="50" charset="-128"/>
              </a:rPr>
              <a:t>アドバイス</a:t>
            </a:r>
            <a:endParaRPr lang="en-US" altLang="ja-JP" sz="3000" b="1" u="sng" dirty="0">
              <a:solidFill>
                <a:sysClr val="windowText" lastClr="000000"/>
              </a:solidFill>
              <a:latin typeface="BIZ UDPゴシック" panose="020B0400000000000000" pitchFamily="50" charset="-128"/>
              <a:ea typeface="BIZ UDPゴシック" panose="020B0400000000000000" pitchFamily="50" charset="-128"/>
            </a:endParaRPr>
          </a:p>
          <a:p>
            <a:pPr marL="342900"/>
            <a:endParaRPr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marL="800100" indent="-457200">
              <a:buFont typeface="Wingdings" panose="05000000000000000000" pitchFamily="2" charset="2"/>
              <a:buChar char="l"/>
            </a:pP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消費者庁や大阪府消費生活センターが公表している「注意喚起情報」を確認し、被害を未然に</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防ぎましょう。</a:t>
            </a:r>
            <a:endParaRPr lang="en-US" altLang="ja-JP" sz="2600" dirty="0">
              <a:solidFill>
                <a:sysClr val="windowText" lastClr="000000"/>
              </a:solidFill>
              <a:latin typeface="BIZ UDPゴシック" panose="020B0400000000000000" pitchFamily="50" charset="-128"/>
              <a:ea typeface="BIZ UDPゴシック" panose="020B0400000000000000" pitchFamily="50" charset="-128"/>
            </a:endParaRPr>
          </a:p>
          <a:p>
            <a:pPr marL="342900"/>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消費者庁</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ＨＰ：「安全・安心のために注意していただきたいこと　</a:t>
            </a:r>
            <a:endParaRPr lang="en-US" altLang="ja-JP" sz="2600" dirty="0">
              <a:solidFill>
                <a:sysClr val="windowText" lastClr="000000"/>
              </a:solidFill>
              <a:latin typeface="BIZ UDPゴシック" panose="020B0400000000000000" pitchFamily="50" charset="-128"/>
              <a:ea typeface="BIZ UDPゴシック" panose="020B0400000000000000" pitchFamily="50" charset="-128"/>
            </a:endParaRPr>
          </a:p>
          <a:p>
            <a:pPr marL="342900"/>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　　　　　　　　　　生命</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・身体にかかわる危険」</a:t>
            </a:r>
            <a:endParaRPr lang="en-US" altLang="ja-JP" sz="2600" dirty="0">
              <a:solidFill>
                <a:sysClr val="windowText" lastClr="000000"/>
              </a:solidFill>
              <a:latin typeface="BIZ UDPゴシック" panose="020B0400000000000000" pitchFamily="50" charset="-128"/>
              <a:ea typeface="BIZ UDPゴシック" panose="020B0400000000000000" pitchFamily="50" charset="-128"/>
            </a:endParaRPr>
          </a:p>
          <a:p>
            <a:pPr marL="342900"/>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　　</a:t>
            </a:r>
            <a:r>
              <a:rPr lang="en-US" altLang="ja-JP" sz="2500" dirty="0" smtClean="0">
                <a:solidFill>
                  <a:sysClr val="windowText" lastClr="000000"/>
                </a:solidFill>
                <a:latin typeface="BIZ UDPゴシック" panose="020B0400000000000000" pitchFamily="50" charset="-128"/>
                <a:ea typeface="BIZ UDPゴシック" panose="020B0400000000000000" pitchFamily="50" charset="-128"/>
                <a:hlinkClick r:id="rId3"/>
              </a:rPr>
              <a:t>https</a:t>
            </a:r>
            <a:r>
              <a:rPr lang="en-US" altLang="ja-JP" sz="2500" dirty="0">
                <a:solidFill>
                  <a:sysClr val="windowText" lastClr="000000"/>
                </a:solidFill>
                <a:latin typeface="BIZ UDPゴシック" panose="020B0400000000000000" pitchFamily="50" charset="-128"/>
                <a:ea typeface="BIZ UDPゴシック" panose="020B0400000000000000" pitchFamily="50" charset="-128"/>
                <a:hlinkClick r:id="rId3"/>
              </a:rPr>
              <a:t>://www.caa.go.jp/notice/caution/life/</a:t>
            </a:r>
            <a:endParaRPr lang="en-US" altLang="ja-JP" sz="2500" dirty="0">
              <a:solidFill>
                <a:sysClr val="windowText" lastClr="000000"/>
              </a:solidFill>
              <a:latin typeface="BIZ UDPゴシック" panose="020B0400000000000000" pitchFamily="50" charset="-128"/>
              <a:ea typeface="BIZ UDPゴシック" panose="020B0400000000000000" pitchFamily="50" charset="-128"/>
            </a:endParaRPr>
          </a:p>
          <a:p>
            <a:pPr marL="342900"/>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大阪府</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消費生活センター</a:t>
            </a:r>
            <a:r>
              <a:rPr lang="en-US" altLang="ja-JP" sz="2600" dirty="0">
                <a:solidFill>
                  <a:sysClr val="windowText" lastClr="000000"/>
                </a:solidFill>
                <a:latin typeface="BIZ UDPゴシック" panose="020B0400000000000000" pitchFamily="50" charset="-128"/>
                <a:ea typeface="BIZ UDPゴシック" panose="020B0400000000000000" pitchFamily="50" charset="-128"/>
              </a:rPr>
              <a:t>HP</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a:t>
            </a:r>
            <a:r>
              <a:rPr lang="zh-TW" altLang="en-US" sz="2600" dirty="0">
                <a:solidFill>
                  <a:sysClr val="windowText" lastClr="000000"/>
                </a:solidFill>
                <a:latin typeface="BIZ UDPゴシック" panose="020B0400000000000000" pitchFamily="50" charset="-128"/>
                <a:ea typeface="BIZ UDPゴシック" panose="020B0400000000000000" pitchFamily="50" charset="-128"/>
              </a:rPr>
              <a:t>消費生活関連情報（注意</a:t>
            </a:r>
            <a:r>
              <a:rPr lang="zh-TW" altLang="en-US" sz="2600" dirty="0" smtClean="0">
                <a:solidFill>
                  <a:sysClr val="windowText" lastClr="000000"/>
                </a:solidFill>
                <a:latin typeface="BIZ UDPゴシック" panose="020B0400000000000000" pitchFamily="50" charset="-128"/>
                <a:ea typeface="BIZ UDPゴシック" panose="020B0400000000000000" pitchFamily="50" charset="-128"/>
              </a:rPr>
              <a:t>喚起</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a:t>
            </a:r>
            <a:endParaRPr lang="en-US" altLang="ja-JP" sz="2600" dirty="0" smtClean="0">
              <a:solidFill>
                <a:sysClr val="windowText" lastClr="000000"/>
              </a:solidFill>
              <a:latin typeface="BIZ UDPゴシック" panose="020B0400000000000000" pitchFamily="50" charset="-128"/>
              <a:ea typeface="BIZ UDPゴシック" panose="020B0400000000000000" pitchFamily="50" charset="-128"/>
            </a:endParaRPr>
          </a:p>
          <a:p>
            <a:pPr marL="342900"/>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　　</a:t>
            </a:r>
            <a:r>
              <a:rPr lang="en-US" altLang="ja-JP" sz="2400" dirty="0" smtClean="0">
                <a:solidFill>
                  <a:sysClr val="windowText" lastClr="000000"/>
                </a:solidFill>
                <a:latin typeface="BIZ UDPゴシック" panose="020B0400000000000000" pitchFamily="50" charset="-128"/>
                <a:ea typeface="BIZ UDPゴシック" panose="020B0400000000000000" pitchFamily="50" charset="-128"/>
                <a:hlinkClick r:id="rId4"/>
              </a:rPr>
              <a:t>https</a:t>
            </a:r>
            <a:r>
              <a:rPr lang="en-US" altLang="ja-JP" sz="2400" dirty="0">
                <a:solidFill>
                  <a:sysClr val="windowText" lastClr="000000"/>
                </a:solidFill>
                <a:latin typeface="BIZ UDPゴシック" panose="020B0400000000000000" pitchFamily="50" charset="-128"/>
                <a:ea typeface="BIZ UDPゴシック" panose="020B0400000000000000" pitchFamily="50" charset="-128"/>
                <a:hlinkClick r:id="rId4"/>
              </a:rPr>
              <a:t>://www.pref.osaka.lg.jp/shouhi/tyuikanki/index.html</a:t>
            </a:r>
            <a:endParaRPr lang="en-US" altLang="ja-JP" sz="2400" dirty="0">
              <a:solidFill>
                <a:sysClr val="windowText" lastClr="000000"/>
              </a:solidFill>
              <a:latin typeface="BIZ UDPゴシック" panose="020B0400000000000000" pitchFamily="50" charset="-128"/>
              <a:ea typeface="BIZ UDPゴシック" panose="020B0400000000000000" pitchFamily="50" charset="-128"/>
            </a:endParaRPr>
          </a:p>
          <a:p>
            <a:pPr marL="342900"/>
            <a:endParaRPr lang="en-US" altLang="ja-JP" sz="2600" dirty="0">
              <a:solidFill>
                <a:sysClr val="windowText" lastClr="000000"/>
              </a:solidFill>
              <a:latin typeface="BIZ UDPゴシック" panose="020B0400000000000000" pitchFamily="50" charset="-128"/>
              <a:ea typeface="BIZ UDPゴシック" panose="020B0400000000000000" pitchFamily="50" charset="-128"/>
            </a:endParaRPr>
          </a:p>
          <a:p>
            <a:pPr marL="800100" indent="-457200">
              <a:buFont typeface="Wingdings" panose="05000000000000000000" pitchFamily="2" charset="2"/>
              <a:buChar char="l"/>
            </a:pP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危害や危険の被害にあった場合は</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a:t>
            </a:r>
            <a:endParaRPr lang="en-US" altLang="ja-JP" sz="2600" dirty="0" smtClean="0">
              <a:solidFill>
                <a:sysClr val="windowText" lastClr="000000"/>
              </a:solidFill>
              <a:latin typeface="BIZ UDPゴシック" panose="020B0400000000000000" pitchFamily="50" charset="-128"/>
              <a:ea typeface="BIZ UDPゴシック" panose="020B0400000000000000" pitchFamily="50" charset="-128"/>
            </a:endParaRPr>
          </a:p>
          <a:p>
            <a:pPr marL="342900"/>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　消費</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生活相談センター等</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へ情報提供しましょう。</a:t>
            </a:r>
            <a:endParaRPr lang="en-US" altLang="ja-JP" sz="260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3074" name="Picture 2" descr="家電・固定電話で話す女性の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6300" y="4651086"/>
            <a:ext cx="1602948" cy="170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414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p:cNvSpPr/>
          <p:nvPr/>
        </p:nvSpPr>
        <p:spPr>
          <a:xfrm>
            <a:off x="500063" y="290513"/>
            <a:ext cx="1928812" cy="192881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bwMode="gray">
          <a:xfrm>
            <a:off x="996951" y="738894"/>
            <a:ext cx="10356849" cy="1032049"/>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700" b="1" dirty="0">
                <a:ln>
                  <a:solidFill>
                    <a:schemeClr val="bg1"/>
                  </a:solidFill>
                </a:ln>
                <a:latin typeface="Meiryo UI" panose="020B0604030504040204" pitchFamily="50" charset="-128"/>
                <a:ea typeface="Meiryo UI" panose="020B0604030504040204" pitchFamily="50" charset="-128"/>
              </a:rPr>
              <a:t>新型コロナウイルス関連の相談は減少</a:t>
            </a:r>
          </a:p>
        </p:txBody>
      </p:sp>
      <p:sp>
        <p:nvSpPr>
          <p:cNvPr id="7" name="スライド番号プレースホルダー 6"/>
          <p:cNvSpPr>
            <a:spLocks noGrp="1"/>
          </p:cNvSpPr>
          <p:nvPr>
            <p:ph type="sldNum" sz="quarter" idx="12"/>
          </p:nvPr>
        </p:nvSpPr>
        <p:spPr>
          <a:xfrm>
            <a:off x="9344891" y="6492875"/>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28</a:t>
            </a:fld>
            <a:endParaRPr kumimoji="1" lang="ja-JP" altLang="en-US">
              <a:latin typeface="Meiryo UI" panose="020B0604030504040204" pitchFamily="50" charset="-128"/>
              <a:ea typeface="Meiryo UI" panose="020B0604030504040204" pitchFamily="50" charset="-128"/>
            </a:endParaRPr>
          </a:p>
        </p:txBody>
      </p:sp>
      <p:sp>
        <p:nvSpPr>
          <p:cNvPr id="5" name="タイトル 1"/>
          <p:cNvSpPr txBox="1">
            <a:spLocks/>
          </p:cNvSpPr>
          <p:nvPr/>
        </p:nvSpPr>
        <p:spPr bwMode="gray">
          <a:xfrm>
            <a:off x="2518007" y="2489640"/>
            <a:ext cx="8742556" cy="365468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lnSpc>
                <a:spcPct val="100000"/>
              </a:lnSpc>
              <a:buFont typeface="Wingdings" panose="05000000000000000000" pitchFamily="2" charset="2"/>
              <a:buChar char="n"/>
            </a:pPr>
            <a:r>
              <a:rPr lang="ja-JP" altLang="en-US" sz="1500" dirty="0">
                <a:solidFill>
                  <a:schemeClr val="bg1">
                    <a:lumMod val="65000"/>
                  </a:schemeClr>
                </a:solidFill>
                <a:latin typeface="BIZ UDPゴシック" panose="020B0400000000000000" pitchFamily="50" charset="-128"/>
                <a:ea typeface="BIZ UDPゴシック" panose="020B0400000000000000" pitchFamily="50" charset="-128"/>
              </a:rPr>
              <a:t>相談全体</a:t>
            </a:r>
            <a:r>
              <a:rPr lang="ja-JP" altLang="en-US" sz="1500" dirty="0" smtClean="0">
                <a:solidFill>
                  <a:schemeClr val="bg1">
                    <a:lumMod val="65000"/>
                  </a:schemeClr>
                </a:solidFill>
                <a:latin typeface="BIZ UDPゴシック" panose="020B0400000000000000" pitchFamily="50" charset="-128"/>
                <a:ea typeface="BIZ UDPゴシック" panose="020B0400000000000000" pitchFamily="50" charset="-128"/>
              </a:rPr>
              <a:t>の</a:t>
            </a:r>
            <a:r>
              <a:rPr lang="ja-JP" altLang="en-US" sz="1500" dirty="0">
                <a:solidFill>
                  <a:schemeClr val="bg1">
                    <a:lumMod val="65000"/>
                  </a:schemeClr>
                </a:solidFill>
                <a:latin typeface="BIZ UDPゴシック" panose="020B0400000000000000" pitchFamily="50" charset="-128"/>
                <a:ea typeface="BIZ UDPゴシック" panose="020B0400000000000000" pitchFamily="50" charset="-128"/>
              </a:rPr>
              <a:t>動向</a:t>
            </a:r>
            <a:endParaRPr lang="en-US" altLang="ja-JP" sz="1500" dirty="0">
              <a:solidFill>
                <a:schemeClr val="bg1">
                  <a:lumMod val="65000"/>
                </a:schemeClr>
              </a:solidFill>
              <a:latin typeface="BIZ UDPゴシック" panose="020B0400000000000000" pitchFamily="50" charset="-128"/>
              <a:ea typeface="BIZ UDPゴシック" panose="020B0400000000000000" pitchFamily="50" charset="-128"/>
            </a:endParaRPr>
          </a:p>
          <a:p>
            <a:pPr>
              <a:lnSpc>
                <a:spcPct val="100000"/>
              </a:lnSpc>
            </a:pPr>
            <a:endParaRPr lang="en-US" altLang="ja-JP" sz="1500" dirty="0">
              <a:latin typeface="BIZ UDPゴシック" panose="020B0400000000000000" pitchFamily="50" charset="-128"/>
              <a:ea typeface="BIZ UDPゴシック" panose="020B0400000000000000" pitchFamily="50" charset="-128"/>
            </a:endParaRPr>
          </a:p>
          <a:p>
            <a:pPr marL="342900" indent="-342900">
              <a:lnSpc>
                <a:spcPct val="100000"/>
              </a:lnSpc>
              <a:buFont typeface="Wingdings" panose="05000000000000000000" pitchFamily="2" charset="2"/>
              <a:buChar char="n"/>
            </a:pPr>
            <a:r>
              <a:rPr lang="ja-JP" altLang="en-US" sz="1500" b="1" u="sng" dirty="0">
                <a:solidFill>
                  <a:srgbClr val="FF0000"/>
                </a:solidFill>
                <a:latin typeface="BIZ UDPゴシック" panose="020B0400000000000000" pitchFamily="50" charset="-128"/>
                <a:ea typeface="BIZ UDPゴシック" panose="020B0400000000000000" pitchFamily="50" charset="-128"/>
              </a:rPr>
              <a:t>内容別の特徴</a:t>
            </a:r>
            <a:endParaRPr lang="en-US" altLang="ja-JP" sz="1500" b="1" u="sng" dirty="0">
              <a:solidFill>
                <a:srgbClr val="FF0000"/>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「化粧品</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」や「</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健康食品」の定期購入トラブルが多発</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「移動通信サービス」や「インターネット接続回線」などの通信契約のトラブルがめだつ</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暮らしのレスキューサービスの高額請求トラブルが多発</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若者を中心に「内職・副業」の相談が急増</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販売方法・手口で</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は「</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インターネット通販</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定期購入</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」や「</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サイドビジネス商法」がめだつ</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1">
                    <a:lumMod val="65000"/>
                  </a:schemeClr>
                </a:solidFill>
                <a:latin typeface="BIZ UDPゴシック" panose="020B0400000000000000" pitchFamily="50" charset="-128"/>
                <a:ea typeface="BIZ UDPゴシック" panose="020B0400000000000000" pitchFamily="50" charset="-128"/>
              </a:rPr>
              <a:t>フィッシング詐欺や架空請求を目的とした偽ショートメッセージを送り付けられるトラブルが多発</a:t>
            </a:r>
            <a:endParaRPr lang="en-US" altLang="ja-JP" sz="1500" dirty="0">
              <a:solidFill>
                <a:schemeClr val="bg1">
                  <a:lumMod val="6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1">
                    <a:lumMod val="65000"/>
                  </a:schemeClr>
                </a:solidFill>
                <a:latin typeface="BIZ UDPゴシック" panose="020B0400000000000000" pitchFamily="50" charset="-128"/>
                <a:ea typeface="BIZ UDPゴシック" panose="020B0400000000000000" pitchFamily="50" charset="-128"/>
              </a:rPr>
              <a:t>危害に関する相談で</a:t>
            </a:r>
            <a:r>
              <a:rPr lang="ja-JP" altLang="en-US" sz="1500" dirty="0" smtClean="0">
                <a:solidFill>
                  <a:schemeClr val="bg1">
                    <a:lumMod val="65000"/>
                  </a:schemeClr>
                </a:solidFill>
                <a:latin typeface="BIZ UDPゴシック" panose="020B0400000000000000" pitchFamily="50" charset="-128"/>
                <a:ea typeface="BIZ UDPゴシック" panose="020B0400000000000000" pitchFamily="50" charset="-128"/>
              </a:rPr>
              <a:t>は「</a:t>
            </a:r>
            <a:r>
              <a:rPr lang="ja-JP" altLang="en-US" sz="1500" dirty="0">
                <a:solidFill>
                  <a:schemeClr val="bg1">
                    <a:lumMod val="65000"/>
                  </a:schemeClr>
                </a:solidFill>
                <a:latin typeface="BIZ UDPゴシック" panose="020B0400000000000000" pitchFamily="50" charset="-128"/>
                <a:ea typeface="BIZ UDPゴシック" panose="020B0400000000000000" pitchFamily="50" charset="-128"/>
              </a:rPr>
              <a:t>化粧品」による健康被害の相談が</a:t>
            </a:r>
            <a:r>
              <a:rPr lang="ja-JP" altLang="en-US" sz="1500" dirty="0" smtClean="0">
                <a:solidFill>
                  <a:schemeClr val="bg1">
                    <a:lumMod val="65000"/>
                  </a:schemeClr>
                </a:solidFill>
                <a:latin typeface="BIZ UDPゴシック" panose="020B0400000000000000" pitchFamily="50" charset="-128"/>
                <a:ea typeface="BIZ UDPゴシック" panose="020B0400000000000000" pitchFamily="50" charset="-128"/>
              </a:rPr>
              <a:t>めだつ</a:t>
            </a:r>
            <a:endParaRPr lang="en-US" altLang="ja-JP" sz="1500" dirty="0" smtClean="0">
              <a:solidFill>
                <a:schemeClr val="bg1">
                  <a:lumMod val="6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b="1" u="sng" dirty="0">
                <a:solidFill>
                  <a:srgbClr val="FF0000"/>
                </a:solidFill>
                <a:latin typeface="BIZ UDPゴシック" panose="020B0400000000000000" pitchFamily="50" charset="-128"/>
                <a:ea typeface="BIZ UDPゴシック" panose="020B0400000000000000" pitchFamily="50" charset="-128"/>
              </a:rPr>
              <a:t>新型コロナウイルス関連の相談は減少</a:t>
            </a:r>
            <a:endParaRPr lang="en-US" altLang="ja-JP" sz="1500" b="1" u="sng" dirty="0">
              <a:solidFill>
                <a:srgbClr val="FF0000"/>
              </a:solidFill>
              <a:latin typeface="BIZ UDPゴシック" panose="020B0400000000000000" pitchFamily="50" charset="-128"/>
              <a:ea typeface="BIZ UDPゴシック" panose="020B0400000000000000" pitchFamily="50" charset="-128"/>
            </a:endParaRPr>
          </a:p>
          <a:p>
            <a:pPr>
              <a:lnSpc>
                <a:spcPct val="100000"/>
              </a:lnSpc>
            </a:pP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342900" indent="-342900">
              <a:lnSpc>
                <a:spcPct val="100000"/>
              </a:lnSpc>
              <a:buFont typeface="Wingdings" panose="05000000000000000000" pitchFamily="2" charset="2"/>
              <a:buChar char="n"/>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若年者層と高齢者層の相談の特徴</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rPr>
              <a:t>30</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歳未満の若年者の相談の割合は横ばい</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rPr>
              <a:t>65</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歳以上の高齢者の相談の割合は増加</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13266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p:cNvSpPr/>
          <p:nvPr/>
        </p:nvSpPr>
        <p:spPr>
          <a:xfrm>
            <a:off x="500063" y="290513"/>
            <a:ext cx="1928812" cy="192881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bwMode="gray">
          <a:xfrm>
            <a:off x="996951" y="738894"/>
            <a:ext cx="10356849" cy="1032049"/>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a:ln>
                  <a:solidFill>
                    <a:schemeClr val="bg1"/>
                  </a:solidFill>
                </a:ln>
                <a:latin typeface="Meiryo UI" panose="020B0604030504040204" pitchFamily="50" charset="-128"/>
                <a:ea typeface="Meiryo UI" panose="020B0604030504040204" pitchFamily="50" charset="-128"/>
              </a:rPr>
              <a:t>相談全体</a:t>
            </a:r>
            <a:r>
              <a:rPr lang="ja-JP" altLang="en-US" sz="4000" b="1" dirty="0" smtClean="0">
                <a:ln>
                  <a:solidFill>
                    <a:schemeClr val="bg1"/>
                  </a:solidFill>
                </a:ln>
                <a:latin typeface="Meiryo UI" panose="020B0604030504040204" pitchFamily="50" charset="-128"/>
                <a:ea typeface="Meiryo UI" panose="020B0604030504040204" pitchFamily="50" charset="-128"/>
              </a:rPr>
              <a:t>の</a:t>
            </a:r>
            <a:r>
              <a:rPr lang="ja-JP" altLang="en-US" sz="4000" b="1" dirty="0">
                <a:ln>
                  <a:solidFill>
                    <a:schemeClr val="bg1"/>
                  </a:solidFill>
                </a:ln>
                <a:latin typeface="Meiryo UI" panose="020B0604030504040204" pitchFamily="50" charset="-128"/>
                <a:ea typeface="Meiryo UI" panose="020B0604030504040204" pitchFamily="50" charset="-128"/>
              </a:rPr>
              <a:t>動向</a:t>
            </a:r>
            <a:endParaRPr lang="en-US" altLang="ja-JP" sz="4000" b="1" dirty="0">
              <a:ln>
                <a:solidFill>
                  <a:schemeClr val="bg1"/>
                </a:solidFill>
              </a:ln>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a:xfrm>
            <a:off x="9310255" y="6492875"/>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sp>
        <p:nvSpPr>
          <p:cNvPr id="5" name="タイトル 1"/>
          <p:cNvSpPr txBox="1">
            <a:spLocks/>
          </p:cNvSpPr>
          <p:nvPr/>
        </p:nvSpPr>
        <p:spPr bwMode="gray">
          <a:xfrm>
            <a:off x="2519275" y="2489640"/>
            <a:ext cx="8961525" cy="35320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lnSpc>
                <a:spcPct val="100000"/>
              </a:lnSpc>
              <a:buFont typeface="Wingdings" panose="05000000000000000000" pitchFamily="2" charset="2"/>
              <a:buChar char="n"/>
            </a:pPr>
            <a:r>
              <a:rPr lang="ja-JP" altLang="en-US" sz="1500" b="1" u="sng" dirty="0">
                <a:solidFill>
                  <a:srgbClr val="FF0000"/>
                </a:solidFill>
                <a:latin typeface="BIZ UDPゴシック" panose="020B0400000000000000" pitchFamily="50" charset="-128"/>
                <a:ea typeface="BIZ UDPゴシック" panose="020B0400000000000000" pitchFamily="50" charset="-128"/>
              </a:rPr>
              <a:t>相談全体</a:t>
            </a:r>
            <a:r>
              <a:rPr lang="ja-JP" altLang="en-US" sz="1500" b="1" u="sng" dirty="0" smtClean="0">
                <a:solidFill>
                  <a:srgbClr val="FF0000"/>
                </a:solidFill>
                <a:latin typeface="BIZ UDPゴシック" panose="020B0400000000000000" pitchFamily="50" charset="-128"/>
                <a:ea typeface="BIZ UDPゴシック" panose="020B0400000000000000" pitchFamily="50" charset="-128"/>
              </a:rPr>
              <a:t>の</a:t>
            </a:r>
            <a:r>
              <a:rPr lang="ja-JP" altLang="en-US" sz="1500" b="1" u="sng" dirty="0">
                <a:solidFill>
                  <a:srgbClr val="FF0000"/>
                </a:solidFill>
                <a:latin typeface="BIZ UDPゴシック" panose="020B0400000000000000" pitchFamily="50" charset="-128"/>
                <a:ea typeface="BIZ UDPゴシック" panose="020B0400000000000000" pitchFamily="50" charset="-128"/>
              </a:rPr>
              <a:t>動向</a:t>
            </a:r>
            <a:endParaRPr lang="en-US" altLang="ja-JP" sz="1500" b="1" u="sng" dirty="0">
              <a:solidFill>
                <a:srgbClr val="FF0000"/>
              </a:solidFill>
              <a:latin typeface="BIZ UDPゴシック" panose="020B0400000000000000" pitchFamily="50" charset="-128"/>
              <a:ea typeface="BIZ UDPゴシック" panose="020B0400000000000000" pitchFamily="50" charset="-128"/>
            </a:endParaRPr>
          </a:p>
          <a:p>
            <a:pPr>
              <a:lnSpc>
                <a:spcPct val="100000"/>
              </a:lnSpc>
            </a:pPr>
            <a:endParaRPr lang="en-US" altLang="ja-JP" sz="1500" dirty="0">
              <a:latin typeface="BIZ UDPゴシック" panose="020B0400000000000000" pitchFamily="50" charset="-128"/>
              <a:ea typeface="BIZ UDPゴシック" panose="020B0400000000000000" pitchFamily="50" charset="-128"/>
            </a:endParaRPr>
          </a:p>
          <a:p>
            <a:pPr marL="342900" indent="-342900">
              <a:lnSpc>
                <a:spcPct val="100000"/>
              </a:lnSpc>
              <a:buFont typeface="Wingdings" panose="05000000000000000000" pitchFamily="2" charset="2"/>
              <a:buChar char="n"/>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内容別の特徴</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「化粧品</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」や「</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健康食品」の定期購入トラブルが多発</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「移動通信サービス」や「インターネット接続回線」などの通信契約のトラブルがめだつ</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暮らしのレスキューサービスの高額請求トラブルが多発</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若者を中心に「内職・副業」の相談が急増</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販売方法・手口で</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は「</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インターネット通販</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定期購入</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」や「</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サイドビジネス商法」がめだつ</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フィッシング詐欺や架空請求を目的とした偽ショートメッセージを送り付けられるトラブルが多発</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危害に関する相談で</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は「</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化粧品」による健康被害の相談が</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めだつ</a:t>
            </a:r>
            <a:endParaRPr lang="en-US" altLang="ja-JP" sz="1500" dirty="0" smtClean="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新型</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コロナウイルス関連の相談は減少</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a:lnSpc>
                <a:spcPct val="100000"/>
              </a:lnSpc>
            </a:pP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342900" indent="-342900">
              <a:lnSpc>
                <a:spcPct val="100000"/>
              </a:lnSpc>
              <a:buFont typeface="Wingdings" panose="05000000000000000000" pitchFamily="2" charset="2"/>
              <a:buChar char="n"/>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若年者層と高齢者層の相談の特徴</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rPr>
              <a:t>30</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歳未満の若年者の相談の割合は横ばい</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rPr>
              <a:t>65</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歳以上の高齢者の相談の割合は増加</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4253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5105730" y="1675951"/>
            <a:ext cx="6425741" cy="5182049"/>
          </a:xfrm>
          <a:prstGeom prst="rect">
            <a:avLst/>
          </a:prstGeom>
        </p:spPr>
      </p:pic>
      <p:pic>
        <p:nvPicPr>
          <p:cNvPr id="8" name="図 7"/>
          <p:cNvPicPr>
            <a:picLocks noChangeAspect="1"/>
          </p:cNvPicPr>
          <p:nvPr/>
        </p:nvPicPr>
        <p:blipFill>
          <a:blip r:embed="rId4"/>
          <a:stretch>
            <a:fillRect/>
          </a:stretch>
        </p:blipFill>
        <p:spPr>
          <a:xfrm>
            <a:off x="297214" y="1797842"/>
            <a:ext cx="5791702" cy="5480779"/>
          </a:xfrm>
          <a:prstGeom prst="rect">
            <a:avLst/>
          </a:prstGeom>
        </p:spPr>
      </p:pic>
      <p:sp>
        <p:nvSpPr>
          <p:cNvPr id="6" name="タイトル 1"/>
          <p:cNvSpPr txBox="1">
            <a:spLocks/>
          </p:cNvSpPr>
          <p:nvPr/>
        </p:nvSpPr>
        <p:spPr>
          <a:xfrm>
            <a:off x="0" y="0"/>
            <a:ext cx="12192000" cy="900000"/>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　</a:t>
            </a:r>
            <a:r>
              <a:rPr lang="ja-JP" altLang="en-US" sz="3200" b="1" dirty="0">
                <a:solidFill>
                  <a:schemeClr val="bg1"/>
                </a:solidFill>
                <a:latin typeface="Meiryo UI" panose="020B0604030504040204" pitchFamily="50" charset="-128"/>
                <a:ea typeface="Meiryo UI" panose="020B0604030504040204" pitchFamily="50" charset="-128"/>
              </a:rPr>
              <a:t>新型コロナウイルス関連の相談は減少</a:t>
            </a:r>
          </a:p>
        </p:txBody>
      </p:sp>
      <p:sp>
        <p:nvSpPr>
          <p:cNvPr id="7" name="スライド番号プレースホルダー 6"/>
          <p:cNvSpPr>
            <a:spLocks noGrp="1"/>
          </p:cNvSpPr>
          <p:nvPr>
            <p:ph type="sldNum" sz="quarter" idx="12"/>
          </p:nvPr>
        </p:nvSpPr>
        <p:spPr>
          <a:xfrm>
            <a:off x="9448800" y="6512654"/>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307975" y="1026958"/>
            <a:ext cx="11535909" cy="646331"/>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新型コロナウイルス関連の相談件数</a:t>
            </a:r>
            <a:r>
              <a:rPr lang="ja-JP" altLang="en-US" dirty="0" smtClean="0">
                <a:latin typeface="BIZ UDPゴシック" panose="020B0400000000000000" pitchFamily="50" charset="-128"/>
                <a:ea typeface="BIZ UDPゴシック" panose="020B0400000000000000" pitchFamily="50" charset="-128"/>
              </a:rPr>
              <a:t>は、</a:t>
            </a:r>
            <a:r>
              <a:rPr lang="en-US" altLang="ja-JP" dirty="0" smtClean="0">
                <a:latin typeface="BIZ UDPゴシック" panose="020B0400000000000000" pitchFamily="50" charset="-128"/>
                <a:ea typeface="BIZ UDPゴシック" panose="020B0400000000000000" pitchFamily="50" charset="-128"/>
              </a:rPr>
              <a:t>2,844</a:t>
            </a:r>
            <a:r>
              <a:rPr lang="ja-JP" altLang="en-US" dirty="0" smtClean="0">
                <a:latin typeface="BIZ UDPゴシック" panose="020B0400000000000000" pitchFamily="50" charset="-128"/>
                <a:ea typeface="BIZ UDPゴシック" panose="020B0400000000000000" pitchFamily="50" charset="-128"/>
              </a:rPr>
              <a:t>件。（前年度比▲</a:t>
            </a:r>
            <a:r>
              <a:rPr lang="en-US" altLang="ja-JP" dirty="0">
                <a:latin typeface="BIZ UDPゴシック" panose="020B0400000000000000" pitchFamily="50" charset="-128"/>
                <a:ea typeface="BIZ UDPゴシック" panose="020B0400000000000000" pitchFamily="50" charset="-128"/>
              </a:rPr>
              <a:t>4</a:t>
            </a:r>
            <a:r>
              <a:rPr lang="en-US" altLang="ja-JP" dirty="0" smtClean="0">
                <a:latin typeface="BIZ UDPゴシック" panose="020B0400000000000000" pitchFamily="50" charset="-128"/>
                <a:ea typeface="BIZ UDPゴシック" panose="020B0400000000000000" pitchFamily="50" charset="-128"/>
              </a:rPr>
              <a:t>,562</a:t>
            </a:r>
            <a:r>
              <a:rPr lang="ja-JP" altLang="en-US" dirty="0" smtClean="0">
                <a:latin typeface="BIZ UDPゴシック" panose="020B0400000000000000" pitchFamily="50" charset="-128"/>
                <a:ea typeface="BIZ UDPゴシック" panose="020B0400000000000000" pitchFamily="50" charset="-128"/>
              </a:rPr>
              <a:t>件）</a:t>
            </a:r>
            <a:endParaRPr lang="en-US" altLang="ja-JP" dirty="0" smtClean="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新型コロナワクチン等の問合せなどの「保健・福祉サービス」に関する</a:t>
            </a:r>
            <a:r>
              <a:rPr lang="ja-JP" altLang="en-US" dirty="0" smtClean="0">
                <a:latin typeface="BIZ UDPゴシック" panose="020B0400000000000000" pitchFamily="50" charset="-128"/>
                <a:ea typeface="BIZ UDPゴシック" panose="020B0400000000000000" pitchFamily="50" charset="-128"/>
              </a:rPr>
              <a:t>相談が</a:t>
            </a:r>
            <a:r>
              <a:rPr lang="en-US" altLang="ja-JP" dirty="0" smtClean="0">
                <a:latin typeface="BIZ UDPゴシック" panose="020B0400000000000000" pitchFamily="50" charset="-128"/>
                <a:ea typeface="BIZ UDPゴシック" panose="020B0400000000000000" pitchFamily="50" charset="-128"/>
              </a:rPr>
              <a:t>611</a:t>
            </a:r>
            <a:r>
              <a:rPr lang="ja-JP" altLang="en-US" dirty="0" smtClean="0">
                <a:latin typeface="BIZ UDPゴシック" panose="020B0400000000000000" pitchFamily="50" charset="-128"/>
                <a:ea typeface="BIZ UDPゴシック" panose="020B0400000000000000" pitchFamily="50" charset="-128"/>
              </a:rPr>
              <a:t>件で最多。</a:t>
            </a:r>
            <a:endParaRPr lang="en-US" altLang="ja-JP" dirty="0">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341428" y="2273650"/>
            <a:ext cx="675249" cy="253916"/>
          </a:xfrm>
          <a:prstGeom prst="rect">
            <a:avLst/>
          </a:prstGeom>
          <a:noFill/>
        </p:spPr>
        <p:txBody>
          <a:bodyPr wrap="square" rtlCol="0">
            <a:spAutoFit/>
          </a:bodyPr>
          <a:lstStyle/>
          <a:p>
            <a:r>
              <a:rPr kumimoji="1" lang="ja-JP" altLang="en-US" sz="1000" dirty="0" smtClean="0">
                <a:latin typeface="BIZ UDPゴシック" panose="020B0400000000000000" pitchFamily="50" charset="-128"/>
                <a:ea typeface="BIZ UDPゴシック" panose="020B0400000000000000" pitchFamily="50" charset="-128"/>
              </a:rPr>
              <a:t>（件数）</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3" name="AutoShape 2" descr="https://1.bp.blogspot.com/-d39U_9sgVCU/YLbYTMTuG9I/AAAAAAABdzM/ytGg3R9ByvIxOmGuVa39lFjsITTZaeePACNcBGAsYHQ/s1078/vaccine_shinpai_oldwoman.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AutoShape 4" descr="https://1.bp.blogspot.com/-d39U_9sgVCU/YLbYTMTuG9I/AAAAAAABdzM/ytGg3R9ByvIxOmGuVa39lFjsITTZaeePACNcBGAsYHQ/s1078/vaccine_shinpai_oldwoman.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4102" name="Picture 6" descr="https://1.bp.blogspot.com/-d39U_9sgVCU/YLbYTMTuG9I/AAAAAAABdzM/ytGg3R9ByvIxOmGuVa39lFjsITTZaeePACNcBGAsYHQ/s1078/vaccine_shinpai_oldwo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9365" y="4539601"/>
            <a:ext cx="1263743" cy="1419078"/>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11374064" y="6623004"/>
            <a:ext cx="675249" cy="253916"/>
          </a:xfrm>
          <a:prstGeom prst="rect">
            <a:avLst/>
          </a:prstGeom>
          <a:noFill/>
        </p:spPr>
        <p:txBody>
          <a:bodyPr wrap="square" rtlCol="0">
            <a:spAutoFit/>
          </a:bodyPr>
          <a:lstStyle/>
          <a:p>
            <a:r>
              <a:rPr kumimoji="1" lang="ja-JP" altLang="en-US" sz="1000" dirty="0" smtClean="0">
                <a:latin typeface="BIZ UDPゴシック" panose="020B0400000000000000" pitchFamily="50" charset="-128"/>
                <a:ea typeface="BIZ UDPゴシック" panose="020B0400000000000000" pitchFamily="50" charset="-128"/>
              </a:rPr>
              <a:t>（件数）</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5" name="フローチャート: 結合子 14"/>
          <p:cNvSpPr/>
          <p:nvPr/>
        </p:nvSpPr>
        <p:spPr>
          <a:xfrm>
            <a:off x="9479708" y="2769942"/>
            <a:ext cx="1760997" cy="1612469"/>
          </a:xfrm>
          <a:prstGeom prst="flowChartConnector">
            <a:avLst/>
          </a:prstGeom>
          <a:solidFill>
            <a:srgbClr val="FF8C00"/>
          </a:solidFill>
          <a:ln>
            <a:solidFill>
              <a:srgbClr val="FF8C00"/>
            </a:solidFill>
          </a:ln>
        </p:spPr>
        <p:style>
          <a:lnRef idx="3">
            <a:schemeClr val="lt1"/>
          </a:lnRef>
          <a:fillRef idx="1">
            <a:schemeClr val="accent4"/>
          </a:fillRef>
          <a:effectRef idx="1">
            <a:schemeClr val="accent4"/>
          </a:effectRef>
          <a:fontRef idx="minor">
            <a:schemeClr val="lt1"/>
          </a:fontRef>
        </p:style>
        <p:txBody>
          <a:bodyPr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00" dirty="0" smtClean="0">
                <a:latin typeface="BIZ UDPゴシック" panose="020B0400000000000000" pitchFamily="50" charset="-128"/>
                <a:ea typeface="BIZ UDPゴシック" panose="020B0400000000000000" pitchFamily="50" charset="-128"/>
              </a:rPr>
              <a:t>このうち</a:t>
            </a: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smtClean="0">
                <a:latin typeface="BIZ UDPゴシック" panose="020B0400000000000000" pitchFamily="50" charset="-128"/>
                <a:ea typeface="BIZ UDPゴシック" panose="020B0400000000000000" pitchFamily="50" charset="-128"/>
              </a:rPr>
              <a:t>ワクチン関連</a:t>
            </a:r>
            <a:endParaRPr lang="en-US" altLang="ja-JP" sz="1400" dirty="0" smtClean="0">
              <a:latin typeface="BIZ UDPゴシック" panose="020B0400000000000000" pitchFamily="50" charset="-128"/>
              <a:ea typeface="BIZ UDPゴシック" panose="020B0400000000000000" pitchFamily="50" charset="-128"/>
            </a:endParaRPr>
          </a:p>
          <a:p>
            <a:pPr algn="ctr"/>
            <a:r>
              <a:rPr lang="ja-JP" altLang="en-US" sz="1400" dirty="0" smtClean="0">
                <a:latin typeface="BIZ UDPゴシック" panose="020B0400000000000000" pitchFamily="50" charset="-128"/>
                <a:ea typeface="BIZ UDPゴシック" panose="020B0400000000000000" pitchFamily="50" charset="-128"/>
              </a:rPr>
              <a:t>　</a:t>
            </a:r>
            <a:r>
              <a:rPr lang="en-US" altLang="ja-JP" sz="2000" dirty="0" smtClean="0">
                <a:latin typeface="BIZ UDPゴシック" panose="020B0400000000000000" pitchFamily="50" charset="-128"/>
                <a:ea typeface="BIZ UDPゴシック" panose="020B0400000000000000" pitchFamily="50" charset="-128"/>
              </a:rPr>
              <a:t>682</a:t>
            </a:r>
            <a:r>
              <a:rPr lang="ja-JP" altLang="en-US" sz="1600" dirty="0" smtClean="0">
                <a:latin typeface="BIZ UDPゴシック" panose="020B0400000000000000" pitchFamily="50" charset="-128"/>
                <a:ea typeface="BIZ UDPゴシック" panose="020B0400000000000000" pitchFamily="50" charset="-128"/>
              </a:rPr>
              <a:t>件</a:t>
            </a:r>
            <a:endParaRPr lang="ja-JP" sz="1600" dirty="0">
              <a:latin typeface="BIZ UDPゴシック" panose="020B0400000000000000" pitchFamily="50" charset="-128"/>
              <a:ea typeface="BIZ UDPゴシック" panose="020B0400000000000000" pitchFamily="50" charset="-128"/>
            </a:endParaRPr>
          </a:p>
        </p:txBody>
      </p:sp>
      <p:sp>
        <p:nvSpPr>
          <p:cNvPr id="2" name="テキスト ボックス 1"/>
          <p:cNvSpPr txBox="1"/>
          <p:nvPr/>
        </p:nvSpPr>
        <p:spPr>
          <a:xfrm>
            <a:off x="6641866" y="2029373"/>
            <a:ext cx="1162050" cy="297517"/>
          </a:xfrm>
          <a:prstGeom prst="rect">
            <a:avLst/>
          </a:prstGeom>
          <a:solidFill>
            <a:schemeClr val="bg1"/>
          </a:solidFill>
        </p:spPr>
        <p:txBody>
          <a:bodyPr wrap="square" rtlCol="0">
            <a:spAutoFit/>
          </a:bodyPr>
          <a:lstStyle/>
          <a:p>
            <a:pPr algn="r">
              <a:lnSpc>
                <a:spcPts val="800"/>
              </a:lnSpc>
            </a:pPr>
            <a:r>
              <a:rPr lang="ja-JP" altLang="en-US" sz="900" dirty="0">
                <a:latin typeface="BIZ UDPゴシック" panose="020B0400000000000000" pitchFamily="50" charset="-128"/>
                <a:ea typeface="BIZ UDPゴシック" panose="020B0400000000000000" pitchFamily="50" charset="-128"/>
              </a:rPr>
              <a:t>保健・福祉</a:t>
            </a:r>
            <a:r>
              <a:rPr lang="ja-JP" altLang="en-US" sz="900" dirty="0" smtClean="0">
                <a:latin typeface="BIZ UDPゴシック" panose="020B0400000000000000" pitchFamily="50" charset="-128"/>
                <a:ea typeface="BIZ UDPゴシック" panose="020B0400000000000000" pitchFamily="50" charset="-128"/>
              </a:rPr>
              <a:t>サービス</a:t>
            </a:r>
            <a:endParaRPr lang="en-US" altLang="ja-JP" sz="900" dirty="0" smtClean="0">
              <a:latin typeface="BIZ UDPゴシック" panose="020B0400000000000000" pitchFamily="50" charset="-128"/>
              <a:ea typeface="BIZ UDPゴシック" panose="020B0400000000000000" pitchFamily="50" charset="-128"/>
            </a:endParaRPr>
          </a:p>
          <a:p>
            <a:pPr algn="r">
              <a:lnSpc>
                <a:spcPts val="800"/>
              </a:lnSpc>
            </a:pPr>
            <a:r>
              <a:rPr lang="ja-JP" altLang="en-US" sz="750" dirty="0" smtClean="0">
                <a:latin typeface="BIZ UDPゴシック" panose="020B0400000000000000" pitchFamily="50" charset="-128"/>
                <a:ea typeface="BIZ UDPゴシック" panose="020B0400000000000000" pitchFamily="50" charset="-128"/>
              </a:rPr>
              <a:t>（</a:t>
            </a:r>
            <a:r>
              <a:rPr lang="ja-JP" altLang="en-US" sz="750" dirty="0">
                <a:latin typeface="BIZ UDPゴシック" panose="020B0400000000000000" pitchFamily="50" charset="-128"/>
                <a:ea typeface="BIZ UDPゴシック" panose="020B0400000000000000" pitchFamily="50" charset="-128"/>
              </a:rPr>
              <a:t>ワクチン関連含む）</a:t>
            </a:r>
            <a:endParaRPr kumimoji="1" lang="ja-JP" altLang="en-US" sz="750" dirty="0">
              <a:latin typeface="BIZ UDPゴシック" panose="020B0400000000000000" pitchFamily="50" charset="-128"/>
              <a:ea typeface="BIZ UDPゴシック" panose="020B0400000000000000" pitchFamily="50" charset="-128"/>
            </a:endParaRPr>
          </a:p>
        </p:txBody>
      </p:sp>
      <p:sp>
        <p:nvSpPr>
          <p:cNvPr id="17" name="テキスト ボックス 16"/>
          <p:cNvSpPr txBox="1"/>
          <p:nvPr/>
        </p:nvSpPr>
        <p:spPr>
          <a:xfrm>
            <a:off x="6730148" y="2472425"/>
            <a:ext cx="1073562" cy="297517"/>
          </a:xfrm>
          <a:prstGeom prst="rect">
            <a:avLst/>
          </a:prstGeom>
          <a:solidFill>
            <a:schemeClr val="bg1"/>
          </a:solidFill>
        </p:spPr>
        <p:txBody>
          <a:bodyPr wrap="square" rtlCol="0">
            <a:spAutoFit/>
          </a:bodyPr>
          <a:lstStyle/>
          <a:p>
            <a:pPr algn="r">
              <a:lnSpc>
                <a:spcPts val="800"/>
              </a:lnSpc>
            </a:pPr>
            <a:r>
              <a:rPr lang="ja-JP" altLang="en-US" sz="900" dirty="0" smtClean="0">
                <a:latin typeface="BIZ UDPゴシック" panose="020B0400000000000000" pitchFamily="50" charset="-128"/>
                <a:ea typeface="BIZ UDPゴシック" panose="020B0400000000000000" pitchFamily="50" charset="-128"/>
              </a:rPr>
              <a:t>行政サービス</a:t>
            </a:r>
            <a:endParaRPr lang="en-US" altLang="ja-JP" sz="900" dirty="0" smtClean="0">
              <a:latin typeface="BIZ UDPゴシック" panose="020B0400000000000000" pitchFamily="50" charset="-128"/>
              <a:ea typeface="BIZ UDPゴシック" panose="020B0400000000000000" pitchFamily="50" charset="-128"/>
            </a:endParaRPr>
          </a:p>
          <a:p>
            <a:pPr algn="r">
              <a:lnSpc>
                <a:spcPts val="800"/>
              </a:lnSpc>
            </a:pPr>
            <a:r>
              <a:rPr lang="ja-JP" altLang="en-US" sz="750" dirty="0" smtClean="0">
                <a:latin typeface="BIZ UDPゴシック" panose="020B0400000000000000" pitchFamily="50" charset="-128"/>
                <a:ea typeface="BIZ UDPゴシック" panose="020B0400000000000000" pitchFamily="50" charset="-128"/>
              </a:rPr>
              <a:t>（ワクチン関連含む）</a:t>
            </a:r>
            <a:endParaRPr kumimoji="1" lang="ja-JP" altLang="en-US" sz="75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16738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p:cNvSpPr/>
          <p:nvPr/>
        </p:nvSpPr>
        <p:spPr>
          <a:xfrm>
            <a:off x="500063" y="290513"/>
            <a:ext cx="1928812" cy="192881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bwMode="gray">
          <a:xfrm>
            <a:off x="996951" y="738894"/>
            <a:ext cx="10356849" cy="1032049"/>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700" b="1" dirty="0">
                <a:ln>
                  <a:solidFill>
                    <a:schemeClr val="bg1"/>
                  </a:solidFill>
                </a:ln>
                <a:latin typeface="Meiryo UI" panose="020B0604030504040204" pitchFamily="50" charset="-128"/>
                <a:ea typeface="Meiryo UI" panose="020B0604030504040204" pitchFamily="50" charset="-128"/>
              </a:rPr>
              <a:t>30</a:t>
            </a:r>
            <a:r>
              <a:rPr lang="ja-JP" altLang="en-US" sz="3700" b="1" dirty="0">
                <a:ln>
                  <a:solidFill>
                    <a:schemeClr val="bg1"/>
                  </a:solidFill>
                </a:ln>
                <a:latin typeface="Meiryo UI" panose="020B0604030504040204" pitchFamily="50" charset="-128"/>
                <a:ea typeface="Meiryo UI" panose="020B0604030504040204" pitchFamily="50" charset="-128"/>
              </a:rPr>
              <a:t>歳未満の若年者の相談の割合は横ばい</a:t>
            </a:r>
          </a:p>
        </p:txBody>
      </p:sp>
      <p:sp>
        <p:nvSpPr>
          <p:cNvPr id="7" name="スライド番号プレースホルダー 6"/>
          <p:cNvSpPr>
            <a:spLocks noGrp="1"/>
          </p:cNvSpPr>
          <p:nvPr>
            <p:ph type="sldNum" sz="quarter" idx="12"/>
          </p:nvPr>
        </p:nvSpPr>
        <p:spPr>
          <a:xfrm>
            <a:off x="9303327" y="6492875"/>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30</a:t>
            </a:fld>
            <a:endParaRPr kumimoji="1" lang="ja-JP" altLang="en-US">
              <a:latin typeface="Meiryo UI" panose="020B0604030504040204" pitchFamily="50" charset="-128"/>
              <a:ea typeface="Meiryo UI" panose="020B0604030504040204" pitchFamily="50" charset="-128"/>
            </a:endParaRPr>
          </a:p>
        </p:txBody>
      </p:sp>
      <p:sp>
        <p:nvSpPr>
          <p:cNvPr id="5" name="タイトル 1"/>
          <p:cNvSpPr txBox="1">
            <a:spLocks/>
          </p:cNvSpPr>
          <p:nvPr/>
        </p:nvSpPr>
        <p:spPr bwMode="gray">
          <a:xfrm>
            <a:off x="2511193" y="2452461"/>
            <a:ext cx="7763107" cy="360265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lnSpc>
                <a:spcPct val="100000"/>
              </a:lnSpc>
              <a:buFont typeface="Wingdings" panose="05000000000000000000" pitchFamily="2" charset="2"/>
              <a:buChar char="n"/>
            </a:pPr>
            <a:r>
              <a:rPr lang="ja-JP" altLang="en-US" sz="1500" dirty="0">
                <a:solidFill>
                  <a:schemeClr val="bg1">
                    <a:lumMod val="65000"/>
                  </a:schemeClr>
                </a:solidFill>
                <a:latin typeface="Meiryo UI" panose="020B0604030504040204" pitchFamily="50" charset="-128"/>
                <a:ea typeface="Meiryo UI" panose="020B0604030504040204" pitchFamily="50" charset="-128"/>
              </a:rPr>
              <a:t>相談全体</a:t>
            </a:r>
            <a:r>
              <a:rPr lang="ja-JP" altLang="en-US" sz="1500" dirty="0" smtClean="0">
                <a:solidFill>
                  <a:schemeClr val="bg1">
                    <a:lumMod val="65000"/>
                  </a:schemeClr>
                </a:solidFill>
                <a:latin typeface="Meiryo UI" panose="020B0604030504040204" pitchFamily="50" charset="-128"/>
                <a:ea typeface="Meiryo UI" panose="020B0604030504040204" pitchFamily="50" charset="-128"/>
              </a:rPr>
              <a:t>の</a:t>
            </a:r>
            <a:r>
              <a:rPr lang="ja-JP" altLang="en-US" sz="1500" dirty="0">
                <a:solidFill>
                  <a:schemeClr val="bg1">
                    <a:lumMod val="65000"/>
                  </a:schemeClr>
                </a:solidFill>
                <a:latin typeface="Meiryo UI" panose="020B0604030504040204" pitchFamily="50" charset="-128"/>
                <a:ea typeface="Meiryo UI" panose="020B0604030504040204" pitchFamily="50" charset="-128"/>
              </a:rPr>
              <a:t>動向</a:t>
            </a:r>
            <a:endParaRPr lang="en-US" altLang="ja-JP" sz="1500" dirty="0">
              <a:solidFill>
                <a:schemeClr val="bg1">
                  <a:lumMod val="65000"/>
                </a:schemeClr>
              </a:solidFill>
              <a:latin typeface="Meiryo UI" panose="020B0604030504040204" pitchFamily="50" charset="-128"/>
              <a:ea typeface="Meiryo UI" panose="020B0604030504040204" pitchFamily="50" charset="-128"/>
            </a:endParaRPr>
          </a:p>
          <a:p>
            <a:pPr>
              <a:lnSpc>
                <a:spcPct val="100000"/>
              </a:lnSpc>
            </a:pPr>
            <a:endParaRPr lang="en-US" altLang="ja-JP" sz="1500" dirty="0">
              <a:latin typeface="Meiryo UI" panose="020B0604030504040204" pitchFamily="50" charset="-128"/>
              <a:ea typeface="Meiryo UI" panose="020B0604030504040204" pitchFamily="50" charset="-128"/>
            </a:endParaRPr>
          </a:p>
          <a:p>
            <a:pPr marL="342900" indent="-342900">
              <a:lnSpc>
                <a:spcPct val="100000"/>
              </a:lnSpc>
              <a:buFont typeface="Wingdings" panose="05000000000000000000" pitchFamily="2" charset="2"/>
              <a:buChar char="n"/>
            </a:pPr>
            <a:r>
              <a:rPr lang="ja-JP" altLang="en-US" sz="1500" dirty="0">
                <a:solidFill>
                  <a:schemeClr val="bg2">
                    <a:lumMod val="75000"/>
                  </a:schemeClr>
                </a:solidFill>
                <a:latin typeface="Meiryo UI" panose="020B0604030504040204" pitchFamily="50" charset="-128"/>
                <a:ea typeface="Meiryo UI" panose="020B0604030504040204" pitchFamily="50" charset="-128"/>
              </a:rPr>
              <a:t>内容別の特徴</a:t>
            </a:r>
            <a:endParaRPr lang="en-US" altLang="ja-JP" sz="1500" dirty="0">
              <a:solidFill>
                <a:schemeClr val="bg2">
                  <a:lumMod val="75000"/>
                </a:schemeClr>
              </a:solidFill>
              <a:latin typeface="Meiryo UI" panose="020B0604030504040204" pitchFamily="50" charset="-128"/>
              <a:ea typeface="Meiryo UI" panose="020B0604030504040204"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Meiryo UI" panose="020B0604030504040204" pitchFamily="50" charset="-128"/>
                <a:ea typeface="Meiryo UI" panose="020B0604030504040204" pitchFamily="50" charset="-128"/>
              </a:rPr>
              <a:t>「化粧品</a:t>
            </a:r>
            <a:r>
              <a:rPr lang="ja-JP" altLang="en-US" sz="1500" dirty="0" smtClean="0">
                <a:solidFill>
                  <a:schemeClr val="bg2">
                    <a:lumMod val="75000"/>
                  </a:schemeClr>
                </a:solidFill>
                <a:latin typeface="Meiryo UI" panose="020B0604030504040204" pitchFamily="50" charset="-128"/>
                <a:ea typeface="Meiryo UI" panose="020B0604030504040204" pitchFamily="50" charset="-128"/>
              </a:rPr>
              <a:t>」や「</a:t>
            </a:r>
            <a:r>
              <a:rPr lang="ja-JP" altLang="en-US" sz="1500" dirty="0">
                <a:solidFill>
                  <a:schemeClr val="bg2">
                    <a:lumMod val="75000"/>
                  </a:schemeClr>
                </a:solidFill>
                <a:latin typeface="Meiryo UI" panose="020B0604030504040204" pitchFamily="50" charset="-128"/>
                <a:ea typeface="Meiryo UI" panose="020B0604030504040204" pitchFamily="50" charset="-128"/>
              </a:rPr>
              <a:t>健康食品」の定期購入トラブルが多発</a:t>
            </a:r>
            <a:endParaRPr lang="en-US" altLang="ja-JP" sz="1500" dirty="0">
              <a:solidFill>
                <a:schemeClr val="bg2">
                  <a:lumMod val="75000"/>
                </a:schemeClr>
              </a:solidFill>
              <a:latin typeface="Meiryo UI" panose="020B0604030504040204" pitchFamily="50" charset="-128"/>
              <a:ea typeface="Meiryo UI" panose="020B0604030504040204"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Meiryo UI" panose="020B0604030504040204" pitchFamily="50" charset="-128"/>
                <a:ea typeface="Meiryo UI" panose="020B0604030504040204" pitchFamily="50" charset="-128"/>
              </a:rPr>
              <a:t>「移動通信サービス」や「インターネット接続回線」などの通信契約のトラブルがめだつ</a:t>
            </a:r>
            <a:endParaRPr lang="en-US" altLang="ja-JP" sz="1500" dirty="0">
              <a:solidFill>
                <a:schemeClr val="bg2">
                  <a:lumMod val="75000"/>
                </a:schemeClr>
              </a:solidFill>
              <a:latin typeface="Meiryo UI" panose="020B0604030504040204" pitchFamily="50" charset="-128"/>
              <a:ea typeface="Meiryo UI" panose="020B0604030504040204"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Meiryo UI" panose="020B0604030504040204" pitchFamily="50" charset="-128"/>
                <a:ea typeface="Meiryo UI" panose="020B0604030504040204" pitchFamily="50" charset="-128"/>
              </a:rPr>
              <a:t>暮らしのレスキューサービスの高額請求トラブルが多発</a:t>
            </a:r>
            <a:endParaRPr lang="en-US" altLang="ja-JP" sz="1500" dirty="0">
              <a:solidFill>
                <a:schemeClr val="bg2">
                  <a:lumMod val="75000"/>
                </a:schemeClr>
              </a:solidFill>
              <a:latin typeface="Meiryo UI" panose="020B0604030504040204" pitchFamily="50" charset="-128"/>
              <a:ea typeface="Meiryo UI" panose="020B0604030504040204"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Meiryo UI" panose="020B0604030504040204" pitchFamily="50" charset="-128"/>
                <a:ea typeface="Meiryo UI" panose="020B0604030504040204" pitchFamily="50" charset="-128"/>
              </a:rPr>
              <a:t>若者を中心に「内職・副業」の相談が急増</a:t>
            </a:r>
            <a:endParaRPr lang="en-US" altLang="ja-JP" sz="1500" dirty="0">
              <a:solidFill>
                <a:schemeClr val="bg2">
                  <a:lumMod val="75000"/>
                </a:schemeClr>
              </a:solidFill>
              <a:latin typeface="Meiryo UI" panose="020B0604030504040204" pitchFamily="50" charset="-128"/>
              <a:ea typeface="Meiryo UI" panose="020B0604030504040204"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Meiryo UI" panose="020B0604030504040204" pitchFamily="50" charset="-128"/>
                <a:ea typeface="Meiryo UI" panose="020B0604030504040204" pitchFamily="50" charset="-128"/>
              </a:rPr>
              <a:t>販売方法・手口で</a:t>
            </a:r>
            <a:r>
              <a:rPr lang="ja-JP" altLang="en-US" sz="1500" dirty="0" smtClean="0">
                <a:solidFill>
                  <a:schemeClr val="bg2">
                    <a:lumMod val="75000"/>
                  </a:schemeClr>
                </a:solidFill>
                <a:latin typeface="Meiryo UI" panose="020B0604030504040204" pitchFamily="50" charset="-128"/>
                <a:ea typeface="Meiryo UI" panose="020B0604030504040204" pitchFamily="50" charset="-128"/>
              </a:rPr>
              <a:t>は「</a:t>
            </a:r>
            <a:r>
              <a:rPr lang="ja-JP" altLang="en-US" sz="1500" dirty="0">
                <a:solidFill>
                  <a:schemeClr val="bg2">
                    <a:lumMod val="75000"/>
                  </a:schemeClr>
                </a:solidFill>
                <a:latin typeface="Meiryo UI" panose="020B0604030504040204" pitchFamily="50" charset="-128"/>
                <a:ea typeface="Meiryo UI" panose="020B0604030504040204" pitchFamily="50" charset="-128"/>
              </a:rPr>
              <a:t>インターネット通販</a:t>
            </a:r>
            <a:r>
              <a:rPr lang="ja-JP" altLang="en-US" sz="1500" dirty="0" smtClean="0">
                <a:solidFill>
                  <a:schemeClr val="bg2">
                    <a:lumMod val="75000"/>
                  </a:schemeClr>
                </a:solidFill>
                <a:latin typeface="Meiryo UI" panose="020B0604030504040204" pitchFamily="50" charset="-128"/>
                <a:ea typeface="Meiryo UI" panose="020B0604030504040204" pitchFamily="50" charset="-128"/>
              </a:rPr>
              <a:t>」、「</a:t>
            </a:r>
            <a:r>
              <a:rPr lang="ja-JP" altLang="en-US" sz="1500" dirty="0">
                <a:solidFill>
                  <a:schemeClr val="bg2">
                    <a:lumMod val="75000"/>
                  </a:schemeClr>
                </a:solidFill>
                <a:latin typeface="Meiryo UI" panose="020B0604030504040204" pitchFamily="50" charset="-128"/>
                <a:ea typeface="Meiryo UI" panose="020B0604030504040204" pitchFamily="50" charset="-128"/>
              </a:rPr>
              <a:t>定期購入</a:t>
            </a:r>
            <a:r>
              <a:rPr lang="ja-JP" altLang="en-US" sz="1500" dirty="0" smtClean="0">
                <a:solidFill>
                  <a:schemeClr val="bg2">
                    <a:lumMod val="75000"/>
                  </a:schemeClr>
                </a:solidFill>
                <a:latin typeface="Meiryo UI" panose="020B0604030504040204" pitchFamily="50" charset="-128"/>
                <a:ea typeface="Meiryo UI" panose="020B0604030504040204" pitchFamily="50" charset="-128"/>
              </a:rPr>
              <a:t>」や「</a:t>
            </a:r>
            <a:r>
              <a:rPr lang="ja-JP" altLang="en-US" sz="1500" dirty="0">
                <a:solidFill>
                  <a:schemeClr val="bg2">
                    <a:lumMod val="75000"/>
                  </a:schemeClr>
                </a:solidFill>
                <a:latin typeface="Meiryo UI" panose="020B0604030504040204" pitchFamily="50" charset="-128"/>
                <a:ea typeface="Meiryo UI" panose="020B0604030504040204" pitchFamily="50" charset="-128"/>
              </a:rPr>
              <a:t>サイドビジネス商法」がめだつ</a:t>
            </a:r>
            <a:endParaRPr lang="en-US" altLang="ja-JP" sz="1500" dirty="0">
              <a:solidFill>
                <a:schemeClr val="bg2">
                  <a:lumMod val="75000"/>
                </a:schemeClr>
              </a:solidFill>
              <a:latin typeface="Meiryo UI" panose="020B0604030504040204" pitchFamily="50" charset="-128"/>
              <a:ea typeface="Meiryo UI" panose="020B0604030504040204"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Meiryo UI" panose="020B0604030504040204" pitchFamily="50" charset="-128"/>
                <a:ea typeface="Meiryo UI" panose="020B0604030504040204" pitchFamily="50" charset="-128"/>
              </a:rPr>
              <a:t>フィッシング詐欺や架空請求を目的とした偽ショートメッセージを送り付けられるトラブルが多発</a:t>
            </a:r>
            <a:endParaRPr lang="en-US" altLang="ja-JP" sz="1500" dirty="0">
              <a:solidFill>
                <a:schemeClr val="bg2">
                  <a:lumMod val="75000"/>
                </a:schemeClr>
              </a:solidFill>
              <a:latin typeface="Meiryo UI" panose="020B0604030504040204" pitchFamily="50" charset="-128"/>
              <a:ea typeface="Meiryo UI" panose="020B0604030504040204"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Meiryo UI" panose="020B0604030504040204" pitchFamily="50" charset="-128"/>
                <a:ea typeface="Meiryo UI" panose="020B0604030504040204" pitchFamily="50" charset="-128"/>
              </a:rPr>
              <a:t>危害に関する相談で</a:t>
            </a:r>
            <a:r>
              <a:rPr lang="ja-JP" altLang="en-US" sz="1500" dirty="0" smtClean="0">
                <a:solidFill>
                  <a:schemeClr val="bg2">
                    <a:lumMod val="75000"/>
                  </a:schemeClr>
                </a:solidFill>
                <a:latin typeface="Meiryo UI" panose="020B0604030504040204" pitchFamily="50" charset="-128"/>
                <a:ea typeface="Meiryo UI" panose="020B0604030504040204" pitchFamily="50" charset="-128"/>
              </a:rPr>
              <a:t>は「</a:t>
            </a:r>
            <a:r>
              <a:rPr lang="ja-JP" altLang="en-US" sz="1500" dirty="0">
                <a:solidFill>
                  <a:schemeClr val="bg2">
                    <a:lumMod val="75000"/>
                  </a:schemeClr>
                </a:solidFill>
                <a:latin typeface="Meiryo UI" panose="020B0604030504040204" pitchFamily="50" charset="-128"/>
                <a:ea typeface="Meiryo UI" panose="020B0604030504040204" pitchFamily="50" charset="-128"/>
              </a:rPr>
              <a:t>化粧品」による健康被害の相談が</a:t>
            </a:r>
            <a:r>
              <a:rPr lang="ja-JP" altLang="en-US" sz="1500" dirty="0" smtClean="0">
                <a:solidFill>
                  <a:schemeClr val="bg2">
                    <a:lumMod val="75000"/>
                  </a:schemeClr>
                </a:solidFill>
                <a:latin typeface="Meiryo UI" panose="020B0604030504040204" pitchFamily="50" charset="-128"/>
                <a:ea typeface="Meiryo UI" panose="020B0604030504040204" pitchFamily="50" charset="-128"/>
              </a:rPr>
              <a:t>めだつ</a:t>
            </a:r>
            <a:endParaRPr lang="en-US" altLang="ja-JP" sz="1500" dirty="0" smtClean="0">
              <a:solidFill>
                <a:schemeClr val="bg2">
                  <a:lumMod val="75000"/>
                </a:schemeClr>
              </a:solidFill>
              <a:latin typeface="Meiryo UI" panose="020B0604030504040204" pitchFamily="50" charset="-128"/>
              <a:ea typeface="Meiryo UI" panose="020B0604030504040204"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Meiryo UI" panose="020B0604030504040204" pitchFamily="50" charset="-128"/>
                <a:ea typeface="Meiryo UI" panose="020B0604030504040204" pitchFamily="50" charset="-128"/>
              </a:rPr>
              <a:t>新型コロナウイルス関連の相談は減少</a:t>
            </a:r>
            <a:endParaRPr lang="en-US" altLang="ja-JP" sz="1500" dirty="0">
              <a:solidFill>
                <a:schemeClr val="bg2">
                  <a:lumMod val="75000"/>
                </a:schemeClr>
              </a:solidFill>
              <a:latin typeface="Meiryo UI" panose="020B0604030504040204" pitchFamily="50" charset="-128"/>
              <a:ea typeface="Meiryo UI" panose="020B0604030504040204" pitchFamily="50" charset="-128"/>
            </a:endParaRPr>
          </a:p>
          <a:p>
            <a:pPr>
              <a:lnSpc>
                <a:spcPct val="100000"/>
              </a:lnSpc>
            </a:pPr>
            <a:endParaRPr lang="en-US" altLang="ja-JP" sz="1500" dirty="0">
              <a:solidFill>
                <a:schemeClr val="bg2">
                  <a:lumMod val="75000"/>
                </a:schemeClr>
              </a:solidFill>
              <a:latin typeface="Meiryo UI" panose="020B0604030504040204" pitchFamily="50" charset="-128"/>
              <a:ea typeface="Meiryo UI" panose="020B0604030504040204" pitchFamily="50" charset="-128"/>
            </a:endParaRPr>
          </a:p>
          <a:p>
            <a:pPr marL="342900" indent="-342900">
              <a:lnSpc>
                <a:spcPct val="100000"/>
              </a:lnSpc>
              <a:buFont typeface="Wingdings" panose="05000000000000000000" pitchFamily="2" charset="2"/>
              <a:buChar char="n"/>
            </a:pPr>
            <a:r>
              <a:rPr lang="ja-JP" altLang="en-US" sz="1500" b="1" u="sng" dirty="0">
                <a:solidFill>
                  <a:srgbClr val="FF0000"/>
                </a:solidFill>
                <a:latin typeface="Meiryo UI" panose="020B0604030504040204" pitchFamily="50" charset="-128"/>
                <a:ea typeface="Meiryo UI" panose="020B0604030504040204" pitchFamily="50" charset="-128"/>
              </a:rPr>
              <a:t>若年者層と高齢者層の相談の特徴</a:t>
            </a:r>
            <a:endParaRPr lang="en-US" altLang="ja-JP" sz="1500" b="1" u="sng" dirty="0">
              <a:solidFill>
                <a:srgbClr val="FF0000"/>
              </a:solidFill>
              <a:latin typeface="Meiryo UI" panose="020B0604030504040204" pitchFamily="50" charset="-128"/>
              <a:ea typeface="Meiryo UI" panose="020B0604030504040204" pitchFamily="50" charset="-128"/>
            </a:endParaRPr>
          </a:p>
          <a:p>
            <a:pPr marL="628650" indent="-457200">
              <a:lnSpc>
                <a:spcPct val="100000"/>
              </a:lnSpc>
              <a:buFont typeface="+mj-lt"/>
              <a:buAutoNum type="arabicPeriod"/>
            </a:pPr>
            <a:r>
              <a:rPr lang="en-US" altLang="ja-JP" sz="1500" b="1" u="sng" dirty="0">
                <a:solidFill>
                  <a:srgbClr val="FF0000"/>
                </a:solidFill>
                <a:latin typeface="Meiryo UI" panose="020B0604030504040204" pitchFamily="50" charset="-128"/>
                <a:ea typeface="Meiryo UI" panose="020B0604030504040204" pitchFamily="50" charset="-128"/>
              </a:rPr>
              <a:t>30</a:t>
            </a:r>
            <a:r>
              <a:rPr lang="ja-JP" altLang="en-US" sz="1500" b="1" u="sng" dirty="0">
                <a:solidFill>
                  <a:srgbClr val="FF0000"/>
                </a:solidFill>
                <a:latin typeface="Meiryo UI" panose="020B0604030504040204" pitchFamily="50" charset="-128"/>
                <a:ea typeface="Meiryo UI" panose="020B0604030504040204" pitchFamily="50" charset="-128"/>
              </a:rPr>
              <a:t>歳未満の若年者の相談の割合は横ばい</a:t>
            </a:r>
            <a:endParaRPr lang="en-US" altLang="ja-JP" sz="1500" b="1" u="sng" dirty="0">
              <a:solidFill>
                <a:srgbClr val="FF0000"/>
              </a:solidFill>
              <a:latin typeface="Meiryo UI" panose="020B0604030504040204" pitchFamily="50" charset="-128"/>
              <a:ea typeface="Meiryo UI" panose="020B0604030504040204" pitchFamily="50" charset="-128"/>
            </a:endParaRPr>
          </a:p>
          <a:p>
            <a:pPr marL="628650" indent="-457200">
              <a:lnSpc>
                <a:spcPct val="100000"/>
              </a:lnSpc>
              <a:buFont typeface="+mj-lt"/>
              <a:buAutoNum type="arabicPeriod"/>
            </a:pPr>
            <a:r>
              <a:rPr lang="en-US" altLang="ja-JP" sz="1500" dirty="0">
                <a:solidFill>
                  <a:schemeClr val="bg2">
                    <a:lumMod val="75000"/>
                  </a:schemeClr>
                </a:solidFill>
                <a:latin typeface="Meiryo UI" panose="020B0604030504040204" pitchFamily="50" charset="-128"/>
                <a:ea typeface="Meiryo UI" panose="020B0604030504040204" pitchFamily="50" charset="-128"/>
              </a:rPr>
              <a:t>65</a:t>
            </a:r>
            <a:r>
              <a:rPr lang="ja-JP" altLang="en-US" sz="1500" dirty="0">
                <a:solidFill>
                  <a:schemeClr val="bg2">
                    <a:lumMod val="75000"/>
                  </a:schemeClr>
                </a:solidFill>
                <a:latin typeface="Meiryo UI" panose="020B0604030504040204" pitchFamily="50" charset="-128"/>
                <a:ea typeface="Meiryo UI" panose="020B0604030504040204" pitchFamily="50" charset="-128"/>
              </a:rPr>
              <a:t>歳以上の高齢者の相談の割合は増加</a:t>
            </a:r>
            <a:endParaRPr lang="en-US" altLang="ja-JP" sz="1500" dirty="0">
              <a:solidFill>
                <a:schemeClr val="bg2">
                  <a:lumMod val="7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835933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6183507" y="2118847"/>
            <a:ext cx="6096528" cy="4383404"/>
          </a:xfrm>
          <a:prstGeom prst="rect">
            <a:avLst/>
          </a:prstGeom>
        </p:spPr>
      </p:pic>
      <p:sp>
        <p:nvSpPr>
          <p:cNvPr id="6" name="タイトル 1"/>
          <p:cNvSpPr txBox="1">
            <a:spLocks/>
          </p:cNvSpPr>
          <p:nvPr/>
        </p:nvSpPr>
        <p:spPr>
          <a:xfrm>
            <a:off x="0" y="0"/>
            <a:ext cx="12192000" cy="900000"/>
          </a:xfrm>
          <a:prstGeom prst="rect">
            <a:avLst/>
          </a:prstGeom>
          <a:solidFill>
            <a:schemeClr val="accent5">
              <a:lumMod val="60000"/>
              <a:lumOff val="4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smtClean="0">
                <a:solidFill>
                  <a:schemeClr val="bg1"/>
                </a:solidFill>
                <a:latin typeface="Meiryo UI" panose="020B0604030504040204" pitchFamily="50" charset="-128"/>
                <a:ea typeface="Meiryo UI" panose="020B0604030504040204" pitchFamily="50" charset="-128"/>
              </a:rPr>
              <a:t>　</a:t>
            </a:r>
            <a:r>
              <a:rPr lang="en-US" altLang="ja-JP" sz="3200" b="1" dirty="0" smtClean="0">
                <a:solidFill>
                  <a:schemeClr val="bg1"/>
                </a:solidFill>
                <a:latin typeface="Meiryo UI" panose="020B0604030504040204" pitchFamily="50" charset="-128"/>
                <a:ea typeface="Meiryo UI" panose="020B0604030504040204" pitchFamily="50" charset="-128"/>
              </a:rPr>
              <a:t>30</a:t>
            </a:r>
            <a:r>
              <a:rPr lang="ja-JP" altLang="en-US" sz="3200" b="1" dirty="0" smtClean="0">
                <a:solidFill>
                  <a:schemeClr val="bg1"/>
                </a:solidFill>
                <a:latin typeface="Meiryo UI" panose="020B0604030504040204" pitchFamily="50" charset="-128"/>
                <a:ea typeface="Meiryo UI" panose="020B0604030504040204" pitchFamily="50" charset="-128"/>
              </a:rPr>
              <a:t>歳未満の若年者の相談の割合は横ばい</a:t>
            </a:r>
            <a:endParaRPr lang="ja-JP" altLang="en-US" sz="3200" b="1" dirty="0">
              <a:solidFill>
                <a:schemeClr val="bg1"/>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84316" y="1019681"/>
            <a:ext cx="11123382" cy="646331"/>
          </a:xfrm>
          <a:prstGeom prst="rect">
            <a:avLst/>
          </a:prstGeom>
          <a:noFill/>
        </p:spPr>
        <p:txBody>
          <a:bodyPr wrap="square" rtlCol="0">
            <a:spAutoFit/>
          </a:bodyPr>
          <a:lstStyle/>
          <a:p>
            <a:pPr marL="285750" indent="-285750">
              <a:buFont typeface="Wingdings" panose="05000000000000000000" pitchFamily="2" charset="2"/>
              <a:buChar char="l"/>
            </a:pPr>
            <a:r>
              <a:rPr lang="en-US" altLang="ja-JP" dirty="0">
                <a:latin typeface="BIZ UDPゴシック" panose="020B0400000000000000" pitchFamily="50" charset="-128"/>
                <a:ea typeface="BIZ UDPゴシック" panose="020B0400000000000000" pitchFamily="50" charset="-128"/>
              </a:rPr>
              <a:t>30</a:t>
            </a:r>
            <a:r>
              <a:rPr lang="ja-JP" altLang="en-US" dirty="0">
                <a:latin typeface="BIZ UDPゴシック" panose="020B0400000000000000" pitchFamily="50" charset="-128"/>
                <a:ea typeface="BIZ UDPゴシック" panose="020B0400000000000000" pitchFamily="50" charset="-128"/>
              </a:rPr>
              <a:t>歳未満の若年者が契約当事者の相談件数は</a:t>
            </a:r>
            <a:r>
              <a:rPr lang="en-US" altLang="ja-JP" dirty="0">
                <a:latin typeface="BIZ UDPゴシック" panose="020B0400000000000000" pitchFamily="50" charset="-128"/>
                <a:ea typeface="BIZ UDPゴシック" panose="020B0400000000000000" pitchFamily="50" charset="-128"/>
              </a:rPr>
              <a:t>8,601</a:t>
            </a:r>
            <a:r>
              <a:rPr lang="ja-JP" altLang="en-US" dirty="0">
                <a:latin typeface="BIZ UDPゴシック" panose="020B0400000000000000" pitchFamily="50" charset="-128"/>
                <a:ea typeface="BIZ UDPゴシック" panose="020B0400000000000000" pitchFamily="50" charset="-128"/>
              </a:rPr>
              <a:t>件で、前年度に比べ</a:t>
            </a:r>
            <a:r>
              <a:rPr lang="en-US" altLang="ja-JP" dirty="0">
                <a:latin typeface="BIZ UDPゴシック" panose="020B0400000000000000" pitchFamily="50" charset="-128"/>
                <a:ea typeface="BIZ UDPゴシック" panose="020B0400000000000000" pitchFamily="50" charset="-128"/>
              </a:rPr>
              <a:t>1,020</a:t>
            </a:r>
            <a:r>
              <a:rPr lang="ja-JP" altLang="en-US" dirty="0">
                <a:latin typeface="BIZ UDPゴシック" panose="020B0400000000000000" pitchFamily="50" charset="-128"/>
                <a:ea typeface="BIZ UDPゴシック" panose="020B0400000000000000" pitchFamily="50" charset="-128"/>
              </a:rPr>
              <a:t>件（</a:t>
            </a:r>
            <a:r>
              <a:rPr lang="en-US" altLang="ja-JP" dirty="0">
                <a:latin typeface="BIZ UDPゴシック" panose="020B0400000000000000" pitchFamily="50" charset="-128"/>
                <a:ea typeface="BIZ UDPゴシック" panose="020B0400000000000000" pitchFamily="50" charset="-128"/>
              </a:rPr>
              <a:t>10.6%</a:t>
            </a:r>
            <a:r>
              <a:rPr lang="ja-JP" altLang="en-US" dirty="0">
                <a:latin typeface="BIZ UDPゴシック" panose="020B0400000000000000" pitchFamily="50" charset="-128"/>
                <a:ea typeface="BIZ UDPゴシック" panose="020B0400000000000000" pitchFamily="50" charset="-128"/>
              </a:rPr>
              <a:t>）</a:t>
            </a:r>
            <a:r>
              <a:rPr lang="ja-JP" altLang="en-US" dirty="0" smtClean="0">
                <a:latin typeface="BIZ UDPゴシック" panose="020B0400000000000000" pitchFamily="50" charset="-128"/>
                <a:ea typeface="BIZ UDPゴシック" panose="020B0400000000000000" pitchFamily="50" charset="-128"/>
              </a:rPr>
              <a:t>減少したが、相談</a:t>
            </a:r>
            <a:r>
              <a:rPr lang="ja-JP" altLang="en-US" dirty="0">
                <a:latin typeface="BIZ UDPゴシック" panose="020B0400000000000000" pitchFamily="50" charset="-128"/>
                <a:ea typeface="BIZ UDPゴシック" panose="020B0400000000000000" pitchFamily="50" charset="-128"/>
              </a:rPr>
              <a:t>全体に占める割合は</a:t>
            </a:r>
            <a:r>
              <a:rPr lang="en-US" altLang="ja-JP" dirty="0">
                <a:latin typeface="BIZ UDPゴシック" panose="020B0400000000000000" pitchFamily="50" charset="-128"/>
                <a:ea typeface="BIZ UDPゴシック" panose="020B0400000000000000" pitchFamily="50" charset="-128"/>
              </a:rPr>
              <a:t>12.1%</a:t>
            </a:r>
            <a:r>
              <a:rPr lang="ja-JP" altLang="en-US" dirty="0">
                <a:latin typeface="BIZ UDPゴシック" panose="020B0400000000000000" pitchFamily="50" charset="-128"/>
                <a:ea typeface="BIZ UDPゴシック" panose="020B0400000000000000" pitchFamily="50" charset="-128"/>
              </a:rPr>
              <a:t>となり、</a:t>
            </a:r>
            <a:r>
              <a:rPr lang="ja-JP" altLang="en-US" dirty="0" smtClean="0">
                <a:latin typeface="BIZ UDPゴシック" panose="020B0400000000000000" pitchFamily="50" charset="-128"/>
                <a:ea typeface="BIZ UDPゴシック" panose="020B0400000000000000" pitchFamily="50" charset="-128"/>
              </a:rPr>
              <a:t>横ばい。</a:t>
            </a:r>
            <a:endParaRPr lang="en-US" altLang="ja-JP" dirty="0" smtClean="0">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671418" y="1785694"/>
            <a:ext cx="4730545" cy="338554"/>
          </a:xfrm>
          <a:prstGeom prst="rect">
            <a:avLst/>
          </a:prstGeom>
          <a:noFill/>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契約</a:t>
            </a:r>
            <a:r>
              <a:rPr kumimoji="1" lang="ja-JP" altLang="en-US" sz="1600" b="1" dirty="0" smtClean="0">
                <a:latin typeface="BIZ UDPゴシック" panose="020B0400000000000000" pitchFamily="50" charset="-128"/>
                <a:ea typeface="BIZ UDPゴシック" panose="020B0400000000000000" pitchFamily="50" charset="-128"/>
              </a:rPr>
              <a:t>当事者</a:t>
            </a:r>
            <a:r>
              <a:rPr kumimoji="1" lang="ja-JP" altLang="en-US" sz="1600" b="1" dirty="0">
                <a:latin typeface="BIZ UDPゴシック" panose="020B0400000000000000" pitchFamily="50" charset="-128"/>
                <a:ea typeface="BIZ UDPゴシック" panose="020B0400000000000000" pitchFamily="50" charset="-128"/>
              </a:rPr>
              <a:t>の年代別件数</a:t>
            </a:r>
          </a:p>
        </p:txBody>
      </p:sp>
      <p:graphicFrame>
        <p:nvGraphicFramePr>
          <p:cNvPr id="14" name="表 13"/>
          <p:cNvGraphicFramePr>
            <a:graphicFrameLocks noGrp="1"/>
          </p:cNvGraphicFramePr>
          <p:nvPr>
            <p:extLst>
              <p:ext uri="{D42A27DB-BD31-4B8C-83A1-F6EECF244321}">
                <p14:modId xmlns:p14="http://schemas.microsoft.com/office/powerpoint/2010/main" val="1465032142"/>
              </p:ext>
            </p:extLst>
          </p:nvPr>
        </p:nvGraphicFramePr>
        <p:xfrm>
          <a:off x="139536" y="2124248"/>
          <a:ext cx="5870510" cy="4588056"/>
        </p:xfrm>
        <a:graphic>
          <a:graphicData uri="http://schemas.openxmlformats.org/drawingml/2006/table">
            <a:tbl>
              <a:tblPr/>
              <a:tblGrid>
                <a:gridCol w="596603">
                  <a:extLst>
                    <a:ext uri="{9D8B030D-6E8A-4147-A177-3AD203B41FA5}">
                      <a16:colId xmlns:a16="http://schemas.microsoft.com/office/drawing/2014/main" val="1848997125"/>
                    </a:ext>
                  </a:extLst>
                </a:gridCol>
                <a:gridCol w="763348">
                  <a:extLst>
                    <a:ext uri="{9D8B030D-6E8A-4147-A177-3AD203B41FA5}">
                      <a16:colId xmlns:a16="http://schemas.microsoft.com/office/drawing/2014/main" val="3013663404"/>
                    </a:ext>
                  </a:extLst>
                </a:gridCol>
                <a:gridCol w="565021">
                  <a:extLst>
                    <a:ext uri="{9D8B030D-6E8A-4147-A177-3AD203B41FA5}">
                      <a16:colId xmlns:a16="http://schemas.microsoft.com/office/drawing/2014/main" val="237456602"/>
                    </a:ext>
                  </a:extLst>
                </a:gridCol>
                <a:gridCol w="541188">
                  <a:extLst>
                    <a:ext uri="{9D8B030D-6E8A-4147-A177-3AD203B41FA5}">
                      <a16:colId xmlns:a16="http://schemas.microsoft.com/office/drawing/2014/main" val="3608819410"/>
                    </a:ext>
                  </a:extLst>
                </a:gridCol>
                <a:gridCol w="565198">
                  <a:extLst>
                    <a:ext uri="{9D8B030D-6E8A-4147-A177-3AD203B41FA5}">
                      <a16:colId xmlns:a16="http://schemas.microsoft.com/office/drawing/2014/main" val="3945332369"/>
                    </a:ext>
                  </a:extLst>
                </a:gridCol>
                <a:gridCol w="483518">
                  <a:extLst>
                    <a:ext uri="{9D8B030D-6E8A-4147-A177-3AD203B41FA5}">
                      <a16:colId xmlns:a16="http://schemas.microsoft.com/office/drawing/2014/main" val="3652256577"/>
                    </a:ext>
                  </a:extLst>
                </a:gridCol>
                <a:gridCol w="525646">
                  <a:extLst>
                    <a:ext uri="{9D8B030D-6E8A-4147-A177-3AD203B41FA5}">
                      <a16:colId xmlns:a16="http://schemas.microsoft.com/office/drawing/2014/main" val="176401140"/>
                    </a:ext>
                  </a:extLst>
                </a:gridCol>
                <a:gridCol w="567526">
                  <a:extLst>
                    <a:ext uri="{9D8B030D-6E8A-4147-A177-3AD203B41FA5}">
                      <a16:colId xmlns:a16="http://schemas.microsoft.com/office/drawing/2014/main" val="978572597"/>
                    </a:ext>
                  </a:extLst>
                </a:gridCol>
                <a:gridCol w="620165">
                  <a:extLst>
                    <a:ext uri="{9D8B030D-6E8A-4147-A177-3AD203B41FA5}">
                      <a16:colId xmlns:a16="http://schemas.microsoft.com/office/drawing/2014/main" val="4144174206"/>
                    </a:ext>
                  </a:extLst>
                </a:gridCol>
                <a:gridCol w="642297">
                  <a:extLst>
                    <a:ext uri="{9D8B030D-6E8A-4147-A177-3AD203B41FA5}">
                      <a16:colId xmlns:a16="http://schemas.microsoft.com/office/drawing/2014/main" val="2582429219"/>
                    </a:ext>
                  </a:extLst>
                </a:gridCol>
              </a:tblGrid>
              <a:tr h="254892">
                <a:tc gridSpan="2">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契約当事者</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ctr" fontAlgn="ctr"/>
                      <a:r>
                        <a:rPr lang="ja-JP" altLang="en-US" sz="1000" b="1" i="0" u="none" strike="noStrike">
                          <a:solidFill>
                            <a:srgbClr val="000000"/>
                          </a:solidFill>
                          <a:effectLst/>
                          <a:latin typeface="BIZ UDPゴシック" panose="020B0400000000000000" pitchFamily="50" charset="-128"/>
                          <a:ea typeface="BIZ UDPゴシック" panose="020B0400000000000000" pitchFamily="50" charset="-128"/>
                        </a:rPr>
                        <a:t>令和</a:t>
                      </a:r>
                      <a:r>
                        <a:rPr lang="en-US" altLang="ja-JP" sz="1000" b="1" i="0" u="none" strike="noStrike">
                          <a:solidFill>
                            <a:srgbClr val="000000"/>
                          </a:solidFill>
                          <a:effectLst/>
                          <a:latin typeface="BIZ UDPゴシック" panose="020B0400000000000000" pitchFamily="50" charset="-128"/>
                          <a:ea typeface="BIZ UDPゴシック" panose="020B0400000000000000" pitchFamily="50" charset="-128"/>
                        </a:rPr>
                        <a:t>3</a:t>
                      </a:r>
                      <a:r>
                        <a:rPr lang="ja-JP" altLang="en-US" sz="1000" b="1" i="0" u="none" strike="noStrike">
                          <a:solidFill>
                            <a:srgbClr val="000000"/>
                          </a:solidFill>
                          <a:effectLst/>
                          <a:latin typeface="BIZ UDPゴシック" panose="020B0400000000000000" pitchFamily="50" charset="-128"/>
                          <a:ea typeface="BIZ UDPゴシック" panose="020B0400000000000000" pitchFamily="50" charset="-128"/>
                        </a:rPr>
                        <a:t>年度</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令和</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年度</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増減率</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増減数</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249545"/>
                  </a:ext>
                </a:extLst>
              </a:tr>
              <a:tr h="254892">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年　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細区分</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件数</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構成比</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件数</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構成比</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479503431"/>
                  </a:ext>
                </a:extLst>
              </a:tr>
              <a:tr h="254892">
                <a:tc rowSpan="3">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２０歳未満</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１８歳未満</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1,671</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988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3">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2,165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1,238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20.2%</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250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3546234"/>
                  </a:ext>
                </a:extLst>
              </a:tr>
              <a:tr h="254892">
                <a:tc v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１８歳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306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0.4%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356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0.5%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14.0%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50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9187731"/>
                  </a:ext>
                </a:extLst>
              </a:tr>
              <a:tr h="254892">
                <a:tc v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１９歳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377</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0.5%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571</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0.7%</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34.0%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194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6532351"/>
                  </a:ext>
                </a:extLst>
              </a:tr>
              <a:tr h="254892">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２０歳代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２０～２９歳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6,930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9.8%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7,456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9.5%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7.1%</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526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2207977"/>
                  </a:ext>
                </a:extLst>
              </a:tr>
              <a:tr h="254892">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３０歳代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３０～３９歳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6,648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9.4%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7,727</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9.8%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14.0%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1,079</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969762"/>
                  </a:ext>
                </a:extLst>
              </a:tr>
              <a:tr h="254892">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４０歳代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４０～４９歳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8,805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12.4%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10,620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13.5%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17.1%</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1,815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069042"/>
                  </a:ext>
                </a:extLst>
              </a:tr>
              <a:tr h="254892">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５０歳代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５０～５９歳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10,813</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15.3%</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11,546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14.7%</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6.3%</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733</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463394"/>
                  </a:ext>
                </a:extLst>
              </a:tr>
              <a:tr h="254892">
                <a:tc rowSpan="2">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６０歳代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６０～６４歳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4,206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5.9%</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4,752</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6.0%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11.5%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546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8987299"/>
                  </a:ext>
                </a:extLst>
              </a:tr>
              <a:tr h="254892">
                <a:tc v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６５～６９歳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19,744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3,938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5">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21,134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4,327</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9.0%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389</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548743"/>
                  </a:ext>
                </a:extLst>
              </a:tr>
              <a:tr h="254892">
                <a:tc row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７０歳代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７０～７４歳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5,678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8.0%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6,228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7.9%</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8.8%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550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5554726"/>
                  </a:ext>
                </a:extLst>
              </a:tr>
              <a:tr h="254892">
                <a:tc v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７５～７９歳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4,072</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4,480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5.7%</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9.1%</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408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369951"/>
                  </a:ext>
                </a:extLst>
              </a:tr>
              <a:tr h="254892">
                <a:tc row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８０歳以上</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８０～８４歳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3,754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5.3%</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3,875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4.9%</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3.1%</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121</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219597"/>
                  </a:ext>
                </a:extLst>
              </a:tr>
              <a:tr h="254892">
                <a:tc v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８５歳以上</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2,302</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3.3%</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2,224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3.5%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78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9437692"/>
                  </a:ext>
                </a:extLst>
              </a:tr>
              <a:tr h="254892">
                <a:tc grid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その他（団体等）</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1,822</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1,923</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5.3%</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101</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2321013"/>
                  </a:ext>
                </a:extLst>
              </a:tr>
              <a:tr h="254892">
                <a:tc grid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不　明</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10,155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14.3%</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11,351</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14.4%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1,196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256120"/>
                  </a:ext>
                </a:extLst>
              </a:tr>
              <a:tr h="254892">
                <a:tc grid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計</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70,794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100.0%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78,674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100.0%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7,880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4595478"/>
                  </a:ext>
                </a:extLst>
              </a:tr>
            </a:tbl>
          </a:graphicData>
        </a:graphic>
      </p:graphicFrame>
      <p:sp>
        <p:nvSpPr>
          <p:cNvPr id="4" name="テキスト ボックス 3"/>
          <p:cNvSpPr txBox="1"/>
          <p:nvPr/>
        </p:nvSpPr>
        <p:spPr>
          <a:xfrm>
            <a:off x="9832651" y="6273441"/>
            <a:ext cx="2353618"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※PIO-NET</a:t>
            </a:r>
            <a:r>
              <a:rPr kumimoji="1" lang="ja-JP" altLang="en-US" sz="1100" dirty="0">
                <a:latin typeface="BIZ UDPゴシック" panose="020B0400000000000000" pitchFamily="50" charset="-128"/>
                <a:ea typeface="BIZ UDPゴシック" panose="020B0400000000000000" pitchFamily="50" charset="-128"/>
              </a:rPr>
              <a:t>未対応市町村を除く</a:t>
            </a:r>
          </a:p>
        </p:txBody>
      </p:sp>
      <p:sp>
        <p:nvSpPr>
          <p:cNvPr id="20" name="下カーブ矢印 19"/>
          <p:cNvSpPr/>
          <p:nvPr/>
        </p:nvSpPr>
        <p:spPr>
          <a:xfrm>
            <a:off x="9474188" y="2604709"/>
            <a:ext cx="804464" cy="429946"/>
          </a:xfrm>
          <a:prstGeom prst="curvedDownArrow">
            <a:avLst>
              <a:gd name="adj1" fmla="val 25000"/>
              <a:gd name="adj2" fmla="val 50000"/>
              <a:gd name="adj3" fmla="val 55236"/>
            </a:avLst>
          </a:prstGeom>
          <a:solidFill>
            <a:srgbClr val="F23C3C"/>
          </a:solidFill>
          <a:ln>
            <a:solidFill>
              <a:srgbClr val="F23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1" name="直線コネクタ 20"/>
          <p:cNvCxnSpPr/>
          <p:nvPr/>
        </p:nvCxnSpPr>
        <p:spPr>
          <a:xfrm>
            <a:off x="10059313" y="2878275"/>
            <a:ext cx="1035608" cy="372925"/>
          </a:xfrm>
          <a:prstGeom prst="line">
            <a:avLst/>
          </a:prstGeom>
          <a:ln w="12700">
            <a:solidFill>
              <a:srgbClr val="F23C3C"/>
            </a:solidFill>
          </a:ln>
        </p:spPr>
        <p:style>
          <a:lnRef idx="1">
            <a:schemeClr val="dk1"/>
          </a:lnRef>
          <a:fillRef idx="0">
            <a:schemeClr val="dk1"/>
          </a:fillRef>
          <a:effectRef idx="0">
            <a:schemeClr val="dk1"/>
          </a:effectRef>
          <a:fontRef idx="minor">
            <a:schemeClr val="tx1"/>
          </a:fontRef>
        </p:style>
      </p:cxnSp>
      <p:sp>
        <p:nvSpPr>
          <p:cNvPr id="23" name="楕円 22"/>
          <p:cNvSpPr/>
          <p:nvPr/>
        </p:nvSpPr>
        <p:spPr>
          <a:xfrm>
            <a:off x="10920158" y="2713290"/>
            <a:ext cx="1188130" cy="1118399"/>
          </a:xfrm>
          <a:prstGeom prst="ellipse">
            <a:avLst/>
          </a:prstGeom>
          <a:solidFill>
            <a:srgbClr val="F23C3C"/>
          </a:solidFill>
          <a:ln>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ほぼ</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横ばい</a:t>
            </a:r>
          </a:p>
        </p:txBody>
      </p:sp>
      <p:sp>
        <p:nvSpPr>
          <p:cNvPr id="7" name="スライド番号プレースホルダー 6"/>
          <p:cNvSpPr>
            <a:spLocks noGrp="1"/>
          </p:cNvSpPr>
          <p:nvPr>
            <p:ph type="sldNum" sz="quarter" idx="12"/>
          </p:nvPr>
        </p:nvSpPr>
        <p:spPr>
          <a:xfrm>
            <a:off x="9365088" y="6492875"/>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sp>
        <p:nvSpPr>
          <p:cNvPr id="13" name="正方形/長方形 12"/>
          <p:cNvSpPr/>
          <p:nvPr/>
        </p:nvSpPr>
        <p:spPr>
          <a:xfrm>
            <a:off x="6115051" y="2371726"/>
            <a:ext cx="571500" cy="232984"/>
          </a:xfrm>
          <a:prstGeom prst="rect">
            <a:avLst/>
          </a:prstGeom>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000" dirty="0" smtClean="0">
                <a:latin typeface="BIZ UDPゴシック" panose="020B0400000000000000" pitchFamily="50" charset="-128"/>
                <a:ea typeface="BIZ UDPゴシック" panose="020B0400000000000000" pitchFamily="50" charset="-128"/>
              </a:rPr>
              <a:t>（件数）</a:t>
            </a:r>
            <a:endParaRPr lang="ja-JP" sz="1000" dirty="0">
              <a:latin typeface="BIZ UDPゴシック" panose="020B0400000000000000" pitchFamily="50" charset="-128"/>
              <a:ea typeface="BIZ UDPゴシック" panose="020B0400000000000000" pitchFamily="50" charset="-128"/>
            </a:endParaRPr>
          </a:p>
        </p:txBody>
      </p:sp>
      <p:sp>
        <p:nvSpPr>
          <p:cNvPr id="15" name="正方形/長方形 14"/>
          <p:cNvSpPr/>
          <p:nvPr/>
        </p:nvSpPr>
        <p:spPr>
          <a:xfrm>
            <a:off x="10603108" y="2418916"/>
            <a:ext cx="491813" cy="228214"/>
          </a:xfrm>
          <a:prstGeom prst="rect">
            <a:avLst/>
          </a:prstGeom>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000" dirty="0" smtClean="0">
                <a:latin typeface="BIZ UDPゴシック" panose="020B0400000000000000" pitchFamily="50" charset="-128"/>
                <a:ea typeface="BIZ UDPゴシック" panose="020B0400000000000000" pitchFamily="50" charset="-128"/>
              </a:rPr>
              <a:t>（％）</a:t>
            </a:r>
            <a:endParaRPr lang="ja-JP" sz="1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44145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074938" y="1914680"/>
            <a:ext cx="5834378" cy="4773582"/>
          </a:xfrm>
          <a:prstGeom prst="rect">
            <a:avLst/>
          </a:prstGeom>
        </p:spPr>
      </p:pic>
      <p:pic>
        <p:nvPicPr>
          <p:cNvPr id="3" name="図 2"/>
          <p:cNvPicPr>
            <a:picLocks noChangeAspect="1"/>
          </p:cNvPicPr>
          <p:nvPr/>
        </p:nvPicPr>
        <p:blipFill>
          <a:blip r:embed="rId4"/>
          <a:stretch>
            <a:fillRect/>
          </a:stretch>
        </p:blipFill>
        <p:spPr>
          <a:xfrm>
            <a:off x="133673" y="2007219"/>
            <a:ext cx="5797798" cy="4694327"/>
          </a:xfrm>
          <a:prstGeom prst="rect">
            <a:avLst/>
          </a:prstGeom>
        </p:spPr>
      </p:pic>
      <p:sp>
        <p:nvSpPr>
          <p:cNvPr id="6" name="タイトル 1"/>
          <p:cNvSpPr txBox="1">
            <a:spLocks/>
          </p:cNvSpPr>
          <p:nvPr/>
        </p:nvSpPr>
        <p:spPr>
          <a:xfrm>
            <a:off x="0" y="0"/>
            <a:ext cx="12192000" cy="900000"/>
          </a:xfrm>
          <a:prstGeom prst="rect">
            <a:avLst/>
          </a:prstGeom>
          <a:solidFill>
            <a:schemeClr val="accent5">
              <a:lumMod val="60000"/>
              <a:lumOff val="4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　</a:t>
            </a:r>
            <a:r>
              <a:rPr lang="en-US" altLang="ja-JP" sz="3200" b="1" dirty="0">
                <a:solidFill>
                  <a:schemeClr val="bg1"/>
                </a:solidFill>
                <a:latin typeface="Meiryo UI" panose="020B0604030504040204" pitchFamily="50" charset="-128"/>
                <a:ea typeface="Meiryo UI" panose="020B0604030504040204" pitchFamily="50" charset="-128"/>
              </a:rPr>
              <a:t>30</a:t>
            </a:r>
            <a:r>
              <a:rPr lang="ja-JP" altLang="en-US" sz="3200" b="1" dirty="0">
                <a:solidFill>
                  <a:schemeClr val="bg1"/>
                </a:solidFill>
                <a:latin typeface="Meiryo UI" panose="020B0604030504040204" pitchFamily="50" charset="-128"/>
                <a:ea typeface="Meiryo UI" panose="020B0604030504040204" pitchFamily="50" charset="-128"/>
              </a:rPr>
              <a:t>歳未満の若年者の相談の割合は</a:t>
            </a:r>
            <a:r>
              <a:rPr lang="ja-JP" altLang="en-US" sz="3200" b="1" dirty="0" smtClean="0">
                <a:solidFill>
                  <a:schemeClr val="bg1"/>
                </a:solidFill>
                <a:latin typeface="Meiryo UI" panose="020B0604030504040204" pitchFamily="50" charset="-128"/>
                <a:ea typeface="Meiryo UI" panose="020B0604030504040204" pitchFamily="50" charset="-128"/>
              </a:rPr>
              <a:t>横ばい</a:t>
            </a:r>
            <a:endParaRPr lang="ja-JP" altLang="en-US" sz="3200" b="1" dirty="0">
              <a:solidFill>
                <a:schemeClr val="bg1"/>
              </a:solidFill>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a:xfrm>
            <a:off x="9360770" y="6492875"/>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32</a:t>
            </a:fld>
            <a:endParaRPr kumimoji="1" lang="ja-JP" altLang="en-US">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05406" y="1040456"/>
            <a:ext cx="11898564" cy="646331"/>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smtClean="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賃貸</a:t>
            </a:r>
            <a:r>
              <a:rPr lang="ja-JP" altLang="en-US" dirty="0" smtClean="0">
                <a:latin typeface="BIZ UDPゴシック" panose="020B0400000000000000" pitchFamily="50" charset="-128"/>
                <a:ea typeface="BIZ UDPゴシック" panose="020B0400000000000000" pitchFamily="50" charset="-128"/>
              </a:rPr>
              <a:t>アパート・マンション」に関する相談が最多。</a:t>
            </a:r>
            <a:endParaRPr lang="en-US" altLang="ja-JP" dirty="0" smtClean="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lang="ja-JP" altLang="en-US" dirty="0" smtClean="0">
                <a:latin typeface="BIZ UDPゴシック" panose="020B0400000000000000" pitchFamily="50" charset="-128"/>
                <a:ea typeface="BIZ UDPゴシック" panose="020B0400000000000000" pitchFamily="50" charset="-128"/>
              </a:rPr>
              <a:t>「インターネットゲーム</a:t>
            </a:r>
            <a:r>
              <a:rPr lang="ja-JP" altLang="en-US" dirty="0">
                <a:latin typeface="BIZ UDPゴシック" panose="020B0400000000000000" pitchFamily="50" charset="-128"/>
                <a:ea typeface="BIZ UDPゴシック" panose="020B0400000000000000" pitchFamily="50" charset="-128"/>
              </a:rPr>
              <a:t>」、「エステティックサービス」</a:t>
            </a:r>
            <a:r>
              <a:rPr lang="ja-JP" altLang="en-US" dirty="0" smtClean="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内職・</a:t>
            </a:r>
            <a:r>
              <a:rPr lang="ja-JP" altLang="en-US" dirty="0" smtClean="0">
                <a:latin typeface="BIZ UDPゴシック" panose="020B0400000000000000" pitchFamily="50" charset="-128"/>
                <a:ea typeface="BIZ UDPゴシック" panose="020B0400000000000000" pitchFamily="50" charset="-128"/>
              </a:rPr>
              <a:t>副業」は、いずれ</a:t>
            </a:r>
            <a:r>
              <a:rPr lang="ja-JP" altLang="en-US" dirty="0">
                <a:latin typeface="BIZ UDPゴシック" panose="020B0400000000000000" pitchFamily="50" charset="-128"/>
                <a:ea typeface="BIZ UDPゴシック" panose="020B0400000000000000" pitchFamily="50" charset="-128"/>
              </a:rPr>
              <a:t>も相談全体に占める割合が</a:t>
            </a:r>
            <a:r>
              <a:rPr lang="ja-JP" altLang="en-US" dirty="0" smtClean="0">
                <a:latin typeface="BIZ UDPゴシック" panose="020B0400000000000000" pitchFamily="50" charset="-128"/>
                <a:ea typeface="BIZ UDPゴシック" panose="020B0400000000000000" pitchFamily="50" charset="-128"/>
              </a:rPr>
              <a:t>高い。</a:t>
            </a:r>
          </a:p>
        </p:txBody>
      </p:sp>
      <p:sp>
        <p:nvSpPr>
          <p:cNvPr id="5" name="楕円 4"/>
          <p:cNvSpPr/>
          <p:nvPr/>
        </p:nvSpPr>
        <p:spPr>
          <a:xfrm>
            <a:off x="9679259" y="2609385"/>
            <a:ext cx="1711477" cy="17255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9566" y="4881804"/>
            <a:ext cx="979214" cy="979214"/>
          </a:xfrm>
          <a:prstGeom prst="rect">
            <a:avLst/>
          </a:prstGeom>
        </p:spPr>
      </p:pic>
      <p:sp>
        <p:nvSpPr>
          <p:cNvPr id="8" name="テキスト ボックス 7"/>
          <p:cNvSpPr txBox="1"/>
          <p:nvPr/>
        </p:nvSpPr>
        <p:spPr>
          <a:xfrm>
            <a:off x="10199031" y="3398414"/>
            <a:ext cx="1022248" cy="369332"/>
          </a:xfrm>
          <a:prstGeom prst="rect">
            <a:avLst/>
          </a:prstGeom>
          <a:noFill/>
        </p:spPr>
        <p:txBody>
          <a:bodyPr wrap="square" rtlCol="0">
            <a:spAutoFit/>
          </a:bodyPr>
          <a:lstStyle/>
          <a:p>
            <a:r>
              <a:rPr kumimoji="1" lang="en-US" altLang="ja-JP" dirty="0" smtClean="0">
                <a:solidFill>
                  <a:srgbClr val="FF0000"/>
                </a:solidFill>
                <a:latin typeface="BIZ UDPゴシック" panose="020B0400000000000000" pitchFamily="50" charset="-128"/>
                <a:ea typeface="BIZ UDPゴシック" panose="020B0400000000000000" pitchFamily="50" charset="-128"/>
              </a:rPr>
              <a:t>58.7%</a:t>
            </a:r>
            <a:endParaRPr kumimoji="1" lang="ja-JP" altLang="en-US" dirty="0">
              <a:solidFill>
                <a:srgbClr val="FF0000"/>
              </a:solidFill>
              <a:latin typeface="BIZ UDPゴシック" panose="020B0400000000000000" pitchFamily="50" charset="-128"/>
              <a:ea typeface="BIZ UDPゴシック" panose="020B0400000000000000" pitchFamily="50" charset="-128"/>
            </a:endParaRPr>
          </a:p>
        </p:txBody>
      </p:sp>
      <p:sp>
        <p:nvSpPr>
          <p:cNvPr id="21" name="テキスト ボックス 20"/>
          <p:cNvSpPr txBox="1"/>
          <p:nvPr/>
        </p:nvSpPr>
        <p:spPr>
          <a:xfrm>
            <a:off x="10710155" y="4236328"/>
            <a:ext cx="1066289" cy="369332"/>
          </a:xfrm>
          <a:prstGeom prst="rect">
            <a:avLst/>
          </a:prstGeom>
          <a:noFill/>
        </p:spPr>
        <p:txBody>
          <a:bodyPr wrap="square" rtlCol="0">
            <a:spAutoFit/>
          </a:bodyPr>
          <a:lstStyle/>
          <a:p>
            <a:r>
              <a:rPr kumimoji="1" lang="en-US" altLang="ja-JP" dirty="0" smtClean="0">
                <a:solidFill>
                  <a:srgbClr val="FF0000"/>
                </a:solidFill>
                <a:latin typeface="BIZ UDPゴシック" panose="020B0400000000000000" pitchFamily="50" charset="-128"/>
                <a:ea typeface="BIZ UDPゴシック" panose="020B0400000000000000" pitchFamily="50" charset="-128"/>
              </a:rPr>
              <a:t>67.8%</a:t>
            </a:r>
            <a:endParaRPr kumimoji="1" lang="ja-JP" altLang="en-US" dirty="0">
              <a:solidFill>
                <a:srgbClr val="FF0000"/>
              </a:solidFill>
              <a:latin typeface="BIZ UDPゴシック" panose="020B0400000000000000" pitchFamily="50" charset="-128"/>
              <a:ea typeface="BIZ UDPゴシック" panose="020B0400000000000000" pitchFamily="50" charset="-128"/>
            </a:endParaRPr>
          </a:p>
        </p:txBody>
      </p:sp>
      <p:sp>
        <p:nvSpPr>
          <p:cNvPr id="22" name="テキスト ボックス 21"/>
          <p:cNvSpPr txBox="1"/>
          <p:nvPr/>
        </p:nvSpPr>
        <p:spPr>
          <a:xfrm>
            <a:off x="10027064" y="2798169"/>
            <a:ext cx="1093926" cy="369332"/>
          </a:xfrm>
          <a:prstGeom prst="rect">
            <a:avLst/>
          </a:prstGeom>
          <a:noFill/>
        </p:spPr>
        <p:txBody>
          <a:bodyPr wrap="square" rtlCol="0">
            <a:spAutoFit/>
          </a:bodyPr>
          <a:lstStyle/>
          <a:p>
            <a:r>
              <a:rPr lang="en-US" altLang="ja-JP" dirty="0" smtClean="0">
                <a:solidFill>
                  <a:srgbClr val="FF0000"/>
                </a:solidFill>
                <a:latin typeface="BIZ UDPゴシック" panose="020B0400000000000000" pitchFamily="50" charset="-128"/>
                <a:ea typeface="BIZ UDPゴシック" panose="020B0400000000000000" pitchFamily="50" charset="-128"/>
              </a:rPr>
              <a:t>49.9</a:t>
            </a:r>
            <a:r>
              <a:rPr kumimoji="1" lang="en-US" altLang="ja-JP" dirty="0" smtClean="0">
                <a:solidFill>
                  <a:srgbClr val="FF0000"/>
                </a:solidFill>
                <a:latin typeface="BIZ UDPゴシック" panose="020B0400000000000000" pitchFamily="50" charset="-128"/>
                <a:ea typeface="BIZ UDPゴシック" panose="020B0400000000000000" pitchFamily="50" charset="-128"/>
              </a:rPr>
              <a:t>%</a:t>
            </a:r>
            <a:endParaRPr kumimoji="1" lang="ja-JP" altLang="en-US" dirty="0">
              <a:solidFill>
                <a:srgbClr val="FF0000"/>
              </a:solidFill>
              <a:latin typeface="BIZ UDPゴシック" panose="020B0400000000000000" pitchFamily="50" charset="-128"/>
              <a:ea typeface="BIZ UDPゴシック" panose="020B0400000000000000" pitchFamily="50" charset="-128"/>
            </a:endParaRPr>
          </a:p>
        </p:txBody>
      </p:sp>
      <p:sp>
        <p:nvSpPr>
          <p:cNvPr id="17" name="テキスト ボックス 16"/>
          <p:cNvSpPr txBox="1"/>
          <p:nvPr/>
        </p:nvSpPr>
        <p:spPr>
          <a:xfrm>
            <a:off x="5411356" y="6221789"/>
            <a:ext cx="675249" cy="253916"/>
          </a:xfrm>
          <a:prstGeom prst="rect">
            <a:avLst/>
          </a:prstGeom>
          <a:noFill/>
        </p:spPr>
        <p:txBody>
          <a:bodyPr wrap="square" rtlCol="0">
            <a:spAutoFit/>
          </a:bodyPr>
          <a:lstStyle/>
          <a:p>
            <a:r>
              <a:rPr kumimoji="1" lang="ja-JP" altLang="en-US" sz="1000" dirty="0" smtClean="0">
                <a:latin typeface="BIZ UDPゴシック" panose="020B0400000000000000" pitchFamily="50" charset="-128"/>
                <a:ea typeface="BIZ UDPゴシック" panose="020B0400000000000000" pitchFamily="50" charset="-128"/>
              </a:rPr>
              <a:t>（件数）</a:t>
            </a:r>
            <a:endParaRPr kumimoji="1" lang="ja-JP" altLang="en-US" sz="1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61329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6078556" y="1932895"/>
            <a:ext cx="6108721" cy="4493141"/>
          </a:xfrm>
          <a:prstGeom prst="rect">
            <a:avLst/>
          </a:prstGeom>
        </p:spPr>
      </p:pic>
      <p:pic>
        <p:nvPicPr>
          <p:cNvPr id="3" name="図 2"/>
          <p:cNvPicPr>
            <a:picLocks noChangeAspect="1"/>
          </p:cNvPicPr>
          <p:nvPr/>
        </p:nvPicPr>
        <p:blipFill>
          <a:blip r:embed="rId4"/>
          <a:stretch>
            <a:fillRect/>
          </a:stretch>
        </p:blipFill>
        <p:spPr>
          <a:xfrm>
            <a:off x="202392" y="1932895"/>
            <a:ext cx="5974598" cy="4804064"/>
          </a:xfrm>
          <a:prstGeom prst="rect">
            <a:avLst/>
          </a:prstGeom>
        </p:spPr>
      </p:pic>
      <p:sp>
        <p:nvSpPr>
          <p:cNvPr id="6" name="タイトル 1"/>
          <p:cNvSpPr txBox="1">
            <a:spLocks/>
          </p:cNvSpPr>
          <p:nvPr/>
        </p:nvSpPr>
        <p:spPr>
          <a:xfrm>
            <a:off x="0" y="0"/>
            <a:ext cx="12192000" cy="900000"/>
          </a:xfrm>
          <a:prstGeom prst="rect">
            <a:avLst/>
          </a:prstGeom>
          <a:solidFill>
            <a:schemeClr val="accent5">
              <a:lumMod val="60000"/>
              <a:lumOff val="4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　</a:t>
            </a:r>
            <a:r>
              <a:rPr lang="en-US" altLang="ja-JP" sz="3200" b="1" dirty="0">
                <a:solidFill>
                  <a:schemeClr val="bg1"/>
                </a:solidFill>
                <a:latin typeface="Meiryo UI" panose="020B0604030504040204" pitchFamily="50" charset="-128"/>
                <a:ea typeface="Meiryo UI" panose="020B0604030504040204" pitchFamily="50" charset="-128"/>
              </a:rPr>
              <a:t>30</a:t>
            </a:r>
            <a:r>
              <a:rPr lang="ja-JP" altLang="en-US" sz="3200" b="1" dirty="0">
                <a:solidFill>
                  <a:schemeClr val="bg1"/>
                </a:solidFill>
                <a:latin typeface="Meiryo UI" panose="020B0604030504040204" pitchFamily="50" charset="-128"/>
                <a:ea typeface="Meiryo UI" panose="020B0604030504040204" pitchFamily="50" charset="-128"/>
              </a:rPr>
              <a:t>歳未満の若年者の相談の割合は</a:t>
            </a:r>
            <a:r>
              <a:rPr lang="ja-JP" altLang="en-US" sz="3200" b="1" dirty="0" smtClean="0">
                <a:solidFill>
                  <a:schemeClr val="bg1"/>
                </a:solidFill>
                <a:latin typeface="Meiryo UI" panose="020B0604030504040204" pitchFamily="50" charset="-128"/>
                <a:ea typeface="Meiryo UI" panose="020B0604030504040204" pitchFamily="50" charset="-128"/>
              </a:rPr>
              <a:t>横ばい</a:t>
            </a:r>
            <a:endParaRPr lang="ja-JP" altLang="en-US" sz="3200" b="1" dirty="0">
              <a:solidFill>
                <a:schemeClr val="bg1"/>
              </a:solidFill>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a:xfrm>
            <a:off x="9360770" y="6492875"/>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33</a:t>
            </a:fld>
            <a:endParaRPr kumimoji="1" lang="ja-JP" altLang="en-US">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05406" y="1040456"/>
            <a:ext cx="11898564" cy="646331"/>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smtClean="0">
                <a:latin typeface="BIZ UDPゴシック" panose="020B0400000000000000" pitchFamily="50" charset="-128"/>
                <a:ea typeface="BIZ UDPゴシック" panose="020B0400000000000000" pitchFamily="50" charset="-128"/>
              </a:rPr>
              <a:t>販売購入形態別では、「通信販売」が最多。</a:t>
            </a:r>
            <a:endParaRPr lang="en-US" altLang="ja-JP" dirty="0" smtClean="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lang="ja-JP" altLang="en-US" dirty="0" smtClean="0">
                <a:latin typeface="BIZ UDPゴシック" panose="020B0400000000000000" pitchFamily="50" charset="-128"/>
                <a:ea typeface="BIZ UDPゴシック" panose="020B0400000000000000" pitchFamily="50" charset="-128"/>
              </a:rPr>
              <a:t>「マルチ・マルチ</a:t>
            </a:r>
            <a:r>
              <a:rPr lang="ja-JP" altLang="en-US" dirty="0">
                <a:latin typeface="BIZ UDPゴシック" panose="020B0400000000000000" pitchFamily="50" charset="-128"/>
                <a:ea typeface="BIZ UDPゴシック" panose="020B0400000000000000" pitchFamily="50" charset="-128"/>
              </a:rPr>
              <a:t>まがい」は</a:t>
            </a:r>
            <a:r>
              <a:rPr lang="ja-JP" altLang="en-US" dirty="0" smtClean="0">
                <a:latin typeface="BIZ UDPゴシック" panose="020B0400000000000000" pitchFamily="50" charset="-128"/>
                <a:ea typeface="BIZ UDPゴシック" panose="020B0400000000000000" pitchFamily="50" charset="-128"/>
              </a:rPr>
              <a:t>、相談</a:t>
            </a:r>
            <a:r>
              <a:rPr lang="ja-JP" altLang="en-US" dirty="0">
                <a:latin typeface="BIZ UDPゴシック" panose="020B0400000000000000" pitchFamily="50" charset="-128"/>
                <a:ea typeface="BIZ UDPゴシック" panose="020B0400000000000000" pitchFamily="50" charset="-128"/>
              </a:rPr>
              <a:t>全体に占める割合が</a:t>
            </a:r>
            <a:r>
              <a:rPr lang="ja-JP" altLang="en-US" dirty="0" smtClean="0">
                <a:latin typeface="BIZ UDPゴシック" panose="020B0400000000000000" pitchFamily="50" charset="-128"/>
                <a:ea typeface="BIZ UDPゴシック" panose="020B0400000000000000" pitchFamily="50" charset="-128"/>
              </a:rPr>
              <a:t>高い。</a:t>
            </a:r>
            <a:endParaRPr lang="en-US" altLang="ja-JP" dirty="0">
              <a:latin typeface="BIZ UDPゴシック" panose="020B0400000000000000" pitchFamily="50" charset="-128"/>
              <a:ea typeface="BIZ UDPゴシック" panose="020B0400000000000000" pitchFamily="50" charset="-128"/>
            </a:endParaRPr>
          </a:p>
        </p:txBody>
      </p:sp>
      <p:sp>
        <p:nvSpPr>
          <p:cNvPr id="23" name="テキスト ボックス 22"/>
          <p:cNvSpPr txBox="1"/>
          <p:nvPr/>
        </p:nvSpPr>
        <p:spPr>
          <a:xfrm>
            <a:off x="10540449" y="3544525"/>
            <a:ext cx="1034153" cy="369332"/>
          </a:xfrm>
          <a:prstGeom prst="rect">
            <a:avLst/>
          </a:prstGeom>
          <a:noFill/>
        </p:spPr>
        <p:txBody>
          <a:bodyPr wrap="square" rtlCol="0">
            <a:spAutoFit/>
          </a:bodyPr>
          <a:lstStyle/>
          <a:p>
            <a:r>
              <a:rPr kumimoji="1" lang="en-US" altLang="ja-JP" dirty="0" smtClean="0">
                <a:solidFill>
                  <a:srgbClr val="FF0000"/>
                </a:solidFill>
                <a:latin typeface="BIZ UDPゴシック" panose="020B0400000000000000" pitchFamily="50" charset="-128"/>
                <a:ea typeface="BIZ UDPゴシック" panose="020B0400000000000000" pitchFamily="50" charset="-128"/>
              </a:rPr>
              <a:t>49.3%</a:t>
            </a:r>
            <a:endParaRPr kumimoji="1" lang="ja-JP" altLang="en-US" dirty="0">
              <a:solidFill>
                <a:srgbClr val="FF0000"/>
              </a:solidFill>
              <a:latin typeface="BIZ UDPゴシック" panose="020B0400000000000000" pitchFamily="50" charset="-128"/>
              <a:ea typeface="BIZ UDPゴシック" panose="020B0400000000000000" pitchFamily="50" charset="-128"/>
            </a:endParaRPr>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9696" y="4615313"/>
            <a:ext cx="1322560" cy="1463009"/>
          </a:xfrm>
          <a:prstGeom prst="rect">
            <a:avLst/>
          </a:prstGeom>
        </p:spPr>
      </p:pic>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5479" y="4662315"/>
            <a:ext cx="1112642" cy="1159002"/>
          </a:xfrm>
          <a:prstGeom prst="rect">
            <a:avLst/>
          </a:prstGeom>
        </p:spPr>
      </p:pic>
      <p:sp>
        <p:nvSpPr>
          <p:cNvPr id="11" name="楕円 10"/>
          <p:cNvSpPr/>
          <p:nvPr/>
        </p:nvSpPr>
        <p:spPr>
          <a:xfrm>
            <a:off x="10635303" y="3891555"/>
            <a:ext cx="677565" cy="6419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57299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bwMode="gray">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a:xfrm>
            <a:off x="9344890" y="6492875"/>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sp>
        <p:nvSpPr>
          <p:cNvPr id="5" name="タイトル 1"/>
          <p:cNvSpPr txBox="1">
            <a:spLocks/>
          </p:cNvSpPr>
          <p:nvPr/>
        </p:nvSpPr>
        <p:spPr>
          <a:xfrm>
            <a:off x="838200" y="501650"/>
            <a:ext cx="10515600" cy="5854700"/>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800" dirty="0">
              <a:solidFill>
                <a:sysClr val="windowText" lastClr="000000"/>
              </a:solidFill>
              <a:latin typeface="Meiryo UI" panose="020B0604030504040204" pitchFamily="50" charset="-128"/>
              <a:ea typeface="Meiryo UI" panose="020B0604030504040204" pitchFamily="50" charset="-128"/>
            </a:endParaRPr>
          </a:p>
          <a:p>
            <a:r>
              <a:rPr lang="ja-JP" altLang="en-US" sz="2800" dirty="0">
                <a:solidFill>
                  <a:sysClr val="windowText" lastClr="000000"/>
                </a:solidFill>
                <a:latin typeface="Meiryo UI" panose="020B0604030504040204" pitchFamily="50" charset="-128"/>
                <a:ea typeface="Meiryo UI" panose="020B0604030504040204" pitchFamily="50" charset="-128"/>
              </a:rPr>
              <a:t>　</a:t>
            </a:r>
            <a:r>
              <a:rPr lang="ja-JP" altLang="en-US" sz="3000" b="1" u="sng" dirty="0">
                <a:solidFill>
                  <a:sysClr val="windowText" lastClr="000000"/>
                </a:solidFill>
                <a:latin typeface="BIZ UDPゴシック" panose="020B0400000000000000" pitchFamily="50" charset="-128"/>
                <a:ea typeface="BIZ UDPゴシック" panose="020B0400000000000000" pitchFamily="50" charset="-128"/>
              </a:rPr>
              <a:t>アドバイス</a:t>
            </a:r>
            <a:endParaRPr lang="en-US" altLang="ja-JP" sz="3000" b="1" u="sng" dirty="0">
              <a:solidFill>
                <a:sysClr val="windowText" lastClr="000000"/>
              </a:solidFill>
              <a:latin typeface="BIZ UDPゴシック" panose="020B0400000000000000" pitchFamily="50" charset="-128"/>
              <a:ea typeface="BIZ UDPゴシック" panose="020B0400000000000000" pitchFamily="50" charset="-128"/>
            </a:endParaRPr>
          </a:p>
          <a:p>
            <a:endParaRPr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marL="800100" indent="-457200">
              <a:buFont typeface="Wingdings" panose="05000000000000000000" pitchFamily="2" charset="2"/>
              <a:buChar char="l"/>
            </a:pP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契約をする場合は、</a:t>
            </a:r>
            <a:r>
              <a:rPr lang="ja-JP" altLang="en-US" sz="2600" u="sng" dirty="0">
                <a:solidFill>
                  <a:srgbClr val="FF0000"/>
                </a:solidFill>
                <a:latin typeface="BIZ UDPゴシック" panose="020B0400000000000000" pitchFamily="50" charset="-128"/>
                <a:ea typeface="BIZ UDPゴシック" panose="020B0400000000000000" pitchFamily="50" charset="-128"/>
              </a:rPr>
              <a:t>契約内容</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a:t>
            </a:r>
            <a:r>
              <a:rPr lang="ja-JP" altLang="en-US" sz="2600" u="sng" dirty="0">
                <a:solidFill>
                  <a:srgbClr val="FF0000"/>
                </a:solidFill>
                <a:latin typeface="BIZ UDPゴシック" panose="020B0400000000000000" pitchFamily="50" charset="-128"/>
                <a:ea typeface="BIZ UDPゴシック" panose="020B0400000000000000" pitchFamily="50" charset="-128"/>
              </a:rPr>
              <a:t>契約金額</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等をよく確認して慎重に</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a:t>
            </a:r>
            <a:endParaRPr lang="en-US" altLang="ja-JP" sz="2600" dirty="0" smtClean="0">
              <a:solidFill>
                <a:sysClr val="windowText" lastClr="000000"/>
              </a:solidFill>
              <a:latin typeface="BIZ UDPゴシック" panose="020B0400000000000000" pitchFamily="50" charset="-128"/>
              <a:ea typeface="BIZ UDPゴシック" panose="020B0400000000000000" pitchFamily="50" charset="-128"/>
            </a:endParaRPr>
          </a:p>
          <a:p>
            <a:pPr marL="800100" indent="-457200">
              <a:buFont typeface="Wingdings" panose="05000000000000000000" pitchFamily="2" charset="2"/>
              <a:buChar char="l"/>
            </a:pPr>
            <a:endParaRPr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marL="800100" indent="-457200">
              <a:buFont typeface="Wingdings" panose="05000000000000000000" pitchFamily="2" charset="2"/>
              <a:buChar char="l"/>
            </a:pP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インターネット通販では、購入手続きを進める前に</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a:t>
            </a:r>
            <a:r>
              <a:rPr lang="ja-JP" altLang="en-US" sz="2600" u="sng" dirty="0" smtClean="0">
                <a:solidFill>
                  <a:srgbClr val="FF0000"/>
                </a:solidFill>
                <a:latin typeface="BIZ UDPゴシック" panose="020B0400000000000000" pitchFamily="50" charset="-128"/>
                <a:ea typeface="BIZ UDPゴシック" panose="020B0400000000000000" pitchFamily="50" charset="-128"/>
              </a:rPr>
              <a:t>通販</a:t>
            </a:r>
            <a:r>
              <a:rPr lang="ja-JP" altLang="en-US" sz="2600" u="sng" dirty="0">
                <a:solidFill>
                  <a:srgbClr val="FF0000"/>
                </a:solidFill>
                <a:latin typeface="BIZ UDPゴシック" panose="020B0400000000000000" pitchFamily="50" charset="-128"/>
                <a:ea typeface="BIZ UDPゴシック" panose="020B0400000000000000" pitchFamily="50" charset="-128"/>
              </a:rPr>
              <a:t>サイト</a:t>
            </a:r>
            <a:r>
              <a:rPr lang="ja-JP" altLang="en-US" sz="2600" u="sng" dirty="0" smtClean="0">
                <a:solidFill>
                  <a:srgbClr val="FF0000"/>
                </a:solidFill>
                <a:latin typeface="BIZ UDPゴシック" panose="020B0400000000000000" pitchFamily="50" charset="-128"/>
                <a:ea typeface="BIZ UDPゴシック" panose="020B0400000000000000" pitchFamily="50" charset="-128"/>
              </a:rPr>
              <a:t>の</a:t>
            </a:r>
            <a:endParaRPr lang="en-US" altLang="ja-JP" sz="2600" u="sng" dirty="0" smtClean="0">
              <a:solidFill>
                <a:srgbClr val="FF0000"/>
              </a:solidFill>
              <a:latin typeface="BIZ UDPゴシック" panose="020B0400000000000000" pitchFamily="50" charset="-128"/>
              <a:ea typeface="BIZ UDPゴシック" panose="020B0400000000000000" pitchFamily="50" charset="-128"/>
            </a:endParaRPr>
          </a:p>
          <a:p>
            <a:pPr marL="342900"/>
            <a:r>
              <a:rPr lang="ja-JP" altLang="en-US" sz="2600" dirty="0">
                <a:solidFill>
                  <a:srgbClr val="FF0000"/>
                </a:solidFill>
                <a:latin typeface="BIZ UDPゴシック" panose="020B0400000000000000" pitchFamily="50" charset="-128"/>
                <a:ea typeface="BIZ UDPゴシック" panose="020B0400000000000000" pitchFamily="50" charset="-128"/>
              </a:rPr>
              <a:t>　</a:t>
            </a:r>
            <a:r>
              <a:rPr lang="ja-JP" altLang="en-US" sz="2600" dirty="0" smtClean="0">
                <a:solidFill>
                  <a:srgbClr val="FF0000"/>
                </a:solidFill>
                <a:latin typeface="BIZ UDPゴシック" panose="020B0400000000000000" pitchFamily="50" charset="-128"/>
                <a:ea typeface="BIZ UDPゴシック" panose="020B0400000000000000" pitchFamily="50" charset="-128"/>
              </a:rPr>
              <a:t>　</a:t>
            </a:r>
            <a:r>
              <a:rPr lang="ja-JP" altLang="en-US" sz="2600" u="sng" dirty="0" smtClean="0">
                <a:solidFill>
                  <a:srgbClr val="FF0000"/>
                </a:solidFill>
                <a:latin typeface="BIZ UDPゴシック" panose="020B0400000000000000" pitchFamily="50" charset="-128"/>
                <a:ea typeface="BIZ UDPゴシック" panose="020B0400000000000000" pitchFamily="50" charset="-128"/>
              </a:rPr>
              <a:t>表示</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や</a:t>
            </a:r>
            <a:r>
              <a:rPr lang="ja-JP" altLang="en-US" sz="2600" u="sng" dirty="0">
                <a:solidFill>
                  <a:srgbClr val="FF0000"/>
                </a:solidFill>
                <a:latin typeface="BIZ UDPゴシック" panose="020B0400000000000000" pitchFamily="50" charset="-128"/>
                <a:ea typeface="BIZ UDPゴシック" panose="020B0400000000000000" pitchFamily="50" charset="-128"/>
              </a:rPr>
              <a:t>利用規約</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a:t>
            </a:r>
            <a:r>
              <a:rPr lang="ja-JP" altLang="en-US" sz="2600" u="sng" dirty="0">
                <a:solidFill>
                  <a:srgbClr val="FF0000"/>
                </a:solidFill>
                <a:latin typeface="BIZ UDPゴシック" panose="020B0400000000000000" pitchFamily="50" charset="-128"/>
                <a:ea typeface="BIZ UDPゴシック" panose="020B0400000000000000" pitchFamily="50" charset="-128"/>
              </a:rPr>
              <a:t>購入条件</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a:t>
            </a:r>
            <a:r>
              <a:rPr lang="ja-JP" altLang="en-US" sz="2600" u="sng" dirty="0">
                <a:solidFill>
                  <a:srgbClr val="FF0000"/>
                </a:solidFill>
                <a:latin typeface="BIZ UDPゴシック" panose="020B0400000000000000" pitchFamily="50" charset="-128"/>
                <a:ea typeface="BIZ UDPゴシック" panose="020B0400000000000000" pitchFamily="50" charset="-128"/>
              </a:rPr>
              <a:t>契約内容</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a:t>
            </a:r>
            <a:r>
              <a:rPr lang="ja-JP" altLang="en-US" sz="2600" u="sng" dirty="0">
                <a:solidFill>
                  <a:srgbClr val="FF0000"/>
                </a:solidFill>
                <a:latin typeface="BIZ UDPゴシック" panose="020B0400000000000000" pitchFamily="50" charset="-128"/>
                <a:ea typeface="BIZ UDPゴシック" panose="020B0400000000000000" pitchFamily="50" charset="-128"/>
              </a:rPr>
              <a:t>解約条件</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を必ず</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確認！</a:t>
            </a:r>
            <a:endParaRPr lang="en-US" altLang="ja-JP" sz="2600" dirty="0" smtClean="0">
              <a:solidFill>
                <a:sysClr val="windowText" lastClr="000000"/>
              </a:solidFill>
              <a:latin typeface="BIZ UDPゴシック" panose="020B0400000000000000" pitchFamily="50" charset="-128"/>
              <a:ea typeface="BIZ UDPゴシック" panose="020B0400000000000000" pitchFamily="50" charset="-128"/>
            </a:endParaRPr>
          </a:p>
          <a:p>
            <a:pPr marL="800100" indent="-457200">
              <a:buFont typeface="Wingdings" panose="05000000000000000000" pitchFamily="2" charset="2"/>
              <a:buChar char="l"/>
            </a:pPr>
            <a:endParaRPr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marL="800100" indent="-457200">
              <a:buFont typeface="Wingdings" panose="05000000000000000000" pitchFamily="2" charset="2"/>
              <a:buChar char="l"/>
            </a:pP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サイドビジネス商法・マルチ商法の被害を防ぐために、安易</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に儲け話</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には乗らず、身近な人からの勧誘でもきっぱり断る勇気を！</a:t>
            </a:r>
            <a:endParaRPr lang="en-US" altLang="ja-JP" sz="2600" dirty="0">
              <a:solidFill>
                <a:sysClr val="windowText" lastClr="000000"/>
              </a:solidFill>
              <a:latin typeface="BIZ UDPゴシック" panose="020B0400000000000000" pitchFamily="50" charset="-128"/>
              <a:ea typeface="BIZ UDPゴシック" panose="020B0400000000000000" pitchFamily="50" charset="-128"/>
            </a:endParaRPr>
          </a:p>
          <a:p>
            <a:endParaRPr lang="en-US" altLang="ja-JP" sz="2400" dirty="0">
              <a:solidFill>
                <a:sysClr val="windowText" lastClr="000000"/>
              </a:solidFill>
              <a:latin typeface="BIZ UDPゴシック" panose="020B0400000000000000" pitchFamily="50" charset="-128"/>
              <a:ea typeface="BIZ UDPゴシック" panose="020B0400000000000000" pitchFamily="50" charset="-128"/>
            </a:endParaRPr>
          </a:p>
          <a:p>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2800" b="1" u="sng" dirty="0">
                <a:solidFill>
                  <a:sysClr val="windowText" lastClr="000000"/>
                </a:solidFill>
                <a:latin typeface="BIZ UDPゴシック" panose="020B0400000000000000" pitchFamily="50" charset="-128"/>
                <a:ea typeface="BIZ UDPゴシック" panose="020B0400000000000000" pitchFamily="50" charset="-128"/>
              </a:rPr>
              <a:t>サイドビジネス商法とは？</a:t>
            </a:r>
            <a:endParaRPr lang="en-US" altLang="ja-JP" sz="2800" b="1" u="sng" dirty="0">
              <a:solidFill>
                <a:sysClr val="windowText" lastClr="000000"/>
              </a:solidFill>
              <a:latin typeface="BIZ UDPゴシック" panose="020B0400000000000000" pitchFamily="50" charset="-128"/>
              <a:ea typeface="BIZ UDPゴシック" panose="020B0400000000000000" pitchFamily="50" charset="-128"/>
            </a:endParaRPr>
          </a:p>
          <a:p>
            <a:endParaRPr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marL="800100" indent="-457200">
              <a:buFont typeface="Wingdings" panose="05000000000000000000" pitchFamily="2" charset="2"/>
              <a:buChar char="l"/>
            </a:pPr>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「仕事を提供する。自宅で簡単に高収入が得られる」などと誘い</a:t>
            </a:r>
            <a:r>
              <a:rPr lang="ja-JP" altLang="en-US" sz="2400" dirty="0" smtClean="0">
                <a:solidFill>
                  <a:sysClr val="windowText" lastClr="000000"/>
                </a:solidFill>
                <a:latin typeface="BIZ UDPゴシック" panose="020B0400000000000000" pitchFamily="50" charset="-128"/>
                <a:ea typeface="BIZ UDPゴシック" panose="020B0400000000000000" pitchFamily="50" charset="-128"/>
              </a:rPr>
              <a:t>、</a:t>
            </a:r>
            <a:endParaRPr lang="en-US" altLang="ja-JP" sz="2400" dirty="0" smtClean="0">
              <a:solidFill>
                <a:sysClr val="windowText" lastClr="000000"/>
              </a:solidFill>
              <a:latin typeface="BIZ UDPゴシック" panose="020B0400000000000000" pitchFamily="50" charset="-128"/>
              <a:ea typeface="BIZ UDPゴシック" panose="020B0400000000000000" pitchFamily="50" charset="-128"/>
            </a:endParaRPr>
          </a:p>
          <a:p>
            <a:pPr marL="342900"/>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2400" dirty="0" smtClean="0">
                <a:solidFill>
                  <a:sysClr val="windowText" lastClr="000000"/>
                </a:solidFill>
                <a:latin typeface="BIZ UDPゴシック" panose="020B0400000000000000" pitchFamily="50" charset="-128"/>
                <a:ea typeface="BIZ UDPゴシック" panose="020B0400000000000000" pitchFamily="50" charset="-128"/>
              </a:rPr>
              <a:t>　その</a:t>
            </a:r>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ために必要な教材や研修費の契約を勧める</a:t>
            </a:r>
            <a:r>
              <a:rPr lang="ja-JP" altLang="en-US" sz="2400" dirty="0" smtClean="0">
                <a:solidFill>
                  <a:sysClr val="windowText" lastClr="000000"/>
                </a:solidFill>
                <a:latin typeface="BIZ UDPゴシック" panose="020B0400000000000000" pitchFamily="50" charset="-128"/>
                <a:ea typeface="BIZ UDPゴシック" panose="020B0400000000000000" pitchFamily="50" charset="-128"/>
              </a:rPr>
              <a:t>商法。</a:t>
            </a:r>
            <a:endParaRPr lang="en-US" altLang="ja-JP" sz="2400" dirty="0">
              <a:solidFill>
                <a:sysClr val="windowText" lastClr="000000"/>
              </a:solidFill>
              <a:latin typeface="BIZ UDPゴシック" panose="020B0400000000000000" pitchFamily="50" charset="-128"/>
              <a:ea typeface="BIZ UDPゴシック" panose="020B0400000000000000" pitchFamily="50" charset="-128"/>
            </a:endParaRPr>
          </a:p>
          <a:p>
            <a:pPr marL="800100" indent="-457200">
              <a:buFont typeface="Wingdings" panose="05000000000000000000" pitchFamily="2" charset="2"/>
              <a:buChar char="l"/>
            </a:pPr>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実際にはあまり仕事の紹介がなく、ごくわずかな収入しか得られず</a:t>
            </a:r>
            <a:r>
              <a:rPr lang="ja-JP" altLang="en-US" sz="2400" dirty="0" smtClean="0">
                <a:solidFill>
                  <a:sysClr val="windowText" lastClr="000000"/>
                </a:solidFill>
                <a:latin typeface="BIZ UDPゴシック" panose="020B0400000000000000" pitchFamily="50" charset="-128"/>
                <a:ea typeface="BIZ UDPゴシック" panose="020B0400000000000000" pitchFamily="50" charset="-128"/>
              </a:rPr>
              <a:t>、</a:t>
            </a:r>
            <a:endParaRPr lang="en-US" altLang="ja-JP" sz="2400" dirty="0" smtClean="0">
              <a:solidFill>
                <a:sysClr val="windowText" lastClr="000000"/>
              </a:solidFill>
              <a:latin typeface="BIZ UDPゴシック" panose="020B0400000000000000" pitchFamily="50" charset="-128"/>
              <a:ea typeface="BIZ UDPゴシック" panose="020B0400000000000000" pitchFamily="50" charset="-128"/>
            </a:endParaRPr>
          </a:p>
          <a:p>
            <a:pPr marL="342900"/>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2400" dirty="0" smtClean="0">
                <a:solidFill>
                  <a:sysClr val="windowText" lastClr="000000"/>
                </a:solidFill>
                <a:latin typeface="BIZ UDPゴシック" panose="020B0400000000000000" pitchFamily="50" charset="-128"/>
                <a:ea typeface="BIZ UDPゴシック" panose="020B0400000000000000" pitchFamily="50" charset="-128"/>
              </a:rPr>
              <a:t>　購入</a:t>
            </a:r>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させられた商品等の支払い負担だけが</a:t>
            </a:r>
            <a:r>
              <a:rPr lang="ja-JP" altLang="en-US" sz="2400" dirty="0" smtClean="0">
                <a:solidFill>
                  <a:sysClr val="windowText" lastClr="000000"/>
                </a:solidFill>
                <a:latin typeface="BIZ UDPゴシック" panose="020B0400000000000000" pitchFamily="50" charset="-128"/>
                <a:ea typeface="BIZ UDPゴシック" panose="020B0400000000000000" pitchFamily="50" charset="-128"/>
              </a:rPr>
              <a:t>残る。</a:t>
            </a:r>
            <a:endParaRPr lang="en-US" altLang="ja-JP" sz="2400" dirty="0">
              <a:solidFill>
                <a:sysClr val="windowText" lastClr="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87229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p:cNvSpPr/>
          <p:nvPr/>
        </p:nvSpPr>
        <p:spPr>
          <a:xfrm>
            <a:off x="500063" y="290513"/>
            <a:ext cx="1928812" cy="192881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bwMode="gray">
          <a:xfrm>
            <a:off x="996951" y="738894"/>
            <a:ext cx="10356849" cy="1032049"/>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700" b="1" dirty="0">
                <a:ln>
                  <a:solidFill>
                    <a:schemeClr val="bg1"/>
                  </a:solidFill>
                </a:ln>
                <a:latin typeface="Meiryo UI" panose="020B0604030504040204" pitchFamily="50" charset="-128"/>
                <a:ea typeface="Meiryo UI" panose="020B0604030504040204" pitchFamily="50" charset="-128"/>
              </a:rPr>
              <a:t>65</a:t>
            </a:r>
            <a:r>
              <a:rPr lang="ja-JP" altLang="en-US" sz="3700" b="1" dirty="0">
                <a:ln>
                  <a:solidFill>
                    <a:schemeClr val="bg1"/>
                  </a:solidFill>
                </a:ln>
                <a:latin typeface="Meiryo UI" panose="020B0604030504040204" pitchFamily="50" charset="-128"/>
                <a:ea typeface="Meiryo UI" panose="020B0604030504040204" pitchFamily="50" charset="-128"/>
              </a:rPr>
              <a:t>歳以上の高齢者の相談の割合は増加</a:t>
            </a:r>
          </a:p>
        </p:txBody>
      </p:sp>
      <p:sp>
        <p:nvSpPr>
          <p:cNvPr id="7" name="スライド番号プレースホルダー 6"/>
          <p:cNvSpPr>
            <a:spLocks noGrp="1"/>
          </p:cNvSpPr>
          <p:nvPr>
            <p:ph type="sldNum" sz="quarter" idx="12"/>
          </p:nvPr>
        </p:nvSpPr>
        <p:spPr>
          <a:xfrm>
            <a:off x="9331036" y="6492875"/>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sp>
        <p:nvSpPr>
          <p:cNvPr id="5" name="タイトル 1"/>
          <p:cNvSpPr txBox="1">
            <a:spLocks/>
          </p:cNvSpPr>
          <p:nvPr/>
        </p:nvSpPr>
        <p:spPr bwMode="gray">
          <a:xfrm>
            <a:off x="2511193" y="2452461"/>
            <a:ext cx="7763107" cy="360265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lnSpc>
                <a:spcPct val="100000"/>
              </a:lnSpc>
              <a:buFont typeface="Wingdings" panose="05000000000000000000" pitchFamily="2" charset="2"/>
              <a:buChar char="n"/>
            </a:pPr>
            <a:r>
              <a:rPr lang="ja-JP" altLang="en-US" sz="1500" dirty="0">
                <a:solidFill>
                  <a:schemeClr val="bg1">
                    <a:lumMod val="65000"/>
                  </a:schemeClr>
                </a:solidFill>
                <a:latin typeface="Meiryo UI" panose="020B0604030504040204" pitchFamily="50" charset="-128"/>
                <a:ea typeface="Meiryo UI" panose="020B0604030504040204" pitchFamily="50" charset="-128"/>
              </a:rPr>
              <a:t>相談全体</a:t>
            </a:r>
            <a:r>
              <a:rPr lang="ja-JP" altLang="en-US" sz="1500" dirty="0" smtClean="0">
                <a:solidFill>
                  <a:schemeClr val="bg1">
                    <a:lumMod val="65000"/>
                  </a:schemeClr>
                </a:solidFill>
                <a:latin typeface="Meiryo UI" panose="020B0604030504040204" pitchFamily="50" charset="-128"/>
                <a:ea typeface="Meiryo UI" panose="020B0604030504040204" pitchFamily="50" charset="-128"/>
              </a:rPr>
              <a:t>の</a:t>
            </a:r>
            <a:r>
              <a:rPr lang="ja-JP" altLang="en-US" sz="1500" dirty="0">
                <a:solidFill>
                  <a:schemeClr val="bg1">
                    <a:lumMod val="65000"/>
                  </a:schemeClr>
                </a:solidFill>
                <a:latin typeface="Meiryo UI" panose="020B0604030504040204" pitchFamily="50" charset="-128"/>
                <a:ea typeface="Meiryo UI" panose="020B0604030504040204" pitchFamily="50" charset="-128"/>
              </a:rPr>
              <a:t>動向</a:t>
            </a:r>
            <a:endParaRPr lang="en-US" altLang="ja-JP" sz="1500" dirty="0">
              <a:solidFill>
                <a:schemeClr val="bg1">
                  <a:lumMod val="65000"/>
                </a:schemeClr>
              </a:solidFill>
              <a:latin typeface="Meiryo UI" panose="020B0604030504040204" pitchFamily="50" charset="-128"/>
              <a:ea typeface="Meiryo UI" panose="020B0604030504040204" pitchFamily="50" charset="-128"/>
            </a:endParaRPr>
          </a:p>
          <a:p>
            <a:pPr>
              <a:lnSpc>
                <a:spcPct val="100000"/>
              </a:lnSpc>
            </a:pPr>
            <a:endParaRPr lang="en-US" altLang="ja-JP" sz="1500" dirty="0">
              <a:latin typeface="Meiryo UI" panose="020B0604030504040204" pitchFamily="50" charset="-128"/>
              <a:ea typeface="Meiryo UI" panose="020B0604030504040204" pitchFamily="50" charset="-128"/>
            </a:endParaRPr>
          </a:p>
          <a:p>
            <a:pPr marL="342900" indent="-342900">
              <a:lnSpc>
                <a:spcPct val="100000"/>
              </a:lnSpc>
              <a:buFont typeface="Wingdings" panose="05000000000000000000" pitchFamily="2" charset="2"/>
              <a:buChar char="n"/>
            </a:pPr>
            <a:r>
              <a:rPr lang="ja-JP" altLang="en-US" sz="1500" dirty="0">
                <a:solidFill>
                  <a:schemeClr val="bg2">
                    <a:lumMod val="75000"/>
                  </a:schemeClr>
                </a:solidFill>
                <a:latin typeface="Meiryo UI" panose="020B0604030504040204" pitchFamily="50" charset="-128"/>
                <a:ea typeface="Meiryo UI" panose="020B0604030504040204" pitchFamily="50" charset="-128"/>
              </a:rPr>
              <a:t>内容別の特徴</a:t>
            </a:r>
            <a:endParaRPr lang="en-US" altLang="ja-JP" sz="1500" dirty="0">
              <a:solidFill>
                <a:schemeClr val="bg2">
                  <a:lumMod val="75000"/>
                </a:schemeClr>
              </a:solidFill>
              <a:latin typeface="Meiryo UI" panose="020B0604030504040204" pitchFamily="50" charset="-128"/>
              <a:ea typeface="Meiryo UI" panose="020B0604030504040204"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Meiryo UI" panose="020B0604030504040204" pitchFamily="50" charset="-128"/>
                <a:ea typeface="Meiryo UI" panose="020B0604030504040204" pitchFamily="50" charset="-128"/>
              </a:rPr>
              <a:t>「化粧品</a:t>
            </a:r>
            <a:r>
              <a:rPr lang="ja-JP" altLang="en-US" sz="1500" dirty="0" smtClean="0">
                <a:solidFill>
                  <a:schemeClr val="bg2">
                    <a:lumMod val="75000"/>
                  </a:schemeClr>
                </a:solidFill>
                <a:latin typeface="Meiryo UI" panose="020B0604030504040204" pitchFamily="50" charset="-128"/>
                <a:ea typeface="Meiryo UI" panose="020B0604030504040204" pitchFamily="50" charset="-128"/>
              </a:rPr>
              <a:t>」や「</a:t>
            </a:r>
            <a:r>
              <a:rPr lang="ja-JP" altLang="en-US" sz="1500" dirty="0">
                <a:solidFill>
                  <a:schemeClr val="bg2">
                    <a:lumMod val="75000"/>
                  </a:schemeClr>
                </a:solidFill>
                <a:latin typeface="Meiryo UI" panose="020B0604030504040204" pitchFamily="50" charset="-128"/>
                <a:ea typeface="Meiryo UI" panose="020B0604030504040204" pitchFamily="50" charset="-128"/>
              </a:rPr>
              <a:t>健康食品」の定期購入トラブルが多発</a:t>
            </a:r>
            <a:endParaRPr lang="en-US" altLang="ja-JP" sz="1500" dirty="0">
              <a:solidFill>
                <a:schemeClr val="bg2">
                  <a:lumMod val="75000"/>
                </a:schemeClr>
              </a:solidFill>
              <a:latin typeface="Meiryo UI" panose="020B0604030504040204" pitchFamily="50" charset="-128"/>
              <a:ea typeface="Meiryo UI" panose="020B0604030504040204"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Meiryo UI" panose="020B0604030504040204" pitchFamily="50" charset="-128"/>
                <a:ea typeface="Meiryo UI" panose="020B0604030504040204" pitchFamily="50" charset="-128"/>
              </a:rPr>
              <a:t>「移動通信サービス」や「インターネット接続回線」などの通信契約のトラブルがめだつ</a:t>
            </a:r>
            <a:endParaRPr lang="en-US" altLang="ja-JP" sz="1500" dirty="0">
              <a:solidFill>
                <a:schemeClr val="bg2">
                  <a:lumMod val="75000"/>
                </a:schemeClr>
              </a:solidFill>
              <a:latin typeface="Meiryo UI" panose="020B0604030504040204" pitchFamily="50" charset="-128"/>
              <a:ea typeface="Meiryo UI" panose="020B0604030504040204"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Meiryo UI" panose="020B0604030504040204" pitchFamily="50" charset="-128"/>
                <a:ea typeface="Meiryo UI" panose="020B0604030504040204" pitchFamily="50" charset="-128"/>
              </a:rPr>
              <a:t>暮らしのレスキューサービスの高額請求トラブルが多発</a:t>
            </a:r>
            <a:endParaRPr lang="en-US" altLang="ja-JP" sz="1500" dirty="0">
              <a:solidFill>
                <a:schemeClr val="bg2">
                  <a:lumMod val="75000"/>
                </a:schemeClr>
              </a:solidFill>
              <a:latin typeface="Meiryo UI" panose="020B0604030504040204" pitchFamily="50" charset="-128"/>
              <a:ea typeface="Meiryo UI" panose="020B0604030504040204"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Meiryo UI" panose="020B0604030504040204" pitchFamily="50" charset="-128"/>
                <a:ea typeface="Meiryo UI" panose="020B0604030504040204" pitchFamily="50" charset="-128"/>
              </a:rPr>
              <a:t>若者を中心に「内職・副業」の相談が急増</a:t>
            </a:r>
            <a:endParaRPr lang="en-US" altLang="ja-JP" sz="1500" dirty="0">
              <a:solidFill>
                <a:schemeClr val="bg2">
                  <a:lumMod val="75000"/>
                </a:schemeClr>
              </a:solidFill>
              <a:latin typeface="Meiryo UI" panose="020B0604030504040204" pitchFamily="50" charset="-128"/>
              <a:ea typeface="Meiryo UI" panose="020B0604030504040204"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Meiryo UI" panose="020B0604030504040204" pitchFamily="50" charset="-128"/>
                <a:ea typeface="Meiryo UI" panose="020B0604030504040204" pitchFamily="50" charset="-128"/>
              </a:rPr>
              <a:t>販売方法・手口で</a:t>
            </a:r>
            <a:r>
              <a:rPr lang="ja-JP" altLang="en-US" sz="1500" dirty="0" smtClean="0">
                <a:solidFill>
                  <a:schemeClr val="bg2">
                    <a:lumMod val="75000"/>
                  </a:schemeClr>
                </a:solidFill>
                <a:latin typeface="Meiryo UI" panose="020B0604030504040204" pitchFamily="50" charset="-128"/>
                <a:ea typeface="Meiryo UI" panose="020B0604030504040204" pitchFamily="50" charset="-128"/>
              </a:rPr>
              <a:t>は「</a:t>
            </a:r>
            <a:r>
              <a:rPr lang="ja-JP" altLang="en-US" sz="1500" dirty="0">
                <a:solidFill>
                  <a:schemeClr val="bg2">
                    <a:lumMod val="75000"/>
                  </a:schemeClr>
                </a:solidFill>
                <a:latin typeface="Meiryo UI" panose="020B0604030504040204" pitchFamily="50" charset="-128"/>
                <a:ea typeface="Meiryo UI" panose="020B0604030504040204" pitchFamily="50" charset="-128"/>
              </a:rPr>
              <a:t>インターネット通販</a:t>
            </a:r>
            <a:r>
              <a:rPr lang="ja-JP" altLang="en-US" sz="1500" dirty="0" smtClean="0">
                <a:solidFill>
                  <a:schemeClr val="bg2">
                    <a:lumMod val="75000"/>
                  </a:schemeClr>
                </a:solidFill>
                <a:latin typeface="Meiryo UI" panose="020B0604030504040204" pitchFamily="50" charset="-128"/>
                <a:ea typeface="Meiryo UI" panose="020B0604030504040204" pitchFamily="50" charset="-128"/>
              </a:rPr>
              <a:t>」、「</a:t>
            </a:r>
            <a:r>
              <a:rPr lang="ja-JP" altLang="en-US" sz="1500" dirty="0">
                <a:solidFill>
                  <a:schemeClr val="bg2">
                    <a:lumMod val="75000"/>
                  </a:schemeClr>
                </a:solidFill>
                <a:latin typeface="Meiryo UI" panose="020B0604030504040204" pitchFamily="50" charset="-128"/>
                <a:ea typeface="Meiryo UI" panose="020B0604030504040204" pitchFamily="50" charset="-128"/>
              </a:rPr>
              <a:t>定期購入</a:t>
            </a:r>
            <a:r>
              <a:rPr lang="ja-JP" altLang="en-US" sz="1500" dirty="0" smtClean="0">
                <a:solidFill>
                  <a:schemeClr val="bg2">
                    <a:lumMod val="75000"/>
                  </a:schemeClr>
                </a:solidFill>
                <a:latin typeface="Meiryo UI" panose="020B0604030504040204" pitchFamily="50" charset="-128"/>
                <a:ea typeface="Meiryo UI" panose="020B0604030504040204" pitchFamily="50" charset="-128"/>
              </a:rPr>
              <a:t>」や「</a:t>
            </a:r>
            <a:r>
              <a:rPr lang="ja-JP" altLang="en-US" sz="1500" dirty="0">
                <a:solidFill>
                  <a:schemeClr val="bg2">
                    <a:lumMod val="75000"/>
                  </a:schemeClr>
                </a:solidFill>
                <a:latin typeface="Meiryo UI" panose="020B0604030504040204" pitchFamily="50" charset="-128"/>
                <a:ea typeface="Meiryo UI" panose="020B0604030504040204" pitchFamily="50" charset="-128"/>
              </a:rPr>
              <a:t>サイドビジネス商法」がめだつ</a:t>
            </a:r>
            <a:endParaRPr lang="en-US" altLang="ja-JP" sz="1500" dirty="0">
              <a:solidFill>
                <a:schemeClr val="bg2">
                  <a:lumMod val="75000"/>
                </a:schemeClr>
              </a:solidFill>
              <a:latin typeface="Meiryo UI" panose="020B0604030504040204" pitchFamily="50" charset="-128"/>
              <a:ea typeface="Meiryo UI" panose="020B0604030504040204"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Meiryo UI" panose="020B0604030504040204" pitchFamily="50" charset="-128"/>
                <a:ea typeface="Meiryo UI" panose="020B0604030504040204" pitchFamily="50" charset="-128"/>
              </a:rPr>
              <a:t>フィッシング詐欺や架空請求を目的とした偽ショートメッセージを送り付けられるトラブルが多発</a:t>
            </a:r>
            <a:endParaRPr lang="en-US" altLang="ja-JP" sz="1500" dirty="0">
              <a:solidFill>
                <a:schemeClr val="bg2">
                  <a:lumMod val="75000"/>
                </a:schemeClr>
              </a:solidFill>
              <a:latin typeface="Meiryo UI" panose="020B0604030504040204" pitchFamily="50" charset="-128"/>
              <a:ea typeface="Meiryo UI" panose="020B0604030504040204"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Meiryo UI" panose="020B0604030504040204" pitchFamily="50" charset="-128"/>
                <a:ea typeface="Meiryo UI" panose="020B0604030504040204" pitchFamily="50" charset="-128"/>
              </a:rPr>
              <a:t>危害に関する相談で</a:t>
            </a:r>
            <a:r>
              <a:rPr lang="ja-JP" altLang="en-US" sz="1500" dirty="0" smtClean="0">
                <a:solidFill>
                  <a:schemeClr val="bg2">
                    <a:lumMod val="75000"/>
                  </a:schemeClr>
                </a:solidFill>
                <a:latin typeface="Meiryo UI" panose="020B0604030504040204" pitchFamily="50" charset="-128"/>
                <a:ea typeface="Meiryo UI" panose="020B0604030504040204" pitchFamily="50" charset="-128"/>
              </a:rPr>
              <a:t>は「</a:t>
            </a:r>
            <a:r>
              <a:rPr lang="ja-JP" altLang="en-US" sz="1500" dirty="0">
                <a:solidFill>
                  <a:schemeClr val="bg2">
                    <a:lumMod val="75000"/>
                  </a:schemeClr>
                </a:solidFill>
                <a:latin typeface="Meiryo UI" panose="020B0604030504040204" pitchFamily="50" charset="-128"/>
                <a:ea typeface="Meiryo UI" panose="020B0604030504040204" pitchFamily="50" charset="-128"/>
              </a:rPr>
              <a:t>化粧品」による健康被害の相談が</a:t>
            </a:r>
            <a:r>
              <a:rPr lang="ja-JP" altLang="en-US" sz="1500" dirty="0" smtClean="0">
                <a:solidFill>
                  <a:schemeClr val="bg2">
                    <a:lumMod val="75000"/>
                  </a:schemeClr>
                </a:solidFill>
                <a:latin typeface="Meiryo UI" panose="020B0604030504040204" pitchFamily="50" charset="-128"/>
                <a:ea typeface="Meiryo UI" panose="020B0604030504040204" pitchFamily="50" charset="-128"/>
              </a:rPr>
              <a:t>めだつ</a:t>
            </a:r>
            <a:endParaRPr lang="en-US" altLang="ja-JP" sz="1500" dirty="0" smtClean="0">
              <a:solidFill>
                <a:schemeClr val="bg2">
                  <a:lumMod val="75000"/>
                </a:schemeClr>
              </a:solidFill>
              <a:latin typeface="Meiryo UI" panose="020B0604030504040204" pitchFamily="50" charset="-128"/>
              <a:ea typeface="Meiryo UI" panose="020B0604030504040204"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Meiryo UI" panose="020B0604030504040204" pitchFamily="50" charset="-128"/>
                <a:ea typeface="Meiryo UI" panose="020B0604030504040204" pitchFamily="50" charset="-128"/>
              </a:rPr>
              <a:t>新型コロナウイルス関連の相談は減少</a:t>
            </a:r>
            <a:endParaRPr lang="en-US" altLang="ja-JP" sz="1500" dirty="0">
              <a:solidFill>
                <a:schemeClr val="bg2">
                  <a:lumMod val="75000"/>
                </a:schemeClr>
              </a:solidFill>
              <a:latin typeface="Meiryo UI" panose="020B0604030504040204" pitchFamily="50" charset="-128"/>
              <a:ea typeface="Meiryo UI" panose="020B0604030504040204" pitchFamily="50" charset="-128"/>
            </a:endParaRPr>
          </a:p>
          <a:p>
            <a:pPr>
              <a:lnSpc>
                <a:spcPct val="100000"/>
              </a:lnSpc>
            </a:pPr>
            <a:endParaRPr lang="en-US" altLang="ja-JP" sz="1500" dirty="0">
              <a:solidFill>
                <a:schemeClr val="bg2">
                  <a:lumMod val="75000"/>
                </a:schemeClr>
              </a:solidFill>
              <a:latin typeface="Meiryo UI" panose="020B0604030504040204" pitchFamily="50" charset="-128"/>
              <a:ea typeface="Meiryo UI" panose="020B0604030504040204" pitchFamily="50" charset="-128"/>
            </a:endParaRPr>
          </a:p>
          <a:p>
            <a:pPr marL="342900" indent="-342900">
              <a:lnSpc>
                <a:spcPct val="100000"/>
              </a:lnSpc>
              <a:buFont typeface="Wingdings" panose="05000000000000000000" pitchFamily="2" charset="2"/>
              <a:buChar char="n"/>
            </a:pPr>
            <a:r>
              <a:rPr lang="ja-JP" altLang="en-US" sz="1500" b="1" u="sng" dirty="0">
                <a:solidFill>
                  <a:srgbClr val="FF0000"/>
                </a:solidFill>
                <a:latin typeface="Meiryo UI" panose="020B0604030504040204" pitchFamily="50" charset="-128"/>
                <a:ea typeface="Meiryo UI" panose="020B0604030504040204" pitchFamily="50" charset="-128"/>
              </a:rPr>
              <a:t>若年者層と高齢者層の相談の特徴</a:t>
            </a:r>
            <a:endParaRPr lang="en-US" altLang="ja-JP" sz="1500" b="1" u="sng" dirty="0">
              <a:solidFill>
                <a:srgbClr val="FF0000"/>
              </a:solidFill>
              <a:latin typeface="Meiryo UI" panose="020B0604030504040204" pitchFamily="50" charset="-128"/>
              <a:ea typeface="Meiryo UI" panose="020B0604030504040204" pitchFamily="50" charset="-128"/>
            </a:endParaRPr>
          </a:p>
          <a:p>
            <a:pPr marL="628650" indent="-457200">
              <a:lnSpc>
                <a:spcPct val="100000"/>
              </a:lnSpc>
              <a:buFont typeface="+mj-lt"/>
              <a:buAutoNum type="arabicPeriod"/>
            </a:pPr>
            <a:r>
              <a:rPr lang="en-US" altLang="ja-JP" sz="1500" dirty="0">
                <a:solidFill>
                  <a:schemeClr val="bg2">
                    <a:lumMod val="75000"/>
                  </a:schemeClr>
                </a:solidFill>
                <a:latin typeface="Meiryo UI" panose="020B0604030504040204" pitchFamily="50" charset="-128"/>
                <a:ea typeface="Meiryo UI" panose="020B0604030504040204" pitchFamily="50" charset="-128"/>
              </a:rPr>
              <a:t>30</a:t>
            </a:r>
            <a:r>
              <a:rPr lang="ja-JP" altLang="en-US" sz="1500" dirty="0">
                <a:solidFill>
                  <a:schemeClr val="bg2">
                    <a:lumMod val="75000"/>
                  </a:schemeClr>
                </a:solidFill>
                <a:latin typeface="Meiryo UI" panose="020B0604030504040204" pitchFamily="50" charset="-128"/>
                <a:ea typeface="Meiryo UI" panose="020B0604030504040204" pitchFamily="50" charset="-128"/>
              </a:rPr>
              <a:t>歳未満の若年者の相談の割合は横ばい</a:t>
            </a:r>
            <a:endParaRPr lang="en-US" altLang="ja-JP" sz="1500" dirty="0">
              <a:solidFill>
                <a:schemeClr val="bg2">
                  <a:lumMod val="75000"/>
                </a:schemeClr>
              </a:solidFill>
              <a:latin typeface="Meiryo UI" panose="020B0604030504040204" pitchFamily="50" charset="-128"/>
              <a:ea typeface="Meiryo UI" panose="020B0604030504040204" pitchFamily="50" charset="-128"/>
            </a:endParaRPr>
          </a:p>
          <a:p>
            <a:pPr marL="628650" indent="-457200">
              <a:lnSpc>
                <a:spcPct val="100000"/>
              </a:lnSpc>
              <a:buFont typeface="+mj-lt"/>
              <a:buAutoNum type="arabicPeriod"/>
            </a:pPr>
            <a:r>
              <a:rPr lang="en-US" altLang="ja-JP" sz="1500" b="1" u="sng" dirty="0">
                <a:solidFill>
                  <a:srgbClr val="FF0000"/>
                </a:solidFill>
                <a:latin typeface="Meiryo UI" panose="020B0604030504040204" pitchFamily="50" charset="-128"/>
                <a:ea typeface="Meiryo UI" panose="020B0604030504040204" pitchFamily="50" charset="-128"/>
              </a:rPr>
              <a:t>65</a:t>
            </a:r>
            <a:r>
              <a:rPr lang="ja-JP" altLang="en-US" sz="1500" b="1" u="sng" dirty="0">
                <a:solidFill>
                  <a:srgbClr val="FF0000"/>
                </a:solidFill>
                <a:latin typeface="Meiryo UI" panose="020B0604030504040204" pitchFamily="50" charset="-128"/>
                <a:ea typeface="Meiryo UI" panose="020B0604030504040204" pitchFamily="50" charset="-128"/>
              </a:rPr>
              <a:t>歳以上の高齢者の相談の割合は増加</a:t>
            </a:r>
            <a:endParaRPr lang="en-US" altLang="ja-JP" sz="1500" b="1" u="sng"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436891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6078535" y="2070758"/>
            <a:ext cx="6687892" cy="4377307"/>
          </a:xfrm>
          <a:prstGeom prst="rect">
            <a:avLst/>
          </a:prstGeom>
        </p:spPr>
      </p:pic>
      <p:sp>
        <p:nvSpPr>
          <p:cNvPr id="6" name="タイトル 1"/>
          <p:cNvSpPr txBox="1">
            <a:spLocks/>
          </p:cNvSpPr>
          <p:nvPr/>
        </p:nvSpPr>
        <p:spPr>
          <a:xfrm>
            <a:off x="0" y="0"/>
            <a:ext cx="12192000" cy="900000"/>
          </a:xfrm>
          <a:prstGeom prst="rect">
            <a:avLst/>
          </a:prstGeom>
          <a:solidFill>
            <a:schemeClr val="accent5">
              <a:lumMod val="60000"/>
              <a:lumOff val="4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smtClean="0">
                <a:solidFill>
                  <a:schemeClr val="bg1"/>
                </a:solidFill>
                <a:latin typeface="Meiryo UI" panose="020B0604030504040204" pitchFamily="50" charset="-128"/>
                <a:ea typeface="Meiryo UI" panose="020B0604030504040204" pitchFamily="50" charset="-128"/>
              </a:rPr>
              <a:t>　</a:t>
            </a:r>
            <a:r>
              <a:rPr lang="en-US" altLang="ja-JP" sz="3200" b="1" dirty="0">
                <a:solidFill>
                  <a:schemeClr val="bg1"/>
                </a:solidFill>
                <a:latin typeface="Meiryo UI" panose="020B0604030504040204" pitchFamily="50" charset="-128"/>
                <a:ea typeface="Meiryo UI" panose="020B0604030504040204" pitchFamily="50" charset="-128"/>
              </a:rPr>
              <a:t>65</a:t>
            </a:r>
            <a:r>
              <a:rPr lang="ja-JP" altLang="en-US" sz="3200" b="1" dirty="0">
                <a:solidFill>
                  <a:schemeClr val="bg1"/>
                </a:solidFill>
                <a:latin typeface="Meiryo UI" panose="020B0604030504040204" pitchFamily="50" charset="-128"/>
                <a:ea typeface="Meiryo UI" panose="020B0604030504040204" pitchFamily="50" charset="-128"/>
              </a:rPr>
              <a:t>歳以上の高齢者の相談の割合は増加</a:t>
            </a:r>
          </a:p>
        </p:txBody>
      </p:sp>
      <p:sp>
        <p:nvSpPr>
          <p:cNvPr id="7" name="スライド番号プレースホルダー 6"/>
          <p:cNvSpPr>
            <a:spLocks noGrp="1"/>
          </p:cNvSpPr>
          <p:nvPr>
            <p:ph type="sldNum" sz="quarter" idx="12"/>
          </p:nvPr>
        </p:nvSpPr>
        <p:spPr>
          <a:xfrm>
            <a:off x="9349740" y="6454972"/>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35976" y="993509"/>
            <a:ext cx="10682287" cy="646331"/>
          </a:xfrm>
          <a:prstGeom prst="rect">
            <a:avLst/>
          </a:prstGeom>
          <a:noFill/>
        </p:spPr>
        <p:txBody>
          <a:bodyPr wrap="square" rtlCol="0">
            <a:spAutoFit/>
          </a:bodyPr>
          <a:lstStyle/>
          <a:p>
            <a:pPr marL="285750" indent="-285750">
              <a:buFont typeface="Wingdings" panose="05000000000000000000" pitchFamily="2" charset="2"/>
              <a:buChar char="l"/>
            </a:pPr>
            <a:r>
              <a:rPr lang="en-US" altLang="ja-JP" dirty="0">
                <a:latin typeface="BIZ UDPゴシック" panose="020B0400000000000000" pitchFamily="50" charset="-128"/>
                <a:ea typeface="BIZ UDPゴシック" panose="020B0400000000000000" pitchFamily="50" charset="-128"/>
              </a:rPr>
              <a:t>65</a:t>
            </a:r>
            <a:r>
              <a:rPr lang="ja-JP" altLang="en-US" dirty="0">
                <a:latin typeface="BIZ UDPゴシック" panose="020B0400000000000000" pitchFamily="50" charset="-128"/>
                <a:ea typeface="BIZ UDPゴシック" panose="020B0400000000000000" pitchFamily="50" charset="-128"/>
              </a:rPr>
              <a:t>歳以上の高齢者の相談件数</a:t>
            </a:r>
            <a:r>
              <a:rPr lang="ja-JP" altLang="en-US" dirty="0" smtClean="0">
                <a:latin typeface="BIZ UDPゴシック" panose="020B0400000000000000" pitchFamily="50" charset="-128"/>
                <a:ea typeface="BIZ UDPゴシック" panose="020B0400000000000000" pitchFamily="50" charset="-128"/>
              </a:rPr>
              <a:t>は</a:t>
            </a:r>
            <a:r>
              <a:rPr lang="en-US" altLang="ja-JP" dirty="0" smtClean="0">
                <a:latin typeface="BIZ UDPゴシック" panose="020B0400000000000000" pitchFamily="50" charset="-128"/>
                <a:ea typeface="BIZ UDPゴシック" panose="020B0400000000000000" pitchFamily="50" charset="-128"/>
              </a:rPr>
              <a:t>19,744</a:t>
            </a:r>
            <a:r>
              <a:rPr lang="ja-JP" altLang="en-US" dirty="0" smtClean="0">
                <a:latin typeface="BIZ UDPゴシック" panose="020B0400000000000000" pitchFamily="50" charset="-128"/>
                <a:ea typeface="BIZ UDPゴシック" panose="020B0400000000000000" pitchFamily="50" charset="-128"/>
              </a:rPr>
              <a:t>件</a:t>
            </a:r>
            <a:r>
              <a:rPr lang="ja-JP" altLang="en-US" dirty="0">
                <a:latin typeface="BIZ UDPゴシック" panose="020B0400000000000000" pitchFamily="50" charset="-128"/>
                <a:ea typeface="BIZ UDPゴシック" panose="020B0400000000000000" pitchFamily="50" charset="-128"/>
              </a:rPr>
              <a:t>で、前年度</a:t>
            </a:r>
            <a:r>
              <a:rPr lang="ja-JP" altLang="en-US" dirty="0" smtClean="0">
                <a:latin typeface="BIZ UDPゴシック" panose="020B0400000000000000" pitchFamily="50" charset="-128"/>
                <a:ea typeface="BIZ UDPゴシック" panose="020B0400000000000000" pitchFamily="50" charset="-128"/>
              </a:rPr>
              <a:t>（</a:t>
            </a:r>
            <a:r>
              <a:rPr lang="en-US" altLang="ja-JP" dirty="0" smtClean="0">
                <a:latin typeface="BIZ UDPゴシック" panose="020B0400000000000000" pitchFamily="50" charset="-128"/>
                <a:ea typeface="BIZ UDPゴシック" panose="020B0400000000000000" pitchFamily="50" charset="-128"/>
              </a:rPr>
              <a:t>21,134</a:t>
            </a:r>
            <a:r>
              <a:rPr lang="ja-JP" altLang="en-US" dirty="0" smtClean="0">
                <a:latin typeface="BIZ UDPゴシック" panose="020B0400000000000000" pitchFamily="50" charset="-128"/>
                <a:ea typeface="BIZ UDPゴシック" panose="020B0400000000000000" pitchFamily="50" charset="-128"/>
              </a:rPr>
              <a:t>件</a:t>
            </a:r>
            <a:r>
              <a:rPr lang="ja-JP" altLang="en-US" dirty="0">
                <a:latin typeface="BIZ UDPゴシック" panose="020B0400000000000000" pitchFamily="50" charset="-128"/>
                <a:ea typeface="BIZ UDPゴシック" panose="020B0400000000000000" pitchFamily="50" charset="-128"/>
              </a:rPr>
              <a:t>）</a:t>
            </a:r>
            <a:r>
              <a:rPr lang="ja-JP" altLang="en-US" dirty="0" smtClean="0">
                <a:latin typeface="BIZ UDPゴシック" panose="020B0400000000000000" pitchFamily="50" charset="-128"/>
                <a:ea typeface="BIZ UDPゴシック" panose="020B0400000000000000" pitchFamily="50" charset="-128"/>
              </a:rPr>
              <a:t>より</a:t>
            </a:r>
            <a:r>
              <a:rPr lang="en-US" altLang="ja-JP" dirty="0" smtClean="0">
                <a:latin typeface="BIZ UDPゴシック" panose="020B0400000000000000" pitchFamily="50" charset="-128"/>
                <a:ea typeface="BIZ UDPゴシック" panose="020B0400000000000000" pitchFamily="50" charset="-128"/>
              </a:rPr>
              <a:t>6.6%</a:t>
            </a:r>
            <a:r>
              <a:rPr lang="ja-JP" altLang="en-US" dirty="0" smtClean="0">
                <a:latin typeface="BIZ UDPゴシック" panose="020B0400000000000000" pitchFamily="50" charset="-128"/>
                <a:ea typeface="BIZ UDPゴシック" panose="020B0400000000000000" pitchFamily="50" charset="-128"/>
              </a:rPr>
              <a:t>（</a:t>
            </a:r>
            <a:r>
              <a:rPr lang="en-US" altLang="ja-JP" dirty="0" smtClean="0">
                <a:latin typeface="BIZ UDPゴシック" panose="020B0400000000000000" pitchFamily="50" charset="-128"/>
                <a:ea typeface="BIZ UDPゴシック" panose="020B0400000000000000" pitchFamily="50" charset="-128"/>
              </a:rPr>
              <a:t>1,390</a:t>
            </a:r>
            <a:r>
              <a:rPr lang="ja-JP" altLang="en-US" dirty="0" smtClean="0">
                <a:latin typeface="BIZ UDPゴシック" panose="020B0400000000000000" pitchFamily="50" charset="-128"/>
                <a:ea typeface="BIZ UDPゴシック" panose="020B0400000000000000" pitchFamily="50" charset="-128"/>
              </a:rPr>
              <a:t>件）減少。</a:t>
            </a:r>
            <a:endParaRPr lang="en-US" altLang="ja-JP"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相談全体に占める割合は</a:t>
            </a:r>
            <a:r>
              <a:rPr lang="en-US" altLang="ja-JP" dirty="0" smtClean="0">
                <a:latin typeface="BIZ UDPゴシック" panose="020B0400000000000000" pitchFamily="50" charset="-128"/>
                <a:ea typeface="BIZ UDPゴシック" panose="020B0400000000000000" pitchFamily="50" charset="-128"/>
              </a:rPr>
              <a:t>27.9</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で</a:t>
            </a:r>
            <a:r>
              <a:rPr lang="ja-JP" altLang="en-US" dirty="0" smtClean="0">
                <a:latin typeface="BIZ UDPゴシック" panose="020B0400000000000000" pitchFamily="50" charset="-128"/>
                <a:ea typeface="BIZ UDPゴシック" panose="020B0400000000000000" pitchFamily="50" charset="-128"/>
              </a:rPr>
              <a:t>、前年度（</a:t>
            </a:r>
            <a:r>
              <a:rPr lang="en-US" altLang="ja-JP" dirty="0" smtClean="0">
                <a:latin typeface="BIZ UDPゴシック" panose="020B0400000000000000" pitchFamily="50" charset="-128"/>
                <a:ea typeface="BIZ UDPゴシック" panose="020B0400000000000000" pitchFamily="50" charset="-128"/>
              </a:rPr>
              <a:t>26.9%</a:t>
            </a:r>
            <a:r>
              <a:rPr lang="ja-JP" altLang="en-US" dirty="0" smtClean="0">
                <a:latin typeface="BIZ UDPゴシック" panose="020B0400000000000000" pitchFamily="50" charset="-128"/>
                <a:ea typeface="BIZ UDPゴシック" panose="020B0400000000000000" pitchFamily="50" charset="-128"/>
              </a:rPr>
              <a:t>）に比べ、大きくなった。</a:t>
            </a:r>
            <a:endParaRPr lang="en-US" altLang="ja-JP" dirty="0">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717674" y="1739032"/>
            <a:ext cx="4730545" cy="338554"/>
          </a:xfrm>
          <a:prstGeom prst="rect">
            <a:avLst/>
          </a:prstGeom>
          <a:noFill/>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契約</a:t>
            </a:r>
            <a:r>
              <a:rPr kumimoji="1" lang="ja-JP" altLang="en-US" sz="1600" b="1" dirty="0" smtClean="0">
                <a:latin typeface="BIZ UDPゴシック" panose="020B0400000000000000" pitchFamily="50" charset="-128"/>
                <a:ea typeface="BIZ UDPゴシック" panose="020B0400000000000000" pitchFamily="50" charset="-128"/>
              </a:rPr>
              <a:t>当事者</a:t>
            </a:r>
            <a:r>
              <a:rPr kumimoji="1" lang="ja-JP" altLang="en-US" sz="1600" b="1" dirty="0">
                <a:latin typeface="BIZ UDPゴシック" panose="020B0400000000000000" pitchFamily="50" charset="-128"/>
                <a:ea typeface="BIZ UDPゴシック" panose="020B0400000000000000" pitchFamily="50" charset="-128"/>
              </a:rPr>
              <a:t>の年代別件数</a:t>
            </a:r>
          </a:p>
        </p:txBody>
      </p:sp>
      <p:graphicFrame>
        <p:nvGraphicFramePr>
          <p:cNvPr id="13" name="表 12"/>
          <p:cNvGraphicFramePr>
            <a:graphicFrameLocks noGrp="1"/>
          </p:cNvGraphicFramePr>
          <p:nvPr>
            <p:extLst>
              <p:ext uri="{D42A27DB-BD31-4B8C-83A1-F6EECF244321}">
                <p14:modId xmlns:p14="http://schemas.microsoft.com/office/powerpoint/2010/main" val="4219308807"/>
              </p:ext>
            </p:extLst>
          </p:nvPr>
        </p:nvGraphicFramePr>
        <p:xfrm>
          <a:off x="185792" y="2111086"/>
          <a:ext cx="5870510" cy="4588056"/>
        </p:xfrm>
        <a:graphic>
          <a:graphicData uri="http://schemas.openxmlformats.org/drawingml/2006/table">
            <a:tbl>
              <a:tblPr/>
              <a:tblGrid>
                <a:gridCol w="596603">
                  <a:extLst>
                    <a:ext uri="{9D8B030D-6E8A-4147-A177-3AD203B41FA5}">
                      <a16:colId xmlns:a16="http://schemas.microsoft.com/office/drawing/2014/main" val="1848997125"/>
                    </a:ext>
                  </a:extLst>
                </a:gridCol>
                <a:gridCol w="763348">
                  <a:extLst>
                    <a:ext uri="{9D8B030D-6E8A-4147-A177-3AD203B41FA5}">
                      <a16:colId xmlns:a16="http://schemas.microsoft.com/office/drawing/2014/main" val="3013663404"/>
                    </a:ext>
                  </a:extLst>
                </a:gridCol>
                <a:gridCol w="565021">
                  <a:extLst>
                    <a:ext uri="{9D8B030D-6E8A-4147-A177-3AD203B41FA5}">
                      <a16:colId xmlns:a16="http://schemas.microsoft.com/office/drawing/2014/main" val="237456602"/>
                    </a:ext>
                  </a:extLst>
                </a:gridCol>
                <a:gridCol w="541188">
                  <a:extLst>
                    <a:ext uri="{9D8B030D-6E8A-4147-A177-3AD203B41FA5}">
                      <a16:colId xmlns:a16="http://schemas.microsoft.com/office/drawing/2014/main" val="3608819410"/>
                    </a:ext>
                  </a:extLst>
                </a:gridCol>
                <a:gridCol w="565198">
                  <a:extLst>
                    <a:ext uri="{9D8B030D-6E8A-4147-A177-3AD203B41FA5}">
                      <a16:colId xmlns:a16="http://schemas.microsoft.com/office/drawing/2014/main" val="3945332369"/>
                    </a:ext>
                  </a:extLst>
                </a:gridCol>
                <a:gridCol w="483518">
                  <a:extLst>
                    <a:ext uri="{9D8B030D-6E8A-4147-A177-3AD203B41FA5}">
                      <a16:colId xmlns:a16="http://schemas.microsoft.com/office/drawing/2014/main" val="3652256577"/>
                    </a:ext>
                  </a:extLst>
                </a:gridCol>
                <a:gridCol w="525646">
                  <a:extLst>
                    <a:ext uri="{9D8B030D-6E8A-4147-A177-3AD203B41FA5}">
                      <a16:colId xmlns:a16="http://schemas.microsoft.com/office/drawing/2014/main" val="176401140"/>
                    </a:ext>
                  </a:extLst>
                </a:gridCol>
                <a:gridCol w="567526">
                  <a:extLst>
                    <a:ext uri="{9D8B030D-6E8A-4147-A177-3AD203B41FA5}">
                      <a16:colId xmlns:a16="http://schemas.microsoft.com/office/drawing/2014/main" val="978572597"/>
                    </a:ext>
                  </a:extLst>
                </a:gridCol>
                <a:gridCol w="620165">
                  <a:extLst>
                    <a:ext uri="{9D8B030D-6E8A-4147-A177-3AD203B41FA5}">
                      <a16:colId xmlns:a16="http://schemas.microsoft.com/office/drawing/2014/main" val="4144174206"/>
                    </a:ext>
                  </a:extLst>
                </a:gridCol>
                <a:gridCol w="642297">
                  <a:extLst>
                    <a:ext uri="{9D8B030D-6E8A-4147-A177-3AD203B41FA5}">
                      <a16:colId xmlns:a16="http://schemas.microsoft.com/office/drawing/2014/main" val="2582429219"/>
                    </a:ext>
                  </a:extLst>
                </a:gridCol>
              </a:tblGrid>
              <a:tr h="254892">
                <a:tc gridSpan="2">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契約当事者</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ctr" fontAlgn="ctr"/>
                      <a:r>
                        <a:rPr lang="ja-JP" altLang="en-US" sz="1000" b="1" i="0" u="none" strike="noStrike">
                          <a:solidFill>
                            <a:srgbClr val="000000"/>
                          </a:solidFill>
                          <a:effectLst/>
                          <a:latin typeface="BIZ UDPゴシック" panose="020B0400000000000000" pitchFamily="50" charset="-128"/>
                          <a:ea typeface="BIZ UDPゴシック" panose="020B0400000000000000" pitchFamily="50" charset="-128"/>
                        </a:rPr>
                        <a:t>令和</a:t>
                      </a:r>
                      <a:r>
                        <a:rPr lang="en-US" altLang="ja-JP" sz="1000" b="1" i="0" u="none" strike="noStrike">
                          <a:solidFill>
                            <a:srgbClr val="000000"/>
                          </a:solidFill>
                          <a:effectLst/>
                          <a:latin typeface="BIZ UDPゴシック" panose="020B0400000000000000" pitchFamily="50" charset="-128"/>
                          <a:ea typeface="BIZ UDPゴシック" panose="020B0400000000000000" pitchFamily="50" charset="-128"/>
                        </a:rPr>
                        <a:t>3</a:t>
                      </a:r>
                      <a:r>
                        <a:rPr lang="ja-JP" altLang="en-US" sz="1000" b="1" i="0" u="none" strike="noStrike">
                          <a:solidFill>
                            <a:srgbClr val="000000"/>
                          </a:solidFill>
                          <a:effectLst/>
                          <a:latin typeface="BIZ UDPゴシック" panose="020B0400000000000000" pitchFamily="50" charset="-128"/>
                          <a:ea typeface="BIZ UDPゴシック" panose="020B0400000000000000" pitchFamily="50" charset="-128"/>
                        </a:rPr>
                        <a:t>年度</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令和</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年度</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増減率</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増減数</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249545"/>
                  </a:ext>
                </a:extLst>
              </a:tr>
              <a:tr h="254892">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年　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細区分</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件数</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構成比</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件数</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構成比</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479503431"/>
                  </a:ext>
                </a:extLst>
              </a:tr>
              <a:tr h="254892">
                <a:tc rowSpan="3">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２０歳未満</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１８歳未満</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1,671</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988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2,165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1,238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20.2%</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250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3546234"/>
                  </a:ext>
                </a:extLst>
              </a:tr>
              <a:tr h="254892">
                <a:tc v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１８歳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306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0.4%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356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0.5%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14.0%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50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9187731"/>
                  </a:ext>
                </a:extLst>
              </a:tr>
              <a:tr h="254892">
                <a:tc v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１９歳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377</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0.5%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571</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0.7%</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34.0%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194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6532351"/>
                  </a:ext>
                </a:extLst>
              </a:tr>
              <a:tr h="254892">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２０歳代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２０～２９歳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6,930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9.8%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7,456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9.5%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7.1%</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526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2207977"/>
                  </a:ext>
                </a:extLst>
              </a:tr>
              <a:tr h="254892">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３０歳代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３０～３９歳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6,648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9.4%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7,727</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9.8%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14.0%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1,079</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969762"/>
                  </a:ext>
                </a:extLst>
              </a:tr>
              <a:tr h="254892">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４０歳代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４０～４９歳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8,805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12.4%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10,620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13.5%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17.1%</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1,815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069042"/>
                  </a:ext>
                </a:extLst>
              </a:tr>
              <a:tr h="254892">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５０歳代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５０～５９歳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10,813</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15.3%</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11,546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14.7%</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6.3%</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733</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463394"/>
                  </a:ext>
                </a:extLst>
              </a:tr>
              <a:tr h="254892">
                <a:tc rowSpan="2">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６０歳代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６０～６４歳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4,206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5.9%</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4,752</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6.0%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11.5%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546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8987299"/>
                  </a:ext>
                </a:extLst>
              </a:tr>
              <a:tr h="254892">
                <a:tc v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６５～６９歳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5">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19,744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3,938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5.6%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5">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21,134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4,327</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9.0%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389</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548743"/>
                  </a:ext>
                </a:extLst>
              </a:tr>
              <a:tr h="254892">
                <a:tc rowSpan="2">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７０歳代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７０～７４歳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5,678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8.0%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6,228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7.9%</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8.8%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550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5554726"/>
                  </a:ext>
                </a:extLst>
              </a:tr>
              <a:tr h="254892">
                <a:tc v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７５～７９歳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4,072</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5.8%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kumimoji="1" lang="ja-JP" altLang="en-US"/>
                    </a:p>
                  </a:txBody>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4,480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5.7%</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9.1%</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408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369951"/>
                  </a:ext>
                </a:extLst>
              </a:tr>
              <a:tr h="254892">
                <a:tc rowSpan="2">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８０歳以上</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８０～８４歳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3,754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5.3%</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3,875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4.9%</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3.1%</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121</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219597"/>
                  </a:ext>
                </a:extLst>
              </a:tr>
              <a:tr h="254892">
                <a:tc v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８５歳以上</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kumimoji="1" lang="ja-JP" altLang="en-US"/>
                    </a:p>
                  </a:txBody>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2,302</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3.3%</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2,224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3.5%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78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9437692"/>
                  </a:ext>
                </a:extLst>
              </a:tr>
              <a:tr h="254892">
                <a:tc grid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その他（団体等）</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1,822</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1,923</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5.3%</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101</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2321013"/>
                  </a:ext>
                </a:extLst>
              </a:tr>
              <a:tr h="254892">
                <a:tc grid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不　明</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10,155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14.3%</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11,351</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14.4%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1,196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256120"/>
                  </a:ext>
                </a:extLst>
              </a:tr>
              <a:tr h="254892">
                <a:tc grid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計</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70,794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100.0%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78,674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100.0%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7,880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4595478"/>
                  </a:ext>
                </a:extLst>
              </a:tr>
            </a:tbl>
          </a:graphicData>
        </a:graphic>
      </p:graphicFrame>
      <p:sp>
        <p:nvSpPr>
          <p:cNvPr id="21" name="テキスト ボックス 20"/>
          <p:cNvSpPr txBox="1"/>
          <p:nvPr/>
        </p:nvSpPr>
        <p:spPr>
          <a:xfrm>
            <a:off x="9208434" y="6225545"/>
            <a:ext cx="2353618"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※PIO-NET</a:t>
            </a:r>
            <a:r>
              <a:rPr kumimoji="1" lang="ja-JP" altLang="en-US" sz="1100" dirty="0">
                <a:latin typeface="BIZ UDPゴシック" panose="020B0400000000000000" pitchFamily="50" charset="-128"/>
                <a:ea typeface="BIZ UDPゴシック" panose="020B0400000000000000" pitchFamily="50" charset="-128"/>
              </a:rPr>
              <a:t>未対応市町村を除く</a:t>
            </a:r>
          </a:p>
        </p:txBody>
      </p:sp>
      <p:sp>
        <p:nvSpPr>
          <p:cNvPr id="30" name="下カーブ矢印 29"/>
          <p:cNvSpPr/>
          <p:nvPr/>
        </p:nvSpPr>
        <p:spPr>
          <a:xfrm>
            <a:off x="9546151" y="2502727"/>
            <a:ext cx="748470" cy="401886"/>
          </a:xfrm>
          <a:prstGeom prst="curvedDownArrow">
            <a:avLst>
              <a:gd name="adj1" fmla="val 25000"/>
              <a:gd name="adj2" fmla="val 50000"/>
              <a:gd name="adj3" fmla="val 55236"/>
            </a:avLst>
          </a:prstGeom>
          <a:solidFill>
            <a:srgbClr val="F23C3C"/>
          </a:solidFill>
          <a:ln>
            <a:solidFill>
              <a:srgbClr val="F23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楕円 19"/>
          <p:cNvSpPr/>
          <p:nvPr/>
        </p:nvSpPr>
        <p:spPr>
          <a:xfrm>
            <a:off x="11154241" y="2918460"/>
            <a:ext cx="938699" cy="960120"/>
          </a:xfrm>
          <a:prstGeom prst="ellipse">
            <a:avLst/>
          </a:prstGeom>
          <a:solidFill>
            <a:srgbClr val="F23C3C"/>
          </a:solidFill>
          <a:ln>
            <a:solidFill>
              <a:srgbClr val="F23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増加</a:t>
            </a:r>
            <a:endParaRPr kumimoji="1" lang="ja-JP" altLang="en-US" dirty="0">
              <a:latin typeface="Meiryo UI" panose="020B0604030504040204" pitchFamily="50" charset="-128"/>
              <a:ea typeface="Meiryo UI" panose="020B0604030504040204" pitchFamily="50" charset="-128"/>
            </a:endParaRPr>
          </a:p>
        </p:txBody>
      </p:sp>
      <p:cxnSp>
        <p:nvCxnSpPr>
          <p:cNvPr id="8" name="直線コネクタ 7"/>
          <p:cNvCxnSpPr>
            <a:stCxn id="30" idx="4"/>
          </p:cNvCxnSpPr>
          <p:nvPr/>
        </p:nvCxnSpPr>
        <p:spPr>
          <a:xfrm>
            <a:off x="10244889" y="2682627"/>
            <a:ext cx="1096211" cy="492373"/>
          </a:xfrm>
          <a:prstGeom prst="line">
            <a:avLst/>
          </a:prstGeom>
          <a:ln>
            <a:solidFill>
              <a:srgbClr val="F23C3C"/>
            </a:solidFill>
          </a:ln>
        </p:spPr>
        <p:style>
          <a:lnRef idx="1">
            <a:schemeClr val="dk1"/>
          </a:lnRef>
          <a:fillRef idx="0">
            <a:schemeClr val="dk1"/>
          </a:fillRef>
          <a:effectRef idx="0">
            <a:schemeClr val="dk1"/>
          </a:effectRef>
          <a:fontRef idx="minor">
            <a:schemeClr val="tx1"/>
          </a:fontRef>
        </p:style>
      </p:cxnSp>
      <p:sp>
        <p:nvSpPr>
          <p:cNvPr id="19" name="正方形/長方形 18"/>
          <p:cNvSpPr/>
          <p:nvPr/>
        </p:nvSpPr>
        <p:spPr>
          <a:xfrm>
            <a:off x="6118859" y="2355973"/>
            <a:ext cx="593989" cy="151008"/>
          </a:xfrm>
          <a:prstGeom prst="rect">
            <a:avLst/>
          </a:prstGeom>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000" dirty="0" smtClean="0">
                <a:latin typeface="BIZ UDPゴシック" panose="020B0400000000000000" pitchFamily="50" charset="-128"/>
                <a:ea typeface="BIZ UDPゴシック" panose="020B0400000000000000" pitchFamily="50" charset="-128"/>
              </a:rPr>
              <a:t>（件数）</a:t>
            </a:r>
            <a:endParaRPr lang="ja-JP" sz="1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82741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5838367" y="1954963"/>
            <a:ext cx="6017274" cy="4773582"/>
          </a:xfrm>
          <a:prstGeom prst="rect">
            <a:avLst/>
          </a:prstGeom>
        </p:spPr>
      </p:pic>
      <p:pic>
        <p:nvPicPr>
          <p:cNvPr id="2" name="図 1"/>
          <p:cNvPicPr>
            <a:picLocks noChangeAspect="1"/>
          </p:cNvPicPr>
          <p:nvPr/>
        </p:nvPicPr>
        <p:blipFill>
          <a:blip r:embed="rId4"/>
          <a:stretch>
            <a:fillRect/>
          </a:stretch>
        </p:blipFill>
        <p:spPr>
          <a:xfrm>
            <a:off x="-10231" y="2082990"/>
            <a:ext cx="5797798" cy="4645555"/>
          </a:xfrm>
          <a:prstGeom prst="rect">
            <a:avLst/>
          </a:prstGeom>
        </p:spPr>
      </p:pic>
      <p:sp>
        <p:nvSpPr>
          <p:cNvPr id="6" name="タイトル 1"/>
          <p:cNvSpPr txBox="1">
            <a:spLocks/>
          </p:cNvSpPr>
          <p:nvPr/>
        </p:nvSpPr>
        <p:spPr>
          <a:xfrm>
            <a:off x="0" y="0"/>
            <a:ext cx="12192000" cy="900000"/>
          </a:xfrm>
          <a:prstGeom prst="rect">
            <a:avLst/>
          </a:prstGeom>
          <a:solidFill>
            <a:schemeClr val="accent5">
              <a:lumMod val="60000"/>
              <a:lumOff val="4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　</a:t>
            </a:r>
            <a:r>
              <a:rPr lang="en-US" altLang="ja-JP" sz="3200" b="1" dirty="0">
                <a:solidFill>
                  <a:schemeClr val="bg1"/>
                </a:solidFill>
                <a:latin typeface="Meiryo UI" panose="020B0604030504040204" pitchFamily="50" charset="-128"/>
                <a:ea typeface="Meiryo UI" panose="020B0604030504040204" pitchFamily="50" charset="-128"/>
              </a:rPr>
              <a:t>65</a:t>
            </a:r>
            <a:r>
              <a:rPr lang="ja-JP" altLang="en-US" sz="3200" b="1" dirty="0">
                <a:solidFill>
                  <a:schemeClr val="bg1"/>
                </a:solidFill>
                <a:latin typeface="Meiryo UI" panose="020B0604030504040204" pitchFamily="50" charset="-128"/>
                <a:ea typeface="Meiryo UI" panose="020B0604030504040204" pitchFamily="50" charset="-128"/>
              </a:rPr>
              <a:t>歳以上の高齢者の相談の割合は増加</a:t>
            </a:r>
          </a:p>
        </p:txBody>
      </p:sp>
      <p:sp>
        <p:nvSpPr>
          <p:cNvPr id="16" name="テキスト ボックス 15"/>
          <p:cNvSpPr txBox="1"/>
          <p:nvPr/>
        </p:nvSpPr>
        <p:spPr>
          <a:xfrm>
            <a:off x="228185" y="1026406"/>
            <a:ext cx="11636155" cy="923330"/>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smtClean="0">
                <a:latin typeface="BIZ UDPゴシック" panose="020B0400000000000000" pitchFamily="50" charset="-128"/>
                <a:ea typeface="BIZ UDPゴシック" panose="020B0400000000000000" pitchFamily="50" charset="-128"/>
              </a:rPr>
              <a:t>「化粧品」</a:t>
            </a:r>
            <a:r>
              <a:rPr lang="ja-JP" altLang="en-US" dirty="0">
                <a:latin typeface="BIZ UDPゴシック" panose="020B0400000000000000" pitchFamily="50" charset="-128"/>
                <a:ea typeface="BIZ UDPゴシック" panose="020B0400000000000000" pitchFamily="50" charset="-128"/>
              </a:rPr>
              <a:t>が最多、</a:t>
            </a:r>
            <a:r>
              <a:rPr lang="ja-JP" altLang="en-US" dirty="0" smtClean="0">
                <a:latin typeface="BIZ UDPゴシック" panose="020B0400000000000000" pitchFamily="50" charset="-128"/>
                <a:ea typeface="BIZ UDPゴシック" panose="020B0400000000000000" pitchFamily="50" charset="-128"/>
              </a:rPr>
              <a:t>「保健・福祉サービス」</a:t>
            </a:r>
            <a:r>
              <a:rPr lang="ja-JP" altLang="en-US" dirty="0">
                <a:latin typeface="BIZ UDPゴシック" panose="020B0400000000000000" pitchFamily="50" charset="-128"/>
                <a:ea typeface="BIZ UDPゴシック" panose="020B0400000000000000" pitchFamily="50" charset="-128"/>
              </a:rPr>
              <a:t>、</a:t>
            </a:r>
            <a:r>
              <a:rPr lang="ja-JP" altLang="en-US" dirty="0" smtClean="0">
                <a:latin typeface="BIZ UDPゴシック" panose="020B0400000000000000" pitchFamily="50" charset="-128"/>
                <a:ea typeface="BIZ UDPゴシック" panose="020B0400000000000000" pitchFamily="50" charset="-128"/>
              </a:rPr>
              <a:t>「新聞」は、いずれも相談全体に占める</a:t>
            </a:r>
            <a:r>
              <a:rPr lang="ja-JP" altLang="en-US" dirty="0">
                <a:latin typeface="BIZ UDPゴシック" panose="020B0400000000000000" pitchFamily="50" charset="-128"/>
                <a:ea typeface="BIZ UDPゴシック" panose="020B0400000000000000" pitchFamily="50" charset="-128"/>
              </a:rPr>
              <a:t>割合が</a:t>
            </a:r>
            <a:r>
              <a:rPr lang="ja-JP" altLang="en-US" dirty="0" smtClean="0">
                <a:latin typeface="BIZ UDPゴシック" panose="020B0400000000000000" pitchFamily="50" charset="-128"/>
                <a:ea typeface="BIZ UDPゴシック" panose="020B0400000000000000" pitchFamily="50" charset="-128"/>
              </a:rPr>
              <a:t>高い。</a:t>
            </a:r>
            <a:endParaRPr lang="ja-JP" altLang="en-US"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lang="ja-JP" altLang="en-US" dirty="0" smtClean="0">
                <a:latin typeface="BIZ UDPゴシック" panose="020B0400000000000000" pitchFamily="50" charset="-128"/>
                <a:ea typeface="BIZ UDPゴシック" panose="020B0400000000000000" pitchFamily="50" charset="-128"/>
              </a:rPr>
              <a:t>販売購入形態別では、「</a:t>
            </a:r>
            <a:r>
              <a:rPr lang="ja-JP" altLang="en-US" dirty="0">
                <a:latin typeface="BIZ UDPゴシック" panose="020B0400000000000000" pitchFamily="50" charset="-128"/>
                <a:ea typeface="BIZ UDPゴシック" panose="020B0400000000000000" pitchFamily="50" charset="-128"/>
              </a:rPr>
              <a:t>通信販売」が最多、「訪問購入」、</a:t>
            </a:r>
            <a:r>
              <a:rPr lang="ja-JP" altLang="en-US" dirty="0" smtClean="0">
                <a:latin typeface="BIZ UDPゴシック" panose="020B0400000000000000" pitchFamily="50" charset="-128"/>
                <a:ea typeface="BIZ UDPゴシック" panose="020B0400000000000000" pitchFamily="50" charset="-128"/>
              </a:rPr>
              <a:t>「訪問販売」</a:t>
            </a:r>
            <a:r>
              <a:rPr lang="ja-JP" altLang="en-US" dirty="0">
                <a:latin typeface="BIZ UDPゴシック" panose="020B0400000000000000" pitchFamily="50" charset="-128"/>
                <a:ea typeface="BIZ UDPゴシック" panose="020B0400000000000000" pitchFamily="50" charset="-128"/>
              </a:rPr>
              <a:t>、「電話勧誘販売」</a:t>
            </a:r>
            <a:r>
              <a:rPr lang="ja-JP" altLang="en-US" dirty="0" smtClean="0">
                <a:latin typeface="BIZ UDPゴシック" panose="020B0400000000000000" pitchFamily="50" charset="-128"/>
                <a:ea typeface="BIZ UDPゴシック" panose="020B0400000000000000" pitchFamily="50" charset="-128"/>
              </a:rPr>
              <a:t>は、</a:t>
            </a:r>
            <a:endParaRPr lang="en-US" altLang="ja-JP" dirty="0" smtClean="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a:t>
            </a:r>
            <a:r>
              <a:rPr lang="ja-JP" altLang="en-US" dirty="0" smtClean="0">
                <a:latin typeface="BIZ UDPゴシック" panose="020B0400000000000000" pitchFamily="50" charset="-128"/>
                <a:ea typeface="BIZ UDPゴシック" panose="020B0400000000000000" pitchFamily="50" charset="-128"/>
              </a:rPr>
              <a:t>　いずれも相談全体に占める</a:t>
            </a:r>
            <a:r>
              <a:rPr lang="ja-JP" altLang="en-US" dirty="0">
                <a:latin typeface="BIZ UDPゴシック" panose="020B0400000000000000" pitchFamily="50" charset="-128"/>
                <a:ea typeface="BIZ UDPゴシック" panose="020B0400000000000000" pitchFamily="50" charset="-128"/>
              </a:rPr>
              <a:t>割合が</a:t>
            </a:r>
            <a:r>
              <a:rPr lang="ja-JP" altLang="en-US" dirty="0" smtClean="0">
                <a:latin typeface="BIZ UDPゴシック" panose="020B0400000000000000" pitchFamily="50" charset="-128"/>
                <a:ea typeface="BIZ UDPゴシック" panose="020B0400000000000000" pitchFamily="50" charset="-128"/>
              </a:rPr>
              <a:t>高い。</a:t>
            </a:r>
            <a:endParaRPr lang="en-US" altLang="ja-JP" dirty="0">
              <a:latin typeface="BIZ UDPゴシック" panose="020B0400000000000000" pitchFamily="50" charset="-128"/>
              <a:ea typeface="BIZ UDPゴシック" panose="020B0400000000000000" pitchFamily="50" charset="-128"/>
            </a:endParaRPr>
          </a:p>
        </p:txBody>
      </p:sp>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3471" y="5212420"/>
            <a:ext cx="851480" cy="851480"/>
          </a:xfrm>
          <a:prstGeom prst="rect">
            <a:avLst/>
          </a:prstGeom>
        </p:spPr>
      </p:pic>
      <p:sp>
        <p:nvSpPr>
          <p:cNvPr id="22" name="テキスト ボックス 21"/>
          <p:cNvSpPr txBox="1"/>
          <p:nvPr/>
        </p:nvSpPr>
        <p:spPr>
          <a:xfrm>
            <a:off x="5256802" y="6590436"/>
            <a:ext cx="675249" cy="253916"/>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a:t>
            </a:r>
            <a:r>
              <a:rPr kumimoji="1" lang="ja-JP" altLang="en-US" sz="1000" dirty="0" smtClean="0">
                <a:latin typeface="BIZ UDPゴシック" panose="020B0400000000000000" pitchFamily="50" charset="-128"/>
                <a:ea typeface="BIZ UDPゴシック" panose="020B0400000000000000" pitchFamily="50" charset="-128"/>
              </a:rPr>
              <a:t>件数）</a:t>
            </a:r>
            <a:endParaRPr kumimoji="1" lang="ja-JP" altLang="en-US" sz="1000" dirty="0">
              <a:latin typeface="BIZ UDPゴシック" panose="020B0400000000000000" pitchFamily="50" charset="-128"/>
              <a:ea typeface="BIZ UDPゴシック" panose="020B0400000000000000" pitchFamily="50" charset="-128"/>
            </a:endParaRPr>
          </a:p>
        </p:txBody>
      </p:sp>
      <p:pic>
        <p:nvPicPr>
          <p:cNvPr id="1030" name="Picture 6" descr="化粧水をつけている人のイラスト"/>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6999" y="2657108"/>
            <a:ext cx="814750" cy="939192"/>
          </a:xfrm>
          <a:prstGeom prst="rect">
            <a:avLst/>
          </a:prstGeom>
          <a:noFill/>
          <a:extLst>
            <a:ext uri="{909E8E84-426E-40DD-AFC4-6F175D3DCCD1}">
              <a14:hiddenFill xmlns:a14="http://schemas.microsoft.com/office/drawing/2010/main">
                <a:solidFill>
                  <a:srgbClr val="FFFFFF"/>
                </a:solidFill>
              </a14:hiddenFill>
            </a:ext>
          </a:extLst>
        </p:spPr>
      </p:pic>
      <p:sp>
        <p:nvSpPr>
          <p:cNvPr id="33" name="スライド番号プレースホルダー 6"/>
          <p:cNvSpPr>
            <a:spLocks noGrp="1"/>
          </p:cNvSpPr>
          <p:nvPr>
            <p:ph type="sldNum" sz="quarter" idx="12"/>
          </p:nvPr>
        </p:nvSpPr>
        <p:spPr>
          <a:xfrm>
            <a:off x="9335287" y="6492875"/>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endParaRPr>
          </a:p>
        </p:txBody>
      </p:sp>
      <p:sp>
        <p:nvSpPr>
          <p:cNvPr id="25" name="正方形/長方形 24"/>
          <p:cNvSpPr/>
          <p:nvPr/>
        </p:nvSpPr>
        <p:spPr>
          <a:xfrm>
            <a:off x="10807402" y="4173197"/>
            <a:ext cx="1011815" cy="369332"/>
          </a:xfrm>
          <a:prstGeom prst="rect">
            <a:avLst/>
          </a:prstGeom>
          <a:noFill/>
        </p:spPr>
        <p:txBody>
          <a:bodyPr wrap="none" lIns="91440" tIns="45720" rIns="91440" bIns="45720">
            <a:spAutoFit/>
          </a:bodyPr>
          <a:lstStyle/>
          <a:p>
            <a:pPr algn="ctr"/>
            <a:r>
              <a:rPr lang="en-US" altLang="ja-JP" dirty="0" smtClean="0">
                <a:ln w="0"/>
                <a:solidFill>
                  <a:srgbClr val="FF0000"/>
                </a:solidFill>
                <a:latin typeface="BIZ UDPゴシック" panose="020B0400000000000000" pitchFamily="50" charset="-128"/>
                <a:ea typeface="BIZ UDPゴシック" panose="020B0400000000000000" pitchFamily="50" charset="-128"/>
              </a:rPr>
              <a:t>63.3</a:t>
            </a:r>
            <a:r>
              <a:rPr lang="en-US" altLang="ja-JP" b="0" cap="none" spc="0" dirty="0" smtClean="0">
                <a:ln w="0"/>
                <a:solidFill>
                  <a:srgbClr val="FF0000"/>
                </a:solidFill>
                <a:latin typeface="BIZ UDPゴシック" panose="020B0400000000000000" pitchFamily="50" charset="-128"/>
                <a:ea typeface="BIZ UDPゴシック" panose="020B0400000000000000" pitchFamily="50" charset="-128"/>
              </a:rPr>
              <a:t>%</a:t>
            </a:r>
            <a:endParaRPr lang="ja-JP" altLang="en-US" b="0" cap="none" spc="0" dirty="0">
              <a:ln w="0"/>
              <a:solidFill>
                <a:srgbClr val="FF0000"/>
              </a:solidFill>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10591968" y="5308997"/>
            <a:ext cx="1011815" cy="369332"/>
          </a:xfrm>
          <a:prstGeom prst="rect">
            <a:avLst/>
          </a:prstGeom>
          <a:noFill/>
        </p:spPr>
        <p:txBody>
          <a:bodyPr wrap="none" lIns="91440" tIns="45720" rIns="91440" bIns="45720">
            <a:spAutoFit/>
          </a:bodyPr>
          <a:lstStyle/>
          <a:p>
            <a:pPr algn="ctr"/>
            <a:r>
              <a:rPr lang="en-US" altLang="ja-JP" dirty="0" smtClean="0">
                <a:ln w="0"/>
                <a:solidFill>
                  <a:srgbClr val="FF0000"/>
                </a:solidFill>
                <a:latin typeface="BIZ UDPゴシック" panose="020B0400000000000000" pitchFamily="50" charset="-128"/>
                <a:ea typeface="BIZ UDPゴシック" panose="020B0400000000000000" pitchFamily="50" charset="-128"/>
              </a:rPr>
              <a:t>58.7</a:t>
            </a:r>
            <a:r>
              <a:rPr lang="en-US" altLang="ja-JP" b="0" cap="none" spc="0" dirty="0" smtClean="0">
                <a:ln w="0"/>
                <a:solidFill>
                  <a:srgbClr val="FF0000"/>
                </a:solidFill>
                <a:latin typeface="BIZ UDPゴシック" panose="020B0400000000000000" pitchFamily="50" charset="-128"/>
                <a:ea typeface="BIZ UDPゴシック" panose="020B0400000000000000" pitchFamily="50" charset="-128"/>
              </a:rPr>
              <a:t>%</a:t>
            </a:r>
            <a:endParaRPr lang="ja-JP" altLang="en-US" b="0" cap="none" spc="0" dirty="0">
              <a:ln w="0"/>
              <a:solidFill>
                <a:srgbClr val="FF0000"/>
              </a:solidFill>
              <a:latin typeface="BIZ UDPゴシック" panose="020B0400000000000000" pitchFamily="50" charset="-128"/>
              <a:ea typeface="BIZ UDPゴシック" panose="020B0400000000000000" pitchFamily="50" charset="-128"/>
            </a:endParaRPr>
          </a:p>
        </p:txBody>
      </p:sp>
      <p:sp>
        <p:nvSpPr>
          <p:cNvPr id="37" name="楕円 36"/>
          <p:cNvSpPr/>
          <p:nvPr/>
        </p:nvSpPr>
        <p:spPr>
          <a:xfrm>
            <a:off x="10169912" y="4036741"/>
            <a:ext cx="677565" cy="6419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p:cNvSpPr/>
          <p:nvPr/>
        </p:nvSpPr>
        <p:spPr>
          <a:xfrm>
            <a:off x="9940114" y="5185588"/>
            <a:ext cx="677565" cy="6419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17363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5874138" y="1950627"/>
            <a:ext cx="5992887" cy="4724809"/>
          </a:xfrm>
          <a:prstGeom prst="rect">
            <a:avLst/>
          </a:prstGeom>
        </p:spPr>
      </p:pic>
      <p:pic>
        <p:nvPicPr>
          <p:cNvPr id="2" name="図 1"/>
          <p:cNvPicPr>
            <a:picLocks noChangeAspect="1"/>
          </p:cNvPicPr>
          <p:nvPr/>
        </p:nvPicPr>
        <p:blipFill>
          <a:blip r:embed="rId4"/>
          <a:stretch>
            <a:fillRect/>
          </a:stretch>
        </p:blipFill>
        <p:spPr>
          <a:xfrm>
            <a:off x="10320" y="2078654"/>
            <a:ext cx="5852667" cy="4596782"/>
          </a:xfrm>
          <a:prstGeom prst="rect">
            <a:avLst/>
          </a:prstGeom>
        </p:spPr>
      </p:pic>
      <p:sp>
        <p:nvSpPr>
          <p:cNvPr id="6" name="タイトル 1"/>
          <p:cNvSpPr txBox="1">
            <a:spLocks/>
          </p:cNvSpPr>
          <p:nvPr/>
        </p:nvSpPr>
        <p:spPr>
          <a:xfrm>
            <a:off x="0" y="0"/>
            <a:ext cx="12192000" cy="900000"/>
          </a:xfrm>
          <a:prstGeom prst="rect">
            <a:avLst/>
          </a:prstGeom>
          <a:solidFill>
            <a:schemeClr val="accent5">
              <a:lumMod val="60000"/>
              <a:lumOff val="4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　</a:t>
            </a:r>
            <a:r>
              <a:rPr lang="en-US" altLang="ja-JP" sz="3200" b="1" dirty="0">
                <a:solidFill>
                  <a:schemeClr val="bg1"/>
                </a:solidFill>
                <a:latin typeface="Meiryo UI" panose="020B0604030504040204" pitchFamily="50" charset="-128"/>
                <a:ea typeface="Meiryo UI" panose="020B0604030504040204" pitchFamily="50" charset="-128"/>
              </a:rPr>
              <a:t>65</a:t>
            </a:r>
            <a:r>
              <a:rPr lang="ja-JP" altLang="en-US" sz="3200" b="1" dirty="0">
                <a:solidFill>
                  <a:schemeClr val="bg1"/>
                </a:solidFill>
                <a:latin typeface="Meiryo UI" panose="020B0604030504040204" pitchFamily="50" charset="-128"/>
                <a:ea typeface="Meiryo UI" panose="020B0604030504040204" pitchFamily="50" charset="-128"/>
              </a:rPr>
              <a:t>歳以上の高齢者の相談の割合は増加</a:t>
            </a:r>
          </a:p>
        </p:txBody>
      </p:sp>
      <p:sp>
        <p:nvSpPr>
          <p:cNvPr id="16" name="テキスト ボックス 15"/>
          <p:cNvSpPr txBox="1"/>
          <p:nvPr/>
        </p:nvSpPr>
        <p:spPr>
          <a:xfrm>
            <a:off x="228185" y="1026406"/>
            <a:ext cx="11636155" cy="923330"/>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smtClean="0">
                <a:latin typeface="BIZ UDPゴシック" panose="020B0400000000000000" pitchFamily="50" charset="-128"/>
                <a:ea typeface="BIZ UDPゴシック" panose="020B0400000000000000" pitchFamily="50" charset="-128"/>
              </a:rPr>
              <a:t>「化粧品」</a:t>
            </a:r>
            <a:r>
              <a:rPr lang="ja-JP" altLang="en-US" dirty="0">
                <a:latin typeface="BIZ UDPゴシック" panose="020B0400000000000000" pitchFamily="50" charset="-128"/>
                <a:ea typeface="BIZ UDPゴシック" panose="020B0400000000000000" pitchFamily="50" charset="-128"/>
              </a:rPr>
              <a:t>が最多、</a:t>
            </a:r>
            <a:r>
              <a:rPr lang="ja-JP" altLang="en-US" dirty="0" smtClean="0">
                <a:latin typeface="BIZ UDPゴシック" panose="020B0400000000000000" pitchFamily="50" charset="-128"/>
                <a:ea typeface="BIZ UDPゴシック" panose="020B0400000000000000" pitchFamily="50" charset="-128"/>
              </a:rPr>
              <a:t>「保健・福祉サービス」</a:t>
            </a:r>
            <a:r>
              <a:rPr lang="ja-JP" altLang="en-US" dirty="0">
                <a:latin typeface="BIZ UDPゴシック" panose="020B0400000000000000" pitchFamily="50" charset="-128"/>
                <a:ea typeface="BIZ UDPゴシック" panose="020B0400000000000000" pitchFamily="50" charset="-128"/>
              </a:rPr>
              <a:t>、</a:t>
            </a:r>
            <a:r>
              <a:rPr lang="ja-JP" altLang="en-US" dirty="0" smtClean="0">
                <a:latin typeface="BIZ UDPゴシック" panose="020B0400000000000000" pitchFamily="50" charset="-128"/>
                <a:ea typeface="BIZ UDPゴシック" panose="020B0400000000000000" pitchFamily="50" charset="-128"/>
              </a:rPr>
              <a:t>「新聞」は、いずれも相談全体に占める</a:t>
            </a:r>
            <a:r>
              <a:rPr lang="ja-JP" altLang="en-US" dirty="0">
                <a:latin typeface="BIZ UDPゴシック" panose="020B0400000000000000" pitchFamily="50" charset="-128"/>
                <a:ea typeface="BIZ UDPゴシック" panose="020B0400000000000000" pitchFamily="50" charset="-128"/>
              </a:rPr>
              <a:t>割合が</a:t>
            </a:r>
            <a:r>
              <a:rPr lang="ja-JP" altLang="en-US" dirty="0" smtClean="0">
                <a:latin typeface="BIZ UDPゴシック" panose="020B0400000000000000" pitchFamily="50" charset="-128"/>
                <a:ea typeface="BIZ UDPゴシック" panose="020B0400000000000000" pitchFamily="50" charset="-128"/>
              </a:rPr>
              <a:t>高い。</a:t>
            </a:r>
            <a:endParaRPr lang="ja-JP" altLang="en-US"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lang="ja-JP" altLang="en-US" dirty="0" smtClean="0">
                <a:latin typeface="BIZ UDPゴシック" panose="020B0400000000000000" pitchFamily="50" charset="-128"/>
                <a:ea typeface="BIZ UDPゴシック" panose="020B0400000000000000" pitchFamily="50" charset="-128"/>
              </a:rPr>
              <a:t>販売購入形態別では、「</a:t>
            </a:r>
            <a:r>
              <a:rPr lang="ja-JP" altLang="en-US" dirty="0">
                <a:latin typeface="BIZ UDPゴシック" panose="020B0400000000000000" pitchFamily="50" charset="-128"/>
                <a:ea typeface="BIZ UDPゴシック" panose="020B0400000000000000" pitchFamily="50" charset="-128"/>
              </a:rPr>
              <a:t>通信販売」が最多、「訪問購入」、</a:t>
            </a:r>
            <a:r>
              <a:rPr lang="ja-JP" altLang="en-US" dirty="0" smtClean="0">
                <a:latin typeface="BIZ UDPゴシック" panose="020B0400000000000000" pitchFamily="50" charset="-128"/>
                <a:ea typeface="BIZ UDPゴシック" panose="020B0400000000000000" pitchFamily="50" charset="-128"/>
              </a:rPr>
              <a:t>「訪問販売」</a:t>
            </a:r>
            <a:r>
              <a:rPr lang="ja-JP" altLang="en-US" dirty="0">
                <a:latin typeface="BIZ UDPゴシック" panose="020B0400000000000000" pitchFamily="50" charset="-128"/>
                <a:ea typeface="BIZ UDPゴシック" panose="020B0400000000000000" pitchFamily="50" charset="-128"/>
              </a:rPr>
              <a:t>、「電話勧誘販売」</a:t>
            </a:r>
            <a:r>
              <a:rPr lang="ja-JP" altLang="en-US" dirty="0" smtClean="0">
                <a:latin typeface="BIZ UDPゴシック" panose="020B0400000000000000" pitchFamily="50" charset="-128"/>
                <a:ea typeface="BIZ UDPゴシック" panose="020B0400000000000000" pitchFamily="50" charset="-128"/>
              </a:rPr>
              <a:t>は、</a:t>
            </a:r>
            <a:endParaRPr lang="en-US" altLang="ja-JP" dirty="0" smtClean="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a:t>
            </a:r>
            <a:r>
              <a:rPr lang="ja-JP" altLang="en-US" dirty="0" smtClean="0">
                <a:latin typeface="BIZ UDPゴシック" panose="020B0400000000000000" pitchFamily="50" charset="-128"/>
                <a:ea typeface="BIZ UDPゴシック" panose="020B0400000000000000" pitchFamily="50" charset="-128"/>
              </a:rPr>
              <a:t>　いずれも相談全体に占める</a:t>
            </a:r>
            <a:r>
              <a:rPr lang="ja-JP" altLang="en-US" dirty="0">
                <a:latin typeface="BIZ UDPゴシック" panose="020B0400000000000000" pitchFamily="50" charset="-128"/>
                <a:ea typeface="BIZ UDPゴシック" panose="020B0400000000000000" pitchFamily="50" charset="-128"/>
              </a:rPr>
              <a:t>割合が</a:t>
            </a:r>
            <a:r>
              <a:rPr lang="ja-JP" altLang="en-US" dirty="0" smtClean="0">
                <a:latin typeface="BIZ UDPゴシック" panose="020B0400000000000000" pitchFamily="50" charset="-128"/>
                <a:ea typeface="BIZ UDPゴシック" panose="020B0400000000000000" pitchFamily="50" charset="-128"/>
              </a:rPr>
              <a:t>高い。</a:t>
            </a:r>
            <a:endParaRPr lang="en-US" altLang="ja-JP" dirty="0">
              <a:latin typeface="BIZ UDPゴシック" panose="020B0400000000000000" pitchFamily="50" charset="-128"/>
              <a:ea typeface="BIZ UDPゴシック" panose="020B0400000000000000" pitchFamily="50" charset="-128"/>
            </a:endParaRPr>
          </a:p>
        </p:txBody>
      </p:sp>
      <p:sp>
        <p:nvSpPr>
          <p:cNvPr id="33" name="スライド番号プレースホルダー 6"/>
          <p:cNvSpPr>
            <a:spLocks noGrp="1"/>
          </p:cNvSpPr>
          <p:nvPr>
            <p:ph type="sldNum" sz="quarter" idx="12"/>
          </p:nvPr>
        </p:nvSpPr>
        <p:spPr>
          <a:xfrm>
            <a:off x="9335287" y="6492875"/>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38</a:t>
            </a:fld>
            <a:endParaRPr kumimoji="1" lang="ja-JP" altLang="en-US" dirty="0">
              <a:latin typeface="Meiryo UI" panose="020B0604030504040204" pitchFamily="50" charset="-128"/>
              <a:ea typeface="Meiryo UI" panose="020B0604030504040204" pitchFamily="50" charset="-128"/>
            </a:endParaRPr>
          </a:p>
        </p:txBody>
      </p:sp>
      <p:sp>
        <p:nvSpPr>
          <p:cNvPr id="34" name="正方形/長方形 33"/>
          <p:cNvSpPr/>
          <p:nvPr/>
        </p:nvSpPr>
        <p:spPr>
          <a:xfrm>
            <a:off x="9390035" y="4107586"/>
            <a:ext cx="982962" cy="369332"/>
          </a:xfrm>
          <a:prstGeom prst="rect">
            <a:avLst/>
          </a:prstGeom>
          <a:noFill/>
        </p:spPr>
        <p:txBody>
          <a:bodyPr wrap="none" lIns="91440" tIns="45720" rIns="91440" bIns="45720">
            <a:spAutoFit/>
          </a:bodyPr>
          <a:lstStyle/>
          <a:p>
            <a:pPr algn="ctr"/>
            <a:r>
              <a:rPr lang="en-US" altLang="ja-JP" dirty="0" smtClean="0">
                <a:ln w="0"/>
                <a:solidFill>
                  <a:srgbClr val="FF0000"/>
                </a:solidFill>
                <a:latin typeface="BIZ UDPゴシック" panose="020B0400000000000000" pitchFamily="50" charset="-128"/>
                <a:ea typeface="BIZ UDPゴシック" panose="020B0400000000000000" pitchFamily="50" charset="-128"/>
              </a:rPr>
              <a:t>41.2</a:t>
            </a:r>
            <a:r>
              <a:rPr lang="en-US" altLang="ja-JP" b="0" cap="none" spc="0" dirty="0" smtClean="0">
                <a:ln w="0"/>
                <a:solidFill>
                  <a:srgbClr val="FF0000"/>
                </a:solidFill>
                <a:latin typeface="BIZ UDPゴシック" panose="020B0400000000000000" pitchFamily="50" charset="-128"/>
                <a:ea typeface="BIZ UDPゴシック" panose="020B0400000000000000" pitchFamily="50" charset="-128"/>
              </a:rPr>
              <a:t>%</a:t>
            </a:r>
            <a:endParaRPr lang="ja-JP" altLang="en-US" b="0" cap="none" spc="0" dirty="0">
              <a:ln w="0"/>
              <a:solidFill>
                <a:srgbClr val="FF0000"/>
              </a:solidFill>
              <a:latin typeface="BIZ UDPゴシック" panose="020B0400000000000000" pitchFamily="50" charset="-128"/>
              <a:ea typeface="BIZ UDPゴシック" panose="020B0400000000000000" pitchFamily="50" charset="-128"/>
            </a:endParaRPr>
          </a:p>
        </p:txBody>
      </p:sp>
      <p:sp>
        <p:nvSpPr>
          <p:cNvPr id="35" name="正方形/長方形 34"/>
          <p:cNvSpPr/>
          <p:nvPr/>
        </p:nvSpPr>
        <p:spPr>
          <a:xfrm>
            <a:off x="9440005" y="3609250"/>
            <a:ext cx="982961" cy="369332"/>
          </a:xfrm>
          <a:prstGeom prst="rect">
            <a:avLst/>
          </a:prstGeom>
          <a:noFill/>
        </p:spPr>
        <p:txBody>
          <a:bodyPr wrap="none" lIns="91440" tIns="45720" rIns="91440" bIns="45720">
            <a:spAutoFit/>
          </a:bodyPr>
          <a:lstStyle/>
          <a:p>
            <a:pPr algn="ctr"/>
            <a:r>
              <a:rPr lang="en-US" altLang="ja-JP" dirty="0" smtClean="0">
                <a:ln w="0"/>
                <a:solidFill>
                  <a:srgbClr val="FF0000"/>
                </a:solidFill>
                <a:latin typeface="BIZ UDPゴシック" panose="020B0400000000000000" pitchFamily="50" charset="-128"/>
                <a:ea typeface="BIZ UDPゴシック" panose="020B0400000000000000" pitchFamily="50" charset="-128"/>
              </a:rPr>
              <a:t>43.1</a:t>
            </a:r>
            <a:r>
              <a:rPr lang="en-US" altLang="ja-JP" b="0" cap="none" spc="0" dirty="0" smtClean="0">
                <a:ln w="0"/>
                <a:solidFill>
                  <a:srgbClr val="FF0000"/>
                </a:solidFill>
                <a:latin typeface="BIZ UDPゴシック" panose="020B0400000000000000" pitchFamily="50" charset="-128"/>
                <a:ea typeface="BIZ UDPゴシック" panose="020B0400000000000000" pitchFamily="50" charset="-128"/>
              </a:rPr>
              <a:t>%</a:t>
            </a:r>
            <a:endParaRPr lang="ja-JP" altLang="en-US" b="0" cap="none" spc="0" dirty="0">
              <a:ln w="0"/>
              <a:solidFill>
                <a:srgbClr val="FF0000"/>
              </a:solidFill>
              <a:latin typeface="BIZ UDPゴシック" panose="020B0400000000000000" pitchFamily="50" charset="-128"/>
              <a:ea typeface="BIZ UDPゴシック" panose="020B0400000000000000" pitchFamily="50" charset="-128"/>
            </a:endParaRPr>
          </a:p>
        </p:txBody>
      </p:sp>
      <p:sp>
        <p:nvSpPr>
          <p:cNvPr id="36" name="正方形/長方形 35"/>
          <p:cNvSpPr/>
          <p:nvPr/>
        </p:nvSpPr>
        <p:spPr>
          <a:xfrm>
            <a:off x="10695736" y="4597867"/>
            <a:ext cx="1025373" cy="369332"/>
          </a:xfrm>
          <a:prstGeom prst="rect">
            <a:avLst/>
          </a:prstGeom>
          <a:noFill/>
        </p:spPr>
        <p:txBody>
          <a:bodyPr wrap="square" lIns="91440" tIns="45720" rIns="91440" bIns="45720">
            <a:spAutoFit/>
          </a:bodyPr>
          <a:lstStyle/>
          <a:p>
            <a:pPr algn="ctr"/>
            <a:r>
              <a:rPr lang="en-US" altLang="ja-JP" dirty="0" smtClean="0">
                <a:ln w="0"/>
                <a:solidFill>
                  <a:srgbClr val="FF0000"/>
                </a:solidFill>
                <a:latin typeface="BIZ UDPゴシック" panose="020B0400000000000000" pitchFamily="50" charset="-128"/>
                <a:ea typeface="BIZ UDPゴシック" panose="020B0400000000000000" pitchFamily="50" charset="-128"/>
              </a:rPr>
              <a:t>61.0</a:t>
            </a:r>
            <a:r>
              <a:rPr lang="en-US" altLang="ja-JP" b="0" cap="none" spc="0" dirty="0" smtClean="0">
                <a:ln w="0"/>
                <a:solidFill>
                  <a:srgbClr val="FF0000"/>
                </a:solidFill>
                <a:latin typeface="BIZ UDPゴシック" panose="020B0400000000000000" pitchFamily="50" charset="-128"/>
                <a:ea typeface="BIZ UDPゴシック" panose="020B0400000000000000" pitchFamily="50" charset="-128"/>
              </a:rPr>
              <a:t>%</a:t>
            </a:r>
            <a:endParaRPr lang="ja-JP" altLang="en-US" b="0" cap="none" spc="0" dirty="0">
              <a:ln w="0"/>
              <a:solidFill>
                <a:srgbClr val="FF0000"/>
              </a:solidFill>
              <a:latin typeface="BIZ UDPゴシック" panose="020B0400000000000000" pitchFamily="50" charset="-128"/>
              <a:ea typeface="BIZ UDPゴシック" panose="020B0400000000000000" pitchFamily="50" charset="-128"/>
            </a:endParaRPr>
          </a:p>
        </p:txBody>
      </p:sp>
      <p:sp>
        <p:nvSpPr>
          <p:cNvPr id="39" name="楕円 38"/>
          <p:cNvSpPr/>
          <p:nvPr/>
        </p:nvSpPr>
        <p:spPr>
          <a:xfrm>
            <a:off x="8965580" y="3351738"/>
            <a:ext cx="1911613" cy="18112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7227" y="3075369"/>
            <a:ext cx="867885" cy="867885"/>
          </a:xfrm>
          <a:prstGeom prst="rect">
            <a:avLst/>
          </a:prstGeom>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6262" y="5018613"/>
            <a:ext cx="955515" cy="900573"/>
          </a:xfrm>
          <a:prstGeom prst="rect">
            <a:avLst/>
          </a:prstGeom>
        </p:spPr>
      </p:pic>
      <p:sp>
        <p:nvSpPr>
          <p:cNvPr id="23" name="テキスト ボックス 22"/>
          <p:cNvSpPr txBox="1"/>
          <p:nvPr/>
        </p:nvSpPr>
        <p:spPr>
          <a:xfrm>
            <a:off x="5265230" y="6526993"/>
            <a:ext cx="675249" cy="253916"/>
          </a:xfrm>
          <a:prstGeom prst="rect">
            <a:avLst/>
          </a:prstGeom>
          <a:noFill/>
        </p:spPr>
        <p:txBody>
          <a:bodyPr wrap="square" rtlCol="0">
            <a:spAutoFit/>
          </a:bodyPr>
          <a:lstStyle/>
          <a:p>
            <a:r>
              <a:rPr kumimoji="1" lang="ja-JP" altLang="en-US" sz="1000" dirty="0" smtClean="0">
                <a:latin typeface="BIZ UDPゴシック" panose="020B0400000000000000" pitchFamily="50" charset="-128"/>
                <a:ea typeface="BIZ UDPゴシック" panose="020B0400000000000000" pitchFamily="50" charset="-128"/>
              </a:rPr>
              <a:t>（件数）</a:t>
            </a:r>
            <a:endParaRPr kumimoji="1" lang="ja-JP" altLang="en-US" sz="1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14179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12192000" cy="900000"/>
          </a:xfrm>
          <a:prstGeom prst="rect">
            <a:avLst/>
          </a:prstGeom>
          <a:solidFill>
            <a:schemeClr val="accent5">
              <a:lumMod val="60000"/>
              <a:lumOff val="4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solidFill>
                  <a:schemeClr val="bg1"/>
                </a:solidFill>
                <a:latin typeface="Meiryo UI" panose="020B0604030504040204" pitchFamily="50" charset="-128"/>
                <a:ea typeface="Meiryo UI" panose="020B0604030504040204" pitchFamily="50" charset="-128"/>
              </a:rPr>
              <a:t>　</a:t>
            </a:r>
            <a:r>
              <a:rPr lang="ja-JP" altLang="en-US" sz="3200" b="1" dirty="0">
                <a:solidFill>
                  <a:schemeClr val="bg1"/>
                </a:solidFill>
                <a:latin typeface="Meiryo UI" panose="020B0604030504040204" pitchFamily="50" charset="-128"/>
                <a:ea typeface="Meiryo UI" panose="020B0604030504040204" pitchFamily="50" charset="-128"/>
              </a:rPr>
              <a:t>相談全体</a:t>
            </a:r>
            <a:r>
              <a:rPr lang="ja-JP" altLang="en-US" sz="3200" b="1" dirty="0" smtClean="0">
                <a:solidFill>
                  <a:schemeClr val="bg1"/>
                </a:solidFill>
                <a:latin typeface="Meiryo UI" panose="020B0604030504040204" pitchFamily="50" charset="-128"/>
                <a:ea typeface="Meiryo UI" panose="020B0604030504040204" pitchFamily="50" charset="-128"/>
              </a:rPr>
              <a:t>の</a:t>
            </a:r>
            <a:r>
              <a:rPr lang="ja-JP" altLang="en-US" sz="3200" b="1" dirty="0">
                <a:solidFill>
                  <a:schemeClr val="bg1"/>
                </a:solidFill>
                <a:latin typeface="Meiryo UI" panose="020B0604030504040204" pitchFamily="50" charset="-128"/>
                <a:ea typeface="Meiryo UI" panose="020B0604030504040204" pitchFamily="50" charset="-128"/>
              </a:rPr>
              <a:t>動向</a:t>
            </a:r>
            <a:endParaRPr lang="en-US" altLang="ja-JP" sz="3200" b="1" dirty="0">
              <a:solidFill>
                <a:schemeClr val="bg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5603959" y="997132"/>
            <a:ext cx="6276716" cy="369332"/>
          </a:xfrm>
          <a:prstGeom prst="rect">
            <a:avLst/>
          </a:prstGeom>
          <a:noFill/>
        </p:spPr>
        <p:txBody>
          <a:bodyPr wrap="square" rtlCol="0">
            <a:spAutoFit/>
          </a:bodyPr>
          <a:lstStyle/>
          <a:p>
            <a:pPr algn="ctr"/>
            <a:r>
              <a:rPr kumimoji="1" lang="ja-JP" altLang="en-US" b="1" dirty="0">
                <a:latin typeface="BIZ UDPゴシック" panose="020B0400000000000000" pitchFamily="50" charset="-128"/>
                <a:ea typeface="BIZ UDPゴシック" panose="020B0400000000000000" pitchFamily="50" charset="-128"/>
              </a:rPr>
              <a:t>契約当事者の年代別件数</a:t>
            </a:r>
          </a:p>
        </p:txBody>
      </p:sp>
      <p:sp>
        <p:nvSpPr>
          <p:cNvPr id="10" name="テキスト ボックス 9"/>
          <p:cNvSpPr txBox="1"/>
          <p:nvPr/>
        </p:nvSpPr>
        <p:spPr>
          <a:xfrm>
            <a:off x="-141669" y="1000842"/>
            <a:ext cx="5940887" cy="2092881"/>
          </a:xfrm>
          <a:prstGeom prst="rect">
            <a:avLst/>
          </a:prstGeom>
          <a:noFill/>
        </p:spPr>
        <p:txBody>
          <a:bodyPr wrap="square" rtlCol="0">
            <a:spAutoFit/>
          </a:bodyPr>
          <a:lstStyle/>
          <a:p>
            <a:pPr algn="ctr"/>
            <a:r>
              <a:rPr lang="ja-JP" altLang="en-US" sz="4000" dirty="0" smtClean="0">
                <a:latin typeface="BIZ UDPゴシック" panose="020B0400000000000000" pitchFamily="50" charset="-128"/>
                <a:ea typeface="BIZ UDPゴシック" panose="020B0400000000000000" pitchFamily="50" charset="-128"/>
              </a:rPr>
              <a:t>令和３年度</a:t>
            </a:r>
            <a:r>
              <a:rPr lang="ja-JP" altLang="en-US" sz="4000" dirty="0">
                <a:latin typeface="BIZ UDPゴシック" panose="020B0400000000000000" pitchFamily="50" charset="-128"/>
                <a:ea typeface="BIZ UDPゴシック" panose="020B0400000000000000" pitchFamily="50" charset="-128"/>
              </a:rPr>
              <a:t>相談件数</a:t>
            </a:r>
            <a:endParaRPr lang="en-US" altLang="ja-JP" sz="4000" dirty="0">
              <a:latin typeface="BIZ UDPゴシック" panose="020B0400000000000000" pitchFamily="50" charset="-128"/>
              <a:ea typeface="BIZ UDPゴシック" panose="020B0400000000000000" pitchFamily="50" charset="-128"/>
            </a:endParaRPr>
          </a:p>
          <a:p>
            <a:pPr algn="ctr"/>
            <a:r>
              <a:rPr kumimoji="1" lang="en-US" altLang="ja-JP" sz="5400" b="1" dirty="0" smtClean="0">
                <a:solidFill>
                  <a:srgbClr val="FF0000"/>
                </a:solidFill>
                <a:latin typeface="BIZ UDPゴシック" panose="020B0400000000000000" pitchFamily="50" charset="-128"/>
                <a:ea typeface="BIZ UDPゴシック" panose="020B0400000000000000" pitchFamily="50" charset="-128"/>
              </a:rPr>
              <a:t>70,794</a:t>
            </a:r>
            <a:r>
              <a:rPr kumimoji="1" lang="ja-JP" altLang="en-US" sz="5400" b="1" dirty="0">
                <a:solidFill>
                  <a:srgbClr val="FF0000"/>
                </a:solidFill>
                <a:latin typeface="BIZ UDPゴシック" panose="020B0400000000000000" pitchFamily="50" charset="-128"/>
                <a:ea typeface="BIZ UDPゴシック" panose="020B0400000000000000" pitchFamily="50" charset="-128"/>
              </a:rPr>
              <a:t>件</a:t>
            </a:r>
            <a:endParaRPr kumimoji="1" lang="en-US" altLang="ja-JP" sz="5400" b="1"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3200" dirty="0">
                <a:solidFill>
                  <a:srgbClr val="FF0000"/>
                </a:solidFill>
                <a:latin typeface="BIZ UDPゴシック" panose="020B0400000000000000" pitchFamily="50" charset="-128"/>
                <a:ea typeface="BIZ UDPゴシック" panose="020B0400000000000000" pitchFamily="50" charset="-128"/>
              </a:rPr>
              <a:t>（前年度</a:t>
            </a:r>
            <a:r>
              <a:rPr lang="ja-JP" altLang="en-US" sz="3200" dirty="0" smtClean="0">
                <a:solidFill>
                  <a:srgbClr val="FF0000"/>
                </a:solidFill>
                <a:latin typeface="BIZ UDPゴシック" panose="020B0400000000000000" pitchFamily="50" charset="-128"/>
                <a:ea typeface="BIZ UDPゴシック" panose="020B0400000000000000" pitchFamily="50" charset="-128"/>
              </a:rPr>
              <a:t>から</a:t>
            </a:r>
            <a:r>
              <a:rPr lang="en-US" altLang="ja-JP" sz="3200" b="1" u="sng" dirty="0" smtClean="0">
                <a:solidFill>
                  <a:srgbClr val="FF0000"/>
                </a:solidFill>
                <a:latin typeface="BIZ UDPゴシック" panose="020B0400000000000000" pitchFamily="50" charset="-128"/>
                <a:ea typeface="BIZ UDPゴシック" panose="020B0400000000000000" pitchFamily="50" charset="-128"/>
              </a:rPr>
              <a:t>7,880</a:t>
            </a:r>
            <a:r>
              <a:rPr lang="ja-JP" altLang="en-US" sz="3200" b="1" u="sng" dirty="0" smtClean="0">
                <a:solidFill>
                  <a:srgbClr val="FF0000"/>
                </a:solidFill>
                <a:latin typeface="BIZ UDPゴシック" panose="020B0400000000000000" pitchFamily="50" charset="-128"/>
                <a:ea typeface="BIZ UDPゴシック" panose="020B0400000000000000" pitchFamily="50" charset="-128"/>
              </a:rPr>
              <a:t>件</a:t>
            </a:r>
            <a:r>
              <a:rPr lang="ja-JP" altLang="en-US" sz="3200" b="1" dirty="0">
                <a:solidFill>
                  <a:srgbClr val="FF0000"/>
                </a:solidFill>
                <a:latin typeface="BIZ UDPゴシック" panose="020B0400000000000000" pitchFamily="50" charset="-128"/>
                <a:ea typeface="BIZ UDPゴシック" panose="020B0400000000000000" pitchFamily="50" charset="-128"/>
              </a:rPr>
              <a:t>減少</a:t>
            </a:r>
            <a:r>
              <a:rPr lang="ja-JP" altLang="en-US" sz="3200" dirty="0" smtClean="0">
                <a:solidFill>
                  <a:srgbClr val="FF0000"/>
                </a:solidFill>
                <a:latin typeface="BIZ UDPゴシック" panose="020B0400000000000000" pitchFamily="50" charset="-128"/>
                <a:ea typeface="BIZ UDPゴシック" panose="020B0400000000000000" pitchFamily="50" charset="-128"/>
              </a:rPr>
              <a:t>）</a:t>
            </a:r>
            <a:endParaRPr kumimoji="1" lang="en-US" altLang="ja-JP" sz="3200" dirty="0">
              <a:solidFill>
                <a:srgbClr val="FF0000"/>
              </a:solidFill>
              <a:latin typeface="BIZ UDPゴシック" panose="020B0400000000000000" pitchFamily="50" charset="-128"/>
              <a:ea typeface="BIZ UDPゴシック" panose="020B0400000000000000" pitchFamily="50" charset="-128"/>
            </a:endParaRPr>
          </a:p>
        </p:txBody>
      </p:sp>
      <p:sp>
        <p:nvSpPr>
          <p:cNvPr id="12" name="正方形/長方形 11"/>
          <p:cNvSpPr/>
          <p:nvPr/>
        </p:nvSpPr>
        <p:spPr>
          <a:xfrm>
            <a:off x="143091" y="3194201"/>
            <a:ext cx="5286159" cy="1024706"/>
          </a:xfrm>
          <a:prstGeom prst="rect">
            <a:avLst/>
          </a:prstGeom>
          <a:solidFill>
            <a:schemeClr val="accent1">
              <a:lumMod val="40000"/>
              <a:lumOff val="60000"/>
            </a:schemeClr>
          </a:solidFill>
          <a:ln>
            <a:solidFill>
              <a:schemeClr val="dk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BIZ UDPゴシック" panose="020B0400000000000000" pitchFamily="50" charset="-128"/>
                <a:ea typeface="BIZ UDPゴシック" panose="020B0400000000000000" pitchFamily="50" charset="-128"/>
              </a:rPr>
              <a:t>契約当事者の年代別内訳からわかる</a:t>
            </a:r>
            <a:endParaRPr lang="en-US" altLang="ja-JP" sz="2400" b="1" dirty="0">
              <a:solidFill>
                <a:prstClr val="black"/>
              </a:solidFill>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b="1" dirty="0" smtClean="0">
                <a:solidFill>
                  <a:prstClr val="black"/>
                </a:solidFill>
                <a:latin typeface="BIZ UDPゴシック" panose="020B0400000000000000" pitchFamily="50" charset="-128"/>
                <a:ea typeface="BIZ UDPゴシック" panose="020B0400000000000000" pitchFamily="50" charset="-128"/>
              </a:rPr>
              <a:t>令和３年度</a:t>
            </a:r>
            <a:r>
              <a:rPr lang="ja-JP" altLang="en-US" sz="2400" b="1" dirty="0">
                <a:solidFill>
                  <a:prstClr val="black"/>
                </a:solidFill>
                <a:latin typeface="BIZ UDPゴシック" panose="020B0400000000000000" pitchFamily="50" charset="-128"/>
                <a:ea typeface="BIZ UDPゴシック" panose="020B0400000000000000" pitchFamily="50" charset="-128"/>
              </a:rPr>
              <a:t>相談の</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特徴</a:t>
            </a:r>
          </a:p>
        </p:txBody>
      </p:sp>
      <p:sp>
        <p:nvSpPr>
          <p:cNvPr id="13" name="正方形/長方形 12"/>
          <p:cNvSpPr/>
          <p:nvPr/>
        </p:nvSpPr>
        <p:spPr>
          <a:xfrm>
            <a:off x="143091" y="4218907"/>
            <a:ext cx="5286159" cy="2332018"/>
          </a:xfrm>
          <a:prstGeom prst="rect">
            <a:avLst/>
          </a:prstGeom>
          <a:noFill/>
          <a:ln>
            <a:solidFill>
              <a:schemeClr val="dk1"/>
            </a:solidFill>
          </a:ln>
        </p:spPr>
        <p:style>
          <a:lnRef idx="2">
            <a:schemeClr val="dk1"/>
          </a:lnRef>
          <a:fillRef idx="1">
            <a:schemeClr val="lt1"/>
          </a:fillRef>
          <a:effectRef idx="0">
            <a:schemeClr val="dk1"/>
          </a:effectRef>
          <a:fontRef idx="minor">
            <a:schemeClr val="dk1"/>
          </a:fontRef>
        </p:style>
        <p:txBody>
          <a:bodyPr rtlCol="0" anchor="t"/>
          <a:lstStyle/>
          <a:p>
            <a:pPr marL="0" marR="0" lvl="0" indent="0" defTabSz="457200" rtl="0" eaLnBrk="1" fontAlgn="auto" latinLnBrk="0" hangingPunct="1">
              <a:lnSpc>
                <a:spcPts val="3100"/>
              </a:lnSpc>
              <a:spcBef>
                <a:spcPts val="0"/>
              </a:spcBef>
              <a:spcAft>
                <a:spcPts val="0"/>
              </a:spcAft>
              <a:buClrTx/>
              <a:buSzTx/>
              <a:buFontTx/>
              <a:buNone/>
              <a:tabLst/>
              <a:defRPr/>
            </a:pPr>
            <a:endParaRPr kumimoji="1" lang="en-US" altLang="ja-JP" sz="2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正方形/長方形 8"/>
          <p:cNvSpPr/>
          <p:nvPr/>
        </p:nvSpPr>
        <p:spPr>
          <a:xfrm>
            <a:off x="143090" y="5145206"/>
            <a:ext cx="5503925" cy="140571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ts val="3500"/>
              </a:lnSpc>
              <a:spcBef>
                <a:spcPts val="0"/>
              </a:spcBef>
              <a:spcAft>
                <a:spcPts val="0"/>
              </a:spcAft>
              <a:buClrTx/>
              <a:buSzTx/>
              <a:buFontTx/>
              <a:buNone/>
              <a:tabLst/>
              <a:defRPr/>
            </a:pPr>
            <a:r>
              <a:rPr lang="ja-JP" altLang="en-US" sz="2400" dirty="0" smtClean="0">
                <a:solidFill>
                  <a:prstClr val="black"/>
                </a:solidFill>
                <a:latin typeface="BIZ UDPゴシック" panose="020B0400000000000000" pitchFamily="50" charset="-128"/>
                <a:ea typeface="BIZ UDPゴシック" panose="020B0400000000000000" pitchFamily="50" charset="-128"/>
              </a:rPr>
              <a:t>■</a:t>
            </a:r>
            <a:r>
              <a:rPr lang="en-US" altLang="ja-JP" sz="2400" dirty="0" smtClean="0">
                <a:solidFill>
                  <a:prstClr val="black"/>
                </a:solidFill>
                <a:latin typeface="BIZ UDPゴシック" panose="020B0400000000000000" pitchFamily="50" charset="-128"/>
                <a:ea typeface="BIZ UDPゴシック" panose="020B0400000000000000" pitchFamily="50" charset="-128"/>
              </a:rPr>
              <a:t>85</a:t>
            </a:r>
            <a:r>
              <a:rPr lang="ja-JP" altLang="en-US" sz="2400" dirty="0">
                <a:solidFill>
                  <a:prstClr val="black"/>
                </a:solidFill>
                <a:latin typeface="BIZ UDPゴシック" panose="020B0400000000000000" pitchFamily="50" charset="-128"/>
                <a:ea typeface="BIZ UDPゴシック" panose="020B0400000000000000" pitchFamily="50" charset="-128"/>
              </a:rPr>
              <a:t>歳以上の相談：</a:t>
            </a:r>
            <a:r>
              <a:rPr lang="en-US" altLang="ja-JP" sz="2400" dirty="0" smtClean="0">
                <a:solidFill>
                  <a:prstClr val="black"/>
                </a:solidFill>
                <a:latin typeface="BIZ UDPゴシック" panose="020B0400000000000000" pitchFamily="50" charset="-128"/>
                <a:ea typeface="BIZ UDPゴシック" panose="020B0400000000000000" pitchFamily="50" charset="-128"/>
              </a:rPr>
              <a:t>2,302</a:t>
            </a:r>
            <a:r>
              <a:rPr lang="ja-JP" altLang="en-US" sz="2400" dirty="0" smtClean="0">
                <a:solidFill>
                  <a:prstClr val="black"/>
                </a:solidFill>
                <a:latin typeface="BIZ UDPゴシック" panose="020B0400000000000000" pitchFamily="50" charset="-128"/>
                <a:ea typeface="BIZ UDPゴシック" panose="020B0400000000000000" pitchFamily="50" charset="-128"/>
              </a:rPr>
              <a:t>件</a:t>
            </a:r>
            <a:endParaRPr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defTabSz="457200" rtl="0" eaLnBrk="1" fontAlgn="auto" latinLnBrk="0" hangingPunct="1">
              <a:lnSpc>
                <a:spcPts val="3500"/>
              </a:lnSpc>
              <a:spcBef>
                <a:spcPts val="0"/>
              </a:spcBef>
              <a:spcAft>
                <a:spcPts val="0"/>
              </a:spcAft>
              <a:buClrTx/>
              <a:buSzTx/>
              <a:buFontTx/>
              <a:buNone/>
              <a:tabLst/>
              <a:defRPr/>
            </a:pP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lang="ja-JP" altLang="en-US" sz="2400" u="sng" dirty="0" smtClean="0">
                <a:solidFill>
                  <a:srgbClr val="FF0000"/>
                </a:solidFill>
                <a:latin typeface="BIZ UDPゴシック" panose="020B0400000000000000" pitchFamily="50" charset="-128"/>
                <a:ea typeface="BIZ UDPゴシック" panose="020B0400000000000000" pitchFamily="50" charset="-128"/>
              </a:rPr>
              <a:t>→前年度より</a:t>
            </a:r>
            <a:r>
              <a:rPr lang="en-US" altLang="ja-JP" sz="2400" u="sng" dirty="0" smtClean="0">
                <a:solidFill>
                  <a:srgbClr val="FF0000"/>
                </a:solidFill>
                <a:latin typeface="BIZ UDPゴシック" panose="020B0400000000000000" pitchFamily="50" charset="-128"/>
                <a:ea typeface="BIZ UDPゴシック" panose="020B0400000000000000" pitchFamily="50" charset="-128"/>
              </a:rPr>
              <a:t>78</a:t>
            </a:r>
            <a:r>
              <a:rPr lang="ja-JP" altLang="en-US" sz="2400" u="sng" dirty="0" smtClean="0">
                <a:solidFill>
                  <a:srgbClr val="FF0000"/>
                </a:solidFill>
                <a:latin typeface="BIZ UDPゴシック" panose="020B0400000000000000" pitchFamily="50" charset="-128"/>
                <a:ea typeface="BIZ UDPゴシック" panose="020B0400000000000000" pitchFamily="50" charset="-128"/>
              </a:rPr>
              <a:t>件増加</a:t>
            </a:r>
            <a:endParaRPr kumimoji="1" lang="ja-JP" altLang="en-US" sz="2400"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143090" y="4232500"/>
            <a:ext cx="5503925" cy="91270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0" marR="0" lvl="0" indent="0" defTabSz="457200" rtl="0" eaLnBrk="1" fontAlgn="auto" latinLnBrk="0" hangingPunct="1">
              <a:lnSpc>
                <a:spcPts val="3500"/>
              </a:lnSpc>
              <a:spcBef>
                <a:spcPts val="0"/>
              </a:spcBef>
              <a:spcAft>
                <a:spcPts val="0"/>
              </a:spcAft>
              <a:buClrTx/>
              <a:buSzTx/>
              <a:buFontTx/>
              <a:buNone/>
              <a:tabLst/>
              <a:defRPr/>
            </a:pPr>
            <a:r>
              <a:rPr lang="ja-JP" altLang="en-US" sz="2400" dirty="0">
                <a:solidFill>
                  <a:prstClr val="black"/>
                </a:solidFill>
                <a:latin typeface="BIZ UDPゴシック" panose="020B0400000000000000" pitchFamily="50" charset="-128"/>
                <a:ea typeface="BIZ UDPゴシック" panose="020B0400000000000000" pitchFamily="50" charset="-128"/>
              </a:rPr>
              <a:t>■</a:t>
            </a:r>
            <a:r>
              <a:rPr lang="en-US" altLang="ja-JP" sz="2400" dirty="0">
                <a:solidFill>
                  <a:prstClr val="black"/>
                </a:solidFill>
                <a:latin typeface="BIZ UDPゴシック" panose="020B0400000000000000" pitchFamily="50" charset="-128"/>
                <a:ea typeface="BIZ UDPゴシック" panose="020B0400000000000000" pitchFamily="50" charset="-128"/>
              </a:rPr>
              <a:t>20</a:t>
            </a:r>
            <a:r>
              <a:rPr lang="ja-JP" altLang="en-US" sz="2400" dirty="0">
                <a:solidFill>
                  <a:prstClr val="black"/>
                </a:solidFill>
                <a:latin typeface="BIZ UDPゴシック" panose="020B0400000000000000" pitchFamily="50" charset="-128"/>
                <a:ea typeface="BIZ UDPゴシック" panose="020B0400000000000000" pitchFamily="50" charset="-128"/>
              </a:rPr>
              <a:t>歳未満の相談</a:t>
            </a:r>
            <a:r>
              <a:rPr lang="ja-JP" altLang="en-US" sz="2400" dirty="0" smtClean="0">
                <a:solidFill>
                  <a:prstClr val="black"/>
                </a:solidFill>
                <a:latin typeface="BIZ UDPゴシック" panose="020B0400000000000000" pitchFamily="50" charset="-128"/>
                <a:ea typeface="BIZ UDPゴシック" panose="020B0400000000000000" pitchFamily="50" charset="-128"/>
              </a:rPr>
              <a:t>：</a:t>
            </a:r>
            <a:r>
              <a:rPr lang="en-US" altLang="ja-JP" sz="2400" dirty="0" smtClean="0">
                <a:solidFill>
                  <a:prstClr val="black"/>
                </a:solidFill>
                <a:latin typeface="BIZ UDPゴシック" panose="020B0400000000000000" pitchFamily="50" charset="-128"/>
                <a:ea typeface="BIZ UDPゴシック" panose="020B0400000000000000" pitchFamily="50" charset="-128"/>
              </a:rPr>
              <a:t>1,671</a:t>
            </a:r>
            <a:r>
              <a:rPr lang="ja-JP" altLang="en-US" sz="2400" dirty="0" smtClean="0">
                <a:solidFill>
                  <a:prstClr val="black"/>
                </a:solidFill>
                <a:latin typeface="BIZ UDPゴシック" panose="020B0400000000000000" pitchFamily="50" charset="-128"/>
                <a:ea typeface="BIZ UDPゴシック" panose="020B0400000000000000" pitchFamily="50" charset="-128"/>
              </a:rPr>
              <a:t>件</a:t>
            </a:r>
            <a:endParaRPr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defTabSz="457200" rtl="0" eaLnBrk="1" fontAlgn="auto" latinLnBrk="0" hangingPunct="1">
              <a:lnSpc>
                <a:spcPts val="3500"/>
              </a:lnSpc>
              <a:spcBef>
                <a:spcPts val="0"/>
              </a:spcBef>
              <a:spcAft>
                <a:spcPts val="0"/>
              </a:spcAft>
              <a:buClrTx/>
              <a:buSzTx/>
              <a:buFontTx/>
              <a:buNone/>
              <a:tabLst/>
              <a:defRPr/>
            </a:pP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2400"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rPr>
              <a:t>→前年度</a:t>
            </a:r>
            <a:r>
              <a:rPr kumimoji="1" lang="ja-JP" altLang="en-US" sz="2400" i="0" u="sng"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rPr>
              <a:t>より</a:t>
            </a:r>
            <a:r>
              <a:rPr lang="en-US" altLang="ja-JP" sz="2400" u="sng" dirty="0" smtClean="0">
                <a:solidFill>
                  <a:srgbClr val="FF0000"/>
                </a:solidFill>
                <a:latin typeface="BIZ UDPゴシック" panose="020B0400000000000000" pitchFamily="50" charset="-128"/>
                <a:ea typeface="BIZ UDPゴシック" panose="020B0400000000000000" pitchFamily="50" charset="-128"/>
              </a:rPr>
              <a:t>494</a:t>
            </a:r>
            <a:r>
              <a:rPr kumimoji="1" lang="ja-JP" altLang="en-US" sz="2400" i="0" u="sng"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rPr>
              <a:t>件減少</a:t>
            </a:r>
            <a:endParaRPr kumimoji="1" lang="en-US" altLang="ja-JP" sz="2400"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11793743" y="6581001"/>
            <a:ext cx="391732" cy="276999"/>
          </a:xfrm>
          <a:prstGeom prst="rect">
            <a:avLst/>
          </a:prstGeom>
          <a:noFill/>
        </p:spPr>
        <p:txBody>
          <a:bodyPr wrap="square" rtlCol="0">
            <a:spAutoFit/>
          </a:bodyPr>
          <a:lstStyle/>
          <a:p>
            <a:r>
              <a:rPr kumimoji="1" lang="ja-JP" altLang="en-US" sz="1200" dirty="0">
                <a:solidFill>
                  <a:schemeClr val="bg1">
                    <a:lumMod val="50000"/>
                  </a:schemeClr>
                </a:solidFill>
              </a:rPr>
              <a:t>３</a:t>
            </a:r>
            <a:endParaRPr kumimoji="1" lang="ja-JP" altLang="en-US" dirty="0">
              <a:solidFill>
                <a:schemeClr val="bg1">
                  <a:lumMod val="50000"/>
                </a:schemeClr>
              </a:solidFill>
            </a:endParaRPr>
          </a:p>
        </p:txBody>
      </p:sp>
      <p:graphicFrame>
        <p:nvGraphicFramePr>
          <p:cNvPr id="15" name="表 14"/>
          <p:cNvGraphicFramePr>
            <a:graphicFrameLocks noGrp="1"/>
          </p:cNvGraphicFramePr>
          <p:nvPr>
            <p:extLst>
              <p:ext uri="{D42A27DB-BD31-4B8C-83A1-F6EECF244321}">
                <p14:modId xmlns:p14="http://schemas.microsoft.com/office/powerpoint/2010/main" val="649863310"/>
              </p:ext>
            </p:extLst>
          </p:nvPr>
        </p:nvGraphicFramePr>
        <p:xfrm>
          <a:off x="5550509" y="1364871"/>
          <a:ext cx="6383617" cy="5182344"/>
        </p:xfrm>
        <a:graphic>
          <a:graphicData uri="http://schemas.openxmlformats.org/drawingml/2006/table">
            <a:tbl>
              <a:tblPr/>
              <a:tblGrid>
                <a:gridCol w="648749">
                  <a:extLst>
                    <a:ext uri="{9D8B030D-6E8A-4147-A177-3AD203B41FA5}">
                      <a16:colId xmlns:a16="http://schemas.microsoft.com/office/drawing/2014/main" val="1848997125"/>
                    </a:ext>
                  </a:extLst>
                </a:gridCol>
                <a:gridCol w="830068">
                  <a:extLst>
                    <a:ext uri="{9D8B030D-6E8A-4147-A177-3AD203B41FA5}">
                      <a16:colId xmlns:a16="http://schemas.microsoft.com/office/drawing/2014/main" val="3013663404"/>
                    </a:ext>
                  </a:extLst>
                </a:gridCol>
                <a:gridCol w="614406">
                  <a:extLst>
                    <a:ext uri="{9D8B030D-6E8A-4147-A177-3AD203B41FA5}">
                      <a16:colId xmlns:a16="http://schemas.microsoft.com/office/drawing/2014/main" val="237456602"/>
                    </a:ext>
                  </a:extLst>
                </a:gridCol>
                <a:gridCol w="588489">
                  <a:extLst>
                    <a:ext uri="{9D8B030D-6E8A-4147-A177-3AD203B41FA5}">
                      <a16:colId xmlns:a16="http://schemas.microsoft.com/office/drawing/2014/main" val="3608819410"/>
                    </a:ext>
                  </a:extLst>
                </a:gridCol>
                <a:gridCol w="614599">
                  <a:extLst>
                    <a:ext uri="{9D8B030D-6E8A-4147-A177-3AD203B41FA5}">
                      <a16:colId xmlns:a16="http://schemas.microsoft.com/office/drawing/2014/main" val="3945332369"/>
                    </a:ext>
                  </a:extLst>
                </a:gridCol>
                <a:gridCol w="525780">
                  <a:extLst>
                    <a:ext uri="{9D8B030D-6E8A-4147-A177-3AD203B41FA5}">
                      <a16:colId xmlns:a16="http://schemas.microsoft.com/office/drawing/2014/main" val="3652256577"/>
                    </a:ext>
                  </a:extLst>
                </a:gridCol>
                <a:gridCol w="571590">
                  <a:extLst>
                    <a:ext uri="{9D8B030D-6E8A-4147-A177-3AD203B41FA5}">
                      <a16:colId xmlns:a16="http://schemas.microsoft.com/office/drawing/2014/main" val="176401140"/>
                    </a:ext>
                  </a:extLst>
                </a:gridCol>
                <a:gridCol w="617130">
                  <a:extLst>
                    <a:ext uri="{9D8B030D-6E8A-4147-A177-3AD203B41FA5}">
                      <a16:colId xmlns:a16="http://schemas.microsoft.com/office/drawing/2014/main" val="978572597"/>
                    </a:ext>
                  </a:extLst>
                </a:gridCol>
                <a:gridCol w="674370">
                  <a:extLst>
                    <a:ext uri="{9D8B030D-6E8A-4147-A177-3AD203B41FA5}">
                      <a16:colId xmlns:a16="http://schemas.microsoft.com/office/drawing/2014/main" val="4144174206"/>
                    </a:ext>
                  </a:extLst>
                </a:gridCol>
                <a:gridCol w="698436">
                  <a:extLst>
                    <a:ext uri="{9D8B030D-6E8A-4147-A177-3AD203B41FA5}">
                      <a16:colId xmlns:a16="http://schemas.microsoft.com/office/drawing/2014/main" val="2582429219"/>
                    </a:ext>
                  </a:extLst>
                </a:gridCol>
              </a:tblGrid>
              <a:tr h="287908">
                <a:tc gridSpan="2">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契約当事者</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ctr" fontAlgn="ct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令和</a:t>
                      </a:r>
                      <a:r>
                        <a:rPr lang="en-US" altLang="ja-JP" sz="1000" b="1" i="0" u="none" strike="noStrike" dirty="0">
                          <a:solidFill>
                            <a:srgbClr val="000000"/>
                          </a:solidFill>
                          <a:effectLst/>
                          <a:latin typeface="BIZ UDPゴシック" panose="020B0400000000000000" pitchFamily="50" charset="-128"/>
                          <a:ea typeface="BIZ UDPゴシック" panose="020B0400000000000000" pitchFamily="50" charset="-128"/>
                        </a:rPr>
                        <a:t>3</a:t>
                      </a:r>
                      <a:r>
                        <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rPr>
                        <a:t>年度</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令和</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年度</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増減率</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増減数</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249545"/>
                  </a:ext>
                </a:extLst>
              </a:tr>
              <a:tr h="287908">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年　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細区分</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件数</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構成比</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件数</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構成比</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479503431"/>
                  </a:ext>
                </a:extLst>
              </a:tr>
              <a:tr h="287908">
                <a:tc rowSpan="3">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２０歳未満</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１８歳未満</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1,671</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988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2,165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1,238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20.2%</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250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73546234"/>
                  </a:ext>
                </a:extLst>
              </a:tr>
              <a:tr h="287908">
                <a:tc v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１８歳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306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0.4%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356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0.5%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14.0%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50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579187731"/>
                  </a:ext>
                </a:extLst>
              </a:tr>
              <a:tr h="287908">
                <a:tc v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１９歳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377</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0.5%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571</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0.7%</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34.0%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194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06532351"/>
                  </a:ext>
                </a:extLst>
              </a:tr>
              <a:tr h="287908">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２０歳代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２０～２９歳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6,930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9.8%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7,456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9.5%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7.1%</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526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207977"/>
                  </a:ext>
                </a:extLst>
              </a:tr>
              <a:tr h="287908">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３０歳代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３０～３９歳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6,648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9.4%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7,727</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9.8%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14.0%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1,079</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969762"/>
                  </a:ext>
                </a:extLst>
              </a:tr>
              <a:tr h="287908">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４０歳代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４０～４９歳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8,805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12.4%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10,620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13.5%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17.1%</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1,815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069042"/>
                  </a:ext>
                </a:extLst>
              </a:tr>
              <a:tr h="287908">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５０歳代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５０～５９歳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10,813</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15.3%</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11,546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14.7%</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6.3%</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733</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463394"/>
                  </a:ext>
                </a:extLst>
              </a:tr>
              <a:tr h="287908">
                <a:tc rowSpan="2">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６０歳代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６０～６４歳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4,206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5.9%</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4,752</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6.0%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11.5%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546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8987299"/>
                  </a:ext>
                </a:extLst>
              </a:tr>
              <a:tr h="287908">
                <a:tc v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６５～６９歳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19,744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3,938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5">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21,134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4,327</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9.0%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389</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548743"/>
                  </a:ext>
                </a:extLst>
              </a:tr>
              <a:tr h="287908">
                <a:tc row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７０歳代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７０～７４歳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5,678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8.0%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6,228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7.9%</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8.8%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550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5554726"/>
                  </a:ext>
                </a:extLst>
              </a:tr>
              <a:tr h="287908">
                <a:tc v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７５～７９歳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4,072</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4,480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5.7%</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9.1%</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408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369951"/>
                  </a:ext>
                </a:extLst>
              </a:tr>
              <a:tr h="287908">
                <a:tc row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８０歳以上</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８０～８４歳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3,754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5.3%</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3,875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4.9%</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3.1%</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121</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219597"/>
                  </a:ext>
                </a:extLst>
              </a:tr>
              <a:tr h="287908">
                <a:tc v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８５歳以上</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kumimoji="1" lang="ja-JP" altLang="en-US"/>
                    </a:p>
                  </a:txBody>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2,302</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3.3%</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2,224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3.5%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78</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59437692"/>
                  </a:ext>
                </a:extLst>
              </a:tr>
              <a:tr h="287908">
                <a:tc grid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その他（団体等）</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1,822</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1,923</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5.3%</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101</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2321013"/>
                  </a:ext>
                </a:extLst>
              </a:tr>
              <a:tr h="287908">
                <a:tc grid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不　明</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10,155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14.3%</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11,351</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14.4%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10.5%</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1,196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256120"/>
                  </a:ext>
                </a:extLst>
              </a:tr>
              <a:tr h="287908">
                <a:tc grid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計</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70,794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100.0%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78,674</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100.0%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7,880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4595478"/>
                  </a:ext>
                </a:extLst>
              </a:tr>
            </a:tbl>
          </a:graphicData>
        </a:graphic>
      </p:graphicFrame>
    </p:spTree>
    <p:extLst>
      <p:ext uri="{BB962C8B-B14F-4D97-AF65-F5344CB8AC3E}">
        <p14:creationId xmlns:p14="http://schemas.microsoft.com/office/powerpoint/2010/main" val="30250509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7389171" y="2118141"/>
            <a:ext cx="4974767" cy="5041829"/>
          </a:xfrm>
          <a:prstGeom prst="rect">
            <a:avLst/>
          </a:prstGeom>
        </p:spPr>
      </p:pic>
      <p:pic>
        <p:nvPicPr>
          <p:cNvPr id="4" name="図 3"/>
          <p:cNvPicPr>
            <a:picLocks noChangeAspect="1"/>
          </p:cNvPicPr>
          <p:nvPr/>
        </p:nvPicPr>
        <p:blipFill>
          <a:blip r:embed="rId4"/>
          <a:stretch>
            <a:fillRect/>
          </a:stretch>
        </p:blipFill>
        <p:spPr>
          <a:xfrm>
            <a:off x="3433566" y="2129292"/>
            <a:ext cx="3944454" cy="4602879"/>
          </a:xfrm>
          <a:prstGeom prst="rect">
            <a:avLst/>
          </a:prstGeom>
        </p:spPr>
      </p:pic>
      <p:pic>
        <p:nvPicPr>
          <p:cNvPr id="3" name="図 2"/>
          <p:cNvPicPr>
            <a:picLocks noChangeAspect="1"/>
          </p:cNvPicPr>
          <p:nvPr/>
        </p:nvPicPr>
        <p:blipFill>
          <a:blip r:embed="rId5"/>
          <a:stretch>
            <a:fillRect/>
          </a:stretch>
        </p:blipFill>
        <p:spPr>
          <a:xfrm>
            <a:off x="0" y="1952663"/>
            <a:ext cx="3401863" cy="4511431"/>
          </a:xfrm>
          <a:prstGeom prst="rect">
            <a:avLst/>
          </a:prstGeom>
        </p:spPr>
      </p:pic>
      <p:sp>
        <p:nvSpPr>
          <p:cNvPr id="6" name="タイトル 1"/>
          <p:cNvSpPr txBox="1">
            <a:spLocks/>
          </p:cNvSpPr>
          <p:nvPr/>
        </p:nvSpPr>
        <p:spPr>
          <a:xfrm>
            <a:off x="0" y="0"/>
            <a:ext cx="12192000" cy="900000"/>
          </a:xfrm>
          <a:prstGeom prst="rect">
            <a:avLst/>
          </a:prstGeom>
          <a:solidFill>
            <a:schemeClr val="accent5">
              <a:lumMod val="60000"/>
              <a:lumOff val="4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　</a:t>
            </a:r>
            <a:r>
              <a:rPr lang="en-US" altLang="ja-JP" sz="3200" b="1" dirty="0">
                <a:solidFill>
                  <a:schemeClr val="bg1"/>
                </a:solidFill>
                <a:latin typeface="Meiryo UI" panose="020B0604030504040204" pitchFamily="50" charset="-128"/>
                <a:ea typeface="Meiryo UI" panose="020B0604030504040204" pitchFamily="50" charset="-128"/>
              </a:rPr>
              <a:t>65</a:t>
            </a:r>
            <a:r>
              <a:rPr lang="ja-JP" altLang="en-US" sz="3200" b="1" dirty="0">
                <a:solidFill>
                  <a:schemeClr val="bg1"/>
                </a:solidFill>
                <a:latin typeface="Meiryo UI" panose="020B0604030504040204" pitchFamily="50" charset="-128"/>
                <a:ea typeface="Meiryo UI" panose="020B0604030504040204" pitchFamily="50" charset="-128"/>
              </a:rPr>
              <a:t>歳以上の高齢者の相談の割合は増加</a:t>
            </a:r>
          </a:p>
        </p:txBody>
      </p:sp>
      <p:sp>
        <p:nvSpPr>
          <p:cNvPr id="16" name="テキスト ボックス 15"/>
          <p:cNvSpPr txBox="1"/>
          <p:nvPr/>
        </p:nvSpPr>
        <p:spPr>
          <a:xfrm>
            <a:off x="314674" y="1007031"/>
            <a:ext cx="11260292" cy="923330"/>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認知症等の高齢者の相談</a:t>
            </a:r>
            <a:r>
              <a:rPr lang="ja-JP" altLang="en-US" dirty="0" smtClean="0">
                <a:latin typeface="BIZ UDPゴシック" panose="020B0400000000000000" pitchFamily="50" charset="-128"/>
                <a:ea typeface="BIZ UDPゴシック" panose="020B0400000000000000" pitchFamily="50" charset="-128"/>
              </a:rPr>
              <a:t>は</a:t>
            </a:r>
            <a:r>
              <a:rPr lang="en-US" altLang="ja-JP" dirty="0" smtClean="0">
                <a:latin typeface="BIZ UDPゴシック" panose="020B0400000000000000" pitchFamily="50" charset="-128"/>
                <a:ea typeface="BIZ UDPゴシック" panose="020B0400000000000000" pitchFamily="50" charset="-128"/>
              </a:rPr>
              <a:t>605</a:t>
            </a:r>
            <a:r>
              <a:rPr lang="ja-JP" altLang="en-US" dirty="0" smtClean="0">
                <a:latin typeface="BIZ UDPゴシック" panose="020B0400000000000000" pitchFamily="50" charset="-128"/>
                <a:ea typeface="BIZ UDPゴシック" panose="020B0400000000000000" pitchFamily="50" charset="-128"/>
              </a:rPr>
              <a:t>件</a:t>
            </a:r>
            <a:r>
              <a:rPr lang="ja-JP" altLang="en-US" dirty="0">
                <a:latin typeface="BIZ UDPゴシック" panose="020B0400000000000000" pitchFamily="50" charset="-128"/>
                <a:ea typeface="BIZ UDPゴシック" panose="020B0400000000000000" pitchFamily="50" charset="-128"/>
              </a:rPr>
              <a:t>で、相談全体</a:t>
            </a:r>
            <a:r>
              <a:rPr lang="ja-JP" altLang="en-US" dirty="0" smtClean="0">
                <a:latin typeface="BIZ UDPゴシック" panose="020B0400000000000000" pitchFamily="50" charset="-128"/>
                <a:ea typeface="BIZ UDPゴシック" panose="020B0400000000000000" pitchFamily="50" charset="-128"/>
              </a:rPr>
              <a:t>の</a:t>
            </a:r>
            <a:r>
              <a:rPr lang="en-US" altLang="ja-JP" dirty="0" smtClean="0">
                <a:latin typeface="BIZ UDPゴシック" panose="020B0400000000000000" pitchFamily="50" charset="-128"/>
                <a:ea typeface="BIZ UDPゴシック" panose="020B0400000000000000" pitchFamily="50" charset="-128"/>
              </a:rPr>
              <a:t>3.1%</a:t>
            </a:r>
            <a:r>
              <a:rPr lang="ja-JP" altLang="en-US" dirty="0" err="1">
                <a:latin typeface="BIZ UDPゴシック" panose="020B0400000000000000" pitchFamily="50" charset="-128"/>
                <a:ea typeface="BIZ UDPゴシック" panose="020B0400000000000000" pitchFamily="50" charset="-128"/>
              </a:rPr>
              <a:t>。</a:t>
            </a:r>
            <a:r>
              <a:rPr lang="ja-JP" altLang="en-US" dirty="0" smtClean="0">
                <a:latin typeface="BIZ UDPゴシック" panose="020B0400000000000000" pitchFamily="50" charset="-128"/>
                <a:ea typeface="BIZ UDPゴシック" panose="020B0400000000000000" pitchFamily="50" charset="-128"/>
              </a:rPr>
              <a:t>このうちの</a:t>
            </a:r>
            <a:r>
              <a:rPr lang="en-US" altLang="ja-JP" dirty="0" smtClean="0">
                <a:latin typeface="BIZ UDPゴシック" panose="020B0400000000000000" pitchFamily="50" charset="-128"/>
                <a:ea typeface="BIZ UDPゴシック" panose="020B0400000000000000" pitchFamily="50" charset="-128"/>
              </a:rPr>
              <a:t>75.9</a:t>
            </a:r>
            <a:r>
              <a:rPr lang="ja-JP" altLang="en-US" dirty="0" smtClean="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が</a:t>
            </a:r>
            <a:r>
              <a:rPr lang="ja-JP" altLang="en-US" dirty="0" smtClean="0">
                <a:latin typeface="BIZ UDPゴシック" panose="020B0400000000000000" pitchFamily="50" charset="-128"/>
                <a:ea typeface="BIZ UDPゴシック" panose="020B0400000000000000" pitchFamily="50" charset="-128"/>
              </a:rPr>
              <a:t>本人</a:t>
            </a:r>
            <a:r>
              <a:rPr lang="ja-JP" altLang="en-US" dirty="0">
                <a:latin typeface="BIZ UDPゴシック" panose="020B0400000000000000" pitchFamily="50" charset="-128"/>
                <a:ea typeface="BIZ UDPゴシック" panose="020B0400000000000000" pitchFamily="50" charset="-128"/>
              </a:rPr>
              <a:t>以外からの</a:t>
            </a:r>
            <a:r>
              <a:rPr lang="ja-JP" altLang="en-US" dirty="0" smtClean="0">
                <a:latin typeface="BIZ UDPゴシック" panose="020B0400000000000000" pitchFamily="50" charset="-128"/>
                <a:ea typeface="BIZ UDPゴシック" panose="020B0400000000000000" pitchFamily="50" charset="-128"/>
              </a:rPr>
              <a:t>相談。</a:t>
            </a:r>
            <a:endParaRPr lang="ja-JP" altLang="en-US"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「健康食品」が最多、次いで</a:t>
            </a:r>
            <a:r>
              <a:rPr lang="ja-JP" altLang="en-US" dirty="0" smtClean="0">
                <a:latin typeface="BIZ UDPゴシック" panose="020B0400000000000000" pitchFamily="50" charset="-128"/>
                <a:ea typeface="BIZ UDPゴシック" panose="020B0400000000000000" pitchFamily="50" charset="-128"/>
              </a:rPr>
              <a:t>「工事・建築」、「魚介類」関連</a:t>
            </a:r>
            <a:r>
              <a:rPr lang="ja-JP" altLang="en-US" dirty="0">
                <a:latin typeface="BIZ UDPゴシック" panose="020B0400000000000000" pitchFamily="50" charset="-128"/>
                <a:ea typeface="BIZ UDPゴシック" panose="020B0400000000000000" pitchFamily="50" charset="-128"/>
              </a:rPr>
              <a:t>の相談が多い</a:t>
            </a:r>
            <a:r>
              <a:rPr lang="ja-JP" altLang="en-US" dirty="0" smtClean="0">
                <a:latin typeface="BIZ UDPゴシック" panose="020B0400000000000000" pitchFamily="50" charset="-128"/>
                <a:ea typeface="BIZ UDPゴシック" panose="020B0400000000000000" pitchFamily="50" charset="-128"/>
              </a:rPr>
              <a:t>傾向。</a:t>
            </a:r>
            <a:endParaRPr lang="en-US" altLang="ja-JP"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lang="ja-JP" altLang="en-US" dirty="0" smtClean="0">
                <a:latin typeface="BIZ UDPゴシック" panose="020B0400000000000000" pitchFamily="50" charset="-128"/>
                <a:ea typeface="BIZ UDPゴシック" panose="020B0400000000000000" pitchFamily="50" charset="-128"/>
              </a:rPr>
              <a:t>販売購入形態別では、「</a:t>
            </a:r>
            <a:r>
              <a:rPr lang="ja-JP" altLang="en-US" dirty="0">
                <a:latin typeface="BIZ UDPゴシック" panose="020B0400000000000000" pitchFamily="50" charset="-128"/>
                <a:ea typeface="BIZ UDPゴシック" panose="020B0400000000000000" pitchFamily="50" charset="-128"/>
              </a:rPr>
              <a:t>訪問販売」が最多、次いで「通信販売」「店舗購入」関連の相談が多い</a:t>
            </a:r>
            <a:r>
              <a:rPr lang="ja-JP" altLang="en-US" dirty="0" smtClean="0">
                <a:latin typeface="BIZ UDPゴシック" panose="020B0400000000000000" pitchFamily="50" charset="-128"/>
                <a:ea typeface="BIZ UDPゴシック" panose="020B0400000000000000" pitchFamily="50" charset="-128"/>
              </a:rPr>
              <a:t>傾向。</a:t>
            </a:r>
            <a:endParaRPr lang="en-US" altLang="ja-JP" dirty="0">
              <a:latin typeface="BIZ UDPゴシック" panose="020B0400000000000000" pitchFamily="50" charset="-128"/>
              <a:ea typeface="BIZ UDPゴシック" panose="020B0400000000000000" pitchFamily="50" charset="-128"/>
            </a:endParaRPr>
          </a:p>
        </p:txBody>
      </p:sp>
      <p:sp>
        <p:nvSpPr>
          <p:cNvPr id="13" name="テキスト ボックス 1"/>
          <p:cNvSpPr txBox="1"/>
          <p:nvPr/>
        </p:nvSpPr>
        <p:spPr>
          <a:xfrm>
            <a:off x="2225977" y="2671172"/>
            <a:ext cx="689316" cy="2221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latin typeface="BIZ UDPゴシック" panose="020B0400000000000000" pitchFamily="50" charset="-128"/>
                <a:ea typeface="BIZ UDPゴシック" panose="020B0400000000000000" pitchFamily="50" charset="-128"/>
              </a:rPr>
              <a:t>５９１</a:t>
            </a:r>
            <a:endParaRPr lang="ja-JP" altLang="en-US" sz="1100" dirty="0">
              <a:latin typeface="BIZ UDPゴシック" panose="020B0400000000000000" pitchFamily="50" charset="-128"/>
              <a:ea typeface="BIZ UDPゴシック" panose="020B0400000000000000" pitchFamily="50" charset="-128"/>
            </a:endParaRPr>
          </a:p>
        </p:txBody>
      </p:sp>
      <p:sp>
        <p:nvSpPr>
          <p:cNvPr id="18" name="テキスト ボックス 1"/>
          <p:cNvSpPr txBox="1"/>
          <p:nvPr/>
        </p:nvSpPr>
        <p:spPr>
          <a:xfrm>
            <a:off x="657690" y="2585537"/>
            <a:ext cx="672802" cy="229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smtClean="0">
                <a:latin typeface="BIZ UDPゴシック" panose="020B0400000000000000" pitchFamily="50" charset="-128"/>
                <a:ea typeface="BIZ UDPゴシック" panose="020B0400000000000000" pitchFamily="50" charset="-128"/>
              </a:rPr>
              <a:t>605</a:t>
            </a:r>
          </a:p>
        </p:txBody>
      </p:sp>
      <p:pic>
        <p:nvPicPr>
          <p:cNvPr id="2050" name="Picture 2" descr="https://3.bp.blogspot.com/-a21zbx77nfY/VbnQ3Rv1IfI/AAAAAAAAwJE/E1z1ADkFIR4/s800/sagi_reform.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80738" y="2535252"/>
            <a:ext cx="1364801" cy="1364801"/>
          </a:xfrm>
          <a:prstGeom prst="rect">
            <a:avLst/>
          </a:prstGeom>
          <a:noFill/>
          <a:extLst>
            <a:ext uri="{909E8E84-426E-40DD-AFC4-6F175D3DCCD1}">
              <a14:hiddenFill xmlns:a14="http://schemas.microsoft.com/office/drawing/2010/main">
                <a:solidFill>
                  <a:srgbClr val="FFFFFF"/>
                </a:solidFill>
              </a14:hiddenFill>
            </a:ext>
          </a:extLst>
        </p:spPr>
      </p:pic>
      <p:sp>
        <p:nvSpPr>
          <p:cNvPr id="33" name="スライド番号プレースホルダー 6"/>
          <p:cNvSpPr>
            <a:spLocks noGrp="1"/>
          </p:cNvSpPr>
          <p:nvPr>
            <p:ph type="sldNum" sz="quarter" idx="12"/>
          </p:nvPr>
        </p:nvSpPr>
        <p:spPr>
          <a:xfrm>
            <a:off x="9448800" y="6497637"/>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39</a:t>
            </a:fld>
            <a:endParaRPr kumimoji="1" lang="ja-JP" altLang="en-US"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92098" y="2814643"/>
            <a:ext cx="1609725" cy="1315950"/>
          </a:xfrm>
          <a:prstGeom prst="rect">
            <a:avLst/>
          </a:prstGeom>
        </p:spPr>
      </p:pic>
      <p:sp>
        <p:nvSpPr>
          <p:cNvPr id="9" name="テキスト ボックス 8"/>
          <p:cNvSpPr txBox="1"/>
          <p:nvPr/>
        </p:nvSpPr>
        <p:spPr>
          <a:xfrm>
            <a:off x="3361872" y="2281336"/>
            <a:ext cx="675249" cy="253916"/>
          </a:xfrm>
          <a:prstGeom prst="rect">
            <a:avLst/>
          </a:prstGeom>
          <a:noFill/>
        </p:spPr>
        <p:txBody>
          <a:bodyPr wrap="square" rtlCol="0">
            <a:spAutoFit/>
          </a:bodyPr>
          <a:lstStyle/>
          <a:p>
            <a:r>
              <a:rPr lang="ja-JP" altLang="en-US" sz="1000" dirty="0" smtClean="0">
                <a:latin typeface="BIZ UDPゴシック" panose="020B0400000000000000" pitchFamily="50" charset="-128"/>
                <a:ea typeface="BIZ UDPゴシック" panose="020B0400000000000000" pitchFamily="50" charset="-128"/>
              </a:rPr>
              <a:t>（</a:t>
            </a:r>
            <a:r>
              <a:rPr kumimoji="1" lang="ja-JP" altLang="en-US" sz="1000" dirty="0" smtClean="0">
                <a:latin typeface="BIZ UDPゴシック" panose="020B0400000000000000" pitchFamily="50" charset="-128"/>
                <a:ea typeface="BIZ UDPゴシック" panose="020B0400000000000000" pitchFamily="50" charset="-128"/>
              </a:rPr>
              <a:t>件数）</a:t>
            </a:r>
            <a:endParaRPr kumimoji="1" lang="en-US" altLang="ja-JP" sz="1000" dirty="0" smtClean="0">
              <a:latin typeface="BIZ UDPゴシック" panose="020B0400000000000000" pitchFamily="50" charset="-128"/>
              <a:ea typeface="BIZ UDPゴシック" panose="020B0400000000000000" pitchFamily="50" charset="-128"/>
            </a:endParaRPr>
          </a:p>
        </p:txBody>
      </p:sp>
      <p:sp>
        <p:nvSpPr>
          <p:cNvPr id="10" name="テキスト ボックス 9"/>
          <p:cNvSpPr txBox="1"/>
          <p:nvPr/>
        </p:nvSpPr>
        <p:spPr>
          <a:xfrm>
            <a:off x="7382602" y="2331621"/>
            <a:ext cx="675249" cy="253916"/>
          </a:xfrm>
          <a:prstGeom prst="rect">
            <a:avLst/>
          </a:prstGeom>
          <a:noFill/>
        </p:spPr>
        <p:txBody>
          <a:bodyPr wrap="square" rtlCol="0">
            <a:spAutoFit/>
          </a:bodyPr>
          <a:lstStyle/>
          <a:p>
            <a:r>
              <a:rPr kumimoji="1" lang="ja-JP" altLang="en-US" sz="1000" dirty="0" smtClean="0">
                <a:latin typeface="BIZ UDPゴシック" panose="020B0400000000000000" pitchFamily="50" charset="-128"/>
                <a:ea typeface="BIZ UDPゴシック" panose="020B0400000000000000" pitchFamily="50" charset="-128"/>
              </a:rPr>
              <a:t>（件数）</a:t>
            </a:r>
            <a:endParaRPr kumimoji="1" lang="ja-JP" altLang="en-US" sz="1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31119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bwMode="gray">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a:xfrm>
            <a:off x="9344891" y="6492875"/>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40</a:t>
            </a:fld>
            <a:endParaRPr kumimoji="1" lang="ja-JP" altLang="en-US" dirty="0">
              <a:latin typeface="Meiryo UI" panose="020B0604030504040204" pitchFamily="50" charset="-128"/>
              <a:ea typeface="Meiryo UI" panose="020B0604030504040204" pitchFamily="50" charset="-128"/>
            </a:endParaRPr>
          </a:p>
        </p:txBody>
      </p:sp>
      <p:sp>
        <p:nvSpPr>
          <p:cNvPr id="5" name="タイトル 1"/>
          <p:cNvSpPr txBox="1">
            <a:spLocks/>
          </p:cNvSpPr>
          <p:nvPr/>
        </p:nvSpPr>
        <p:spPr>
          <a:xfrm>
            <a:off x="838200" y="501650"/>
            <a:ext cx="10515600" cy="5854700"/>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800" dirty="0">
              <a:solidFill>
                <a:sysClr val="windowText" lastClr="000000"/>
              </a:solidFill>
              <a:latin typeface="BIZ UDPゴシック" panose="020B0400000000000000" pitchFamily="50" charset="-128"/>
              <a:ea typeface="BIZ UDPゴシック" panose="020B0400000000000000" pitchFamily="50" charset="-128"/>
            </a:endParaRPr>
          </a:p>
          <a:p>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3000" b="1" u="sng" dirty="0">
                <a:solidFill>
                  <a:sysClr val="windowText" lastClr="000000"/>
                </a:solidFill>
                <a:latin typeface="BIZ UDPゴシック" panose="020B0400000000000000" pitchFamily="50" charset="-128"/>
                <a:ea typeface="BIZ UDPゴシック" panose="020B0400000000000000" pitchFamily="50" charset="-128"/>
              </a:rPr>
              <a:t>アドバイス</a:t>
            </a:r>
            <a:endParaRPr lang="en-US" altLang="ja-JP" sz="3000" b="1" u="sng" dirty="0">
              <a:solidFill>
                <a:sysClr val="windowText" lastClr="000000"/>
              </a:solidFill>
              <a:latin typeface="BIZ UDPゴシック" panose="020B0400000000000000" pitchFamily="50" charset="-128"/>
              <a:ea typeface="BIZ UDPゴシック" panose="020B0400000000000000" pitchFamily="50" charset="-128"/>
            </a:endParaRPr>
          </a:p>
          <a:p>
            <a:endParaRPr lang="en-US" altLang="ja-JP" sz="2800" dirty="0">
              <a:solidFill>
                <a:sysClr val="windowText" lastClr="000000"/>
              </a:solidFill>
              <a:latin typeface="BIZ UDPゴシック" panose="020B0400000000000000" pitchFamily="50" charset="-128"/>
              <a:ea typeface="BIZ UDPゴシック" panose="020B0400000000000000" pitchFamily="50" charset="-128"/>
            </a:endParaRPr>
          </a:p>
          <a:p>
            <a:pPr marL="342900"/>
            <a:r>
              <a:rPr lang="en-US" altLang="ja-JP" sz="2600" b="1" dirty="0">
                <a:latin typeface="BIZ UDPゴシック" panose="020B0400000000000000" pitchFamily="50" charset="-128"/>
                <a:ea typeface="BIZ UDPゴシック" panose="020B0400000000000000" pitchFamily="50" charset="-128"/>
              </a:rPr>
              <a:t>【</a:t>
            </a:r>
            <a:r>
              <a:rPr lang="ja-JP" altLang="en-US" sz="2600" b="1" dirty="0">
                <a:latin typeface="BIZ UDPゴシック" panose="020B0400000000000000" pitchFamily="50" charset="-128"/>
                <a:ea typeface="BIZ UDPゴシック" panose="020B0400000000000000" pitchFamily="50" charset="-128"/>
              </a:rPr>
              <a:t>高齢者の方々へ</a:t>
            </a:r>
            <a:r>
              <a:rPr lang="en-US" altLang="ja-JP" sz="2600" b="1" dirty="0">
                <a:latin typeface="BIZ UDPゴシック" panose="020B0400000000000000" pitchFamily="50" charset="-128"/>
                <a:ea typeface="BIZ UDPゴシック" panose="020B0400000000000000" pitchFamily="50" charset="-128"/>
              </a:rPr>
              <a:t>】</a:t>
            </a:r>
          </a:p>
          <a:p>
            <a:pPr marL="800100" indent="-457200">
              <a:buFont typeface="Wingdings" panose="05000000000000000000" pitchFamily="2" charset="2"/>
              <a:buChar char="l"/>
            </a:pP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必要のない商品やサービスの勧誘は、はっきり</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断りましょう！</a:t>
            </a:r>
            <a:endParaRPr lang="en-US" altLang="ja-JP" sz="2600" dirty="0">
              <a:solidFill>
                <a:sysClr val="windowText" lastClr="000000"/>
              </a:solidFill>
              <a:latin typeface="BIZ UDPゴシック" panose="020B0400000000000000" pitchFamily="50" charset="-128"/>
              <a:ea typeface="BIZ UDPゴシック" panose="020B0400000000000000" pitchFamily="50" charset="-128"/>
            </a:endParaRPr>
          </a:p>
          <a:p>
            <a:pPr marL="800100" indent="-457200">
              <a:buFont typeface="Wingdings" panose="05000000000000000000" pitchFamily="2" charset="2"/>
              <a:buChar char="l"/>
            </a:pP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契約</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内容に不安を感じた時は、身近な人やお住まいの市町村の</a:t>
            </a:r>
            <a:endParaRPr lang="en-US" altLang="ja-JP" sz="2600" dirty="0">
              <a:solidFill>
                <a:sysClr val="windowText" lastClr="000000"/>
              </a:solidFill>
              <a:latin typeface="BIZ UDPゴシック" panose="020B0400000000000000" pitchFamily="50" charset="-128"/>
              <a:ea typeface="BIZ UDPゴシック" panose="020B0400000000000000" pitchFamily="50" charset="-128"/>
            </a:endParaRPr>
          </a:p>
          <a:p>
            <a:pPr marL="342900"/>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　　消費生活相談窓口（</a:t>
            </a:r>
            <a:r>
              <a:rPr lang="en-US" altLang="ja-JP" sz="2600" dirty="0">
                <a:solidFill>
                  <a:sysClr val="windowText" lastClr="000000"/>
                </a:solidFill>
                <a:latin typeface="BIZ UDPゴシック" panose="020B0400000000000000" pitchFamily="50" charset="-128"/>
                <a:ea typeface="BIZ UDPゴシック" panose="020B0400000000000000" pitchFamily="50" charset="-128"/>
              </a:rPr>
              <a:t>188</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番）に相談</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しましょう！</a:t>
            </a:r>
            <a:endParaRPr lang="en-US" altLang="ja-JP" sz="2600" dirty="0">
              <a:solidFill>
                <a:sysClr val="windowText" lastClr="000000"/>
              </a:solidFill>
              <a:latin typeface="BIZ UDPゴシック" panose="020B0400000000000000" pitchFamily="50" charset="-128"/>
              <a:ea typeface="BIZ UDPゴシック" panose="020B0400000000000000" pitchFamily="50" charset="-128"/>
            </a:endParaRPr>
          </a:p>
          <a:p>
            <a:endParaRPr lang="en-US" altLang="ja-JP" sz="2800" dirty="0">
              <a:solidFill>
                <a:sysClr val="windowText" lastClr="000000"/>
              </a:solidFill>
              <a:latin typeface="BIZ UDPゴシック" panose="020B0400000000000000" pitchFamily="50" charset="-128"/>
              <a:ea typeface="BIZ UDPゴシック" panose="020B0400000000000000" pitchFamily="50" charset="-128"/>
            </a:endParaRPr>
          </a:p>
          <a:p>
            <a:pPr marL="342900"/>
            <a:r>
              <a:rPr lang="en-US" altLang="ja-JP" sz="2600" b="1" dirty="0">
                <a:latin typeface="BIZ UDPゴシック" panose="020B0400000000000000" pitchFamily="50" charset="-128"/>
                <a:ea typeface="BIZ UDPゴシック" panose="020B0400000000000000" pitchFamily="50" charset="-128"/>
              </a:rPr>
              <a:t>【</a:t>
            </a:r>
            <a:r>
              <a:rPr lang="ja-JP" altLang="en-US" sz="2600" b="1" dirty="0">
                <a:latin typeface="BIZ UDPゴシック" panose="020B0400000000000000" pitchFamily="50" charset="-128"/>
                <a:ea typeface="BIZ UDPゴシック" panose="020B0400000000000000" pitchFamily="50" charset="-128"/>
              </a:rPr>
              <a:t>周囲の方々へ</a:t>
            </a:r>
            <a:r>
              <a:rPr lang="en-US" altLang="ja-JP" sz="2600" b="1" dirty="0">
                <a:latin typeface="BIZ UDPゴシック" panose="020B0400000000000000" pitchFamily="50" charset="-128"/>
                <a:ea typeface="BIZ UDPゴシック" panose="020B0400000000000000" pitchFamily="50" charset="-128"/>
              </a:rPr>
              <a:t>】</a:t>
            </a:r>
          </a:p>
          <a:p>
            <a:pPr marL="800100" indent="-457200">
              <a:buFont typeface="Wingdings" panose="05000000000000000000" pitchFamily="2" charset="2"/>
              <a:buChar char="l"/>
            </a:pP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高齢者がトラブルに巻き込まれるときは</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a:t>
            </a:r>
            <a:endParaRPr lang="en-US" altLang="ja-JP" sz="2600" dirty="0" smtClean="0">
              <a:solidFill>
                <a:sysClr val="windowText" lastClr="000000"/>
              </a:solidFill>
              <a:latin typeface="BIZ UDPゴシック" panose="020B0400000000000000" pitchFamily="50" charset="-128"/>
              <a:ea typeface="BIZ UDPゴシック" panose="020B0400000000000000" pitchFamily="50" charset="-128"/>
            </a:endParaRPr>
          </a:p>
          <a:p>
            <a:pPr marL="342900"/>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　</a:t>
            </a:r>
            <a:r>
              <a:rPr lang="ja-JP" altLang="en-US" sz="2600" u="sng" dirty="0" smtClean="0">
                <a:solidFill>
                  <a:srgbClr val="FF0000"/>
                </a:solidFill>
                <a:latin typeface="BIZ UDPゴシック" panose="020B0400000000000000" pitchFamily="50" charset="-128"/>
                <a:ea typeface="BIZ UDPゴシック" panose="020B0400000000000000" pitchFamily="50" charset="-128"/>
              </a:rPr>
              <a:t>ふだん</a:t>
            </a:r>
            <a:r>
              <a:rPr lang="ja-JP" altLang="en-US" sz="2600" u="sng" dirty="0">
                <a:solidFill>
                  <a:srgbClr val="FF0000"/>
                </a:solidFill>
                <a:latin typeface="BIZ UDPゴシック" panose="020B0400000000000000" pitchFamily="50" charset="-128"/>
                <a:ea typeface="BIZ UDPゴシック" panose="020B0400000000000000" pitchFamily="50" charset="-128"/>
              </a:rPr>
              <a:t>と違う「様子の変化」</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があります</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a:t>
            </a:r>
            <a:endParaRPr lang="en-US" altLang="ja-JP" sz="2600" dirty="0" smtClean="0">
              <a:solidFill>
                <a:sysClr val="windowText" lastClr="000000"/>
              </a:solidFill>
              <a:latin typeface="BIZ UDPゴシック" panose="020B0400000000000000" pitchFamily="50" charset="-128"/>
              <a:ea typeface="BIZ UDPゴシック" panose="020B0400000000000000" pitchFamily="50" charset="-128"/>
            </a:endParaRPr>
          </a:p>
          <a:p>
            <a:pPr marL="342900"/>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　　こうした変化にいち早く気付き、気</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になることが</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あったら</a:t>
            </a:r>
            <a:endParaRPr lang="en-US" altLang="ja-JP" sz="2600" dirty="0" smtClean="0">
              <a:solidFill>
                <a:sysClr val="windowText" lastClr="000000"/>
              </a:solidFill>
              <a:latin typeface="BIZ UDPゴシック" panose="020B0400000000000000" pitchFamily="50" charset="-128"/>
              <a:ea typeface="BIZ UDPゴシック" panose="020B0400000000000000" pitchFamily="50" charset="-128"/>
            </a:endParaRPr>
          </a:p>
          <a:p>
            <a:pPr marL="342900"/>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　声</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かけをするなどして、見守りを心がけて</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ください。</a:t>
            </a:r>
            <a:endParaRPr lang="en-US" altLang="ja-JP" sz="260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5122" name="Picture 2" descr="社会福祉士のイラスト（女性）"/>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5804" y="4679731"/>
            <a:ext cx="1583473" cy="167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573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p:cNvSpPr/>
          <p:nvPr/>
        </p:nvSpPr>
        <p:spPr>
          <a:xfrm>
            <a:off x="500063" y="290513"/>
            <a:ext cx="1928812" cy="192881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bwMode="gray">
          <a:xfrm>
            <a:off x="996951" y="738894"/>
            <a:ext cx="10356849" cy="1032049"/>
          </a:xfrm>
          <a:prstGeom prst="rect">
            <a:avLst/>
          </a:prstGeom>
        </p:spPr>
        <p:txBody>
          <a:bodyPr vert="horz" lIns="91440" tIns="45720" rIns="91440" bIns="45720" rtlCol="0" anchor="ctr" anchorCtr="0">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smtClean="0">
                <a:ln>
                  <a:solidFill>
                    <a:schemeClr val="bg1"/>
                  </a:solidFill>
                </a:ln>
                <a:latin typeface="Meiryo UI" panose="020B0604030504040204" pitchFamily="50" charset="-128"/>
                <a:ea typeface="Meiryo UI" panose="020B0604030504040204" pitchFamily="50" charset="-128"/>
              </a:rPr>
              <a:t>「化粧品」や「健康食品」の定期購入トラブルが多発</a:t>
            </a:r>
            <a:endParaRPr lang="en-US" altLang="ja-JP" sz="4000" b="1" dirty="0">
              <a:ln>
                <a:solidFill>
                  <a:schemeClr val="bg1"/>
                </a:solidFill>
              </a:ln>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a:xfrm>
            <a:off x="9324109" y="6492875"/>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4</a:t>
            </a:fld>
            <a:endParaRPr kumimoji="1" lang="ja-JP" altLang="en-US">
              <a:latin typeface="Meiryo UI" panose="020B0604030504040204" pitchFamily="50" charset="-128"/>
              <a:ea typeface="Meiryo UI" panose="020B0604030504040204" pitchFamily="50" charset="-128"/>
            </a:endParaRPr>
          </a:p>
        </p:txBody>
      </p:sp>
      <p:sp>
        <p:nvSpPr>
          <p:cNvPr id="5" name="タイトル 1"/>
          <p:cNvSpPr txBox="1">
            <a:spLocks/>
          </p:cNvSpPr>
          <p:nvPr/>
        </p:nvSpPr>
        <p:spPr bwMode="gray">
          <a:xfrm>
            <a:off x="2508884" y="2489640"/>
            <a:ext cx="8781416" cy="354317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lnSpc>
                <a:spcPct val="100000"/>
              </a:lnSpc>
              <a:buFont typeface="Wingdings" panose="05000000000000000000" pitchFamily="2" charset="2"/>
              <a:buChar char="n"/>
            </a:pPr>
            <a:r>
              <a:rPr lang="ja-JP" altLang="en-US" sz="1500" dirty="0">
                <a:solidFill>
                  <a:schemeClr val="bg1">
                    <a:lumMod val="65000"/>
                  </a:schemeClr>
                </a:solidFill>
                <a:latin typeface="BIZ UDPゴシック" panose="020B0400000000000000" pitchFamily="50" charset="-128"/>
                <a:ea typeface="BIZ UDPゴシック" panose="020B0400000000000000" pitchFamily="50" charset="-128"/>
              </a:rPr>
              <a:t>相談全体</a:t>
            </a:r>
            <a:r>
              <a:rPr lang="ja-JP" altLang="en-US" sz="1500" dirty="0" smtClean="0">
                <a:solidFill>
                  <a:schemeClr val="bg1">
                    <a:lumMod val="65000"/>
                  </a:schemeClr>
                </a:solidFill>
                <a:latin typeface="BIZ UDPゴシック" panose="020B0400000000000000" pitchFamily="50" charset="-128"/>
                <a:ea typeface="BIZ UDPゴシック" panose="020B0400000000000000" pitchFamily="50" charset="-128"/>
              </a:rPr>
              <a:t>の</a:t>
            </a:r>
            <a:r>
              <a:rPr lang="ja-JP" altLang="en-US" sz="1500" dirty="0">
                <a:solidFill>
                  <a:schemeClr val="bg1">
                    <a:lumMod val="65000"/>
                  </a:schemeClr>
                </a:solidFill>
                <a:latin typeface="BIZ UDPゴシック" panose="020B0400000000000000" pitchFamily="50" charset="-128"/>
                <a:ea typeface="BIZ UDPゴシック" panose="020B0400000000000000" pitchFamily="50" charset="-128"/>
              </a:rPr>
              <a:t>動向</a:t>
            </a:r>
            <a:endParaRPr lang="en-US" altLang="ja-JP" sz="1500" dirty="0">
              <a:solidFill>
                <a:schemeClr val="bg1">
                  <a:lumMod val="65000"/>
                </a:schemeClr>
              </a:solidFill>
              <a:latin typeface="BIZ UDPゴシック" panose="020B0400000000000000" pitchFamily="50" charset="-128"/>
              <a:ea typeface="BIZ UDPゴシック" panose="020B0400000000000000" pitchFamily="50" charset="-128"/>
            </a:endParaRPr>
          </a:p>
          <a:p>
            <a:pPr>
              <a:lnSpc>
                <a:spcPct val="100000"/>
              </a:lnSpc>
            </a:pPr>
            <a:endParaRPr lang="en-US" altLang="ja-JP" sz="1500" dirty="0">
              <a:latin typeface="BIZ UDPゴシック" panose="020B0400000000000000" pitchFamily="50" charset="-128"/>
              <a:ea typeface="BIZ UDPゴシック" panose="020B0400000000000000" pitchFamily="50" charset="-128"/>
            </a:endParaRPr>
          </a:p>
          <a:p>
            <a:pPr marL="342900" indent="-342900">
              <a:lnSpc>
                <a:spcPct val="100000"/>
              </a:lnSpc>
              <a:buFont typeface="Wingdings" panose="05000000000000000000" pitchFamily="2" charset="2"/>
              <a:buChar char="n"/>
            </a:pPr>
            <a:r>
              <a:rPr lang="ja-JP" altLang="en-US" sz="1500" b="1" u="sng" dirty="0">
                <a:solidFill>
                  <a:srgbClr val="FF0000"/>
                </a:solidFill>
                <a:latin typeface="BIZ UDPゴシック" panose="020B0400000000000000" pitchFamily="50" charset="-128"/>
                <a:ea typeface="BIZ UDPゴシック" panose="020B0400000000000000" pitchFamily="50" charset="-128"/>
              </a:rPr>
              <a:t>内容別の特徴</a:t>
            </a:r>
            <a:endParaRPr lang="en-US" altLang="ja-JP" sz="1500" b="1" u="sng" dirty="0">
              <a:solidFill>
                <a:srgbClr val="FF0000"/>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b="1" u="sng" dirty="0">
                <a:solidFill>
                  <a:srgbClr val="FF0000"/>
                </a:solidFill>
                <a:latin typeface="BIZ UDPゴシック" panose="020B0400000000000000" pitchFamily="50" charset="-128"/>
                <a:ea typeface="BIZ UDPゴシック" panose="020B0400000000000000" pitchFamily="50" charset="-128"/>
              </a:rPr>
              <a:t>「化粧品</a:t>
            </a:r>
            <a:r>
              <a:rPr lang="ja-JP" altLang="en-US" sz="1500" b="1" u="sng" dirty="0" smtClean="0">
                <a:solidFill>
                  <a:srgbClr val="FF0000"/>
                </a:solidFill>
                <a:latin typeface="BIZ UDPゴシック" panose="020B0400000000000000" pitchFamily="50" charset="-128"/>
                <a:ea typeface="BIZ UDPゴシック" panose="020B0400000000000000" pitchFamily="50" charset="-128"/>
              </a:rPr>
              <a:t>」や「</a:t>
            </a:r>
            <a:r>
              <a:rPr lang="ja-JP" altLang="en-US" sz="1500" b="1" u="sng" dirty="0">
                <a:solidFill>
                  <a:srgbClr val="FF0000"/>
                </a:solidFill>
                <a:latin typeface="BIZ UDPゴシック" panose="020B0400000000000000" pitchFamily="50" charset="-128"/>
                <a:ea typeface="BIZ UDPゴシック" panose="020B0400000000000000" pitchFamily="50" charset="-128"/>
              </a:rPr>
              <a:t>健康食品」の定期購入トラブルが多発</a:t>
            </a:r>
            <a:endParaRPr lang="en-US" altLang="ja-JP" sz="1500" b="1" u="sng" dirty="0">
              <a:solidFill>
                <a:srgbClr val="FF0000"/>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「移動通信サービス」や「インターネット接続回線」などの通信契約のトラブルがめだつ</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1">
                    <a:lumMod val="65000"/>
                  </a:schemeClr>
                </a:solidFill>
                <a:latin typeface="BIZ UDPゴシック" panose="020B0400000000000000" pitchFamily="50" charset="-128"/>
                <a:ea typeface="BIZ UDPゴシック" panose="020B0400000000000000" pitchFamily="50" charset="-128"/>
              </a:rPr>
              <a:t>暮らしのレスキューサービスの高額請求トラブルが多発</a:t>
            </a:r>
            <a:endParaRPr lang="en-US" altLang="ja-JP" sz="1500" dirty="0">
              <a:solidFill>
                <a:schemeClr val="bg1">
                  <a:lumMod val="6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若者を中心に「内職・副業」の相談が急増</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販売方法・手口で</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は「</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インターネット通販</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定期購入</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」や「</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サイドビジネス商法」がめだつ</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フィッシング詐欺や架空請求を目的とした偽ショートメッセージを送り付けられるトラブルが多発</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危害に関する相談で</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は「</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化粧品」による健康被害の相談が</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めだつ</a:t>
            </a:r>
            <a:endParaRPr lang="en-US" altLang="ja-JP" sz="1500" dirty="0" smtClean="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新型</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コロナウイルス関連の相談は減少</a:t>
            </a:r>
            <a:endParaRPr lang="en-US" altLang="ja-JP" sz="1500" dirty="0" smtClean="0">
              <a:solidFill>
                <a:schemeClr val="bg2">
                  <a:lumMod val="75000"/>
                </a:schemeClr>
              </a:solidFill>
              <a:latin typeface="BIZ UDPゴシック" panose="020B0400000000000000" pitchFamily="50" charset="-128"/>
              <a:ea typeface="BIZ UDPゴシック" panose="020B0400000000000000" pitchFamily="50" charset="-128"/>
            </a:endParaRPr>
          </a:p>
          <a:p>
            <a:pPr>
              <a:lnSpc>
                <a:spcPct val="100000"/>
              </a:lnSpc>
            </a:pPr>
            <a:endParaRPr lang="en-US" altLang="ja-JP" sz="1500" dirty="0" smtClean="0">
              <a:solidFill>
                <a:schemeClr val="bg2">
                  <a:lumMod val="75000"/>
                </a:schemeClr>
              </a:solidFill>
              <a:latin typeface="BIZ UDPゴシック" panose="020B0400000000000000" pitchFamily="50" charset="-128"/>
              <a:ea typeface="BIZ UDPゴシック" panose="020B0400000000000000" pitchFamily="50" charset="-128"/>
            </a:endParaRPr>
          </a:p>
          <a:p>
            <a:pPr marL="342900" indent="-342900">
              <a:lnSpc>
                <a:spcPct val="100000"/>
              </a:lnSpc>
              <a:buFont typeface="Wingdings" panose="05000000000000000000" pitchFamily="2" charset="2"/>
              <a:buChar char="n"/>
            </a:pP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若年者層</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と高齢者層の相談の特徴</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rPr>
              <a:t>30</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歳未満の若年者の相談の割合は横ばい</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rPr>
              <a:t>65</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歳以上の高齢者の相談の割合は増加</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10322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7018298" y="1314381"/>
            <a:ext cx="4133446" cy="3938357"/>
          </a:xfrm>
          <a:prstGeom prst="rect">
            <a:avLst/>
          </a:prstGeom>
        </p:spPr>
      </p:pic>
      <p:pic>
        <p:nvPicPr>
          <p:cNvPr id="3" name="図 2"/>
          <p:cNvPicPr>
            <a:picLocks noChangeAspect="1"/>
          </p:cNvPicPr>
          <p:nvPr/>
        </p:nvPicPr>
        <p:blipFill>
          <a:blip r:embed="rId4"/>
          <a:stretch>
            <a:fillRect/>
          </a:stretch>
        </p:blipFill>
        <p:spPr>
          <a:xfrm>
            <a:off x="155923" y="893890"/>
            <a:ext cx="6279424" cy="5724640"/>
          </a:xfrm>
          <a:prstGeom prst="rect">
            <a:avLst/>
          </a:prstGeom>
        </p:spPr>
      </p:pic>
      <p:sp>
        <p:nvSpPr>
          <p:cNvPr id="6" name="タイトル 1"/>
          <p:cNvSpPr txBox="1">
            <a:spLocks/>
          </p:cNvSpPr>
          <p:nvPr/>
        </p:nvSpPr>
        <p:spPr>
          <a:xfrm>
            <a:off x="0" y="0"/>
            <a:ext cx="12192000" cy="900000"/>
          </a:xfrm>
          <a:prstGeom prst="rect">
            <a:avLst/>
          </a:prstGeom>
          <a:solidFill>
            <a:srgbClr val="8FAADC"/>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　</a:t>
            </a:r>
            <a:r>
              <a:rPr lang="ja-JP" altLang="en-US" sz="3200" b="1" dirty="0" smtClean="0">
                <a:solidFill>
                  <a:schemeClr val="bg1"/>
                </a:solidFill>
                <a:latin typeface="Meiryo UI" panose="020B0604030504040204" pitchFamily="50" charset="-128"/>
                <a:ea typeface="Meiryo UI" panose="020B0604030504040204" pitchFamily="50" charset="-128"/>
              </a:rPr>
              <a:t>「</a:t>
            </a:r>
            <a:r>
              <a:rPr lang="ja-JP" altLang="en-US" sz="3200" b="1" dirty="0">
                <a:solidFill>
                  <a:schemeClr val="bg1"/>
                </a:solidFill>
                <a:latin typeface="Meiryo UI" panose="020B0604030504040204" pitchFamily="50" charset="-128"/>
                <a:ea typeface="Meiryo UI" panose="020B0604030504040204" pitchFamily="50" charset="-128"/>
              </a:rPr>
              <a:t>化粧品</a:t>
            </a:r>
            <a:r>
              <a:rPr lang="ja-JP" altLang="en-US" sz="3200" b="1" dirty="0" smtClean="0">
                <a:solidFill>
                  <a:schemeClr val="bg1"/>
                </a:solidFill>
                <a:latin typeface="Meiryo UI" panose="020B0604030504040204" pitchFamily="50" charset="-128"/>
                <a:ea typeface="Meiryo UI" panose="020B0604030504040204" pitchFamily="50" charset="-128"/>
              </a:rPr>
              <a:t>」や「健康食品」</a:t>
            </a:r>
            <a:r>
              <a:rPr lang="ja-JP" altLang="en-US" sz="3200" b="1" dirty="0">
                <a:solidFill>
                  <a:schemeClr val="bg1"/>
                </a:solidFill>
                <a:latin typeface="Meiryo UI" panose="020B0604030504040204" pitchFamily="50" charset="-128"/>
                <a:ea typeface="Meiryo UI" panose="020B0604030504040204" pitchFamily="50" charset="-128"/>
              </a:rPr>
              <a:t>の定期購入</a:t>
            </a:r>
            <a:r>
              <a:rPr lang="ja-JP" altLang="en-US" sz="3200" b="1" dirty="0" smtClean="0">
                <a:solidFill>
                  <a:schemeClr val="bg1"/>
                </a:solidFill>
                <a:latin typeface="Meiryo UI" panose="020B0604030504040204" pitchFamily="50" charset="-128"/>
                <a:ea typeface="Meiryo UI" panose="020B0604030504040204" pitchFamily="50" charset="-128"/>
              </a:rPr>
              <a:t>トラブルが</a:t>
            </a:r>
            <a:r>
              <a:rPr lang="ja-JP" altLang="en-US" sz="3200" b="1" dirty="0">
                <a:solidFill>
                  <a:schemeClr val="bg1"/>
                </a:solidFill>
                <a:latin typeface="Meiryo UI" panose="020B0604030504040204" pitchFamily="50" charset="-128"/>
                <a:ea typeface="Meiryo UI" panose="020B0604030504040204" pitchFamily="50" charset="-128"/>
              </a:rPr>
              <a:t>多発</a:t>
            </a:r>
            <a:endParaRPr lang="en-US" altLang="ja-JP" sz="3200" b="1" dirty="0">
              <a:solidFill>
                <a:schemeClr val="bg1"/>
              </a:solidFill>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a:xfrm>
            <a:off x="9337964" y="6492875"/>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6433624" y="5243795"/>
            <a:ext cx="5990180" cy="1374735"/>
          </a:xfrm>
          <a:prstGeom prst="rect">
            <a:avLst/>
          </a:prstGeom>
          <a:noFill/>
        </p:spPr>
        <p:txBody>
          <a:bodyPr wrap="square" rtlCol="0">
            <a:spAutoFit/>
          </a:bodyPr>
          <a:lstStyle/>
          <a:p>
            <a:pPr>
              <a:lnSpc>
                <a:spcPts val="2500"/>
              </a:lnSpc>
            </a:pPr>
            <a:r>
              <a:rPr lang="ja-JP" altLang="en-US" sz="1600" dirty="0" smtClean="0">
                <a:solidFill>
                  <a:sysClr val="windowText" lastClr="000000"/>
                </a:solidFill>
                <a:latin typeface="BIZ UDPゴシック" panose="020B0400000000000000" pitchFamily="50" charset="-128"/>
                <a:ea typeface="BIZ UDPゴシック" panose="020B0400000000000000" pitchFamily="50" charset="-128"/>
                <a:cs typeface="+mj-cs"/>
              </a:rPr>
              <a:t>・最も</a:t>
            </a:r>
            <a:r>
              <a:rPr lang="ja-JP" altLang="en-US" sz="1600" dirty="0">
                <a:solidFill>
                  <a:sysClr val="windowText" lastClr="000000"/>
                </a:solidFill>
                <a:latin typeface="BIZ UDPゴシック" panose="020B0400000000000000" pitchFamily="50" charset="-128"/>
                <a:ea typeface="BIZ UDPゴシック" panose="020B0400000000000000" pitchFamily="50" charset="-128"/>
                <a:cs typeface="+mj-cs"/>
              </a:rPr>
              <a:t>多いのは</a:t>
            </a:r>
            <a:r>
              <a:rPr lang="ja-JP" altLang="en-US" sz="1600" dirty="0" smtClean="0">
                <a:solidFill>
                  <a:sysClr val="windowText" lastClr="000000"/>
                </a:solidFill>
                <a:latin typeface="BIZ UDPゴシック" panose="020B0400000000000000" pitchFamily="50" charset="-128"/>
                <a:ea typeface="BIZ UDPゴシック" panose="020B0400000000000000" pitchFamily="50" charset="-128"/>
                <a:cs typeface="+mj-cs"/>
              </a:rPr>
              <a:t>「</a:t>
            </a:r>
            <a:r>
              <a:rPr lang="ja-JP" altLang="en-US" sz="1600" dirty="0">
                <a:solidFill>
                  <a:sysClr val="windowText" lastClr="000000"/>
                </a:solidFill>
                <a:latin typeface="BIZ UDPゴシック" panose="020B0400000000000000" pitchFamily="50" charset="-128"/>
                <a:ea typeface="BIZ UDPゴシック" panose="020B0400000000000000" pitchFamily="50" charset="-128"/>
                <a:cs typeface="+mj-cs"/>
              </a:rPr>
              <a:t>化粧品</a:t>
            </a:r>
            <a:r>
              <a:rPr lang="ja-JP" altLang="en-US" sz="1600" dirty="0" smtClean="0">
                <a:solidFill>
                  <a:sysClr val="windowText" lastClr="000000"/>
                </a:solidFill>
                <a:latin typeface="BIZ UDPゴシック" panose="020B0400000000000000" pitchFamily="50" charset="-128"/>
                <a:ea typeface="BIZ UDPゴシック" panose="020B0400000000000000" pitchFamily="50" charset="-128"/>
                <a:cs typeface="+mj-cs"/>
              </a:rPr>
              <a:t>」</a:t>
            </a:r>
            <a:r>
              <a:rPr lang="en-US" altLang="ja-JP" sz="1600" dirty="0" smtClean="0">
                <a:solidFill>
                  <a:sysClr val="windowText" lastClr="000000"/>
                </a:solidFill>
                <a:latin typeface="BIZ UDPゴシック" panose="020B0400000000000000" pitchFamily="50" charset="-128"/>
                <a:ea typeface="BIZ UDPゴシック" panose="020B0400000000000000" pitchFamily="50" charset="-128"/>
                <a:cs typeface="+mj-cs"/>
              </a:rPr>
              <a:t>3,657</a:t>
            </a:r>
            <a:r>
              <a:rPr lang="ja-JP" altLang="en-US" sz="1600" dirty="0" smtClean="0">
                <a:solidFill>
                  <a:sysClr val="windowText" lastClr="000000"/>
                </a:solidFill>
                <a:latin typeface="BIZ UDPゴシック" panose="020B0400000000000000" pitchFamily="50" charset="-128"/>
                <a:ea typeface="BIZ UDPゴシック" panose="020B0400000000000000" pitchFamily="50" charset="-128"/>
                <a:cs typeface="+mj-cs"/>
              </a:rPr>
              <a:t>件</a:t>
            </a:r>
            <a:r>
              <a:rPr lang="ja-JP" altLang="en-US" sz="1600" dirty="0">
                <a:solidFill>
                  <a:sysClr val="windowText" lastClr="000000"/>
                </a:solidFill>
                <a:latin typeface="BIZ UDPゴシック" panose="020B0400000000000000" pitchFamily="50" charset="-128"/>
                <a:ea typeface="BIZ UDPゴシック" panose="020B0400000000000000" pitchFamily="50" charset="-128"/>
                <a:cs typeface="+mj-cs"/>
              </a:rPr>
              <a:t>（前年度</a:t>
            </a:r>
            <a:r>
              <a:rPr lang="ja-JP" altLang="en-US" sz="1600" dirty="0" smtClean="0">
                <a:solidFill>
                  <a:sysClr val="windowText" lastClr="000000"/>
                </a:solidFill>
                <a:latin typeface="BIZ UDPゴシック" panose="020B0400000000000000" pitchFamily="50" charset="-128"/>
                <a:ea typeface="BIZ UDPゴシック" panose="020B0400000000000000" pitchFamily="50" charset="-128"/>
                <a:cs typeface="+mj-cs"/>
              </a:rPr>
              <a:t>＋</a:t>
            </a:r>
            <a:r>
              <a:rPr lang="en-US" altLang="ja-JP" sz="1600" dirty="0" smtClean="0">
                <a:solidFill>
                  <a:sysClr val="windowText" lastClr="000000"/>
                </a:solidFill>
                <a:latin typeface="BIZ UDPゴシック" panose="020B0400000000000000" pitchFamily="50" charset="-128"/>
                <a:ea typeface="BIZ UDPゴシック" panose="020B0400000000000000" pitchFamily="50" charset="-128"/>
                <a:cs typeface="+mj-cs"/>
              </a:rPr>
              <a:t>645</a:t>
            </a:r>
            <a:r>
              <a:rPr lang="ja-JP" altLang="en-US" sz="1600" dirty="0" smtClean="0">
                <a:solidFill>
                  <a:sysClr val="windowText" lastClr="000000"/>
                </a:solidFill>
                <a:latin typeface="BIZ UDPゴシック" panose="020B0400000000000000" pitchFamily="50" charset="-128"/>
                <a:ea typeface="BIZ UDPゴシック" panose="020B0400000000000000" pitchFamily="50" charset="-128"/>
                <a:cs typeface="+mj-cs"/>
              </a:rPr>
              <a:t>件</a:t>
            </a:r>
            <a:r>
              <a:rPr lang="ja-JP" altLang="en-US" sz="1600" dirty="0">
                <a:solidFill>
                  <a:sysClr val="windowText" lastClr="000000"/>
                </a:solidFill>
                <a:latin typeface="BIZ UDPゴシック" panose="020B0400000000000000" pitchFamily="50" charset="-128"/>
                <a:ea typeface="BIZ UDPゴシック" panose="020B0400000000000000" pitchFamily="50" charset="-128"/>
                <a:cs typeface="+mj-cs"/>
              </a:rPr>
              <a:t>）</a:t>
            </a:r>
            <a:endParaRPr lang="en-US" altLang="ja-JP" sz="1600" dirty="0">
              <a:solidFill>
                <a:sysClr val="windowText" lastClr="000000"/>
              </a:solidFill>
              <a:latin typeface="BIZ UDPゴシック" panose="020B0400000000000000" pitchFamily="50" charset="-128"/>
              <a:ea typeface="BIZ UDPゴシック" panose="020B0400000000000000" pitchFamily="50" charset="-128"/>
              <a:cs typeface="+mj-cs"/>
            </a:endParaRPr>
          </a:p>
          <a:p>
            <a:pPr>
              <a:lnSpc>
                <a:spcPts val="2500"/>
              </a:lnSpc>
            </a:pPr>
            <a:r>
              <a:rPr lang="ja-JP" altLang="en-US" sz="1600" dirty="0" smtClean="0">
                <a:solidFill>
                  <a:sysClr val="windowText" lastClr="000000"/>
                </a:solidFill>
                <a:latin typeface="BIZ UDPゴシック" panose="020B0400000000000000" pitchFamily="50" charset="-128"/>
                <a:ea typeface="BIZ UDPゴシック" panose="020B0400000000000000" pitchFamily="50" charset="-128"/>
                <a:cs typeface="+mj-cs"/>
              </a:rPr>
              <a:t>・「健康食品」は前年度に比べ減少したが、</a:t>
            </a:r>
            <a:r>
              <a:rPr lang="ja-JP" altLang="en-US" sz="1600" dirty="0">
                <a:solidFill>
                  <a:sysClr val="windowText" lastClr="000000"/>
                </a:solidFill>
                <a:latin typeface="BIZ UDPゴシック" panose="020B0400000000000000" pitchFamily="50" charset="-128"/>
                <a:ea typeface="BIZ UDPゴシック" panose="020B0400000000000000" pitchFamily="50" charset="-128"/>
                <a:cs typeface="+mj-cs"/>
              </a:rPr>
              <a:t>依然</a:t>
            </a:r>
            <a:r>
              <a:rPr lang="ja-JP" altLang="en-US" sz="1600" dirty="0" smtClean="0">
                <a:solidFill>
                  <a:sysClr val="windowText" lastClr="000000"/>
                </a:solidFill>
                <a:latin typeface="BIZ UDPゴシック" panose="020B0400000000000000" pitchFamily="50" charset="-128"/>
                <a:ea typeface="BIZ UDPゴシック" panose="020B0400000000000000" pitchFamily="50" charset="-128"/>
                <a:cs typeface="+mj-cs"/>
              </a:rPr>
              <a:t>として多く　</a:t>
            </a:r>
            <a:endParaRPr lang="en-US" altLang="ja-JP" sz="1600" dirty="0" smtClean="0">
              <a:solidFill>
                <a:sysClr val="windowText" lastClr="000000"/>
              </a:solidFill>
              <a:latin typeface="BIZ UDPゴシック" panose="020B0400000000000000" pitchFamily="50" charset="-128"/>
              <a:ea typeface="BIZ UDPゴシック" panose="020B0400000000000000" pitchFamily="50" charset="-128"/>
              <a:cs typeface="+mj-cs"/>
            </a:endParaRPr>
          </a:p>
          <a:p>
            <a:pPr>
              <a:lnSpc>
                <a:spcPts val="2500"/>
              </a:lnSpc>
            </a:pPr>
            <a:r>
              <a:rPr lang="ja-JP" altLang="en-US" sz="1600" dirty="0">
                <a:solidFill>
                  <a:sysClr val="windowText" lastClr="000000"/>
                </a:solidFill>
                <a:latin typeface="BIZ UDPゴシック" panose="020B0400000000000000" pitchFamily="50" charset="-128"/>
                <a:ea typeface="BIZ UDPゴシック" panose="020B0400000000000000" pitchFamily="50" charset="-128"/>
                <a:cs typeface="+mj-cs"/>
              </a:rPr>
              <a:t>　</a:t>
            </a:r>
            <a:r>
              <a:rPr lang="en-US" altLang="ja-JP" sz="1600" dirty="0" smtClean="0">
                <a:solidFill>
                  <a:sysClr val="windowText" lastClr="000000"/>
                </a:solidFill>
                <a:latin typeface="BIZ UDPゴシック" panose="020B0400000000000000" pitchFamily="50" charset="-128"/>
                <a:ea typeface="BIZ UDPゴシック" panose="020B0400000000000000" pitchFamily="50" charset="-128"/>
                <a:cs typeface="+mj-cs"/>
              </a:rPr>
              <a:t>2,144</a:t>
            </a:r>
            <a:r>
              <a:rPr lang="ja-JP" altLang="en-US" sz="1600" dirty="0" smtClean="0">
                <a:solidFill>
                  <a:sysClr val="windowText" lastClr="000000"/>
                </a:solidFill>
                <a:latin typeface="BIZ UDPゴシック" panose="020B0400000000000000" pitchFamily="50" charset="-128"/>
                <a:ea typeface="BIZ UDPゴシック" panose="020B0400000000000000" pitchFamily="50" charset="-128"/>
                <a:cs typeface="+mj-cs"/>
              </a:rPr>
              <a:t>件（前年度▲</a:t>
            </a:r>
            <a:r>
              <a:rPr lang="en-US" altLang="ja-JP" sz="1600" dirty="0" smtClean="0">
                <a:solidFill>
                  <a:sysClr val="windowText" lastClr="000000"/>
                </a:solidFill>
                <a:latin typeface="BIZ UDPゴシック" panose="020B0400000000000000" pitchFamily="50" charset="-128"/>
                <a:ea typeface="BIZ UDPゴシック" panose="020B0400000000000000" pitchFamily="50" charset="-128"/>
                <a:cs typeface="+mj-cs"/>
              </a:rPr>
              <a:t>2,400</a:t>
            </a:r>
            <a:r>
              <a:rPr lang="ja-JP" altLang="en-US" sz="1600" dirty="0" smtClean="0">
                <a:solidFill>
                  <a:sysClr val="windowText" lastClr="000000"/>
                </a:solidFill>
                <a:latin typeface="BIZ UDPゴシック" panose="020B0400000000000000" pitchFamily="50" charset="-128"/>
                <a:ea typeface="BIZ UDPゴシック" panose="020B0400000000000000" pitchFamily="50" charset="-128"/>
                <a:cs typeface="+mj-cs"/>
              </a:rPr>
              <a:t>件）</a:t>
            </a:r>
            <a:endParaRPr lang="en-US" altLang="ja-JP" sz="1600" dirty="0" smtClean="0">
              <a:solidFill>
                <a:sysClr val="windowText" lastClr="000000"/>
              </a:solidFill>
              <a:latin typeface="BIZ UDPゴシック" panose="020B0400000000000000" pitchFamily="50" charset="-128"/>
              <a:ea typeface="BIZ UDPゴシック" panose="020B0400000000000000" pitchFamily="50" charset="-128"/>
              <a:cs typeface="+mj-cs"/>
            </a:endParaRPr>
          </a:p>
          <a:p>
            <a:pPr>
              <a:lnSpc>
                <a:spcPts val="2500"/>
              </a:lnSpc>
            </a:pPr>
            <a:r>
              <a:rPr lang="ja-JP" altLang="en-US" sz="1600" dirty="0" smtClean="0">
                <a:solidFill>
                  <a:sysClr val="windowText" lastClr="000000"/>
                </a:solidFill>
                <a:latin typeface="BIZ UDPゴシック" panose="020B0400000000000000" pitchFamily="50" charset="-128"/>
                <a:ea typeface="BIZ UDPゴシック" panose="020B0400000000000000" pitchFamily="50" charset="-128"/>
                <a:cs typeface="+mj-cs"/>
              </a:rPr>
              <a:t>→「化粧品」「健康食品」</a:t>
            </a:r>
            <a:r>
              <a:rPr lang="ja-JP" altLang="en-US" sz="1600" dirty="0">
                <a:solidFill>
                  <a:sysClr val="windowText" lastClr="000000"/>
                </a:solidFill>
                <a:latin typeface="BIZ UDPゴシック" panose="020B0400000000000000" pitchFamily="50" charset="-128"/>
                <a:ea typeface="BIZ UDPゴシック" panose="020B0400000000000000" pitchFamily="50" charset="-128"/>
                <a:cs typeface="+mj-cs"/>
              </a:rPr>
              <a:t>どちらも</a:t>
            </a:r>
            <a:r>
              <a:rPr lang="ja-JP" altLang="en-US" sz="1600" b="1" u="sng" dirty="0">
                <a:solidFill>
                  <a:srgbClr val="FF0000"/>
                </a:solidFill>
                <a:latin typeface="BIZ UDPゴシック" panose="020B0400000000000000" pitchFamily="50" charset="-128"/>
                <a:ea typeface="BIZ UDPゴシック" panose="020B0400000000000000" pitchFamily="50" charset="-128"/>
                <a:cs typeface="+mj-cs"/>
              </a:rPr>
              <a:t>定期購入トラブル</a:t>
            </a:r>
            <a:r>
              <a:rPr lang="ja-JP" altLang="en-US" sz="1600" dirty="0" smtClean="0">
                <a:solidFill>
                  <a:sysClr val="windowText" lastClr="000000"/>
                </a:solidFill>
                <a:latin typeface="BIZ UDPゴシック" panose="020B0400000000000000" pitchFamily="50" charset="-128"/>
                <a:ea typeface="BIZ UDPゴシック" panose="020B0400000000000000" pitchFamily="50" charset="-128"/>
                <a:cs typeface="+mj-cs"/>
              </a:rPr>
              <a:t>が</a:t>
            </a:r>
            <a:r>
              <a:rPr lang="ja-JP" altLang="en-US" sz="1600" dirty="0">
                <a:solidFill>
                  <a:sysClr val="windowText" lastClr="000000"/>
                </a:solidFill>
                <a:latin typeface="BIZ UDPゴシック" panose="020B0400000000000000" pitchFamily="50" charset="-128"/>
                <a:ea typeface="BIZ UDPゴシック" panose="020B0400000000000000" pitchFamily="50" charset="-128"/>
                <a:cs typeface="+mj-cs"/>
              </a:rPr>
              <a:t>一因</a:t>
            </a:r>
            <a:endParaRPr lang="en-US" altLang="ja-JP" sz="1600" dirty="0">
              <a:solidFill>
                <a:sysClr val="windowText" lastClr="000000"/>
              </a:solidFill>
              <a:latin typeface="BIZ UDPゴシック" panose="020B0400000000000000" pitchFamily="50" charset="-128"/>
              <a:ea typeface="BIZ UDPゴシック" panose="020B0400000000000000" pitchFamily="50" charset="-128"/>
              <a:cs typeface="+mj-cs"/>
            </a:endParaRPr>
          </a:p>
        </p:txBody>
      </p:sp>
      <p:sp>
        <p:nvSpPr>
          <p:cNvPr id="2" name="テキスト ボックス 1"/>
          <p:cNvSpPr txBox="1"/>
          <p:nvPr/>
        </p:nvSpPr>
        <p:spPr>
          <a:xfrm>
            <a:off x="151878" y="1075558"/>
            <a:ext cx="675249" cy="253916"/>
          </a:xfrm>
          <a:prstGeom prst="rect">
            <a:avLst/>
          </a:prstGeom>
          <a:noFill/>
        </p:spPr>
        <p:txBody>
          <a:bodyPr wrap="square" rtlCol="0">
            <a:spAutoFit/>
          </a:bodyPr>
          <a:lstStyle/>
          <a:p>
            <a:r>
              <a:rPr kumimoji="1" lang="ja-JP" altLang="en-US" sz="1000" dirty="0" smtClean="0">
                <a:latin typeface="BIZ UDPゴシック" panose="020B0400000000000000" pitchFamily="50" charset="-128"/>
                <a:ea typeface="BIZ UDPゴシック" panose="020B0400000000000000" pitchFamily="50" charset="-128"/>
              </a:rPr>
              <a:t>（件数）</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6" name="テキスト ボックス 15"/>
          <p:cNvSpPr txBox="1"/>
          <p:nvPr/>
        </p:nvSpPr>
        <p:spPr>
          <a:xfrm>
            <a:off x="5758375" y="1071616"/>
            <a:ext cx="827127" cy="246221"/>
          </a:xfrm>
          <a:prstGeom prst="rect">
            <a:avLst/>
          </a:prstGeom>
          <a:noFill/>
        </p:spPr>
        <p:txBody>
          <a:bodyPr wrap="square" rtlCol="0">
            <a:spAutoFit/>
          </a:bodyPr>
          <a:lstStyle/>
          <a:p>
            <a:r>
              <a:rPr lang="ja-JP" altLang="en-US" sz="1000" dirty="0" smtClean="0">
                <a:latin typeface="BIZ UDPゴシック" panose="020B0400000000000000" pitchFamily="50" charset="-128"/>
                <a:ea typeface="BIZ UDPゴシック" panose="020B0400000000000000" pitchFamily="50" charset="-128"/>
              </a:rPr>
              <a:t>（増減率）</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8" name="フローチャート: 代替処理 17"/>
          <p:cNvSpPr/>
          <p:nvPr/>
        </p:nvSpPr>
        <p:spPr>
          <a:xfrm>
            <a:off x="1710820" y="1520190"/>
            <a:ext cx="556723" cy="4194810"/>
          </a:xfrm>
          <a:prstGeom prst="flowChartAlternateProcess">
            <a:avLst/>
          </a:prstGeom>
          <a:noFill/>
          <a:ln w="3175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フローチャート: 代替処理 8"/>
          <p:cNvSpPr/>
          <p:nvPr/>
        </p:nvSpPr>
        <p:spPr>
          <a:xfrm>
            <a:off x="706153" y="2137410"/>
            <a:ext cx="556723" cy="3436620"/>
          </a:xfrm>
          <a:prstGeom prst="flowChartAlternateProcess">
            <a:avLst/>
          </a:prstGeom>
          <a:noFill/>
          <a:ln w="3175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0" name="直線矢印コネクタ 9"/>
          <p:cNvCxnSpPr/>
          <p:nvPr/>
        </p:nvCxnSpPr>
        <p:spPr>
          <a:xfrm flipV="1">
            <a:off x="2270793" y="2893372"/>
            <a:ext cx="4711699" cy="35560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12" name="テキスト ボックス 11"/>
          <p:cNvSpPr txBox="1"/>
          <p:nvPr/>
        </p:nvSpPr>
        <p:spPr>
          <a:xfrm>
            <a:off x="7059686" y="1071616"/>
            <a:ext cx="675249" cy="253916"/>
          </a:xfrm>
          <a:prstGeom prst="rect">
            <a:avLst/>
          </a:prstGeom>
          <a:noFill/>
        </p:spPr>
        <p:txBody>
          <a:bodyPr wrap="square" rtlCol="0">
            <a:spAutoFit/>
          </a:bodyPr>
          <a:lstStyle/>
          <a:p>
            <a:r>
              <a:rPr kumimoji="1" lang="ja-JP" altLang="en-US" sz="1000" dirty="0" smtClean="0">
                <a:latin typeface="BIZ UDPゴシック" panose="020B0400000000000000" pitchFamily="50" charset="-128"/>
                <a:ea typeface="BIZ UDPゴシック" panose="020B0400000000000000" pitchFamily="50" charset="-128"/>
              </a:rPr>
              <a:t>（件数）</a:t>
            </a:r>
            <a:endParaRPr kumimoji="1" lang="ja-JP" altLang="en-US" sz="1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48364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27295"/>
            <a:ext cx="12192000" cy="900000"/>
          </a:xfrm>
          <a:prstGeom prst="rect">
            <a:avLst/>
          </a:prstGeom>
          <a:solidFill>
            <a:schemeClr val="accent5">
              <a:lumMod val="60000"/>
              <a:lumOff val="4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　</a:t>
            </a:r>
            <a:r>
              <a:rPr lang="ja-JP" altLang="en-US" sz="3200" b="1" dirty="0" smtClean="0">
                <a:solidFill>
                  <a:schemeClr val="bg1"/>
                </a:solidFill>
                <a:latin typeface="Meiryo UI" panose="020B0604030504040204" pitchFamily="50" charset="-128"/>
                <a:ea typeface="Meiryo UI" panose="020B0604030504040204" pitchFamily="50" charset="-128"/>
              </a:rPr>
              <a:t>「化粧品」</a:t>
            </a:r>
            <a:r>
              <a:rPr lang="ja-JP" altLang="en-US" sz="3200" b="1" dirty="0">
                <a:solidFill>
                  <a:schemeClr val="bg1"/>
                </a:solidFill>
                <a:latin typeface="Meiryo UI" panose="020B0604030504040204" pitchFamily="50" charset="-128"/>
                <a:ea typeface="Meiryo UI" panose="020B0604030504040204" pitchFamily="50" charset="-128"/>
              </a:rPr>
              <a:t>や</a:t>
            </a:r>
            <a:r>
              <a:rPr lang="ja-JP" altLang="en-US" sz="3200" b="1" dirty="0" smtClean="0">
                <a:solidFill>
                  <a:schemeClr val="bg1"/>
                </a:solidFill>
                <a:latin typeface="Meiryo UI" panose="020B0604030504040204" pitchFamily="50" charset="-128"/>
                <a:ea typeface="Meiryo UI" panose="020B0604030504040204" pitchFamily="50" charset="-128"/>
              </a:rPr>
              <a:t>「健康食品」</a:t>
            </a:r>
            <a:r>
              <a:rPr lang="ja-JP" altLang="en-US" sz="3200" b="1" dirty="0">
                <a:solidFill>
                  <a:schemeClr val="bg1"/>
                </a:solidFill>
                <a:latin typeface="Meiryo UI" panose="020B0604030504040204" pitchFamily="50" charset="-128"/>
                <a:ea typeface="Meiryo UI" panose="020B0604030504040204" pitchFamily="50" charset="-128"/>
              </a:rPr>
              <a:t>の定期購入</a:t>
            </a:r>
            <a:r>
              <a:rPr lang="ja-JP" altLang="en-US" sz="3200" b="1" dirty="0" smtClean="0">
                <a:solidFill>
                  <a:schemeClr val="bg1"/>
                </a:solidFill>
                <a:latin typeface="Meiryo UI" panose="020B0604030504040204" pitchFamily="50" charset="-128"/>
                <a:ea typeface="Meiryo UI" panose="020B0604030504040204" pitchFamily="50" charset="-128"/>
              </a:rPr>
              <a:t>トラブルが</a:t>
            </a:r>
            <a:r>
              <a:rPr lang="ja-JP" altLang="en-US" sz="3200" b="1" dirty="0">
                <a:solidFill>
                  <a:schemeClr val="bg1"/>
                </a:solidFill>
                <a:latin typeface="Meiryo UI" panose="020B0604030504040204" pitchFamily="50" charset="-128"/>
                <a:ea typeface="Meiryo UI" panose="020B0604030504040204" pitchFamily="50" charset="-128"/>
              </a:rPr>
              <a:t>多発</a:t>
            </a:r>
            <a:endParaRPr lang="en-US" altLang="ja-JP" sz="3200" b="1" dirty="0">
              <a:solidFill>
                <a:schemeClr val="bg1"/>
              </a:solidFill>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a:xfrm>
            <a:off x="9350290" y="6492832"/>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45656" y="934118"/>
            <a:ext cx="6276716" cy="369332"/>
          </a:xfrm>
          <a:prstGeom prst="rect">
            <a:avLst/>
          </a:prstGeom>
          <a:no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契約当事者年代別　相談の多い商品・役務</a:t>
            </a:r>
            <a:r>
              <a:rPr lang="en-US" altLang="ja-JP" b="1" dirty="0">
                <a:latin typeface="BIZ UDPゴシック" panose="020B0400000000000000" pitchFamily="50" charset="-128"/>
                <a:ea typeface="BIZ UDPゴシック" panose="020B0400000000000000" pitchFamily="50" charset="-128"/>
              </a:rPr>
              <a:t>【</a:t>
            </a:r>
            <a:r>
              <a:rPr lang="ja-JP" altLang="en-US" b="1" dirty="0">
                <a:latin typeface="BIZ UDPゴシック" panose="020B0400000000000000" pitchFamily="50" charset="-128"/>
                <a:ea typeface="BIZ UDPゴシック" panose="020B0400000000000000" pitchFamily="50" charset="-128"/>
              </a:rPr>
              <a:t>上位</a:t>
            </a:r>
            <a:r>
              <a:rPr lang="en-US" altLang="ja-JP" b="1" dirty="0">
                <a:latin typeface="BIZ UDPゴシック" panose="020B0400000000000000" pitchFamily="50" charset="-128"/>
                <a:ea typeface="BIZ UDPゴシック" panose="020B0400000000000000" pitchFamily="50" charset="-128"/>
              </a:rPr>
              <a:t>5</a:t>
            </a:r>
            <a:r>
              <a:rPr lang="ja-JP" altLang="en-US" b="1" dirty="0">
                <a:latin typeface="BIZ UDPゴシック" panose="020B0400000000000000" pitchFamily="50" charset="-128"/>
                <a:ea typeface="BIZ UDPゴシック" panose="020B0400000000000000" pitchFamily="50" charset="-128"/>
              </a:rPr>
              <a:t>位</a:t>
            </a:r>
            <a:r>
              <a:rPr lang="en-US" altLang="ja-JP" b="1" dirty="0">
                <a:latin typeface="BIZ UDPゴシック" panose="020B0400000000000000" pitchFamily="50" charset="-128"/>
                <a:ea typeface="BIZ UDPゴシック" panose="020B0400000000000000" pitchFamily="50" charset="-128"/>
              </a:rPr>
              <a:t>】</a:t>
            </a:r>
            <a:endParaRPr kumimoji="1" lang="ja-JP" altLang="en-US" b="1" dirty="0">
              <a:latin typeface="BIZ UDPゴシック" panose="020B0400000000000000" pitchFamily="50" charset="-128"/>
              <a:ea typeface="BIZ UDPゴシック" panose="020B04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4124242388"/>
              </p:ext>
            </p:extLst>
          </p:nvPr>
        </p:nvGraphicFramePr>
        <p:xfrm>
          <a:off x="245656" y="1364863"/>
          <a:ext cx="11674993" cy="5127971"/>
        </p:xfrm>
        <a:graphic>
          <a:graphicData uri="http://schemas.openxmlformats.org/drawingml/2006/table">
            <a:tbl>
              <a:tblPr/>
              <a:tblGrid>
                <a:gridCol w="727651">
                  <a:extLst>
                    <a:ext uri="{9D8B030D-6E8A-4147-A177-3AD203B41FA5}">
                      <a16:colId xmlns:a16="http://schemas.microsoft.com/office/drawing/2014/main" val="3357592321"/>
                    </a:ext>
                  </a:extLst>
                </a:gridCol>
                <a:gridCol w="781953">
                  <a:extLst>
                    <a:ext uri="{9D8B030D-6E8A-4147-A177-3AD203B41FA5}">
                      <a16:colId xmlns:a16="http://schemas.microsoft.com/office/drawing/2014/main" val="1073805519"/>
                    </a:ext>
                  </a:extLst>
                </a:gridCol>
                <a:gridCol w="781953">
                  <a:extLst>
                    <a:ext uri="{9D8B030D-6E8A-4147-A177-3AD203B41FA5}">
                      <a16:colId xmlns:a16="http://schemas.microsoft.com/office/drawing/2014/main" val="526178284"/>
                    </a:ext>
                  </a:extLst>
                </a:gridCol>
                <a:gridCol w="781953">
                  <a:extLst>
                    <a:ext uri="{9D8B030D-6E8A-4147-A177-3AD203B41FA5}">
                      <a16:colId xmlns:a16="http://schemas.microsoft.com/office/drawing/2014/main" val="2256995028"/>
                    </a:ext>
                  </a:extLst>
                </a:gridCol>
                <a:gridCol w="781953">
                  <a:extLst>
                    <a:ext uri="{9D8B030D-6E8A-4147-A177-3AD203B41FA5}">
                      <a16:colId xmlns:a16="http://schemas.microsoft.com/office/drawing/2014/main" val="1376934372"/>
                    </a:ext>
                  </a:extLst>
                </a:gridCol>
                <a:gridCol w="781953">
                  <a:extLst>
                    <a:ext uri="{9D8B030D-6E8A-4147-A177-3AD203B41FA5}">
                      <a16:colId xmlns:a16="http://schemas.microsoft.com/office/drawing/2014/main" val="2680196606"/>
                    </a:ext>
                  </a:extLst>
                </a:gridCol>
                <a:gridCol w="781953">
                  <a:extLst>
                    <a:ext uri="{9D8B030D-6E8A-4147-A177-3AD203B41FA5}">
                      <a16:colId xmlns:a16="http://schemas.microsoft.com/office/drawing/2014/main" val="1525390999"/>
                    </a:ext>
                  </a:extLst>
                </a:gridCol>
                <a:gridCol w="781953">
                  <a:extLst>
                    <a:ext uri="{9D8B030D-6E8A-4147-A177-3AD203B41FA5}">
                      <a16:colId xmlns:a16="http://schemas.microsoft.com/office/drawing/2014/main" val="3704575861"/>
                    </a:ext>
                  </a:extLst>
                </a:gridCol>
                <a:gridCol w="781953">
                  <a:extLst>
                    <a:ext uri="{9D8B030D-6E8A-4147-A177-3AD203B41FA5}">
                      <a16:colId xmlns:a16="http://schemas.microsoft.com/office/drawing/2014/main" val="3175407045"/>
                    </a:ext>
                  </a:extLst>
                </a:gridCol>
                <a:gridCol w="781953">
                  <a:extLst>
                    <a:ext uri="{9D8B030D-6E8A-4147-A177-3AD203B41FA5}">
                      <a16:colId xmlns:a16="http://schemas.microsoft.com/office/drawing/2014/main" val="3946185979"/>
                    </a:ext>
                  </a:extLst>
                </a:gridCol>
                <a:gridCol w="781953">
                  <a:extLst>
                    <a:ext uri="{9D8B030D-6E8A-4147-A177-3AD203B41FA5}">
                      <a16:colId xmlns:a16="http://schemas.microsoft.com/office/drawing/2014/main" val="2807180302"/>
                    </a:ext>
                  </a:extLst>
                </a:gridCol>
                <a:gridCol w="781953">
                  <a:extLst>
                    <a:ext uri="{9D8B030D-6E8A-4147-A177-3AD203B41FA5}">
                      <a16:colId xmlns:a16="http://schemas.microsoft.com/office/drawing/2014/main" val="382885895"/>
                    </a:ext>
                  </a:extLst>
                </a:gridCol>
                <a:gridCol w="781953">
                  <a:extLst>
                    <a:ext uri="{9D8B030D-6E8A-4147-A177-3AD203B41FA5}">
                      <a16:colId xmlns:a16="http://schemas.microsoft.com/office/drawing/2014/main" val="3373368315"/>
                    </a:ext>
                  </a:extLst>
                </a:gridCol>
                <a:gridCol w="781953">
                  <a:extLst>
                    <a:ext uri="{9D8B030D-6E8A-4147-A177-3AD203B41FA5}">
                      <a16:colId xmlns:a16="http://schemas.microsoft.com/office/drawing/2014/main" val="2410529046"/>
                    </a:ext>
                  </a:extLst>
                </a:gridCol>
                <a:gridCol w="781953">
                  <a:extLst>
                    <a:ext uri="{9D8B030D-6E8A-4147-A177-3AD203B41FA5}">
                      <a16:colId xmlns:a16="http://schemas.microsoft.com/office/drawing/2014/main" val="817204771"/>
                    </a:ext>
                  </a:extLst>
                </a:gridCol>
              </a:tblGrid>
              <a:tr h="298717">
                <a:tc rowSpan="2">
                  <a:txBody>
                    <a:bodyPr/>
                    <a:lstStyle/>
                    <a:p>
                      <a:pPr algn="ctr" fontAlgn="ctr"/>
                      <a:r>
                        <a:rPr lang="ja-JP" altLang="en-US" sz="1000" b="0" i="0" u="none" strike="noStrike" baseline="0" dirty="0">
                          <a:solidFill>
                            <a:schemeClr val="tx1"/>
                          </a:solidFill>
                          <a:effectLst/>
                          <a:latin typeface="BIZ UDPゴシック" panose="020B0400000000000000" pitchFamily="50" charset="-128"/>
                          <a:ea typeface="BIZ UDPゴシック" panose="020B0400000000000000" pitchFamily="50" charset="-128"/>
                        </a:rPr>
                        <a:t>契約</a:t>
                      </a: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当事者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年　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20</a:t>
                      </a: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歳未満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20</a:t>
                      </a: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歳代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30</a:t>
                      </a: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歳代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40</a:t>
                      </a: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歳代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50</a:t>
                      </a: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歳代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60</a:t>
                      </a: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歳代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70</a:t>
                      </a: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歳代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80</a:t>
                      </a: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歳以上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592606092"/>
                  </a:ext>
                </a:extLst>
              </a:tr>
              <a:tr h="298717">
                <a:tc vMerge="1">
                  <a:txBody>
                    <a:bodyPr/>
                    <a:lstStyle/>
                    <a:p>
                      <a:endParaRPr kumimoji="1" lang="ja-JP" altLang="en-US"/>
                    </a:p>
                  </a:txBody>
                  <a:tcPr/>
                </a:tc>
                <a:tc>
                  <a:txBody>
                    <a:bodyPr/>
                    <a:lstStyle/>
                    <a:p>
                      <a:pPr algn="ctr"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細区分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18</a:t>
                      </a: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歳未満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18</a:t>
                      </a: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19</a:t>
                      </a: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20</a:t>
                      </a: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29</a:t>
                      </a: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30</a:t>
                      </a: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39</a:t>
                      </a: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40</a:t>
                      </a: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49</a:t>
                      </a: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50</a:t>
                      </a: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59</a:t>
                      </a: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60</a:t>
                      </a: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64</a:t>
                      </a: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65</a:t>
                      </a: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69</a:t>
                      </a: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70</a:t>
                      </a: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74</a:t>
                      </a: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75</a:t>
                      </a: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79</a:t>
                      </a: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80</a:t>
                      </a: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84</a:t>
                      </a: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85</a:t>
                      </a: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歳以上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5837876"/>
                  </a:ext>
                </a:extLst>
              </a:tr>
              <a:tr h="298717">
                <a:tc gridSpan="2">
                  <a:txBody>
                    <a:bodyPr/>
                    <a:lstStyle/>
                    <a:p>
                      <a:pPr algn="ctr" fontAlgn="ct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987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306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377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6,925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6,647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8,803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10,803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4,203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3,935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5,674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4,071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3,752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2,302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2251434"/>
                  </a:ext>
                </a:extLst>
              </a:tr>
              <a:tr h="547647">
                <a:tc rowSpan="10">
                  <a:txBody>
                    <a:bodyPr/>
                    <a:lstStyle/>
                    <a:p>
                      <a:pPr algn="ctr"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商品・役務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ｲﾝﾀｰﾈｯﾄｹﾞｰﾑ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化粧品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化粧品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賃貸</a:t>
                      </a: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ｱﾊﾟｰﾄ</a:t>
                      </a:r>
                      <a:endParaRPr lang="en-US" altLang="ja-JP"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a:t>
                      </a: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ﾏﾝｼｮﾝ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賃貸</a:t>
                      </a: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ｱﾊﾟｰﾄ</a:t>
                      </a:r>
                      <a:endParaRPr lang="en-US" altLang="ja-JP"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a:t>
                      </a: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ﾏﾝｼｮﾝ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化粧品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化粧品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化粧品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化粧品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化粧品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移動</a:t>
                      </a: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通信</a:t>
                      </a:r>
                      <a:endParaRPr lang="en-US" altLang="ja-JP"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サービス</a:t>
                      </a:r>
                      <a:endPar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健康食品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健康食品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521693210"/>
                  </a:ext>
                </a:extLst>
              </a:tr>
              <a:tr h="298717">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326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631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660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898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367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340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078322"/>
                  </a:ext>
                </a:extLst>
              </a:tr>
              <a:tr h="547647">
                <a:tc vMerge="1">
                  <a:txBody>
                    <a:bodyPr/>
                    <a:lstStyle/>
                    <a:p>
                      <a:endParaRPr kumimoji="1" lang="ja-JP" altLang="en-US"/>
                    </a:p>
                  </a:txBody>
                  <a:tcPr/>
                </a:tc>
                <a:tc rowSpan="2">
                  <a:txBody>
                    <a:bodyPr/>
                    <a:lstStyle/>
                    <a:p>
                      <a:pPr algn="ct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化粧品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内職・副業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紳士・婦人洋服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内職・副業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化粧品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賃貸</a:t>
                      </a: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ｱﾊﾟｰﾄ</a:t>
                      </a:r>
                      <a:endParaRPr lang="en-US" altLang="ja-JP"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a:t>
                      </a: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ﾏﾝｼｮﾝ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健康食品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健康食品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移動</a:t>
                      </a: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通信</a:t>
                      </a:r>
                      <a:endParaRPr lang="en-US" altLang="ja-JP"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サービス</a:t>
                      </a:r>
                      <a:endPar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移動</a:t>
                      </a: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通信</a:t>
                      </a:r>
                      <a:endParaRPr lang="en-US" altLang="ja-JP"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サービス</a:t>
                      </a:r>
                      <a:endPar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工事・建築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工事・建築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新　聞</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456264"/>
                  </a:ext>
                </a:extLst>
              </a:tr>
              <a:tr h="298717">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455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441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224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9643408"/>
                  </a:ext>
                </a:extLst>
              </a:tr>
              <a:tr h="547647">
                <a:tc vMerge="1">
                  <a:txBody>
                    <a:bodyPr/>
                    <a:lstStyle/>
                    <a:p>
                      <a:endParaRPr kumimoji="1" lang="ja-JP" altLang="en-US"/>
                    </a:p>
                  </a:txBody>
                  <a:tcPr/>
                </a:tc>
                <a:tc rowSpan="2">
                  <a:txBody>
                    <a:bodyPr/>
                    <a:lstStyle/>
                    <a:p>
                      <a:pPr algn="ct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健康食品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健康食品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内職・副業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ｴｽﾃﾃｨｯｸｻｰﾋﾞｽ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紳士・婦人洋服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紳士・婦人洋服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移動</a:t>
                      </a: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通信</a:t>
                      </a:r>
                      <a:endParaRPr lang="en-US" altLang="ja-JP"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サービス</a:t>
                      </a:r>
                      <a:endPar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工事・建築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健康食品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工事・建築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化粧品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移動</a:t>
                      </a: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通信</a:t>
                      </a:r>
                      <a:endParaRPr lang="en-US" altLang="ja-JP"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サービス</a:t>
                      </a:r>
                      <a:endPar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工事・建築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6081465"/>
                  </a:ext>
                </a:extLst>
              </a:tr>
              <a:tr h="298717">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435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397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347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9936233"/>
                  </a:ext>
                </a:extLst>
              </a:tr>
              <a:tr h="547647">
                <a:tc vMerge="1">
                  <a:txBody>
                    <a:bodyPr/>
                    <a:lstStyle/>
                    <a:p>
                      <a:endParaRPr kumimoji="1" lang="ja-JP" altLang="en-US"/>
                    </a:p>
                  </a:txBody>
                  <a:tcPr/>
                </a:tc>
                <a:tc rowSpan="2">
                  <a:txBody>
                    <a:bodyPr/>
                    <a:lstStyle/>
                    <a:p>
                      <a:pPr algn="ct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アダルト情報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紳士・婦人洋服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健康食品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化粧品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移動</a:t>
                      </a: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通信</a:t>
                      </a:r>
                      <a:endParaRPr lang="en-US" altLang="ja-JP"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サービス</a:t>
                      </a:r>
                      <a:endPar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健康食品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紳士・婦人洋服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移動</a:t>
                      </a: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通信</a:t>
                      </a:r>
                      <a:endParaRPr lang="en-US" altLang="ja-JP"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サービス</a:t>
                      </a:r>
                      <a:endPar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アダルト情報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健康食品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健康食品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保健・福祉サービス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保健・福祉サービス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15316"/>
                  </a:ext>
                </a:extLst>
              </a:tr>
              <a:tr h="298717">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213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338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1502354"/>
                  </a:ext>
                </a:extLst>
              </a:tr>
              <a:tr h="547647">
                <a:tc vMerge="1">
                  <a:txBody>
                    <a:bodyPr/>
                    <a:lstStyle/>
                    <a:p>
                      <a:endParaRPr kumimoji="1" lang="ja-JP" altLang="en-US"/>
                    </a:p>
                  </a:txBody>
                  <a:tcPr/>
                </a:tc>
                <a:tc rowSpan="2">
                  <a:txBody>
                    <a:bodyPr/>
                    <a:lstStyle/>
                    <a:p>
                      <a:pPr algn="ct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紳士・婦人洋服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出会い系</a:t>
                      </a:r>
                      <a:endParaRPr lang="en-US" altLang="ja-JP"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サイト</a:t>
                      </a: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・アプリ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出会い系</a:t>
                      </a:r>
                      <a:endParaRPr lang="en-US" altLang="ja-JP"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サイト</a:t>
                      </a: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・アプリ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出会い系</a:t>
                      </a:r>
                      <a:endParaRPr lang="en-US" altLang="ja-JP"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サイト</a:t>
                      </a: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・アプリ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baseline="0">
                          <a:solidFill>
                            <a:srgbClr val="000000"/>
                          </a:solidFill>
                          <a:effectLst/>
                          <a:latin typeface="BIZ UDPゴシック" panose="020B0400000000000000" pitchFamily="50" charset="-128"/>
                          <a:ea typeface="BIZ UDPゴシック" panose="020B0400000000000000" pitchFamily="50" charset="-128"/>
                        </a:rPr>
                        <a:t>インターネット接続回線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移動</a:t>
                      </a: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通信</a:t>
                      </a:r>
                      <a:endParaRPr lang="en-US" altLang="ja-JP"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サービス</a:t>
                      </a:r>
                      <a:endPar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賃貸</a:t>
                      </a: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ｱﾊﾟｰﾄ</a:t>
                      </a:r>
                      <a:endParaRPr lang="en-US" altLang="ja-JP"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a:t>
                      </a: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ﾏﾝｼｮﾝ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賃貸</a:t>
                      </a: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ｱﾊﾟｰﾄ</a:t>
                      </a:r>
                      <a:endParaRPr lang="en-US" altLang="ja-JP"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1000" b="0" i="0" u="none" strike="noStrike" baseline="0" dirty="0" smtClean="0">
                          <a:solidFill>
                            <a:srgbClr val="000000"/>
                          </a:solidFill>
                          <a:effectLst/>
                          <a:latin typeface="BIZ UDPゴシック" panose="020B0400000000000000" pitchFamily="50" charset="-128"/>
                          <a:ea typeface="BIZ UDPゴシック" panose="020B0400000000000000" pitchFamily="50" charset="-128"/>
                        </a:rPr>
                        <a:t>・</a:t>
                      </a: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ﾏﾝｼｮﾝ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baseline="0">
                          <a:solidFill>
                            <a:srgbClr val="000000"/>
                          </a:solidFill>
                          <a:effectLst/>
                          <a:latin typeface="BIZ UDPゴシック" panose="020B0400000000000000" pitchFamily="50" charset="-128"/>
                          <a:ea typeface="BIZ UDPゴシック" panose="020B0400000000000000" pitchFamily="50" charset="-128"/>
                        </a:rPr>
                        <a:t>インターネット接続回線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baseline="0">
                          <a:solidFill>
                            <a:srgbClr val="000000"/>
                          </a:solidFill>
                          <a:effectLst/>
                          <a:latin typeface="BIZ UDPゴシック" panose="020B0400000000000000" pitchFamily="50" charset="-128"/>
                          <a:ea typeface="BIZ UDPゴシック" panose="020B0400000000000000" pitchFamily="50" charset="-128"/>
                        </a:rPr>
                        <a:t>インターネット接続回線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a:solidFill>
                            <a:srgbClr val="000000"/>
                          </a:solidFill>
                          <a:effectLst/>
                          <a:latin typeface="BIZ UDPゴシック" panose="020B0400000000000000" pitchFamily="50" charset="-128"/>
                          <a:ea typeface="BIZ UDPゴシック" panose="020B0400000000000000" pitchFamily="50" charset="-128"/>
                        </a:rPr>
                        <a:t>保健・福祉サービス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化粧品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ja-JP" altLang="en-US"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魚介類</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0000619"/>
                  </a:ext>
                </a:extLst>
              </a:tr>
              <a:tr h="298717">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266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337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a:solidFill>
                            <a:srgbClr val="000000"/>
                          </a:solidFill>
                          <a:effectLst/>
                          <a:latin typeface="BIZ UDPゴシック" panose="020B0400000000000000" pitchFamily="50" charset="-128"/>
                          <a:ea typeface="BIZ UDPゴシック" panose="020B0400000000000000" pitchFamily="50" charset="-128"/>
                        </a:rPr>
                        <a:t>116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baseline="0" dirty="0">
                          <a:solidFill>
                            <a:srgbClr val="000000"/>
                          </a:solidFill>
                          <a:effectLst/>
                          <a:latin typeface="BIZ UDPゴシック" panose="020B0400000000000000" pitchFamily="50" charset="-128"/>
                          <a:ea typeface="BIZ UDPゴシック" panose="020B0400000000000000" pitchFamily="50" charset="-128"/>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5543484"/>
                  </a:ext>
                </a:extLst>
              </a:tr>
            </a:tbl>
          </a:graphicData>
        </a:graphic>
      </p:graphicFrame>
      <p:sp>
        <p:nvSpPr>
          <p:cNvPr id="8" name="楕円 7"/>
          <p:cNvSpPr/>
          <p:nvPr/>
        </p:nvSpPr>
        <p:spPr>
          <a:xfrm>
            <a:off x="6318846" y="4458674"/>
            <a:ext cx="2530576" cy="2266282"/>
          </a:xfrm>
          <a:prstGeom prst="ellipse">
            <a:avLst/>
          </a:prstGeom>
          <a:solidFill>
            <a:srgbClr val="F23C3C"/>
          </a:solidFill>
          <a:ln>
            <a:solidFill>
              <a:srgbClr val="F23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BIZ UDPゴシック" panose="020B0400000000000000" pitchFamily="50" charset="-128"/>
                <a:ea typeface="BIZ UDPゴシック" panose="020B0400000000000000" pitchFamily="50" charset="-128"/>
              </a:rPr>
              <a:t>どの年代でも</a:t>
            </a:r>
            <a:endParaRPr kumimoji="1" lang="en-US" altLang="ja-JP" sz="2000" dirty="0">
              <a:latin typeface="BIZ UDPゴシック" panose="020B0400000000000000" pitchFamily="50" charset="-128"/>
              <a:ea typeface="BIZ UDPゴシック" panose="020B0400000000000000" pitchFamily="50" charset="-128"/>
            </a:endParaRPr>
          </a:p>
          <a:p>
            <a:pPr algn="ctr"/>
            <a:r>
              <a:rPr lang="ja-JP" altLang="en-US" sz="2000" dirty="0" smtClean="0">
                <a:latin typeface="BIZ UDPゴシック" panose="020B0400000000000000" pitchFamily="50" charset="-128"/>
                <a:ea typeface="BIZ UDPゴシック" panose="020B0400000000000000" pitchFamily="50" charset="-128"/>
              </a:rPr>
              <a:t>「化粧品」</a:t>
            </a:r>
            <a:r>
              <a:rPr lang="ja-JP" altLang="en-US" sz="2000" dirty="0">
                <a:latin typeface="BIZ UDPゴシック" panose="020B0400000000000000" pitchFamily="50" charset="-128"/>
                <a:ea typeface="BIZ UDPゴシック" panose="020B0400000000000000" pitchFamily="50" charset="-128"/>
              </a:rPr>
              <a:t>や</a:t>
            </a:r>
            <a:r>
              <a:rPr lang="ja-JP" altLang="en-US" sz="2000" dirty="0" smtClean="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健康食品</a:t>
            </a:r>
            <a:r>
              <a:rPr lang="ja-JP" altLang="en-US" sz="2000" dirty="0" smtClean="0">
                <a:latin typeface="BIZ UDPゴシック" panose="020B0400000000000000" pitchFamily="50" charset="-128"/>
                <a:ea typeface="BIZ UDPゴシック" panose="020B0400000000000000" pitchFamily="50" charset="-128"/>
              </a:rPr>
              <a:t>」の</a:t>
            </a:r>
            <a:endParaRPr lang="en-US" altLang="ja-JP" sz="2000" dirty="0" smtClean="0">
              <a:latin typeface="BIZ UDPゴシック" panose="020B0400000000000000" pitchFamily="50" charset="-128"/>
              <a:ea typeface="BIZ UDPゴシック" panose="020B0400000000000000" pitchFamily="50" charset="-128"/>
            </a:endParaRPr>
          </a:p>
          <a:p>
            <a:pPr algn="ctr"/>
            <a:r>
              <a:rPr lang="ja-JP" altLang="en-US" sz="2000" dirty="0" smtClean="0">
                <a:latin typeface="BIZ UDPゴシック" panose="020B0400000000000000" pitchFamily="50" charset="-128"/>
                <a:ea typeface="BIZ UDPゴシック" panose="020B0400000000000000" pitchFamily="50" charset="-128"/>
              </a:rPr>
              <a:t>相談</a:t>
            </a:r>
            <a:r>
              <a:rPr lang="ja-JP" altLang="en-US" sz="2000" dirty="0">
                <a:latin typeface="BIZ UDPゴシック" panose="020B0400000000000000" pitchFamily="50" charset="-128"/>
                <a:ea typeface="BIZ UDPゴシック" panose="020B0400000000000000" pitchFamily="50" charset="-128"/>
              </a:rPr>
              <a:t>が多発</a:t>
            </a:r>
            <a:endParaRPr kumimoji="1"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18797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bwMode="gray">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a:xfrm>
            <a:off x="9360603" y="6492875"/>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sp>
        <p:nvSpPr>
          <p:cNvPr id="5" name="タイトル 1"/>
          <p:cNvSpPr txBox="1">
            <a:spLocks/>
          </p:cNvSpPr>
          <p:nvPr/>
        </p:nvSpPr>
        <p:spPr>
          <a:xfrm>
            <a:off x="769433" y="501650"/>
            <a:ext cx="10738625" cy="5854700"/>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800" dirty="0" smtClean="0">
              <a:solidFill>
                <a:sysClr val="windowText" lastClr="000000"/>
              </a:solidFill>
              <a:latin typeface="Meiryo UI" panose="020B0604030504040204" pitchFamily="50" charset="-128"/>
              <a:ea typeface="Meiryo UI" panose="020B0604030504040204" pitchFamily="50" charset="-128"/>
            </a:endParaRPr>
          </a:p>
          <a:p>
            <a:r>
              <a:rPr lang="ja-JP" altLang="en-US" sz="2800" dirty="0">
                <a:solidFill>
                  <a:sysClr val="windowText" lastClr="000000"/>
                </a:solidFill>
                <a:latin typeface="Meiryo UI" panose="020B0604030504040204" pitchFamily="50" charset="-128"/>
                <a:ea typeface="Meiryo UI" panose="020B0604030504040204" pitchFamily="50" charset="-128"/>
              </a:rPr>
              <a:t>　</a:t>
            </a:r>
            <a:r>
              <a:rPr lang="ja-JP" altLang="en-US" sz="3000" b="1" u="sng" dirty="0">
                <a:solidFill>
                  <a:sysClr val="windowText" lastClr="000000"/>
                </a:solidFill>
                <a:latin typeface="BIZ UDPゴシック" panose="020B0400000000000000" pitchFamily="50" charset="-128"/>
                <a:ea typeface="BIZ UDPゴシック" panose="020B0400000000000000" pitchFamily="50" charset="-128"/>
              </a:rPr>
              <a:t>定期購入トラブルとは</a:t>
            </a:r>
            <a:r>
              <a:rPr lang="ja-JP" altLang="en-US" sz="3000" b="1" u="sng" dirty="0" smtClean="0">
                <a:solidFill>
                  <a:sysClr val="windowText" lastClr="000000"/>
                </a:solidFill>
                <a:latin typeface="BIZ UDPゴシック" panose="020B0400000000000000" pitchFamily="50" charset="-128"/>
                <a:ea typeface="BIZ UDPゴシック" panose="020B0400000000000000" pitchFamily="50" charset="-128"/>
              </a:rPr>
              <a:t>？</a:t>
            </a:r>
            <a:endParaRPr lang="en-US" altLang="ja-JP" sz="3000" b="1" u="sng" dirty="0" smtClean="0">
              <a:solidFill>
                <a:sysClr val="windowText" lastClr="000000"/>
              </a:solidFill>
              <a:latin typeface="BIZ UDPゴシック" panose="020B0400000000000000" pitchFamily="50" charset="-128"/>
              <a:ea typeface="BIZ UDPゴシック" panose="020B0400000000000000" pitchFamily="50" charset="-128"/>
            </a:endParaRPr>
          </a:p>
          <a:p>
            <a:endParaRPr lang="en-US" altLang="ja-JP" sz="1700" b="1" u="sng" dirty="0">
              <a:solidFill>
                <a:sysClr val="windowText" lastClr="000000"/>
              </a:solidFill>
              <a:latin typeface="BIZ UDPゴシック" panose="020B0400000000000000" pitchFamily="50" charset="-128"/>
              <a:ea typeface="BIZ UDPゴシック" panose="020B0400000000000000" pitchFamily="50" charset="-128"/>
            </a:endParaRPr>
          </a:p>
          <a:p>
            <a:pPr marL="800100" indent="-457200">
              <a:buFont typeface="Wingdings" panose="05000000000000000000" pitchFamily="2" charset="2"/>
              <a:buChar char="l"/>
            </a:pPr>
            <a:r>
              <a:rPr lang="ja-JP" altLang="en-US" sz="2400" dirty="0" smtClean="0">
                <a:solidFill>
                  <a:sysClr val="windowText" lastClr="000000"/>
                </a:solidFill>
                <a:latin typeface="BIZ UDPゴシック" panose="020B0400000000000000" pitchFamily="50" charset="-128"/>
                <a:ea typeface="BIZ UDPゴシック" panose="020B0400000000000000" pitchFamily="50" charset="-128"/>
              </a:rPr>
              <a:t>初回</a:t>
            </a:r>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低価格の広告を見てお試しだけのつもりで注文したが、</a:t>
            </a:r>
            <a:endParaRPr lang="en-US" altLang="ja-JP" sz="2400" dirty="0">
              <a:solidFill>
                <a:sysClr val="windowText" lastClr="000000"/>
              </a:solidFill>
              <a:latin typeface="BIZ UDPゴシック" panose="020B0400000000000000" pitchFamily="50" charset="-128"/>
              <a:ea typeface="BIZ UDPゴシック" panose="020B0400000000000000" pitchFamily="50" charset="-128"/>
            </a:endParaRPr>
          </a:p>
          <a:p>
            <a:pPr marL="342900"/>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2400" dirty="0" smtClean="0">
                <a:solidFill>
                  <a:sysClr val="windowText" lastClr="000000"/>
                </a:solidFill>
                <a:latin typeface="BIZ UDPゴシック" panose="020B0400000000000000" pitchFamily="50" charset="-128"/>
                <a:ea typeface="BIZ UDPゴシック" panose="020B0400000000000000" pitchFamily="50" charset="-128"/>
              </a:rPr>
              <a:t> ２回</a:t>
            </a:r>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以上の継続が条件の「定期購入」になっていたという</a:t>
            </a:r>
            <a:r>
              <a:rPr lang="ja-JP" altLang="en-US" sz="2400" dirty="0" smtClean="0">
                <a:solidFill>
                  <a:sysClr val="windowText" lastClr="000000"/>
                </a:solidFill>
                <a:latin typeface="BIZ UDPゴシック" panose="020B0400000000000000" pitchFamily="50" charset="-128"/>
                <a:ea typeface="BIZ UDPゴシック" panose="020B0400000000000000" pitchFamily="50" charset="-128"/>
              </a:rPr>
              <a:t>トラブル。</a:t>
            </a:r>
            <a:endParaRPr lang="ja-JP" altLang="en-US" sz="2400" dirty="0">
              <a:solidFill>
                <a:sysClr val="windowText" lastClr="000000"/>
              </a:solidFill>
              <a:latin typeface="BIZ UDPゴシック" panose="020B0400000000000000" pitchFamily="50" charset="-128"/>
              <a:ea typeface="BIZ UDPゴシック" panose="020B0400000000000000" pitchFamily="50" charset="-128"/>
            </a:endParaRPr>
          </a:p>
          <a:p>
            <a:r>
              <a:rPr lang="ja-JP" altLang="en-US" sz="3000" b="1" u="sng" dirty="0">
                <a:solidFill>
                  <a:sysClr val="windowText" lastClr="000000"/>
                </a:solidFill>
                <a:latin typeface="BIZ UDPゴシック" panose="020B0400000000000000" pitchFamily="50" charset="-128"/>
                <a:ea typeface="BIZ UDPゴシック" panose="020B0400000000000000" pitchFamily="50" charset="-128"/>
              </a:rPr>
              <a:t>　</a:t>
            </a:r>
            <a:endParaRPr lang="en-US" altLang="ja-JP" sz="3000" b="1" u="sng" dirty="0">
              <a:solidFill>
                <a:sysClr val="windowText" lastClr="000000"/>
              </a:solidFill>
              <a:latin typeface="BIZ UDPゴシック" panose="020B0400000000000000" pitchFamily="50" charset="-128"/>
              <a:ea typeface="BIZ UDPゴシック" panose="020B0400000000000000" pitchFamily="50" charset="-128"/>
            </a:endParaRPr>
          </a:p>
          <a:p>
            <a:r>
              <a:rPr lang="ja-JP" altLang="en-US" sz="3000" b="1"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3200" b="1" u="sng" dirty="0" smtClean="0">
                <a:solidFill>
                  <a:sysClr val="windowText" lastClr="000000"/>
                </a:solidFill>
                <a:latin typeface="BIZ UDPゴシック" panose="020B0400000000000000" pitchFamily="50" charset="-128"/>
                <a:ea typeface="BIZ UDPゴシック" panose="020B0400000000000000" pitchFamily="50" charset="-128"/>
              </a:rPr>
              <a:t>アドバイス</a:t>
            </a:r>
            <a:endParaRPr lang="en-US" altLang="ja-JP" sz="3200" b="1" u="sng" dirty="0" smtClean="0">
              <a:solidFill>
                <a:sysClr val="windowText" lastClr="000000"/>
              </a:solidFill>
              <a:latin typeface="BIZ UDPゴシック" panose="020B0400000000000000" pitchFamily="50" charset="-128"/>
              <a:ea typeface="BIZ UDPゴシック" panose="020B0400000000000000" pitchFamily="50" charset="-128"/>
            </a:endParaRPr>
          </a:p>
          <a:p>
            <a:endParaRPr lang="en-US" altLang="ja-JP" sz="1700" b="1" u="sng" dirty="0">
              <a:solidFill>
                <a:sysClr val="windowText" lastClr="000000"/>
              </a:solidFill>
              <a:latin typeface="BIZ UDPゴシック" panose="020B0400000000000000" pitchFamily="50" charset="-128"/>
              <a:ea typeface="BIZ UDPゴシック" panose="020B0400000000000000" pitchFamily="50" charset="-128"/>
            </a:endParaRPr>
          </a:p>
          <a:p>
            <a:pPr marL="800100" indent="-457200">
              <a:buFont typeface="Wingdings" panose="05000000000000000000" pitchFamily="2" charset="2"/>
              <a:buChar char="l"/>
            </a:pPr>
            <a:r>
              <a:rPr lang="ja-JP" altLang="en-US" sz="2400" dirty="0" smtClean="0">
                <a:solidFill>
                  <a:sysClr val="windowText" lastClr="000000"/>
                </a:solidFill>
                <a:latin typeface="BIZ UDPゴシック" panose="020B0400000000000000" pitchFamily="50" charset="-128"/>
                <a:ea typeface="BIZ UDPゴシック" panose="020B0400000000000000" pitchFamily="50" charset="-128"/>
              </a:rPr>
              <a:t>令和</a:t>
            </a:r>
            <a:r>
              <a:rPr lang="en-US" altLang="ja-JP" sz="2400" dirty="0">
                <a:solidFill>
                  <a:sysClr val="windowText" lastClr="000000"/>
                </a:solidFill>
                <a:latin typeface="BIZ UDPゴシック" panose="020B0400000000000000" pitchFamily="50" charset="-128"/>
                <a:ea typeface="BIZ UDPゴシック" panose="020B0400000000000000" pitchFamily="50" charset="-128"/>
              </a:rPr>
              <a:t>4</a:t>
            </a:r>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年</a:t>
            </a:r>
            <a:r>
              <a:rPr lang="en-US" altLang="ja-JP" sz="2400" dirty="0">
                <a:solidFill>
                  <a:sysClr val="windowText" lastClr="000000"/>
                </a:solidFill>
                <a:latin typeface="BIZ UDPゴシック" panose="020B0400000000000000" pitchFamily="50" charset="-128"/>
                <a:ea typeface="BIZ UDPゴシック" panose="020B0400000000000000" pitchFamily="50" charset="-128"/>
              </a:rPr>
              <a:t>6</a:t>
            </a:r>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月</a:t>
            </a:r>
            <a:r>
              <a:rPr lang="en-US" altLang="ja-JP" sz="2400" dirty="0">
                <a:solidFill>
                  <a:sysClr val="windowText" lastClr="000000"/>
                </a:solidFill>
                <a:latin typeface="BIZ UDPゴシック" panose="020B0400000000000000" pitchFamily="50" charset="-128"/>
                <a:ea typeface="BIZ UDPゴシック" panose="020B0400000000000000" pitchFamily="50" charset="-128"/>
              </a:rPr>
              <a:t>1</a:t>
            </a:r>
            <a:r>
              <a:rPr lang="ja-JP" altLang="en-US" sz="2400" dirty="0" smtClean="0">
                <a:solidFill>
                  <a:sysClr val="windowText" lastClr="000000"/>
                </a:solidFill>
                <a:latin typeface="BIZ UDPゴシック" panose="020B0400000000000000" pitchFamily="50" charset="-128"/>
                <a:ea typeface="BIZ UDPゴシック" panose="020B0400000000000000" pitchFamily="50" charset="-128"/>
              </a:rPr>
              <a:t>日</a:t>
            </a:r>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に</a:t>
            </a:r>
            <a:r>
              <a:rPr lang="ja-JP" altLang="en-US" sz="2400" dirty="0" smtClean="0">
                <a:solidFill>
                  <a:sysClr val="windowText" lastClr="000000"/>
                </a:solidFill>
                <a:latin typeface="BIZ UDPゴシック" panose="020B0400000000000000" pitchFamily="50" charset="-128"/>
                <a:ea typeface="BIZ UDPゴシック" panose="020B0400000000000000" pitchFamily="50" charset="-128"/>
              </a:rPr>
              <a:t>改正</a:t>
            </a:r>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特定</a:t>
            </a:r>
            <a:r>
              <a:rPr lang="ja-JP" altLang="en-US" sz="2400" dirty="0" smtClean="0">
                <a:solidFill>
                  <a:sysClr val="windowText" lastClr="000000"/>
                </a:solidFill>
                <a:latin typeface="BIZ UDPゴシック" panose="020B0400000000000000" pitchFamily="50" charset="-128"/>
                <a:ea typeface="BIZ UDPゴシック" panose="020B0400000000000000" pitchFamily="50" charset="-128"/>
              </a:rPr>
              <a:t>商取引法が施行され、通販</a:t>
            </a:r>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サイトでは</a:t>
            </a:r>
            <a:r>
              <a:rPr lang="ja-JP" altLang="en-US" sz="2400" dirty="0" smtClean="0">
                <a:solidFill>
                  <a:sysClr val="windowText" lastClr="000000"/>
                </a:solidFill>
                <a:latin typeface="BIZ UDPゴシック" panose="020B0400000000000000" pitchFamily="50" charset="-128"/>
                <a:ea typeface="BIZ UDPゴシック" panose="020B0400000000000000" pitchFamily="50" charset="-128"/>
              </a:rPr>
              <a:t>、</a:t>
            </a:r>
            <a:endParaRPr lang="en-US" altLang="ja-JP" sz="2400" dirty="0" smtClean="0">
              <a:solidFill>
                <a:sysClr val="windowText" lastClr="000000"/>
              </a:solidFill>
              <a:latin typeface="BIZ UDPゴシック" panose="020B0400000000000000" pitchFamily="50" charset="-128"/>
              <a:ea typeface="BIZ UDPゴシック" panose="020B0400000000000000" pitchFamily="50" charset="-128"/>
            </a:endParaRPr>
          </a:p>
          <a:p>
            <a:pPr marL="342900"/>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2400" dirty="0" smtClean="0">
                <a:solidFill>
                  <a:sysClr val="windowText" lastClr="000000"/>
                </a:solidFill>
                <a:latin typeface="BIZ UDPゴシック" panose="020B0400000000000000" pitchFamily="50" charset="-128"/>
                <a:ea typeface="BIZ UDPゴシック" panose="020B0400000000000000" pitchFamily="50" charset="-128"/>
              </a:rPr>
              <a:t>　最終</a:t>
            </a:r>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確認画面（注文を確定する前の画面）</a:t>
            </a:r>
            <a:r>
              <a:rPr lang="ja-JP" altLang="en-US" sz="2400" dirty="0" smtClean="0">
                <a:solidFill>
                  <a:sysClr val="windowText" lastClr="000000"/>
                </a:solidFill>
                <a:latin typeface="BIZ UDPゴシック" panose="020B0400000000000000" pitchFamily="50" charset="-128"/>
                <a:ea typeface="BIZ UDPゴシック" panose="020B0400000000000000" pitchFamily="50" charset="-128"/>
              </a:rPr>
              <a:t>に取引における</a:t>
            </a:r>
            <a:endParaRPr lang="en-US" altLang="ja-JP" sz="2400" dirty="0" smtClean="0">
              <a:solidFill>
                <a:sysClr val="windowText" lastClr="000000"/>
              </a:solidFill>
              <a:latin typeface="BIZ UDPゴシック" panose="020B0400000000000000" pitchFamily="50" charset="-128"/>
              <a:ea typeface="BIZ UDPゴシック" panose="020B0400000000000000" pitchFamily="50" charset="-128"/>
            </a:endParaRPr>
          </a:p>
          <a:p>
            <a:pPr marL="342900"/>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2400" dirty="0" smtClean="0">
                <a:solidFill>
                  <a:sysClr val="windowText" lastClr="000000"/>
                </a:solidFill>
                <a:latin typeface="BIZ UDPゴシック" panose="020B0400000000000000" pitchFamily="50" charset="-128"/>
                <a:ea typeface="BIZ UDPゴシック" panose="020B0400000000000000" pitchFamily="50" charset="-128"/>
              </a:rPr>
              <a:t>　基本的</a:t>
            </a:r>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な事項に</a:t>
            </a:r>
            <a:r>
              <a:rPr lang="ja-JP" altLang="en-US" sz="2400" dirty="0" smtClean="0">
                <a:solidFill>
                  <a:sysClr val="windowText" lastClr="000000"/>
                </a:solidFill>
                <a:latin typeface="BIZ UDPゴシック" panose="020B0400000000000000" pitchFamily="50" charset="-128"/>
                <a:ea typeface="BIZ UDPゴシック" panose="020B0400000000000000" pitchFamily="50" charset="-128"/>
              </a:rPr>
              <a:t>ついて消費者</a:t>
            </a:r>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にわかりやすく表示すること</a:t>
            </a:r>
            <a:r>
              <a:rPr lang="ja-JP" altLang="en-US" sz="2400" dirty="0" smtClean="0">
                <a:solidFill>
                  <a:sysClr val="windowText" lastClr="000000"/>
                </a:solidFill>
                <a:latin typeface="BIZ UDPゴシック" panose="020B0400000000000000" pitchFamily="50" charset="-128"/>
                <a:ea typeface="BIZ UDPゴシック" panose="020B0400000000000000" pitchFamily="50" charset="-128"/>
              </a:rPr>
              <a:t>が</a:t>
            </a:r>
            <a:endParaRPr lang="en-US" altLang="ja-JP" sz="2400" dirty="0" smtClean="0">
              <a:solidFill>
                <a:sysClr val="windowText" lastClr="000000"/>
              </a:solidFill>
              <a:latin typeface="BIZ UDPゴシック" panose="020B0400000000000000" pitchFamily="50" charset="-128"/>
              <a:ea typeface="BIZ UDPゴシック" panose="020B0400000000000000" pitchFamily="50" charset="-128"/>
            </a:endParaRPr>
          </a:p>
          <a:p>
            <a:pPr marL="342900"/>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2400" dirty="0" smtClean="0">
                <a:solidFill>
                  <a:sysClr val="windowText" lastClr="000000"/>
                </a:solidFill>
                <a:latin typeface="BIZ UDPゴシック" panose="020B0400000000000000" pitchFamily="50" charset="-128"/>
                <a:ea typeface="BIZ UDPゴシック" panose="020B0400000000000000" pitchFamily="50" charset="-128"/>
              </a:rPr>
              <a:t>　義務付けられました。</a:t>
            </a:r>
            <a:endParaRPr lang="en-US" altLang="ja-JP" sz="2400" dirty="0" smtClean="0">
              <a:solidFill>
                <a:sysClr val="windowText" lastClr="000000"/>
              </a:solidFill>
              <a:latin typeface="BIZ UDPゴシック" panose="020B0400000000000000" pitchFamily="50" charset="-128"/>
              <a:ea typeface="BIZ UDPゴシック" panose="020B0400000000000000" pitchFamily="50" charset="-128"/>
            </a:endParaRPr>
          </a:p>
          <a:p>
            <a:pPr marL="342900"/>
            <a:endParaRPr lang="en-US" altLang="ja-JP" sz="1700" dirty="0" smtClean="0">
              <a:solidFill>
                <a:sysClr val="windowText" lastClr="000000"/>
              </a:solidFill>
              <a:latin typeface="BIZ UDPゴシック" panose="020B0400000000000000" pitchFamily="50" charset="-128"/>
              <a:ea typeface="BIZ UDPゴシック" panose="020B0400000000000000" pitchFamily="50" charset="-128"/>
            </a:endParaRPr>
          </a:p>
          <a:p>
            <a:pPr marL="800100" indent="-457200">
              <a:buFont typeface="Wingdings" panose="05000000000000000000" pitchFamily="2" charset="2"/>
              <a:buChar char="l"/>
            </a:pPr>
            <a:r>
              <a:rPr lang="ja-JP" altLang="en-US" sz="2400" dirty="0" smtClean="0">
                <a:solidFill>
                  <a:sysClr val="windowText" lastClr="000000"/>
                </a:solidFill>
                <a:latin typeface="BIZ UDPゴシック" panose="020B0400000000000000" pitchFamily="50" charset="-128"/>
                <a:ea typeface="BIZ UDPゴシック" panose="020B0400000000000000" pitchFamily="50" charset="-128"/>
              </a:rPr>
              <a:t>インターネット</a:t>
            </a:r>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通販を利用する際には</a:t>
            </a:r>
            <a:r>
              <a:rPr lang="ja-JP" altLang="en-US" sz="2400" dirty="0" smtClean="0">
                <a:solidFill>
                  <a:sysClr val="windowText" lastClr="000000"/>
                </a:solidFill>
                <a:latin typeface="BIZ UDPゴシック" panose="020B0400000000000000" pitchFamily="50" charset="-128"/>
                <a:ea typeface="BIZ UDPゴシック" panose="020B0400000000000000" pitchFamily="50" charset="-128"/>
              </a:rPr>
              <a:t>、最終</a:t>
            </a:r>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確認画面で、定期購入になっていない</a:t>
            </a:r>
            <a:r>
              <a:rPr lang="ja-JP" altLang="en-US" sz="2400" dirty="0" smtClean="0">
                <a:solidFill>
                  <a:sysClr val="windowText" lastClr="000000"/>
                </a:solidFill>
                <a:latin typeface="BIZ UDPゴシック" panose="020B0400000000000000" pitchFamily="50" charset="-128"/>
                <a:ea typeface="BIZ UDPゴシック" panose="020B0400000000000000" pitchFamily="50" charset="-128"/>
              </a:rPr>
              <a:t>かなど、しっかりとチェックしましょう！</a:t>
            </a:r>
            <a:endParaRPr lang="en-US" altLang="ja-JP" sz="2400" dirty="0" smtClean="0">
              <a:solidFill>
                <a:sysClr val="windowText" lastClr="000000"/>
              </a:solidFill>
              <a:latin typeface="BIZ UDPゴシック" panose="020B0400000000000000" pitchFamily="50" charset="-128"/>
              <a:ea typeface="BIZ UDPゴシック" panose="020B0400000000000000" pitchFamily="50" charset="-128"/>
            </a:endParaRPr>
          </a:p>
          <a:p>
            <a:pPr marL="800100" indent="-457200">
              <a:buFont typeface="Wingdings" panose="05000000000000000000" pitchFamily="2" charset="2"/>
              <a:buChar char="l"/>
            </a:pPr>
            <a:endParaRPr lang="en-US" altLang="ja-JP" sz="1700" dirty="0" smtClean="0">
              <a:solidFill>
                <a:sysClr val="windowText" lastClr="000000"/>
              </a:solidFill>
              <a:latin typeface="BIZ UDPゴシック" panose="020B0400000000000000" pitchFamily="50" charset="-128"/>
              <a:ea typeface="BIZ UDPゴシック" panose="020B0400000000000000" pitchFamily="50" charset="-128"/>
            </a:endParaRPr>
          </a:p>
          <a:p>
            <a:pPr marL="800100" indent="-457200">
              <a:buFont typeface="Wingdings" panose="05000000000000000000" pitchFamily="2" charset="2"/>
              <a:buChar char="l"/>
            </a:pPr>
            <a:r>
              <a:rPr lang="ja-JP" altLang="en-US" sz="2400" dirty="0" smtClean="0">
                <a:solidFill>
                  <a:sysClr val="windowText" lastClr="000000"/>
                </a:solidFill>
                <a:latin typeface="BIZ UDPゴシック" panose="020B0400000000000000" pitchFamily="50" charset="-128"/>
                <a:ea typeface="BIZ UDPゴシック" panose="020B0400000000000000" pitchFamily="50" charset="-128"/>
              </a:rPr>
              <a:t>定期</a:t>
            </a:r>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購入の場合</a:t>
            </a:r>
            <a:r>
              <a:rPr lang="ja-JP" altLang="en-US" sz="2400" dirty="0" smtClean="0">
                <a:solidFill>
                  <a:sysClr val="windowText" lastClr="000000"/>
                </a:solidFill>
                <a:latin typeface="BIZ UDPゴシック" panose="020B0400000000000000" pitchFamily="50" charset="-128"/>
                <a:ea typeface="BIZ UDPゴシック" panose="020B0400000000000000" pitchFamily="50" charset="-128"/>
              </a:rPr>
              <a:t>は、</a:t>
            </a:r>
            <a:r>
              <a:rPr lang="ja-JP" altLang="en-US" sz="2400" b="1" u="sng" dirty="0" smtClean="0">
                <a:solidFill>
                  <a:srgbClr val="FF0000"/>
                </a:solidFill>
                <a:latin typeface="BIZ UDPゴシック" panose="020B0400000000000000" pitchFamily="50" charset="-128"/>
                <a:ea typeface="BIZ UDPゴシック" panose="020B0400000000000000" pitchFamily="50" charset="-128"/>
              </a:rPr>
              <a:t>回数</a:t>
            </a:r>
            <a:r>
              <a:rPr lang="ja-JP" altLang="en-US" sz="2400" b="1" dirty="0">
                <a:solidFill>
                  <a:srgbClr val="FF0000"/>
                </a:solidFill>
                <a:latin typeface="BIZ UDPゴシック" panose="020B0400000000000000" pitchFamily="50" charset="-128"/>
                <a:ea typeface="BIZ UDPゴシック" panose="020B0400000000000000" pitchFamily="50" charset="-128"/>
              </a:rPr>
              <a:t>、</a:t>
            </a:r>
            <a:r>
              <a:rPr lang="ja-JP" altLang="en-US" sz="2400" b="1" u="sng" dirty="0">
                <a:solidFill>
                  <a:srgbClr val="FF0000"/>
                </a:solidFill>
                <a:latin typeface="BIZ UDPゴシック" panose="020B0400000000000000" pitchFamily="50" charset="-128"/>
                <a:ea typeface="BIZ UDPゴシック" panose="020B0400000000000000" pitchFamily="50" charset="-128"/>
              </a:rPr>
              <a:t>支払総額</a:t>
            </a:r>
            <a:r>
              <a:rPr lang="ja-JP" altLang="en-US" sz="2400" b="1" dirty="0" smtClean="0">
                <a:solidFill>
                  <a:srgbClr val="FF0000"/>
                </a:solidFill>
                <a:latin typeface="BIZ UDPゴシック" panose="020B0400000000000000" pitchFamily="50" charset="-128"/>
                <a:ea typeface="BIZ UDPゴシック" panose="020B0400000000000000" pitchFamily="50" charset="-128"/>
              </a:rPr>
              <a:t>、</a:t>
            </a:r>
            <a:r>
              <a:rPr lang="ja-JP" altLang="en-US" sz="2400" b="1" u="sng" dirty="0" smtClean="0">
                <a:solidFill>
                  <a:srgbClr val="FF0000"/>
                </a:solidFill>
                <a:latin typeface="BIZ UDPゴシック" panose="020B0400000000000000" pitchFamily="50" charset="-128"/>
                <a:ea typeface="BIZ UDPゴシック" panose="020B0400000000000000" pitchFamily="50" charset="-128"/>
              </a:rPr>
              <a:t>解約</a:t>
            </a:r>
            <a:r>
              <a:rPr lang="ja-JP" altLang="en-US" sz="2400" b="1" u="sng" dirty="0">
                <a:solidFill>
                  <a:srgbClr val="FF0000"/>
                </a:solidFill>
                <a:latin typeface="BIZ UDPゴシック" panose="020B0400000000000000" pitchFamily="50" charset="-128"/>
                <a:ea typeface="BIZ UDPゴシック" panose="020B0400000000000000" pitchFamily="50" charset="-128"/>
              </a:rPr>
              <a:t>条件</a:t>
            </a:r>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を必ず確認</a:t>
            </a:r>
            <a:r>
              <a:rPr lang="ja-JP" altLang="en-US" sz="2400" dirty="0" smtClean="0">
                <a:solidFill>
                  <a:sysClr val="windowText" lastClr="000000"/>
                </a:solidFill>
                <a:latin typeface="BIZ UDPゴシック" panose="020B0400000000000000" pitchFamily="50" charset="-128"/>
                <a:ea typeface="BIZ UDPゴシック" panose="020B0400000000000000" pitchFamily="50" charset="-128"/>
              </a:rPr>
              <a:t>しましょう。</a:t>
            </a:r>
            <a:endParaRPr lang="en-US" altLang="ja-JP" sz="2400" dirty="0" smtClean="0">
              <a:solidFill>
                <a:sysClr val="windowText" lastClr="000000"/>
              </a:solidFill>
              <a:latin typeface="BIZ UDPゴシック" panose="020B0400000000000000" pitchFamily="50" charset="-128"/>
              <a:ea typeface="BIZ UDPゴシック" panose="020B0400000000000000" pitchFamily="50" charset="-128"/>
            </a:endParaRPr>
          </a:p>
          <a:p>
            <a:pPr marL="342900"/>
            <a:endParaRPr lang="en-US" altLang="ja-JP" sz="2400" dirty="0">
              <a:solidFill>
                <a:sysClr val="windowText" lastClr="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02373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p:cNvSpPr/>
          <p:nvPr/>
        </p:nvSpPr>
        <p:spPr>
          <a:xfrm>
            <a:off x="500063" y="290513"/>
            <a:ext cx="1928812" cy="192881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bwMode="gray">
          <a:xfrm>
            <a:off x="996951" y="738894"/>
            <a:ext cx="10356849" cy="103204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700" b="1" dirty="0">
                <a:ln>
                  <a:solidFill>
                    <a:schemeClr val="bg1"/>
                  </a:solidFill>
                </a:ln>
                <a:latin typeface="Meiryo UI" panose="020B0604030504040204" pitchFamily="50" charset="-128"/>
                <a:ea typeface="Meiryo UI" panose="020B0604030504040204" pitchFamily="50" charset="-128"/>
              </a:rPr>
              <a:t>「移動通信サービス」や「インターネット接続回線</a:t>
            </a:r>
            <a:r>
              <a:rPr lang="ja-JP" altLang="en-US" sz="3700" b="1" dirty="0" smtClean="0">
                <a:ln>
                  <a:solidFill>
                    <a:schemeClr val="bg1"/>
                  </a:solidFill>
                </a:ln>
                <a:latin typeface="Meiryo UI" panose="020B0604030504040204" pitchFamily="50" charset="-128"/>
                <a:ea typeface="Meiryo UI" panose="020B0604030504040204" pitchFamily="50" charset="-128"/>
              </a:rPr>
              <a:t>」</a:t>
            </a:r>
            <a:endParaRPr lang="en-US" altLang="ja-JP" sz="3700" b="1" dirty="0" smtClean="0">
              <a:ln>
                <a:solidFill>
                  <a:schemeClr val="bg1"/>
                </a:solidFill>
              </a:ln>
              <a:latin typeface="Meiryo UI" panose="020B0604030504040204" pitchFamily="50" charset="-128"/>
              <a:ea typeface="Meiryo UI" panose="020B0604030504040204" pitchFamily="50" charset="-128"/>
            </a:endParaRPr>
          </a:p>
          <a:p>
            <a:r>
              <a:rPr lang="ja-JP" altLang="en-US" sz="3700" b="1" dirty="0">
                <a:ln>
                  <a:solidFill>
                    <a:schemeClr val="bg1"/>
                  </a:solidFill>
                </a:ln>
                <a:latin typeface="Meiryo UI" panose="020B0604030504040204" pitchFamily="50" charset="-128"/>
                <a:ea typeface="Meiryo UI" panose="020B0604030504040204" pitchFamily="50" charset="-128"/>
              </a:rPr>
              <a:t>　</a:t>
            </a:r>
            <a:r>
              <a:rPr lang="ja-JP" altLang="en-US" sz="3700" b="1" dirty="0" smtClean="0">
                <a:ln>
                  <a:solidFill>
                    <a:schemeClr val="bg1"/>
                  </a:solidFill>
                </a:ln>
                <a:latin typeface="Meiryo UI" panose="020B0604030504040204" pitchFamily="50" charset="-128"/>
                <a:ea typeface="Meiryo UI" panose="020B0604030504040204" pitchFamily="50" charset="-128"/>
              </a:rPr>
              <a:t>など</a:t>
            </a:r>
            <a:r>
              <a:rPr lang="ja-JP" altLang="en-US" sz="3700" b="1" dirty="0">
                <a:ln>
                  <a:solidFill>
                    <a:schemeClr val="bg1"/>
                  </a:solidFill>
                </a:ln>
                <a:latin typeface="Meiryo UI" panose="020B0604030504040204" pitchFamily="50" charset="-128"/>
                <a:ea typeface="Meiryo UI" panose="020B0604030504040204" pitchFamily="50" charset="-128"/>
              </a:rPr>
              <a:t>の通信契約のトラブルがめだつ</a:t>
            </a:r>
          </a:p>
        </p:txBody>
      </p:sp>
      <p:sp>
        <p:nvSpPr>
          <p:cNvPr id="7" name="スライド番号プレースホルダー 6"/>
          <p:cNvSpPr>
            <a:spLocks noGrp="1"/>
          </p:cNvSpPr>
          <p:nvPr>
            <p:ph type="sldNum" sz="quarter" idx="12"/>
          </p:nvPr>
        </p:nvSpPr>
        <p:spPr>
          <a:xfrm>
            <a:off x="9324109" y="6492875"/>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sp>
        <p:nvSpPr>
          <p:cNvPr id="5" name="タイトル 1"/>
          <p:cNvSpPr txBox="1">
            <a:spLocks/>
          </p:cNvSpPr>
          <p:nvPr/>
        </p:nvSpPr>
        <p:spPr bwMode="gray">
          <a:xfrm>
            <a:off x="2519247" y="2489640"/>
            <a:ext cx="8731405" cy="354317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lnSpc>
                <a:spcPct val="100000"/>
              </a:lnSpc>
              <a:buFont typeface="Wingdings" panose="05000000000000000000" pitchFamily="2" charset="2"/>
              <a:buChar char="n"/>
            </a:pPr>
            <a:r>
              <a:rPr lang="ja-JP" altLang="en-US" sz="1500" dirty="0">
                <a:solidFill>
                  <a:schemeClr val="bg1">
                    <a:lumMod val="65000"/>
                  </a:schemeClr>
                </a:solidFill>
                <a:latin typeface="BIZ UDPゴシック" panose="020B0400000000000000" pitchFamily="50" charset="-128"/>
                <a:ea typeface="BIZ UDPゴシック" panose="020B0400000000000000" pitchFamily="50" charset="-128"/>
              </a:rPr>
              <a:t>相談全体</a:t>
            </a:r>
            <a:r>
              <a:rPr lang="ja-JP" altLang="en-US" sz="1500" dirty="0" smtClean="0">
                <a:solidFill>
                  <a:schemeClr val="bg1">
                    <a:lumMod val="65000"/>
                  </a:schemeClr>
                </a:solidFill>
                <a:latin typeface="BIZ UDPゴシック" panose="020B0400000000000000" pitchFamily="50" charset="-128"/>
                <a:ea typeface="BIZ UDPゴシック" panose="020B0400000000000000" pitchFamily="50" charset="-128"/>
              </a:rPr>
              <a:t>の</a:t>
            </a:r>
            <a:r>
              <a:rPr lang="ja-JP" altLang="en-US" sz="1500" dirty="0">
                <a:solidFill>
                  <a:schemeClr val="bg1">
                    <a:lumMod val="65000"/>
                  </a:schemeClr>
                </a:solidFill>
                <a:latin typeface="BIZ UDPゴシック" panose="020B0400000000000000" pitchFamily="50" charset="-128"/>
                <a:ea typeface="BIZ UDPゴシック" panose="020B0400000000000000" pitchFamily="50" charset="-128"/>
              </a:rPr>
              <a:t>動向</a:t>
            </a:r>
            <a:endParaRPr lang="en-US" altLang="ja-JP" sz="1500" dirty="0">
              <a:solidFill>
                <a:schemeClr val="bg1">
                  <a:lumMod val="65000"/>
                </a:schemeClr>
              </a:solidFill>
              <a:latin typeface="BIZ UDPゴシック" panose="020B0400000000000000" pitchFamily="50" charset="-128"/>
              <a:ea typeface="BIZ UDPゴシック" panose="020B0400000000000000" pitchFamily="50" charset="-128"/>
            </a:endParaRPr>
          </a:p>
          <a:p>
            <a:pPr>
              <a:lnSpc>
                <a:spcPct val="100000"/>
              </a:lnSpc>
            </a:pPr>
            <a:endParaRPr lang="en-US" altLang="ja-JP" sz="1500" dirty="0">
              <a:latin typeface="BIZ UDPゴシック" panose="020B0400000000000000" pitchFamily="50" charset="-128"/>
              <a:ea typeface="BIZ UDPゴシック" panose="020B0400000000000000" pitchFamily="50" charset="-128"/>
            </a:endParaRPr>
          </a:p>
          <a:p>
            <a:pPr marL="342900" indent="-342900">
              <a:lnSpc>
                <a:spcPct val="100000"/>
              </a:lnSpc>
              <a:buFont typeface="Wingdings" panose="05000000000000000000" pitchFamily="2" charset="2"/>
              <a:buChar char="n"/>
            </a:pPr>
            <a:r>
              <a:rPr lang="ja-JP" altLang="en-US" sz="1500" b="1" u="sng" dirty="0">
                <a:solidFill>
                  <a:srgbClr val="FF0000"/>
                </a:solidFill>
                <a:latin typeface="BIZ UDPゴシック" panose="020B0400000000000000" pitchFamily="50" charset="-128"/>
                <a:ea typeface="BIZ UDPゴシック" panose="020B0400000000000000" pitchFamily="50" charset="-128"/>
              </a:rPr>
              <a:t>内容別の特徴</a:t>
            </a:r>
            <a:endParaRPr lang="en-US" altLang="ja-JP" sz="1500" b="1" u="sng" dirty="0">
              <a:solidFill>
                <a:srgbClr val="FF0000"/>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「化粧品</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」や「</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健康食品」の定期購入トラブルが多発</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b="1" u="sng" dirty="0">
                <a:solidFill>
                  <a:srgbClr val="FF0000"/>
                </a:solidFill>
                <a:latin typeface="BIZ UDPゴシック" panose="020B0400000000000000" pitchFamily="50" charset="-128"/>
                <a:ea typeface="BIZ UDPゴシック" panose="020B0400000000000000" pitchFamily="50" charset="-128"/>
              </a:rPr>
              <a:t>「移動通信サービス」や「インターネット接続回線」などの通信契約のトラブルがめだつ</a:t>
            </a:r>
            <a:endParaRPr lang="en-US" altLang="ja-JP" sz="1500" b="1" u="sng" dirty="0">
              <a:solidFill>
                <a:srgbClr val="FF0000"/>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暮らしのレスキューサービスの高額請求トラブルが多発</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若者を中心に「内職・副業」の相談が急増</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販売方法・手口で</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は「</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インターネット通販</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定期購入</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」や「</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サイドビジネス商法」がめだつ</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フィッシング詐欺や架空請求を目的とした偽ショートメッセージを送り付けられるトラブルが多発</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危害に関する相談で</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は「</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化粧品」による健康被害の相談が</a:t>
            </a:r>
            <a:r>
              <a:rPr lang="ja-JP" altLang="en-US" sz="1500" dirty="0" smtClean="0">
                <a:solidFill>
                  <a:schemeClr val="bg2">
                    <a:lumMod val="75000"/>
                  </a:schemeClr>
                </a:solidFill>
                <a:latin typeface="BIZ UDPゴシック" panose="020B0400000000000000" pitchFamily="50" charset="-128"/>
                <a:ea typeface="BIZ UDPゴシック" panose="020B0400000000000000" pitchFamily="50" charset="-128"/>
              </a:rPr>
              <a:t>めだつ</a:t>
            </a:r>
            <a:endParaRPr lang="en-US" altLang="ja-JP" sz="1500" dirty="0" smtClean="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新型コロナウイルス関連の相談は減少</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a:lnSpc>
                <a:spcPct val="100000"/>
              </a:lnSpc>
            </a:pP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342900" indent="-342900">
              <a:lnSpc>
                <a:spcPct val="100000"/>
              </a:lnSpc>
              <a:buFont typeface="Wingdings" panose="05000000000000000000" pitchFamily="2" charset="2"/>
              <a:buChar char="n"/>
            </a:pP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若年者層と高齢者層の相談の特徴</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rPr>
              <a:t>30</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歳未満の若年者の相談の割合は横ばい</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a:p>
            <a:pPr marL="628650" indent="-457200">
              <a:lnSpc>
                <a:spcPct val="100000"/>
              </a:lnSpc>
              <a:buFont typeface="+mj-lt"/>
              <a:buAutoNum type="arabicPeriod"/>
            </a:pPr>
            <a:r>
              <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rPr>
              <a:t>65</a:t>
            </a:r>
            <a:r>
              <a:rPr lang="ja-JP" altLang="en-US" sz="1500" dirty="0">
                <a:solidFill>
                  <a:schemeClr val="bg2">
                    <a:lumMod val="75000"/>
                  </a:schemeClr>
                </a:solidFill>
                <a:latin typeface="BIZ UDPゴシック" panose="020B0400000000000000" pitchFamily="50" charset="-128"/>
                <a:ea typeface="BIZ UDPゴシック" panose="020B0400000000000000" pitchFamily="50" charset="-128"/>
              </a:rPr>
              <a:t>歳以上の高齢者の相談の割合は増加</a:t>
            </a:r>
            <a:endParaRPr lang="en-US" altLang="ja-JP" sz="1500" dirty="0">
              <a:solidFill>
                <a:schemeClr val="bg2">
                  <a:lumMod val="7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75642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6209</Words>
  <Application>Microsoft Office PowerPoint</Application>
  <PresentationFormat>ワイド画面</PresentationFormat>
  <Paragraphs>1500</Paragraphs>
  <Slides>41</Slides>
  <Notes>41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41</vt:i4>
      </vt:variant>
    </vt:vector>
  </HeadingPairs>
  <TitlesOfParts>
    <vt:vector size="49" baseType="lpstr">
      <vt:lpstr>BIZ UDPゴシック</vt:lpstr>
      <vt:lpstr>HGP創英角ｺﾞｼｯｸUB</vt:lpstr>
      <vt:lpstr>Meiryo UI</vt:lpstr>
      <vt:lpstr>游ゴシック</vt:lpstr>
      <vt:lpstr>游ゴシック Light</vt:lpstr>
      <vt:lpstr>Arial</vt:lpstr>
      <vt:lpstr>Wingdings</vt:lpstr>
      <vt:lpstr>Office テーマ</vt:lpstr>
      <vt:lpstr>令和３年度消費生活相談の概要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2021-08-19T06:29:18Z</dcterms:created>
  <dcterms:modified xsi:type="dcterms:W3CDTF">2022-08-26T04:41:28Z</dcterms:modified>
</cp:coreProperties>
</file>