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262" r:id="rId4"/>
    <p:sldId id="263" r:id="rId5"/>
    <p:sldId id="326" r:id="rId6"/>
    <p:sldId id="266" r:id="rId7"/>
    <p:sldId id="327" r:id="rId8"/>
    <p:sldId id="268" r:id="rId9"/>
    <p:sldId id="299" r:id="rId10"/>
    <p:sldId id="256" r:id="rId11"/>
    <p:sldId id="312" r:id="rId12"/>
    <p:sldId id="260" r:id="rId13"/>
    <p:sldId id="261" r:id="rId14"/>
    <p:sldId id="269" r:id="rId15"/>
    <p:sldId id="270" r:id="rId16"/>
    <p:sldId id="271" r:id="rId17"/>
    <p:sldId id="287" r:id="rId18"/>
    <p:sldId id="336" r:id="rId19"/>
    <p:sldId id="303" r:id="rId20"/>
    <p:sldId id="304" r:id="rId21"/>
    <p:sldId id="305" r:id="rId22"/>
    <p:sldId id="298" r:id="rId23"/>
    <p:sldId id="292" r:id="rId24"/>
    <p:sldId id="306" r:id="rId25"/>
    <p:sldId id="307" r:id="rId26"/>
    <p:sldId id="335" r:id="rId27"/>
    <p:sldId id="295" r:id="rId28"/>
    <p:sldId id="308" r:id="rId29"/>
    <p:sldId id="309" r:id="rId30"/>
    <p:sldId id="313" r:id="rId31"/>
    <p:sldId id="334" r:id="rId32"/>
    <p:sldId id="323" r:id="rId33"/>
    <p:sldId id="324" r:id="rId34"/>
    <p:sldId id="325" r:id="rId35"/>
    <p:sldId id="337" r:id="rId36"/>
    <p:sldId id="333" r:id="rId37"/>
    <p:sldId id="316" r:id="rId38"/>
    <p:sldId id="317" r:id="rId39"/>
    <p:sldId id="318" r:id="rId40"/>
    <p:sldId id="319" r:id="rId41"/>
    <p:sldId id="320" r:id="rId4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BAE4-F5B8-428F-8F32-B909AB7D161E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7DE3-1A76-4C72-9BC8-55A412EBF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613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2070E-D744-4B87-A61C-C95C8B6B1960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848B6-34F6-49B8-92C4-A8BE0E8BE8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3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4155-DD27-4D7A-8380-907E030CE20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6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DBC-2E57-42B9-83BE-C35DF21C8E7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08A2-4E6B-4560-A9D5-1FFDF3FA84C8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94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7EC-112B-4603-BFC2-E24525819227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38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A0A1-C2B3-434E-9F82-964A7EBA8A38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3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60FE-7CA6-4D12-86F6-3435A74DD181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C5C4-107E-48DD-BD90-E9B13DC8AD1E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E682-8A02-4583-8A13-7E3087CAF43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2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EF0-B461-4BE5-9EC2-45A87B263A09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15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80F6-3751-4C1D-AE16-FC5912B433F4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3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2D3B-ED3E-4860-A221-447EE3505E51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9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7021-36FF-48C3-8B9D-E2D2EF89C563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21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09E7-5754-4FB2-A297-FAA839291994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28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6DC01-3C95-4B2E-ABD5-8AA94E80DB7E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2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7DFA-0FE6-4B39-9E74-C8F681AE111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21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836-CB8D-4110-B9C0-1DD8F08A574F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336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9875-B25A-464F-8B24-56DF73BE41A2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303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A8B7-5BBF-4FCE-A079-DFCEF729765B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3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14F-A179-4B71-971C-85F11FF66F7B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327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C84F-C487-4931-8BC1-80AA53C0BAB1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834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E854-094B-4CCB-8350-7A4A40CEFAA9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988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757-1157-4D83-9299-1973778D8E97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23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BBAA-277C-4418-8D14-FC9FF249014B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050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364-3C91-4628-BAAE-3B5E09D988A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783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139B-EDA7-4747-9151-752783A7E69C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491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5AEF-1A40-4C7F-B57C-95D53B53309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730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E671-7B5E-4762-B399-110C2AC079B3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890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2D20-2B94-4DCD-951F-BD19105BEF16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981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9675-6BC8-470A-8D82-28628D63B9F6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883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15F1-0E2D-4FF8-A631-A6B6D301231C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726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9171-06B9-41AA-B2B9-39E00DE092D0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536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B236-6F3F-4A3B-945F-3551516ACAA4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81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7178-FF04-463E-B2EA-C945CCE9FDC3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5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245D-7D9E-44F4-B8AF-3D05525A0777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8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B18E-C84F-4C51-B1BB-92E692488FE2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09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516B-8186-4F58-94E1-9E45815038DD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0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0A09-B855-4058-8262-623EA5EF0BDB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65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66DA-CFC9-4F59-8B97-E4D5336032E2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8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DCA6-A740-4AB9-9C57-3D95F7CE0373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87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34A8-9DB1-46B3-8A65-89384D4A0DDA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2A1F-1419-4428-9969-7986D495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6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536E-4F1E-4FF0-A6F6-204C5C35D21E}" type="datetime1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78097-657F-4448-8AE4-60BCA41CB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7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306268" y="2123272"/>
            <a:ext cx="75584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令和元年度</a:t>
            </a:r>
            <a:endParaRPr kumimoji="0" lang="en-US" altLang="ja-JP" sz="5400" b="0" i="0" u="none" strike="noStrike" kern="1200" cap="none" spc="0" normalizeH="0" baseline="0" noProof="0" dirty="0" smtClean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大阪府及び府内市町村の</a:t>
            </a:r>
            <a:endParaRPr kumimoji="0" lang="en-US" altLang="ja-JP" sz="5400" dirty="0" smtClean="0">
              <a:ln w="0">
                <a:solidFill>
                  <a:prstClr val="black"/>
                </a:solidFill>
              </a:ln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消費生活相談の概要</a:t>
            </a:r>
            <a:endParaRPr kumimoji="0" lang="en-US" altLang="ja-JP" sz="5400" b="0" i="0" u="none" strike="noStrike" kern="1200" cap="none" spc="0" normalizeH="0" baseline="0" noProof="0" dirty="0" smtClean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219563" y="6282661"/>
            <a:ext cx="683339" cy="396000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583" y="410845"/>
            <a:ext cx="5872763" cy="1043487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「架空請求」</a:t>
            </a:r>
            <a:r>
              <a:rPr lang="ja-JP" altLang="en-US" sz="36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依然として</a:t>
            </a:r>
            <a:r>
              <a:rPr lang="ja-JP" altLang="en-US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多発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71582" y="1547727"/>
            <a:ext cx="5605660" cy="517338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「商品一般」（内容が特定できない商品）のうち、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未納料金があるなどというハガキやメールが届いた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という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「架空請求」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1,243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en-US" altLang="ja-JP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（前年度から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562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件減少）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「デジタルコンテンツその他」（アダルトサイトと出会い系サイトを除くサイト、その他内容が特定できないサイト）のうち、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利用した覚えのない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有料　　サイト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の利用料の「架空請求」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1,362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en-US" altLang="ja-JP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（前年度から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780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件減少）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44346" y="563257"/>
            <a:ext cx="53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〇相談の多い商品・役務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33972"/>
          <a:stretch/>
        </p:blipFill>
        <p:spPr>
          <a:xfrm>
            <a:off x="6344346" y="932589"/>
            <a:ext cx="5376071" cy="365469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735650" y="1361122"/>
            <a:ext cx="4984767" cy="25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5649" y="2043571"/>
            <a:ext cx="4984767" cy="25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31988" y="5070400"/>
            <a:ext cx="5753686" cy="1255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「架空請求」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相談全体は</a:t>
            </a:r>
            <a:r>
              <a:rPr lang="en-US" altLang="ja-JP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2,605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と前年度の</a:t>
            </a:r>
            <a:r>
              <a:rPr lang="en-US" altLang="ja-JP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3,947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件より、</a:t>
            </a:r>
            <a:r>
              <a:rPr lang="en-US" altLang="ja-JP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1,342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件減少　しているが、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依然として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多発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している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37625" y="1080770"/>
            <a:ext cx="11451102" cy="50783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ja-JP" sz="36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ja-JP" altLang="ja-JP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公的</a:t>
            </a:r>
            <a:r>
              <a:rPr lang="ja-JP" altLang="ja-JP" sz="3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機関</a:t>
            </a:r>
            <a:r>
              <a:rPr lang="ja-JP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が未納料金請求の法的手続きをとって</a:t>
            </a: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いるかの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3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ような</a:t>
            </a:r>
            <a:r>
              <a:rPr lang="ja-JP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通知のハガキを送ることはありません</a:t>
            </a: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相手方</a:t>
            </a:r>
            <a:r>
              <a:rPr lang="ja-JP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に連絡を取ると、何らかの名目でお金</a:t>
            </a: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支払わせよう</a:t>
            </a:r>
            <a:r>
              <a:rPr lang="ja-JP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とします。このような</a:t>
            </a:r>
            <a:r>
              <a:rPr lang="ja-JP" altLang="ja-JP" sz="3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架空請求のハガキ</a:t>
            </a:r>
            <a:r>
              <a:rPr lang="ja-JP" altLang="ja-JP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ja-JP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r>
              <a:rPr lang="ja-JP" altLang="ja-JP" sz="3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は無視</a:t>
            </a: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ja-JP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架空</a:t>
            </a:r>
            <a:r>
              <a:rPr lang="ja-JP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請求</a:t>
            </a:r>
            <a:r>
              <a:rPr lang="x-none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の場合は、</a:t>
            </a:r>
            <a:r>
              <a:rPr lang="x-none" altLang="ja-JP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慌てて事業者に連絡を取らない</a:t>
            </a:r>
            <a:r>
              <a:rPr lang="ja-JP" altLang="en-US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x-none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ようにしましょう</a:t>
            </a:r>
            <a:r>
              <a:rPr lang="x-none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x-none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個人情報をこちらから知らせることになり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x-none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x-none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。また、</a:t>
            </a:r>
            <a:r>
              <a:rPr lang="x-none" altLang="ja-JP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絶対に請求に応じない</a:t>
            </a:r>
            <a:r>
              <a:rPr lang="x-none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ようにしましょう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5192" y="680561"/>
            <a:ext cx="258876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アドバイス</a:t>
            </a:r>
            <a:endParaRPr kumimoji="1"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0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2203" y="2653048"/>
            <a:ext cx="9989713" cy="1848354"/>
          </a:xfrm>
        </p:spPr>
        <p:txBody>
          <a:bodyPr>
            <a:noAutofit/>
          </a:bodyPr>
          <a:lstStyle/>
          <a:p>
            <a:pPr algn="ctr"/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３．電気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の契約切り替え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のトラブルが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増加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傾向</a:t>
            </a:r>
            <a:endParaRPr lang="ja-JP" altLang="en-US" sz="49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244963" y="63080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7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4712" y="481033"/>
            <a:ext cx="6444000" cy="715182"/>
          </a:xfrm>
        </p:spPr>
        <p:txBody>
          <a:bodyPr>
            <a:normAutofit fontScale="90000"/>
          </a:bodyPr>
          <a:lstStyle/>
          <a:p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電気</a:t>
            </a: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の契約切り替え</a:t>
            </a:r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のトラブル</a:t>
            </a: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が拡大傾向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5560" y="1409904"/>
            <a:ext cx="7258451" cy="1471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相談件数　</a:t>
            </a:r>
            <a:r>
              <a:rPr kumimoji="1"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1,320</a:t>
            </a:r>
            <a:r>
              <a:rPr kumimoji="1"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（前年度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ら</a:t>
            </a:r>
            <a:r>
              <a:rPr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件増加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年４月からの電力の小売り完全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自由化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伴い、トラブルが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増加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712" y="3356570"/>
            <a:ext cx="6444000" cy="259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US" altLang="ja-JP" sz="2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参入業者からの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訪問販売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電話勧誘販売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により、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・意図せず電気の契約先が替わってしまった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・契約していた小売り電気事業者が倒産した　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などといったトラブル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2580" y="3094960"/>
            <a:ext cx="499700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電気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の切り替えトラブルとは？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28890"/>
          <a:stretch/>
        </p:blipFill>
        <p:spPr>
          <a:xfrm>
            <a:off x="7301247" y="983651"/>
            <a:ext cx="4670468" cy="37197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74195" y="3704252"/>
            <a:ext cx="4697520" cy="21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800" dirty="0"/>
          </a:p>
        </p:txBody>
      </p:sp>
      <p:sp>
        <p:nvSpPr>
          <p:cNvPr id="8" name="左矢印 7"/>
          <p:cNvSpPr/>
          <p:nvPr/>
        </p:nvSpPr>
        <p:spPr>
          <a:xfrm rot="16705010">
            <a:off x="8368644" y="4442716"/>
            <a:ext cx="1222839" cy="728227"/>
          </a:xfrm>
          <a:prstGeom prst="leftArrow">
            <a:avLst>
              <a:gd name="adj1" fmla="val 48090"/>
              <a:gd name="adj2" fmla="val 6465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14" y="5576709"/>
            <a:ext cx="4893601" cy="3209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15" y="5851883"/>
            <a:ext cx="4893600" cy="49780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51062" y="5570110"/>
            <a:ext cx="4920653" cy="77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88200" y="641838"/>
            <a:ext cx="53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〇相談の多い商品・役務</a:t>
            </a:r>
            <a:endParaRPr kumimoji="1" lang="ja-JP" altLang="en-US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1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67426" y="1107583"/>
            <a:ext cx="11835684" cy="51000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6076" y="750038"/>
            <a:ext cx="27303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アドバイス</a:t>
            </a:r>
            <a:endParaRPr kumimoji="1"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7426" y="1701418"/>
            <a:ext cx="11835684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sz="4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契約先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を切り替える際、</a:t>
            </a:r>
            <a:r>
              <a:rPr lang="ja-JP" altLang="en-US" sz="4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契約条件を確認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en-US" altLang="ja-JP" sz="4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sz="4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を変更してしまっても、</a:t>
            </a:r>
            <a:r>
              <a:rPr lang="ja-JP" altLang="en-US" sz="4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クーリング・オフ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lang="ja-JP" altLang="en-US" sz="4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できる場合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</a:t>
            </a:r>
            <a:endParaRPr lang="en-US" altLang="ja-JP" sz="4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sz="4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している会社が事業撤退する場合があります</a:t>
            </a:r>
            <a:r>
              <a:rPr lang="ja-JP" altLang="en-US" sz="4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。すぐ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に電気・ガスは止まりませんが、</a:t>
            </a:r>
            <a:r>
              <a:rPr lang="ja-JP" altLang="en-US" sz="4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早めに電力会社・ガス会社の切り替え手続き</a:t>
            </a:r>
            <a:r>
              <a:rPr lang="ja-JP" altLang="en-US" sz="42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4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行って</a:t>
            </a:r>
            <a:r>
              <a:rPr lang="ja-JP" altLang="en-US" sz="4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endParaRPr lang="en-US" altLang="ja-JP" sz="4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8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4414" y="2253803"/>
            <a:ext cx="9992932" cy="2472744"/>
          </a:xfrm>
        </p:spPr>
        <p:txBody>
          <a:bodyPr>
            <a:noAutofit/>
          </a:bodyPr>
          <a:lstStyle/>
          <a:p>
            <a:pPr algn="ctr"/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方法・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手口では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「インターネット通販」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定期購入」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が顕著</a:t>
            </a:r>
            <a:endParaRPr lang="ja-JP" altLang="en-US" sz="49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127346" y="62953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1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44653" y="846172"/>
            <a:ext cx="2404632" cy="336735"/>
          </a:xfrm>
          <a:prstGeom prst="rect">
            <a:avLst/>
          </a:prstGeom>
          <a:solidFill>
            <a:srgbClr val="3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1501" y="1275172"/>
            <a:ext cx="1538527" cy="40012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35229" y="1270970"/>
            <a:ext cx="2498157" cy="4001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903" y="796405"/>
            <a:ext cx="1464027" cy="4001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9100" y="3651773"/>
            <a:ext cx="5168223" cy="40012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285" y="838830"/>
            <a:ext cx="12034140" cy="9539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歳未満のすべての年代で「インターネット通販」が、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歳以上では「家庭訪販」が一番多い</a:t>
            </a:r>
            <a:endParaRPr kumimoji="1" lang="en-US" altLang="ja-JP" sz="2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ほぼ全ての年代で「定期購入」の相談が多く、若者では「サイドビジネス商法」がめだつ</a:t>
            </a:r>
            <a:endParaRPr lang="en-US" altLang="ja-JP" sz="2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92618" y="163157"/>
            <a:ext cx="8899145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契約当事者年代別　相談の多い</a:t>
            </a: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販売方法・</a:t>
            </a:r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手口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559101" y="2937600"/>
            <a:ext cx="6443231" cy="336735"/>
          </a:xfrm>
          <a:prstGeom prst="rect">
            <a:avLst/>
          </a:prstGeom>
          <a:solidFill>
            <a:srgbClr val="3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332" y="2919627"/>
            <a:ext cx="1919261" cy="400125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043" y="3644721"/>
            <a:ext cx="1365290" cy="37647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715" y="5201121"/>
            <a:ext cx="1856327" cy="45270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17" y="5201121"/>
            <a:ext cx="657151" cy="45270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68" y="4443211"/>
            <a:ext cx="657151" cy="36061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18" y="6060136"/>
            <a:ext cx="657151" cy="36061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64" y="4443211"/>
            <a:ext cx="657151" cy="36061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2601" y="5196703"/>
            <a:ext cx="701401" cy="45712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5181" y="6060137"/>
            <a:ext cx="657151" cy="36061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33386" y="6060136"/>
            <a:ext cx="1288207" cy="360610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9002332" y="3686294"/>
            <a:ext cx="631054" cy="336735"/>
          </a:xfrm>
          <a:prstGeom prst="rect">
            <a:avLst/>
          </a:prstGeom>
          <a:solidFill>
            <a:srgbClr val="3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9633386" y="4471951"/>
            <a:ext cx="631054" cy="336735"/>
          </a:xfrm>
          <a:prstGeom prst="rect">
            <a:avLst/>
          </a:prstGeom>
          <a:solidFill>
            <a:srgbClr val="3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0251709" y="5196445"/>
            <a:ext cx="631054" cy="456628"/>
          </a:xfrm>
          <a:prstGeom prst="rect">
            <a:avLst/>
          </a:prstGeom>
          <a:solidFill>
            <a:srgbClr val="31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95265" y="4395500"/>
            <a:ext cx="628300" cy="40012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61518" y="5203247"/>
            <a:ext cx="628300" cy="4498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16" y="1851274"/>
            <a:ext cx="9646777" cy="49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41" y="1143250"/>
            <a:ext cx="9379481" cy="476231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0127" y="759042"/>
            <a:ext cx="6487872" cy="621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「健康食品」「化粧品」の増加が顕著</a:t>
            </a:r>
            <a:endParaRPr kumimoji="1" lang="en-US" altLang="ja-JP" sz="32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6167" y="6230388"/>
            <a:ext cx="738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２）商品一般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商品の相談であることが明確であるが、分類を特定できない、または特定する必要のないもの。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身に覚えがなく債権の内容も不明な請求に関する相談を含む</a:t>
            </a:r>
            <a:endParaRPr kumimoji="1" lang="en-US" altLang="ja-JP" sz="1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4632" y="5827646"/>
            <a:ext cx="635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/>
              <a:t>１</a:t>
            </a:r>
            <a:r>
              <a:rPr lang="ja-JP" altLang="en-US" sz="1200" dirty="0" smtClean="0"/>
              <a:t>）</a:t>
            </a:r>
            <a:r>
              <a:rPr kumimoji="1" lang="ja-JP" altLang="en-US" sz="1200" dirty="0" smtClean="0"/>
              <a:t>デジタルコンテンツその他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アダルトサイトと出会い系サイトを除く　サイト、その他内容が特定できないサイト</a:t>
            </a:r>
            <a:endParaRPr kumimoji="1" lang="en-US" altLang="ja-JP" sz="1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60653" y="5442984"/>
            <a:ext cx="103545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100" dirty="0" smtClean="0"/>
              <a:t>※</a:t>
            </a:r>
            <a:r>
              <a:rPr kumimoji="1" lang="ja-JP" altLang="en-US" sz="1100" dirty="0" smtClean="0"/>
              <a:t>（２）</a:t>
            </a:r>
            <a:endParaRPr kumimoji="1" lang="ja-JP" altLang="en-US" sz="1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74565" y="5462511"/>
            <a:ext cx="103545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100" dirty="0" smtClean="0"/>
              <a:t>※</a:t>
            </a:r>
            <a:r>
              <a:rPr kumimoji="1" lang="ja-JP" altLang="en-US" sz="1100" dirty="0" smtClean="0"/>
              <a:t>（１）</a:t>
            </a:r>
            <a:endParaRPr kumimoji="1" lang="ja-JP" altLang="en-US" sz="11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05497" y="255490"/>
            <a:ext cx="8899145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インターネット通販の相談内容</a:t>
            </a:r>
            <a:endParaRPr lang="ja-JP" altLang="en-US" sz="3200" dirty="0">
              <a:ln w="0"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9005198" y="6398213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7999" y="1311482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0127" y="4956659"/>
            <a:ext cx="96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＋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1,831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29519" y="5012154"/>
            <a:ext cx="96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</a:rPr>
              <a:t>＋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1,028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14665" y="4960717"/>
            <a:ext cx="96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-1,036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06498" y="4975077"/>
            <a:ext cx="96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＋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133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54839" y="5012153"/>
            <a:ext cx="96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-411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724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81" y="1579722"/>
            <a:ext cx="7303779" cy="401193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5716" y="765466"/>
            <a:ext cx="11162449" cy="729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暗号資産関連の相談件数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前年に比べて半分以上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減少</a:t>
            </a:r>
            <a:endParaRPr kumimoji="1" lang="ja-JP" altLang="en-US" sz="3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607503" y="3400730"/>
            <a:ext cx="888999" cy="2165428"/>
          </a:xfrm>
          <a:prstGeom prst="roundRect">
            <a:avLst>
              <a:gd name="adj" fmla="val 6079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843235" y="2176452"/>
            <a:ext cx="4209065" cy="3591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524" y="3081482"/>
            <a:ext cx="3986485" cy="2323182"/>
          </a:xfrm>
          <a:prstGeom prst="rect">
            <a:avLst/>
          </a:prstGeom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8030796" y="2267344"/>
            <a:ext cx="4021504" cy="67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■令和元年度契約当事者年代別相談件数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代」「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代」が顕著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030795" y="3360819"/>
            <a:ext cx="3573069" cy="209473"/>
          </a:xfrm>
          <a:prstGeom prst="roundRect">
            <a:avLst>
              <a:gd name="adj" fmla="val 6079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8030795" y="3854921"/>
            <a:ext cx="2517002" cy="186548"/>
          </a:xfrm>
          <a:prstGeom prst="roundRect">
            <a:avLst>
              <a:gd name="adj" fmla="val 6079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716" y="5745271"/>
            <a:ext cx="1130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/>
              <a:t>）</a:t>
            </a:r>
            <a:r>
              <a:rPr kumimoji="1" lang="ja-JP" altLang="en-US" sz="1200" dirty="0" smtClean="0"/>
              <a:t>暗号資産</a:t>
            </a:r>
            <a:endParaRPr kumimoji="1" lang="en-US" altLang="ja-JP" sz="1200" dirty="0" smtClean="0"/>
          </a:p>
          <a:p>
            <a:r>
              <a:rPr lang="ja-JP" altLang="en-US" sz="1200" dirty="0"/>
              <a:t>通貨のような機能を持つ電子データとして </a:t>
            </a:r>
            <a:r>
              <a:rPr lang="en-US" altLang="ja-JP" sz="1200" dirty="0"/>
              <a:t>2009 </a:t>
            </a:r>
            <a:r>
              <a:rPr lang="ja-JP" altLang="en-US" sz="1200" dirty="0"/>
              <a:t>年以降、</a:t>
            </a:r>
            <a:r>
              <a:rPr lang="ja-JP" altLang="en-US" sz="1200" dirty="0" smtClean="0"/>
              <a:t>ネット送金</a:t>
            </a:r>
            <a:r>
              <a:rPr lang="ja-JP" altLang="en-US" sz="1200" dirty="0"/>
              <a:t>や決済に使われるようになった。「取引所」と呼ばれる</a:t>
            </a:r>
            <a:r>
              <a:rPr lang="ja-JP" altLang="en-US" sz="1200" dirty="0" smtClean="0"/>
              <a:t>会社に</a:t>
            </a:r>
            <a:r>
              <a:rPr lang="ja-JP" altLang="en-US" sz="1200" dirty="0"/>
              <a:t>口座を開いて使うのが一般的で、法定通貨の円やドルと</a:t>
            </a:r>
            <a:r>
              <a:rPr lang="ja-JP" altLang="en-US" sz="1200" dirty="0" smtClean="0"/>
              <a:t>交換できる</a:t>
            </a:r>
            <a:r>
              <a:rPr lang="ja-JP" altLang="en-US" sz="1200" dirty="0"/>
              <a:t>。送金や決済に関わる複数のコンピューターでデータ</a:t>
            </a:r>
            <a:r>
              <a:rPr lang="ja-JP" altLang="en-US" sz="1200" dirty="0" smtClean="0"/>
              <a:t>を管理</a:t>
            </a:r>
            <a:r>
              <a:rPr lang="ja-JP" altLang="en-US" sz="1200" dirty="0"/>
              <a:t>する「ブロックチェーン」という仕組みで偽造を防いで</a:t>
            </a:r>
            <a:r>
              <a:rPr lang="ja-JP" altLang="en-US" sz="1200" dirty="0" smtClean="0"/>
              <a:t>いる。</a:t>
            </a:r>
            <a:endParaRPr lang="en-US" altLang="ja-JP" sz="1200" dirty="0" smtClean="0"/>
          </a:p>
          <a:p>
            <a:r>
              <a:rPr lang="ja-JP" altLang="en-US" sz="1200" dirty="0" smtClean="0"/>
              <a:t>「</a:t>
            </a:r>
            <a:r>
              <a:rPr lang="ja-JP" altLang="en-US" sz="1200" dirty="0"/>
              <a:t>仮想通貨」と呼ばれていたが、法定通貨と誤解</a:t>
            </a:r>
            <a:r>
              <a:rPr lang="ja-JP" altLang="en-US" sz="1200" dirty="0" smtClean="0"/>
              <a:t>されやすいと</a:t>
            </a:r>
            <a:r>
              <a:rPr lang="ja-JP" altLang="en-US" sz="1200" dirty="0"/>
              <a:t>して、</a:t>
            </a:r>
            <a:r>
              <a:rPr lang="en-US" altLang="ja-JP" sz="1200" dirty="0"/>
              <a:t>2019 </a:t>
            </a:r>
            <a:r>
              <a:rPr lang="ja-JP" altLang="en-US" sz="1200" dirty="0"/>
              <a:t>年 </a:t>
            </a:r>
            <a:r>
              <a:rPr lang="en-US" altLang="ja-JP" sz="1200" dirty="0"/>
              <a:t>5 </a:t>
            </a:r>
            <a:r>
              <a:rPr lang="ja-JP" altLang="en-US" sz="1200" dirty="0"/>
              <a:t>月末「暗号資産」と改称する法律が成立した。</a:t>
            </a:r>
            <a:endParaRPr kumimoji="1" lang="en-US" altLang="ja-JP" sz="1200" dirty="0" smtClean="0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92618" y="202528"/>
            <a:ext cx="8899145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暗号資産</a:t>
            </a:r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）年</a:t>
            </a: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度推移</a:t>
            </a:r>
            <a:endParaRPr lang="ja-JP" altLang="en-US" sz="3200" dirty="0">
              <a:ln w="0"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7974" y="1384892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14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61693" y="833355"/>
            <a:ext cx="8846712" cy="672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「ファンド型投資商品」「デジタルコンテンツ等」が最多</a:t>
            </a:r>
            <a:endParaRPr kumimoji="1" lang="ja-JP" altLang="en-US" sz="3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85657" y="2871989"/>
            <a:ext cx="4403144" cy="3348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60" y="3721976"/>
            <a:ext cx="4012937" cy="2359744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7749011" y="3033545"/>
            <a:ext cx="4239790" cy="673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■令和元年度販売購入形態別相談件数</a:t>
            </a:r>
            <a:endPara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「通信販売」が最多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305996" y="3799117"/>
            <a:ext cx="3336505" cy="283486"/>
          </a:xfrm>
          <a:prstGeom prst="roundRect">
            <a:avLst>
              <a:gd name="adj" fmla="val 6079"/>
            </a:avLst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92618" y="202528"/>
            <a:ext cx="8899145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暗号資産に関する相談内容</a:t>
            </a:r>
            <a:endParaRPr lang="ja-JP" altLang="en-US" sz="3200" dirty="0">
              <a:ln w="0"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181922" y="6443293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18" y="1785568"/>
            <a:ext cx="7120304" cy="449846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49051" y="6247079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747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626" y="2837869"/>
            <a:ext cx="10515600" cy="922762"/>
          </a:xfrm>
        </p:spPr>
        <p:txBody>
          <a:bodyPr>
            <a:normAutofit/>
          </a:bodyPr>
          <a:lstStyle/>
          <a:p>
            <a:pPr algn="ctr"/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相談全体の特徴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179556" y="63080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12499" y="865601"/>
            <a:ext cx="11835685" cy="50871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499" y="1545115"/>
            <a:ext cx="11590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高額収入を得るためのノウハウと称する情報商材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0" lang="en-US" altLang="ja-JP" sz="4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4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契約</a:t>
            </a:r>
            <a:r>
              <a:rPr kumimoji="0" lang="ja-JP" altLang="en-US" sz="4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に関する相談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寄せられています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r>
              <a:rPr kumimoji="0" lang="ja-JP" altLang="en-US" sz="4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4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高額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な契約を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勧誘されたり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、話が違うと思ったら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0" lang="ja-JP" altLang="en-US" sz="4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4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kumimoji="0" lang="ja-JP" altLang="en-US" sz="4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身近な人や消費生活センター等に相談しましょう</a:t>
            </a:r>
            <a:endParaRPr kumimoji="0" lang="en-US" altLang="ja-JP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仮想通貨（暗号資産）に便乗した実態が不明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　儲け話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は、詐欺の可能性があります。</a:t>
            </a:r>
            <a:r>
              <a:rPr kumimoji="0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安易に儲け話や投資話に乗らない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ように</a:t>
            </a: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しましょう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349" y="450103"/>
            <a:ext cx="25618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アドバイス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7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2899" y="2577716"/>
            <a:ext cx="9709597" cy="2077690"/>
          </a:xfrm>
        </p:spPr>
        <p:txBody>
          <a:bodyPr>
            <a:noAutofit/>
          </a:bodyPr>
          <a:lstStyle/>
          <a:p>
            <a:pPr algn="ctr"/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新型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コロナウイルス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関連の相談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３ヶ月で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1,168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ja-JP" altLang="en-US" sz="49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277600" y="6311900"/>
            <a:ext cx="571500" cy="399387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1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1" y="1808192"/>
            <a:ext cx="6915954" cy="45780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87" y="1332614"/>
            <a:ext cx="4474874" cy="541879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168" y="392860"/>
            <a:ext cx="11314091" cy="1067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新型コロナウイルス関連の相談件数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1,168</a:t>
            </a:r>
            <a:r>
              <a:rPr kumimoji="1" lang="ja-JP" altLang="en-US" sz="3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（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２年１月から３月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1541693" y="2173066"/>
            <a:ext cx="2051513" cy="20515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ysClr val="windowText" lastClr="000000"/>
                </a:solidFill>
              </a:rPr>
              <a:t>計</a:t>
            </a:r>
            <a:r>
              <a:rPr kumimoji="1" lang="en-US" altLang="ja-JP" sz="2800" b="1" dirty="0" smtClean="0">
                <a:solidFill>
                  <a:sysClr val="windowText" lastClr="000000"/>
                </a:solidFill>
              </a:rPr>
              <a:t>1,168</a:t>
            </a:r>
            <a:r>
              <a:rPr kumimoji="1" lang="ja-JP" altLang="en-US" sz="1600" b="1" dirty="0" smtClean="0">
                <a:solidFill>
                  <a:sysClr val="windowText" lastClr="000000"/>
                </a:solidFill>
              </a:rPr>
              <a:t>件</a:t>
            </a:r>
            <a:endParaRPr kumimoji="1" lang="ja-JP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06059" y="6386281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044" y="1741815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0859" y="6291844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420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2" y="1601650"/>
            <a:ext cx="10626431" cy="52563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822405"/>
            <a:ext cx="10858500" cy="871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「マスク」の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品不足や高額販売、注文した覚えのないマスクが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届くトラブル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マスク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関連の相談が最多　</a:t>
            </a:r>
            <a:r>
              <a:rPr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194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kumimoji="1" lang="ja-JP" altLang="en-US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7007829" y="2950091"/>
            <a:ext cx="2677083" cy="261992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ysClr val="windowText" lastClr="000000"/>
                </a:solidFill>
              </a:rPr>
              <a:t>このうち</a:t>
            </a:r>
            <a:endParaRPr kumimoji="1" lang="en-US" altLang="ja-JP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ysClr val="windowText" lastClr="000000"/>
                </a:solidFill>
              </a:rPr>
              <a:t>マスク</a:t>
            </a:r>
            <a:r>
              <a:rPr kumimoji="1" lang="ja-JP" altLang="en-US" sz="2400" b="1" dirty="0" smtClean="0">
                <a:solidFill>
                  <a:sysClr val="windowText" lastClr="000000"/>
                </a:solidFill>
              </a:rPr>
              <a:t>関連</a:t>
            </a:r>
            <a:endParaRPr kumimoji="1" lang="en-US" altLang="ja-JP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en-US" altLang="ja-JP" sz="4000" b="1" dirty="0" smtClean="0">
                <a:solidFill>
                  <a:sysClr val="windowText" lastClr="000000"/>
                </a:solidFill>
              </a:rPr>
              <a:t>194</a:t>
            </a:r>
            <a:r>
              <a:rPr kumimoji="1" lang="ja-JP" altLang="en-US" sz="2400" b="1" dirty="0" smtClean="0">
                <a:solidFill>
                  <a:sysClr val="windowText" lastClr="000000"/>
                </a:solidFill>
              </a:rPr>
              <a:t>件</a:t>
            </a:r>
            <a:endParaRPr kumimoji="1" lang="ja-JP" alt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71234" y="1724426"/>
            <a:ext cx="6774287" cy="280770"/>
          </a:xfrm>
          <a:prstGeom prst="roundRect">
            <a:avLst>
              <a:gd name="adj" fmla="val 6079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5400000">
            <a:off x="8009206" y="2313820"/>
            <a:ext cx="674327" cy="394614"/>
          </a:xfrm>
          <a:prstGeom prst="rightArrow">
            <a:avLst>
              <a:gd name="adj1" fmla="val 50000"/>
              <a:gd name="adj2" fmla="val 685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34293" y="1728196"/>
            <a:ext cx="46347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200" b="1" dirty="0" smtClean="0">
                <a:latin typeface="+mn-ea"/>
              </a:rPr>
              <a:t>225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92618" y="202528"/>
            <a:ext cx="8899145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新型コロナウイルス関連相談の</a:t>
            </a:r>
            <a:r>
              <a:rPr lang="ja-JP" altLang="en-US" sz="32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103241" y="6390900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066213" y="6573462"/>
            <a:ext cx="57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001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39700" y="603030"/>
            <a:ext cx="11734800" cy="5753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7976" y="65989"/>
            <a:ext cx="27303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アドバイス</a:t>
            </a:r>
            <a:endParaRPr kumimoji="1" lang="ja-JP" altLang="en-US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700" y="896986"/>
            <a:ext cx="11835684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新型コロナウイルスに便乗した悪質商法が発生しています</a:t>
            </a:r>
            <a:endParaRPr lang="en-US" altLang="ja-JP" sz="3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給付金の支給のために国や自治体が電話を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かけて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ATM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の操作や　手数料の振り込みをお願いしたり、訪問してキャッシュカードや　　　　　クレジットカードを受け取ったりすることはありません。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万が一そのような電話や訪問があった場合は、相手にせず、　　　　　警察や消費生活センターに相談してください</a:t>
            </a: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不審なメールを送りつけ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をクリックさせてクレジットカード番号や　　個人情報を入力させる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フィッシング詐欺が横行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しています。　　　　　　給付金申請手続の代行をするというメールや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SMS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は詐欺です。　　　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安易に個人情報を入力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したり、相手方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に電話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をか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け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ないように　　　しましょう</a:t>
            </a:r>
            <a:endParaRPr lang="en-US" altLang="ja-JP" sz="3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6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4471" y="2260600"/>
            <a:ext cx="9709597" cy="2209800"/>
          </a:xfrm>
        </p:spPr>
        <p:txBody>
          <a:bodyPr>
            <a:noAutofit/>
          </a:bodyPr>
          <a:lstStyle/>
          <a:p>
            <a:pPr algn="ctr"/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．危害に関する相談では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「健康食品」「化粧品」などの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健康被害の相談が増加</a:t>
            </a:r>
            <a:endParaRPr lang="ja-JP" altLang="en-US" sz="49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194163" y="6320762"/>
            <a:ext cx="683339" cy="365125"/>
          </a:xfrm>
        </p:spPr>
        <p:txBody>
          <a:bodyPr/>
          <a:lstStyle/>
          <a:p>
            <a: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5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17" y="1638604"/>
            <a:ext cx="9182841" cy="508287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632" y="687576"/>
            <a:ext cx="12628074" cy="1127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危害に関する相談（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）件数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1,149</a:t>
            </a:r>
            <a:r>
              <a:rPr lang="ja-JP" altLang="en-US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（前年度から</a:t>
            </a:r>
            <a:r>
              <a:rPr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348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件増加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「健康食品」「化粧品」「医療サービス（美容医療を含む）」による健康被害がめだつ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7494507" y="1914288"/>
            <a:ext cx="2022623" cy="199581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計</a:t>
            </a:r>
            <a:r>
              <a:rPr kumimoji="1" lang="en-US" altLang="ja-JP" sz="3200" b="1" dirty="0" smtClean="0">
                <a:solidFill>
                  <a:sysClr val="windowText" lastClr="000000"/>
                </a:solidFill>
              </a:rPr>
              <a:t>1,149</a:t>
            </a:r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件</a:t>
            </a:r>
            <a:endParaRPr kumimoji="1" lang="en-US" altLang="ja-JP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1400" b="1" dirty="0">
                <a:solidFill>
                  <a:sysClr val="windowText" lastClr="000000"/>
                </a:solidFill>
              </a:rPr>
              <a:t>（</a:t>
            </a:r>
            <a:r>
              <a:rPr lang="en-US" altLang="ja-JP" sz="1400" b="1" dirty="0" smtClean="0">
                <a:solidFill>
                  <a:sysClr val="windowText" lastClr="000000"/>
                </a:solidFill>
              </a:rPr>
              <a:t>※2</a:t>
            </a:r>
            <a:r>
              <a:rPr lang="ja-JP" altLang="en-US" sz="1400" b="1" dirty="0" smtClean="0">
                <a:solidFill>
                  <a:sysClr val="windowText" lastClr="000000"/>
                </a:solidFill>
              </a:rPr>
              <a:t>）</a:t>
            </a:r>
            <a:endParaRPr lang="ja-JP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15758" y="5696252"/>
            <a:ext cx="360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</a:t>
            </a:r>
            <a:r>
              <a:rPr lang="en-US" altLang="ja-JP" sz="1200" dirty="0" smtClean="0"/>
              <a:t>※1</a:t>
            </a:r>
            <a:r>
              <a:rPr lang="ja-JP" altLang="en-US" sz="1200" dirty="0" smtClean="0"/>
              <a:t>）商品</a:t>
            </a:r>
            <a:r>
              <a:rPr lang="ja-JP" altLang="en-US" sz="1200" dirty="0"/>
              <a:t>・役務・設備に関連して</a:t>
            </a:r>
            <a:r>
              <a:rPr lang="ja-JP" altLang="en-US" sz="1200" dirty="0" smtClean="0"/>
              <a:t>、身体に</a:t>
            </a:r>
            <a:endParaRPr lang="en-US" altLang="ja-JP" sz="1200" dirty="0" smtClean="0"/>
          </a:p>
          <a:p>
            <a:r>
              <a:rPr lang="ja-JP" altLang="en-US" sz="1200" dirty="0" smtClean="0"/>
              <a:t>怪我</a:t>
            </a:r>
            <a:r>
              <a:rPr lang="ja-JP" altLang="en-US" sz="1200" dirty="0"/>
              <a:t>、病気等の危害を</a:t>
            </a:r>
            <a:r>
              <a:rPr lang="ja-JP" altLang="en-US" sz="1200" dirty="0" smtClean="0"/>
              <a:t>受けたという相談</a:t>
            </a:r>
            <a:endParaRPr kumimoji="1" lang="en-US" altLang="ja-JP" sz="1200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86658" y="188390"/>
            <a:ext cx="2051337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危害件数</a:t>
            </a:r>
            <a:endParaRPr lang="ja-JP" altLang="en-US" sz="3200" dirty="0">
              <a:ln w="0"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32393" y="6125517"/>
            <a:ext cx="33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</a:t>
            </a:r>
            <a:r>
              <a:rPr lang="en-US" altLang="ja-JP" sz="1200" dirty="0" smtClean="0"/>
              <a:t>※</a:t>
            </a:r>
            <a:r>
              <a:rPr lang="en-US" altLang="ja-JP" sz="1200" dirty="0"/>
              <a:t>2</a:t>
            </a:r>
            <a:r>
              <a:rPr lang="ja-JP" altLang="en-US" sz="1200" dirty="0" smtClean="0"/>
              <a:t>）</a:t>
            </a:r>
            <a:r>
              <a:rPr kumimoji="1" lang="ja-JP" altLang="en-US" sz="1200" dirty="0" smtClean="0"/>
              <a:t>その他、件数の少ない項目については省略</a:t>
            </a:r>
            <a:endParaRPr kumimoji="1" lang="en-US" altLang="ja-JP" sz="1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575" y="1843046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68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69" y="1607232"/>
            <a:ext cx="9606340" cy="5250768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7945638" y="1642278"/>
            <a:ext cx="2003112" cy="195204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計</a:t>
            </a:r>
            <a:r>
              <a:rPr kumimoji="1" lang="en-US" altLang="ja-JP" sz="4000" b="1" dirty="0" smtClean="0">
                <a:solidFill>
                  <a:sysClr val="windowText" lastClr="000000"/>
                </a:solidFill>
              </a:rPr>
              <a:t>202</a:t>
            </a:r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件</a:t>
            </a:r>
            <a:endParaRPr kumimoji="1" lang="en-US" altLang="ja-JP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1400" b="1" dirty="0" smtClean="0">
                <a:solidFill>
                  <a:sysClr val="windowText" lastClr="000000"/>
                </a:solidFill>
              </a:rPr>
              <a:t>（</a:t>
            </a:r>
            <a:r>
              <a:rPr lang="en-US" altLang="ja-JP" sz="1400" b="1" dirty="0" smtClean="0">
                <a:solidFill>
                  <a:sysClr val="windowText" lastClr="000000"/>
                </a:solidFill>
              </a:rPr>
              <a:t>※</a:t>
            </a:r>
            <a:r>
              <a:rPr lang="en-US" altLang="ja-JP" sz="1400" b="1" dirty="0">
                <a:solidFill>
                  <a:sysClr val="windowText" lastClr="000000"/>
                </a:solidFill>
              </a:rPr>
              <a:t>2</a:t>
            </a:r>
            <a:r>
              <a:rPr lang="ja-JP" altLang="en-US" sz="1400" b="1" dirty="0" smtClean="0">
                <a:solidFill>
                  <a:sysClr val="windowText" lastClr="000000"/>
                </a:solidFill>
              </a:rPr>
              <a:t>）</a:t>
            </a:r>
            <a:endParaRPr kumimoji="1" lang="ja-JP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66213" y="6079351"/>
            <a:ext cx="477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</a:t>
            </a:r>
            <a:r>
              <a:rPr lang="en-US" altLang="ja-JP" sz="1200" dirty="0" smtClean="0"/>
              <a:t>※</a:t>
            </a:r>
            <a:r>
              <a:rPr lang="en-US" altLang="ja-JP" sz="1200" dirty="0"/>
              <a:t>1</a:t>
            </a:r>
            <a:r>
              <a:rPr lang="ja-JP" altLang="en-US" sz="1200" dirty="0" smtClean="0"/>
              <a:t>）危害</a:t>
            </a:r>
            <a:r>
              <a:rPr lang="ja-JP" altLang="en-US" sz="1200" dirty="0"/>
              <a:t>を受けたわけではないが</a:t>
            </a:r>
            <a:r>
              <a:rPr lang="en-US" altLang="ja-JP" sz="1200" dirty="0"/>
              <a:t>､</a:t>
            </a:r>
            <a:r>
              <a:rPr lang="ja-JP" altLang="en-US" sz="1200" dirty="0"/>
              <a:t>そのおそれのある</a:t>
            </a:r>
            <a:r>
              <a:rPr lang="ja-JP" altLang="en-US" sz="1200" dirty="0" smtClean="0"/>
              <a:t>相談</a:t>
            </a:r>
            <a:endParaRPr kumimoji="1" lang="en-US" altLang="ja-JP" sz="1200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92618" y="202528"/>
            <a:ext cx="2051337" cy="56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ja-JP" altLang="en-US" sz="32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危険件数</a:t>
            </a:r>
            <a:endParaRPr lang="ja-JP" altLang="en-US" sz="3200" dirty="0">
              <a:ln w="0"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6213" y="6346971"/>
            <a:ext cx="4135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</a:t>
            </a:r>
            <a:r>
              <a:rPr lang="en-US" altLang="ja-JP" sz="1200" dirty="0" smtClean="0"/>
              <a:t>※</a:t>
            </a:r>
            <a:r>
              <a:rPr lang="en-US" altLang="ja-JP" sz="1200" dirty="0"/>
              <a:t>2</a:t>
            </a:r>
            <a:r>
              <a:rPr lang="ja-JP" altLang="en-US" sz="1200" dirty="0" smtClean="0"/>
              <a:t>）</a:t>
            </a:r>
            <a:r>
              <a:rPr kumimoji="1" lang="ja-JP" altLang="en-US" sz="1200" dirty="0" smtClean="0"/>
              <a:t>その他、件数の少ない項目については省略</a:t>
            </a:r>
            <a:endParaRPr kumimoji="1" lang="en-US" altLang="ja-JP" sz="1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1644" y="1798760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92618" y="715862"/>
            <a:ext cx="10134082" cy="1127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危険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に関する相談（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）件数　</a:t>
            </a:r>
            <a:r>
              <a:rPr lang="en-US" altLang="ja-JP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lang="ja-JP" altLang="en-US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（前年度から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件減少）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「四輪自動車」「自転車」の相談がめだつ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3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8789" y="2348275"/>
            <a:ext cx="11934422" cy="183736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≪若年層と高齢者層の相談の特徴≫</a:t>
            </a:r>
            <a:r>
              <a:rPr lang="en-US" altLang="ja-JP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lang="en-US" altLang="ja-JP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１</a:t>
            </a:r>
            <a:r>
              <a:rPr lang="ja-JP" alt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．</a:t>
            </a:r>
            <a:r>
              <a:rPr lang="en-US" altLang="ja-JP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lang="ja-JP" altLang="ja-JP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歳未満の若年者の相談が大幅に</a:t>
            </a:r>
            <a:r>
              <a:rPr lang="ja-JP" altLang="ja-JP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増加</a:t>
            </a:r>
            <a:endParaRPr lang="ja-JP" altLang="ja-JP" sz="5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010678" y="63080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2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45300" y="3284113"/>
            <a:ext cx="5016500" cy="31532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■</a:t>
            </a:r>
            <a:r>
              <a:rPr lang="en-US" altLang="ja-JP" b="1" dirty="0" smtClean="0"/>
              <a:t>30</a:t>
            </a:r>
            <a:r>
              <a:rPr lang="ja-JP" altLang="en-US" b="1" dirty="0" smtClean="0"/>
              <a:t>歳未満の相談：</a:t>
            </a:r>
            <a:r>
              <a:rPr lang="en-US" altLang="ja-JP" b="1" dirty="0" smtClean="0"/>
              <a:t>8,647</a:t>
            </a:r>
            <a:r>
              <a:rPr lang="ja-JP" altLang="en-US" b="1" dirty="0" smtClean="0"/>
              <a:t>件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＝相談全体の</a:t>
            </a:r>
            <a:r>
              <a:rPr lang="en-US" altLang="ja-JP" b="1" dirty="0" smtClean="0"/>
              <a:t>11.6</a:t>
            </a:r>
            <a:r>
              <a:rPr lang="ja-JP" altLang="en-US" b="1" dirty="0" smtClean="0"/>
              <a:t>％</a:t>
            </a:r>
          </a:p>
          <a:p>
            <a:pPr marL="0" indent="0">
              <a:buNone/>
            </a:pPr>
            <a:r>
              <a:rPr lang="ja-JP" altLang="en-US" b="1" dirty="0" smtClean="0"/>
              <a:t>■</a:t>
            </a:r>
            <a:r>
              <a:rPr lang="en-US" altLang="ja-JP" b="1" dirty="0"/>
              <a:t>20</a:t>
            </a:r>
            <a:r>
              <a:rPr lang="ja-JP" altLang="en-US" b="1" dirty="0" smtClean="0"/>
              <a:t>歳</a:t>
            </a:r>
            <a:r>
              <a:rPr lang="ja-JP" altLang="en-US" b="1" dirty="0"/>
              <a:t>未満の相談：</a:t>
            </a:r>
            <a:r>
              <a:rPr lang="en-US" altLang="ja-JP" b="1" dirty="0" smtClean="0"/>
              <a:t>1,970</a:t>
            </a:r>
            <a:r>
              <a:rPr lang="ja-JP" altLang="en-US" b="1" dirty="0" smtClean="0"/>
              <a:t>件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→</a:t>
            </a:r>
            <a:r>
              <a:rPr lang="ja-JP" altLang="en-US" b="1" dirty="0" smtClean="0"/>
              <a:t>前年度比</a:t>
            </a:r>
            <a:r>
              <a:rPr lang="en-US" altLang="ja-JP" b="1" dirty="0" smtClean="0"/>
              <a:t>131.3</a:t>
            </a:r>
            <a:r>
              <a:rPr lang="ja-JP" altLang="en-US" b="1" dirty="0" smtClean="0"/>
              <a:t>％と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大幅に増加</a:t>
            </a:r>
            <a:endParaRPr lang="en-US" altLang="ja-JP" sz="5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71917" y="413660"/>
            <a:ext cx="2976273" cy="414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契約当事者の年代別内訳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6659813" y="437656"/>
            <a:ext cx="5881351" cy="978268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令和元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若者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歳未満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相談件数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6102842" y="1586673"/>
            <a:ext cx="6327727" cy="1267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5400" b="1" dirty="0" smtClean="0">
                <a:solidFill>
                  <a:srgbClr val="FF0000"/>
                </a:solidFill>
              </a:rPr>
              <a:t>8,647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件</a:t>
            </a:r>
            <a:endParaRPr lang="en-US" altLang="ja-JP" sz="5400" b="1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（前年度から</a:t>
            </a:r>
            <a:r>
              <a:rPr lang="en-US" altLang="ja-JP" sz="4000" b="1" u="sng" dirty="0" smtClean="0">
                <a:solidFill>
                  <a:srgbClr val="FF0000"/>
                </a:solidFill>
              </a:rPr>
              <a:t>1,180</a:t>
            </a:r>
            <a:r>
              <a:rPr lang="ja-JP" altLang="en-US" sz="4000" b="1" u="sng" dirty="0" smtClean="0">
                <a:solidFill>
                  <a:srgbClr val="FF0000"/>
                </a:solidFill>
              </a:rPr>
              <a:t>件増加</a:t>
            </a:r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）</a:t>
            </a:r>
            <a:endParaRPr lang="en-US" altLang="ja-JP" sz="40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476577" y="1415924"/>
            <a:ext cx="571423" cy="1073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943600" y="1415924"/>
            <a:ext cx="548869" cy="10732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845300" y="2866904"/>
            <a:ext cx="5016500" cy="688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契約当事者の年代別内訳からわかる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令和元年度相談の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特徴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26327"/>
              </p:ext>
            </p:extLst>
          </p:nvPr>
        </p:nvGraphicFramePr>
        <p:xfrm>
          <a:off x="263737" y="926790"/>
          <a:ext cx="6228732" cy="55105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8801">
                  <a:extLst>
                    <a:ext uri="{9D8B030D-6E8A-4147-A177-3AD203B41FA5}">
                      <a16:colId xmlns:a16="http://schemas.microsoft.com/office/drawing/2014/main" val="1506548996"/>
                    </a:ext>
                  </a:extLst>
                </a:gridCol>
                <a:gridCol w="756345">
                  <a:extLst>
                    <a:ext uri="{9D8B030D-6E8A-4147-A177-3AD203B41FA5}">
                      <a16:colId xmlns:a16="http://schemas.microsoft.com/office/drawing/2014/main" val="1009137398"/>
                    </a:ext>
                  </a:extLst>
                </a:gridCol>
                <a:gridCol w="471605">
                  <a:extLst>
                    <a:ext uri="{9D8B030D-6E8A-4147-A177-3AD203B41FA5}">
                      <a16:colId xmlns:a16="http://schemas.microsoft.com/office/drawing/2014/main" val="1499095498"/>
                    </a:ext>
                  </a:extLst>
                </a:gridCol>
                <a:gridCol w="551687">
                  <a:extLst>
                    <a:ext uri="{9D8B030D-6E8A-4147-A177-3AD203B41FA5}">
                      <a16:colId xmlns:a16="http://schemas.microsoft.com/office/drawing/2014/main" val="2895460024"/>
                    </a:ext>
                  </a:extLst>
                </a:gridCol>
                <a:gridCol w="569484">
                  <a:extLst>
                    <a:ext uri="{9D8B030D-6E8A-4147-A177-3AD203B41FA5}">
                      <a16:colId xmlns:a16="http://schemas.microsoft.com/office/drawing/2014/main" val="2440823419"/>
                    </a:ext>
                  </a:extLst>
                </a:gridCol>
                <a:gridCol w="471605">
                  <a:extLst>
                    <a:ext uri="{9D8B030D-6E8A-4147-A177-3AD203B41FA5}">
                      <a16:colId xmlns:a16="http://schemas.microsoft.com/office/drawing/2014/main" val="1033309450"/>
                    </a:ext>
                  </a:extLst>
                </a:gridCol>
                <a:gridCol w="560586">
                  <a:extLst>
                    <a:ext uri="{9D8B030D-6E8A-4147-A177-3AD203B41FA5}">
                      <a16:colId xmlns:a16="http://schemas.microsoft.com/office/drawing/2014/main" val="2736009617"/>
                    </a:ext>
                  </a:extLst>
                </a:gridCol>
                <a:gridCol w="596179">
                  <a:extLst>
                    <a:ext uri="{9D8B030D-6E8A-4147-A177-3AD203B41FA5}">
                      <a16:colId xmlns:a16="http://schemas.microsoft.com/office/drawing/2014/main" val="1269912144"/>
                    </a:ext>
                  </a:extLst>
                </a:gridCol>
                <a:gridCol w="711854">
                  <a:extLst>
                    <a:ext uri="{9D8B030D-6E8A-4147-A177-3AD203B41FA5}">
                      <a16:colId xmlns:a16="http://schemas.microsoft.com/office/drawing/2014/main" val="1071026214"/>
                    </a:ext>
                  </a:extLst>
                </a:gridCol>
                <a:gridCol w="560586">
                  <a:extLst>
                    <a:ext uri="{9D8B030D-6E8A-4147-A177-3AD203B41FA5}">
                      <a16:colId xmlns:a16="http://schemas.microsoft.com/office/drawing/2014/main" val="2681874035"/>
                    </a:ext>
                  </a:extLst>
                </a:gridCol>
              </a:tblGrid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契約当事者</a:t>
                      </a:r>
                      <a:endParaRPr lang="ja-JP" altLang="en-US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令和元年度</a:t>
                      </a:r>
                      <a:endParaRPr lang="ja-JP" altLang="en-US" sz="11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平成３０年度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前年度比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増減数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56882"/>
                  </a:ext>
                </a:extLst>
              </a:tr>
              <a:tr h="2351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年　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細区分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件数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構成比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件数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構成比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78156"/>
                  </a:ext>
                </a:extLst>
              </a:tr>
              <a:tr h="2351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20</a:t>
                      </a:r>
                      <a:r>
                        <a:rPr lang="ja-JP" altLang="en-US" sz="1100" u="none" strike="noStrike">
                          <a:effectLst/>
                        </a:rPr>
                        <a:t>歳未満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</a:t>
                      </a:r>
                      <a:r>
                        <a:rPr lang="en-US" altLang="ja-JP" sz="1100" u="none" strike="noStrike">
                          <a:effectLst/>
                        </a:rPr>
                        <a:t>8</a:t>
                      </a:r>
                      <a:r>
                        <a:rPr lang="ja-JP" altLang="en-US" sz="1100" u="none" strike="noStrike">
                          <a:effectLst/>
                        </a:rPr>
                        <a:t>歳未満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1,970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1,155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1,500 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751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153.8%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404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769597"/>
                  </a:ext>
                </a:extLst>
              </a:tr>
              <a:tr h="2351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１８歳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124.9%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319195"/>
                  </a:ext>
                </a:extLst>
              </a:tr>
              <a:tr h="2351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460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98.7%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60999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２０～２９歳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6,677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5,967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111.9%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710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93748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３０～３９歳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7,296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6,846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106.6%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22715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４０歳代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４０～４９歳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10,147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9,685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104.8%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462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48406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５０歳代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５０～５９歳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10,471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9,597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109.1%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874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21449"/>
                  </a:ext>
                </a:extLst>
              </a:tr>
              <a:tr h="36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６０～６４歳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4,314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4,321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99.8%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88443"/>
                  </a:ext>
                </a:extLst>
              </a:tr>
              <a:tr h="362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６５～６９歳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20,246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4,205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21,870 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4,941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6.7%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85.1%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736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54288"/>
                  </a:ext>
                </a:extLst>
              </a:tr>
              <a:tr h="36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７０～７４歳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5,653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5,799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97.5%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146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966092"/>
                  </a:ext>
                </a:extLst>
              </a:tr>
              <a:tr h="362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７５～７９歳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4,543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5,013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470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475825"/>
                  </a:ext>
                </a:extLst>
              </a:tr>
              <a:tr h="36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８０歳以上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８０～８４歳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3,674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3,902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94.2%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228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514553"/>
                  </a:ext>
                </a:extLst>
              </a:tr>
              <a:tr h="362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８５歳以上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2,171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2,215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44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832035"/>
                  </a:ext>
                </a:extLst>
              </a:tr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その他（団体等）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1,957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1,831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106.9%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514774"/>
                  </a:ext>
                </a:extLst>
              </a:tr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不　明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11,401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12,210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93.4%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809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75816"/>
                  </a:ext>
                </a:extLst>
              </a:tr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計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74,479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73,827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100.0%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652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5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6479" y="3065172"/>
            <a:ext cx="4981476" cy="329117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■</a:t>
            </a:r>
            <a:r>
              <a:rPr lang="en-US" altLang="ja-JP" b="1" dirty="0" smtClean="0"/>
              <a:t>18</a:t>
            </a:r>
            <a:r>
              <a:rPr lang="ja-JP" altLang="en-US" b="1" dirty="0" smtClean="0"/>
              <a:t>歳未満の相談：</a:t>
            </a:r>
            <a:r>
              <a:rPr lang="en-US" altLang="ja-JP" b="1" dirty="0" smtClean="0"/>
              <a:t>1,155</a:t>
            </a:r>
            <a:r>
              <a:rPr lang="ja-JP" altLang="en-US" b="1" dirty="0" smtClean="0"/>
              <a:t>件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→前年度比</a:t>
            </a:r>
            <a:r>
              <a:rPr lang="ja-JP" altLang="en-US" b="1" dirty="0"/>
              <a:t>約</a:t>
            </a:r>
            <a:r>
              <a:rPr lang="en-US" altLang="ja-JP" b="1" dirty="0" smtClean="0"/>
              <a:t>153.8</a:t>
            </a:r>
            <a:r>
              <a:rPr lang="ja-JP" altLang="en-US" b="1" dirty="0" smtClean="0"/>
              <a:t>％と急増</a:t>
            </a:r>
            <a:endParaRPr lang="en-US" altLang="ja-JP" sz="500" b="1" dirty="0"/>
          </a:p>
          <a:p>
            <a:pPr marL="0" indent="0">
              <a:buNone/>
            </a:pPr>
            <a:r>
              <a:rPr lang="ja-JP" altLang="en-US" b="1" dirty="0"/>
              <a:t>■</a:t>
            </a:r>
            <a:r>
              <a:rPr lang="en-US" altLang="ja-JP" b="1" dirty="0" smtClean="0"/>
              <a:t>65</a:t>
            </a:r>
            <a:r>
              <a:rPr lang="ja-JP" altLang="en-US" b="1" dirty="0" smtClean="0"/>
              <a:t>歳以上の相談：</a:t>
            </a:r>
            <a:r>
              <a:rPr lang="en-US" altLang="ja-JP" b="1" dirty="0" smtClean="0"/>
              <a:t>20,246</a:t>
            </a:r>
            <a:r>
              <a:rPr lang="ja-JP" altLang="en-US" b="1" dirty="0" smtClean="0"/>
              <a:t>件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＝相談</a:t>
            </a:r>
            <a:r>
              <a:rPr lang="ja-JP" altLang="en-US" b="1" dirty="0"/>
              <a:t>全体</a:t>
            </a:r>
            <a:r>
              <a:rPr lang="ja-JP" altLang="en-US" b="1" dirty="0" smtClean="0"/>
              <a:t>の約</a:t>
            </a:r>
            <a:r>
              <a:rPr lang="en-US" altLang="ja-JP" b="1" dirty="0" smtClean="0"/>
              <a:t>27.2</a:t>
            </a:r>
            <a:r>
              <a:rPr lang="ja-JP" altLang="en-US" b="1" dirty="0" smtClean="0"/>
              <a:t>％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　→全体の多くを占める</a:t>
            </a:r>
            <a:endParaRPr lang="en-US" altLang="ja-JP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71917" y="413660"/>
            <a:ext cx="2976273" cy="414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契約当事者の年代別内訳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6527488" y="237007"/>
            <a:ext cx="4770024" cy="768216"/>
          </a:xfrm>
        </p:spPr>
        <p:txBody>
          <a:bodyPr>
            <a:no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令和元年度</a:t>
            </a:r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件数</a:t>
            </a:r>
            <a:endPara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5748637" y="952882"/>
            <a:ext cx="6327727" cy="1267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sz="4000" dirty="0" smtClean="0">
                <a:solidFill>
                  <a:srgbClr val="FF0000"/>
                </a:solidFill>
              </a:rPr>
              <a:t> </a:t>
            </a:r>
            <a:r>
              <a:rPr lang="en-US" altLang="ja-JP" sz="5400" b="1" dirty="0" smtClean="0">
                <a:solidFill>
                  <a:srgbClr val="FF0000"/>
                </a:solidFill>
              </a:rPr>
              <a:t>74,479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件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（前年度から</a:t>
            </a:r>
            <a:r>
              <a:rPr lang="en-US" altLang="ja-JP" sz="4000" b="1" u="sng" dirty="0" smtClean="0">
                <a:solidFill>
                  <a:srgbClr val="FF0000"/>
                </a:solidFill>
              </a:rPr>
              <a:t>652</a:t>
            </a:r>
            <a:r>
              <a:rPr lang="ja-JP" altLang="en-US" sz="4000" b="1" u="sng" dirty="0" smtClean="0">
                <a:solidFill>
                  <a:srgbClr val="FF0000"/>
                </a:solidFill>
              </a:rPr>
              <a:t>件増加</a:t>
            </a:r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）</a:t>
            </a:r>
            <a:endParaRPr lang="en-US" altLang="ja-JP" sz="40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872433" y="3876541"/>
            <a:ext cx="523038" cy="18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102746" y="1356358"/>
            <a:ext cx="748921" cy="2302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395471" y="1356358"/>
            <a:ext cx="528033" cy="2302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506478" y="2299486"/>
            <a:ext cx="4981477" cy="1024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契約当事者の年代別内訳からわかる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令和元年度相談の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特徴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65523"/>
              </p:ext>
            </p:extLst>
          </p:nvPr>
        </p:nvGraphicFramePr>
        <p:xfrm>
          <a:off x="164601" y="905690"/>
          <a:ext cx="6228732" cy="55105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8801">
                  <a:extLst>
                    <a:ext uri="{9D8B030D-6E8A-4147-A177-3AD203B41FA5}">
                      <a16:colId xmlns:a16="http://schemas.microsoft.com/office/drawing/2014/main" val="1506548996"/>
                    </a:ext>
                  </a:extLst>
                </a:gridCol>
                <a:gridCol w="756345">
                  <a:extLst>
                    <a:ext uri="{9D8B030D-6E8A-4147-A177-3AD203B41FA5}">
                      <a16:colId xmlns:a16="http://schemas.microsoft.com/office/drawing/2014/main" val="1009137398"/>
                    </a:ext>
                  </a:extLst>
                </a:gridCol>
                <a:gridCol w="471605">
                  <a:extLst>
                    <a:ext uri="{9D8B030D-6E8A-4147-A177-3AD203B41FA5}">
                      <a16:colId xmlns:a16="http://schemas.microsoft.com/office/drawing/2014/main" val="1499095498"/>
                    </a:ext>
                  </a:extLst>
                </a:gridCol>
                <a:gridCol w="551687">
                  <a:extLst>
                    <a:ext uri="{9D8B030D-6E8A-4147-A177-3AD203B41FA5}">
                      <a16:colId xmlns:a16="http://schemas.microsoft.com/office/drawing/2014/main" val="2895460024"/>
                    </a:ext>
                  </a:extLst>
                </a:gridCol>
                <a:gridCol w="569484">
                  <a:extLst>
                    <a:ext uri="{9D8B030D-6E8A-4147-A177-3AD203B41FA5}">
                      <a16:colId xmlns:a16="http://schemas.microsoft.com/office/drawing/2014/main" val="2440823419"/>
                    </a:ext>
                  </a:extLst>
                </a:gridCol>
                <a:gridCol w="471605">
                  <a:extLst>
                    <a:ext uri="{9D8B030D-6E8A-4147-A177-3AD203B41FA5}">
                      <a16:colId xmlns:a16="http://schemas.microsoft.com/office/drawing/2014/main" val="1033309450"/>
                    </a:ext>
                  </a:extLst>
                </a:gridCol>
                <a:gridCol w="560586">
                  <a:extLst>
                    <a:ext uri="{9D8B030D-6E8A-4147-A177-3AD203B41FA5}">
                      <a16:colId xmlns:a16="http://schemas.microsoft.com/office/drawing/2014/main" val="2736009617"/>
                    </a:ext>
                  </a:extLst>
                </a:gridCol>
                <a:gridCol w="596179">
                  <a:extLst>
                    <a:ext uri="{9D8B030D-6E8A-4147-A177-3AD203B41FA5}">
                      <a16:colId xmlns:a16="http://schemas.microsoft.com/office/drawing/2014/main" val="1269912144"/>
                    </a:ext>
                  </a:extLst>
                </a:gridCol>
                <a:gridCol w="711854">
                  <a:extLst>
                    <a:ext uri="{9D8B030D-6E8A-4147-A177-3AD203B41FA5}">
                      <a16:colId xmlns:a16="http://schemas.microsoft.com/office/drawing/2014/main" val="1071026214"/>
                    </a:ext>
                  </a:extLst>
                </a:gridCol>
                <a:gridCol w="560586">
                  <a:extLst>
                    <a:ext uri="{9D8B030D-6E8A-4147-A177-3AD203B41FA5}">
                      <a16:colId xmlns:a16="http://schemas.microsoft.com/office/drawing/2014/main" val="2681874035"/>
                    </a:ext>
                  </a:extLst>
                </a:gridCol>
              </a:tblGrid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契約当事者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令和元年度</a:t>
                      </a:r>
                      <a:endParaRPr lang="ja-JP" altLang="en-US" sz="11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平成３０年度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前年度比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増減数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56882"/>
                  </a:ext>
                </a:extLst>
              </a:tr>
              <a:tr h="2351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年　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細区分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件数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構成比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件数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構成比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78156"/>
                  </a:ext>
                </a:extLst>
              </a:tr>
              <a:tr h="2351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20</a:t>
                      </a:r>
                      <a:r>
                        <a:rPr lang="ja-JP" altLang="en-US" sz="1100" u="none" strike="noStrike">
                          <a:effectLst/>
                        </a:rPr>
                        <a:t>歳未満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</a:t>
                      </a:r>
                      <a:r>
                        <a:rPr lang="en-US" altLang="ja-JP" sz="1100" u="none" strike="noStrike">
                          <a:effectLst/>
                        </a:rPr>
                        <a:t>8</a:t>
                      </a:r>
                      <a:r>
                        <a:rPr lang="ja-JP" altLang="en-US" sz="1100" u="none" strike="noStrike">
                          <a:effectLst/>
                        </a:rPr>
                        <a:t>歳未満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1,970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1,155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1,500 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751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153.8%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404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769597"/>
                  </a:ext>
                </a:extLst>
              </a:tr>
              <a:tr h="2351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１８歳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124.9%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319195"/>
                  </a:ext>
                </a:extLst>
              </a:tr>
              <a:tr h="2351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460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98.7%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60999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２０～２９歳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6,677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5,967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111.9%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710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93748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３０～３９歳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7,296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6,846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106.6%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22715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４０歳代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４０～４９歳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10,147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9,685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104.8%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462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48406"/>
                  </a:ext>
                </a:extLst>
              </a:tr>
              <a:tr h="3629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５０歳代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５０～５９歳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10,471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9,597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109.1%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874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21449"/>
                  </a:ext>
                </a:extLst>
              </a:tr>
              <a:tr h="36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６０～６４歳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4,314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4,321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99.8%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88443"/>
                  </a:ext>
                </a:extLst>
              </a:tr>
              <a:tr h="362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６５～６９歳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20,246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4,205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21,870 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4,941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6.7%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85.1%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736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54288"/>
                  </a:ext>
                </a:extLst>
              </a:tr>
              <a:tr h="36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７０～７４歳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5,653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5,799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97.5%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146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966092"/>
                  </a:ext>
                </a:extLst>
              </a:tr>
              <a:tr h="362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７５～７９歳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4,543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5,013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470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475825"/>
                  </a:ext>
                </a:extLst>
              </a:tr>
              <a:tr h="362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８０歳以上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８０～８４歳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3,674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3,902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94.2%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228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514553"/>
                  </a:ext>
                </a:extLst>
              </a:tr>
              <a:tr h="3629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８５歳以上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2,171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2,215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44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832035"/>
                  </a:ext>
                </a:extLst>
              </a:tr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その他（団体等）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1,957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1,831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106.9%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514774"/>
                  </a:ext>
                </a:extLst>
              </a:tr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不　明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11,401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12,210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93.4%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809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75816"/>
                  </a:ext>
                </a:extLst>
              </a:tr>
              <a:tr h="235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計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74,479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73,827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652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5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4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197" y="1937189"/>
            <a:ext cx="7978120" cy="492081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6324" y="751395"/>
            <a:ext cx="119356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最も多い相談は「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健康食品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681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件）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他の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年代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と比べると「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オンラインゲーム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」（相談全体の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57.2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％）、「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内職・副業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その他</a:t>
            </a:r>
            <a:r>
              <a:rPr kumimoji="1" lang="ja-JP" alt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endParaRPr kumimoji="1" lang="en-US" altLang="ja-JP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（相談全体の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52.2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％）「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エステティックサービス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」（相談全体の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52.0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％）の相談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割合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が大きい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30353" y="4685805"/>
            <a:ext cx="386366" cy="785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464839" y="4672252"/>
            <a:ext cx="386366" cy="1267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740497" y="4663839"/>
            <a:ext cx="386366" cy="1283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33992" y="4653259"/>
            <a:ext cx="404610" cy="1635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6324" y="186556"/>
            <a:ext cx="70202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若者の相談の多い商品・役務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317317" y="3471923"/>
            <a:ext cx="301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※</a:t>
            </a:r>
            <a:r>
              <a:rPr lang="ja-JP" altLang="en-US" sz="1200" dirty="0"/>
              <a:t>２</a:t>
            </a:r>
            <a:r>
              <a:rPr kumimoji="1" lang="ja-JP" altLang="en-US" sz="1200" dirty="0" smtClean="0"/>
              <a:t>）商品一般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商品の相談であることが明確であるが、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分類を特定できない、または</a:t>
            </a:r>
            <a:endParaRPr lang="en-US" altLang="ja-JP" sz="1200" dirty="0"/>
          </a:p>
          <a:p>
            <a:r>
              <a:rPr kumimoji="1" lang="ja-JP" altLang="en-US" sz="1200" dirty="0" smtClean="0"/>
              <a:t>特定する必要のないもの。</a:t>
            </a:r>
            <a:endParaRPr lang="en-US" altLang="ja-JP" sz="1200" dirty="0"/>
          </a:p>
          <a:p>
            <a:r>
              <a:rPr kumimoji="1" lang="ja-JP" altLang="en-US" sz="1200" dirty="0" smtClean="0"/>
              <a:t>身に覚えがなく債権の内容も不明な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請求に関する相談を含む</a:t>
            </a:r>
            <a:endParaRPr kumimoji="1" lang="en-US" altLang="ja-JP" sz="1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17317" y="2503684"/>
            <a:ext cx="31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/>
              <a:t>１</a:t>
            </a:r>
            <a:r>
              <a:rPr lang="ja-JP" altLang="en-US" sz="1200" dirty="0" smtClean="0"/>
              <a:t>）</a:t>
            </a:r>
            <a:r>
              <a:rPr kumimoji="1" lang="ja-JP" altLang="en-US" sz="1200" dirty="0" smtClean="0"/>
              <a:t>デジタルコンテンツその他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アダルトサイトと出会い系サイトを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除くサイト、その他内容が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特定できないサイト</a:t>
            </a:r>
            <a:endParaRPr kumimoji="1" lang="en-US" altLang="ja-JP" sz="12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26154" y="5813337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（１）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73301" y="5445123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（２）</a:t>
            </a:r>
            <a:endParaRPr kumimoji="1"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048492" y="6391136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solidFill>
                  <a:schemeClr val="tx1"/>
                </a:solidFill>
              </a:rPr>
              <a:t>30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11455" y="2030793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  <p:sp>
        <p:nvSpPr>
          <p:cNvPr id="10" name="楕円 9"/>
          <p:cNvSpPr/>
          <p:nvPr/>
        </p:nvSpPr>
        <p:spPr>
          <a:xfrm>
            <a:off x="5328257" y="2537138"/>
            <a:ext cx="410345" cy="373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6698190" y="2597056"/>
            <a:ext cx="410345" cy="373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7276565" y="2384015"/>
            <a:ext cx="569734" cy="423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6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53" y="1694616"/>
            <a:ext cx="8586114" cy="51633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3445" y="740649"/>
            <a:ext cx="108201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購入形態別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で、他の年代と比べると</a:t>
            </a:r>
            <a:endParaRPr lang="en-US" altLang="ja-JP" sz="2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20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マルチ・マルチまがい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相談全体の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44.1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の相談割合が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きい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94191" y="4586659"/>
            <a:ext cx="386366" cy="1565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5048956" y="2109455"/>
            <a:ext cx="206062" cy="20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3445" y="222919"/>
            <a:ext cx="70202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若者の相談の多い販売購入形態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solidFill>
                  <a:schemeClr val="tx1"/>
                </a:solidFill>
              </a:rPr>
              <a:t>31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6482" y="1808915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16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12499" y="865601"/>
            <a:ext cx="11835685" cy="50871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848" y="1354770"/>
            <a:ext cx="115909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45720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契約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する時は</a:t>
            </a:r>
            <a:r>
              <a:rPr kumimoji="0" lang="ja-JP" altLang="en-US" sz="32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契約内容</a:t>
            </a:r>
            <a:r>
              <a:rPr kumimoji="0"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32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契約</a:t>
            </a:r>
            <a:r>
              <a:rPr kumimoji="0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金額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等を</a:t>
            </a:r>
            <a:r>
              <a:rPr kumimoji="0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よく確認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</a:t>
            </a:r>
            <a:r>
              <a:rPr kumimoji="0"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慎重に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行いましょう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571500" lvl="0" indent="-571500" defTabSz="45720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特にインターネット通販の場合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は購入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手続きを進める前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　　　　　　通販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サイトの表示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0" lang="ja-JP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■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利用規約</a:t>
            </a:r>
            <a:r>
              <a:rPr kumimoji="0"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32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購入条件</a:t>
            </a:r>
            <a:r>
              <a:rPr kumimoji="0"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32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契約内容</a:t>
            </a:r>
            <a:r>
              <a:rPr kumimoji="0"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kumimoji="0" lang="ja-JP" altLang="en-US" sz="3200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解約</a:t>
            </a:r>
            <a:r>
              <a:rPr kumimoji="0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条件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必ず</a:t>
            </a:r>
            <a:r>
              <a:rPr kumimoji="0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確認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しましょう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サイドビジネス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商法・マルチ商法の被害を防ぐに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安易</a:t>
            </a:r>
            <a:r>
              <a:rPr kumimoji="0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に儲け話には</a:t>
            </a:r>
            <a:r>
              <a:rPr kumimoji="0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乗らず、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身近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な人からの勧誘でも毅然と断りましょう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困った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とき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は早め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</a:t>
            </a:r>
            <a:r>
              <a:rPr kumimoji="0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お住まいの市町村の消費生活相談窓口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に相談</a:t>
            </a:r>
            <a:r>
              <a:rPr kumimoji="0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しましょう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349" y="450103"/>
            <a:ext cx="25618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アドバイス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0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578" y="2541458"/>
            <a:ext cx="11436439" cy="1760086"/>
          </a:xfrm>
        </p:spPr>
        <p:txBody>
          <a:bodyPr>
            <a:normAutofit/>
          </a:bodyPr>
          <a:lstStyle/>
          <a:p>
            <a:pPr algn="ctr"/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≪若年層と高齢者層の相談の特徴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≫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２</a:t>
            </a:r>
            <a:r>
              <a:rPr lang="ja-JP" altLang="en-US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．</a:t>
            </a:r>
            <a:r>
              <a:rPr lang="en-US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65</a:t>
            </a:r>
            <a:r>
              <a:rPr lang="ja-JP" altLang="ja-JP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歳以上の</a:t>
            </a:r>
            <a:r>
              <a:rPr lang="ja-JP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高齢者</a:t>
            </a:r>
            <a:r>
              <a:rPr lang="ja-JP" altLang="en-US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の相談</a:t>
            </a:r>
            <a:r>
              <a:rPr lang="ja-JP" altLang="ja-JP" sz="49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は</a:t>
            </a:r>
            <a:r>
              <a:rPr lang="ja-JP" altLang="ja-JP" sz="49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やや減少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010678" y="63080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20991" y="3414694"/>
            <a:ext cx="4812039" cy="23938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■</a:t>
            </a:r>
            <a:r>
              <a:rPr lang="en-US" altLang="ja-JP" b="1" dirty="0" smtClean="0"/>
              <a:t>65</a:t>
            </a:r>
            <a:r>
              <a:rPr lang="ja-JP" altLang="en-US" b="1" dirty="0" smtClean="0"/>
              <a:t>歳以上の相談：</a:t>
            </a:r>
            <a:r>
              <a:rPr lang="en-US" altLang="ja-JP" b="1" dirty="0" smtClean="0"/>
              <a:t>20,246</a:t>
            </a:r>
            <a:r>
              <a:rPr lang="ja-JP" altLang="en-US" b="1" dirty="0" smtClean="0"/>
              <a:t>件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＝相談</a:t>
            </a:r>
            <a:r>
              <a:rPr lang="ja-JP" altLang="en-US" b="1" dirty="0"/>
              <a:t>全体</a:t>
            </a:r>
            <a:r>
              <a:rPr lang="ja-JP" altLang="en-US" b="1" dirty="0" smtClean="0"/>
              <a:t>の</a:t>
            </a:r>
            <a:r>
              <a:rPr lang="en-US" altLang="ja-JP" b="1" dirty="0" smtClean="0"/>
              <a:t>27.2</a:t>
            </a:r>
            <a:r>
              <a:rPr lang="ja-JP" altLang="en-US" b="1" dirty="0" smtClean="0"/>
              <a:t>％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→</a:t>
            </a:r>
            <a:r>
              <a:rPr lang="ja-JP" altLang="en-US" b="1" u="sng" dirty="0" smtClean="0"/>
              <a:t>全体の多くを占める</a:t>
            </a:r>
            <a:endParaRPr lang="en-US" altLang="ja-JP" b="1" u="sng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71917" y="413660"/>
            <a:ext cx="2976273" cy="414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契約当事者の年代別内訳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6279685" y="572830"/>
            <a:ext cx="6049141" cy="864785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令和元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高齢者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(65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</a:t>
            </a:r>
            <a:r>
              <a:rPr lang="en-US" altLang="ja-JP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相談件数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5864273" y="1599383"/>
            <a:ext cx="6327727" cy="1267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sz="4000" dirty="0" smtClean="0">
                <a:solidFill>
                  <a:srgbClr val="FF0000"/>
                </a:solidFill>
              </a:rPr>
              <a:t> </a:t>
            </a:r>
            <a:r>
              <a:rPr lang="en-US" altLang="ja-JP" sz="5400" b="1" dirty="0" smtClean="0">
                <a:solidFill>
                  <a:srgbClr val="FF0000"/>
                </a:solidFill>
              </a:rPr>
              <a:t>20,246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件</a:t>
            </a:r>
            <a:endParaRPr lang="en-US" altLang="ja-JP" sz="5400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（前年度から</a:t>
            </a:r>
            <a:r>
              <a:rPr lang="en-US" altLang="ja-JP" sz="4000" b="1" u="sng" dirty="0" smtClean="0">
                <a:solidFill>
                  <a:srgbClr val="FF0000"/>
                </a:solidFill>
              </a:rPr>
              <a:t>1,624</a:t>
            </a:r>
            <a:r>
              <a:rPr lang="ja-JP" altLang="en-US" sz="4000" b="1" u="sng" dirty="0" smtClean="0">
                <a:solidFill>
                  <a:srgbClr val="FF0000"/>
                </a:solidFill>
              </a:rPr>
              <a:t>件減少</a:t>
            </a:r>
            <a:r>
              <a:rPr lang="ja-JP" altLang="en-US" sz="4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）</a:t>
            </a:r>
            <a:endParaRPr lang="en-US" altLang="ja-JP" sz="40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892300" y="3860800"/>
            <a:ext cx="482600" cy="18417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720991" y="3076956"/>
            <a:ext cx="4812039" cy="5973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契約当事者の年代別内訳からわかる</a:t>
            </a:r>
            <a:endParaRPr lang="en-US" altLang="ja-JP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令和元年度相談の</a:t>
            </a: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特徴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66758"/>
              </p:ext>
            </p:extLst>
          </p:nvPr>
        </p:nvGraphicFramePr>
        <p:xfrm>
          <a:off x="218743" y="828567"/>
          <a:ext cx="6060942" cy="560101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52434">
                  <a:extLst>
                    <a:ext uri="{9D8B030D-6E8A-4147-A177-3AD203B41FA5}">
                      <a16:colId xmlns:a16="http://schemas.microsoft.com/office/drawing/2014/main" val="1506548996"/>
                    </a:ext>
                  </a:extLst>
                </a:gridCol>
                <a:gridCol w="735970">
                  <a:extLst>
                    <a:ext uri="{9D8B030D-6E8A-4147-A177-3AD203B41FA5}">
                      <a16:colId xmlns:a16="http://schemas.microsoft.com/office/drawing/2014/main" val="1009137398"/>
                    </a:ext>
                  </a:extLst>
                </a:gridCol>
                <a:gridCol w="458901">
                  <a:extLst>
                    <a:ext uri="{9D8B030D-6E8A-4147-A177-3AD203B41FA5}">
                      <a16:colId xmlns:a16="http://schemas.microsoft.com/office/drawing/2014/main" val="1499095498"/>
                    </a:ext>
                  </a:extLst>
                </a:gridCol>
                <a:gridCol w="536826">
                  <a:extLst>
                    <a:ext uri="{9D8B030D-6E8A-4147-A177-3AD203B41FA5}">
                      <a16:colId xmlns:a16="http://schemas.microsoft.com/office/drawing/2014/main" val="2895460024"/>
                    </a:ext>
                  </a:extLst>
                </a:gridCol>
                <a:gridCol w="554143">
                  <a:extLst>
                    <a:ext uri="{9D8B030D-6E8A-4147-A177-3AD203B41FA5}">
                      <a16:colId xmlns:a16="http://schemas.microsoft.com/office/drawing/2014/main" val="2440823419"/>
                    </a:ext>
                  </a:extLst>
                </a:gridCol>
                <a:gridCol w="458901">
                  <a:extLst>
                    <a:ext uri="{9D8B030D-6E8A-4147-A177-3AD203B41FA5}">
                      <a16:colId xmlns:a16="http://schemas.microsoft.com/office/drawing/2014/main" val="1033309450"/>
                    </a:ext>
                  </a:extLst>
                </a:gridCol>
                <a:gridCol w="545485">
                  <a:extLst>
                    <a:ext uri="{9D8B030D-6E8A-4147-A177-3AD203B41FA5}">
                      <a16:colId xmlns:a16="http://schemas.microsoft.com/office/drawing/2014/main" val="2736009617"/>
                    </a:ext>
                  </a:extLst>
                </a:gridCol>
                <a:gridCol w="580119">
                  <a:extLst>
                    <a:ext uri="{9D8B030D-6E8A-4147-A177-3AD203B41FA5}">
                      <a16:colId xmlns:a16="http://schemas.microsoft.com/office/drawing/2014/main" val="1269912144"/>
                    </a:ext>
                  </a:extLst>
                </a:gridCol>
                <a:gridCol w="692678">
                  <a:extLst>
                    <a:ext uri="{9D8B030D-6E8A-4147-A177-3AD203B41FA5}">
                      <a16:colId xmlns:a16="http://schemas.microsoft.com/office/drawing/2014/main" val="1071026214"/>
                    </a:ext>
                  </a:extLst>
                </a:gridCol>
                <a:gridCol w="545485">
                  <a:extLst>
                    <a:ext uri="{9D8B030D-6E8A-4147-A177-3AD203B41FA5}">
                      <a16:colId xmlns:a16="http://schemas.microsoft.com/office/drawing/2014/main" val="2681874035"/>
                    </a:ext>
                  </a:extLst>
                </a:gridCol>
              </a:tblGrid>
              <a:tr h="2389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契約当事者</a:t>
                      </a:r>
                      <a:endParaRPr lang="ja-JP" altLang="en-US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令和元年度</a:t>
                      </a:r>
                      <a:endParaRPr lang="ja-JP" altLang="en-US" sz="1100" b="1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平成３０年度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前年度比</a:t>
                      </a:r>
                      <a:endParaRPr lang="ja-JP" altLang="en-US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増減数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656882"/>
                  </a:ext>
                </a:extLst>
              </a:tr>
              <a:tr h="2389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年　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細区分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件数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構成比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件数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構成比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878156"/>
                  </a:ext>
                </a:extLst>
              </a:tr>
              <a:tr h="2389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20</a:t>
                      </a:r>
                      <a:r>
                        <a:rPr lang="ja-JP" altLang="en-US" sz="1100" u="none" strike="noStrike">
                          <a:effectLst/>
                        </a:rPr>
                        <a:t>歳未満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</a:t>
                      </a:r>
                      <a:r>
                        <a:rPr lang="en-US" altLang="ja-JP" sz="1100" u="none" strike="noStrike">
                          <a:effectLst/>
                        </a:rPr>
                        <a:t>8</a:t>
                      </a:r>
                      <a:r>
                        <a:rPr lang="ja-JP" altLang="en-US" sz="1100" u="none" strike="noStrike">
                          <a:effectLst/>
                        </a:rPr>
                        <a:t>歳未満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1,970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1,155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1,500 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751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153.8%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404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769597"/>
                  </a:ext>
                </a:extLst>
              </a:tr>
              <a:tr h="238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１８歳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0.4%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124.9%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319195"/>
                  </a:ext>
                </a:extLst>
              </a:tr>
              <a:tr h="2389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１９歳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460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98.7%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60999"/>
                  </a:ext>
                </a:extLst>
              </a:tr>
              <a:tr h="3689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２０～２９歳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6,677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5,967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111.9%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710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93748"/>
                  </a:ext>
                </a:extLst>
              </a:tr>
              <a:tr h="3689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３０～３９歳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7,296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6,846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106.6%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450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22715"/>
                  </a:ext>
                </a:extLst>
              </a:tr>
              <a:tr h="3689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４０歳代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４０～４９歳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10,147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9,685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104.8%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462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48406"/>
                  </a:ext>
                </a:extLst>
              </a:tr>
              <a:tr h="3689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５０歳代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５０～５９歳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10,471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9,597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109.1%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874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21449"/>
                  </a:ext>
                </a:extLst>
              </a:tr>
              <a:tr h="368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６０～６４歳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4,314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4,321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99.8%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88443"/>
                  </a:ext>
                </a:extLst>
              </a:tr>
              <a:tr h="3689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６５～６９歳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20,246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4,205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21,870 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4,941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6.7%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85.1%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736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754288"/>
                  </a:ext>
                </a:extLst>
              </a:tr>
              <a:tr h="368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７０歳代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７０～７４歳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5,653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5,799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97.5%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146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966092"/>
                  </a:ext>
                </a:extLst>
              </a:tr>
              <a:tr h="3689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７５～７９歳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4,543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6.1%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5,013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6.8%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90.6%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470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475825"/>
                  </a:ext>
                </a:extLst>
              </a:tr>
              <a:tr h="368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８０歳以上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８０～８４歳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3,674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3,902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94.2%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228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514553"/>
                  </a:ext>
                </a:extLst>
              </a:tr>
              <a:tr h="36891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８５歳以上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2,171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2,215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44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832035"/>
                  </a:ext>
                </a:extLst>
              </a:tr>
              <a:tr h="2389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その他（団体等）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1,957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2.6%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1,831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106.9%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126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514774"/>
                  </a:ext>
                </a:extLst>
              </a:tr>
              <a:tr h="2389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不　明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11,401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15.3%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12,210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16.5%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93.4%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>
                          <a:effectLst/>
                        </a:rPr>
                        <a:t>▲ </a:t>
                      </a:r>
                      <a:r>
                        <a:rPr lang="en-US" altLang="ja-JP" sz="1100" u="none" strike="noStrike">
                          <a:effectLst/>
                        </a:rPr>
                        <a:t>809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75816"/>
                  </a:ext>
                </a:extLst>
              </a:tr>
              <a:tr h="2389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計</a:t>
                      </a:r>
                      <a:endParaRPr lang="ja-JP" altLang="en-US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74,479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100.0%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73,827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100.0%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100.9%</a:t>
                      </a:r>
                      <a:endParaRPr lang="en-US" altLang="ja-JP" sz="1100" b="0" i="0" u="none" strike="noStrike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652</a:t>
                      </a:r>
                      <a:endParaRPr lang="en-US" altLang="ja-JP" sz="1100" b="0" i="0" u="none" strike="noStrike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5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5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71" y="2264759"/>
            <a:ext cx="7430383" cy="45425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5496" y="780369"/>
            <a:ext cx="118165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商品一般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の相談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1,607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で最も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多く、次に</a:t>
            </a:r>
            <a:r>
              <a:rPr kumimoji="1" lang="ja-JP" alt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デジタルコンテンツその他</a:t>
            </a:r>
            <a:r>
              <a:rPr kumimoji="1" lang="ja-JP" alt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」が多くなった</a:t>
            </a:r>
            <a:endParaRPr kumimoji="1" lang="en-US" altLang="ja-JP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457200"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年代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と比べると「</a:t>
            </a:r>
            <a:r>
              <a:rPr kumimoji="1" lang="ja-JP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放送サービス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」（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全体</a:t>
            </a:r>
            <a:r>
              <a:rPr lang="ja-JP" altLang="en-US" sz="2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46.1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％）、「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電気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」（</a:t>
            </a:r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相談全体の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40.5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の相談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割合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が大きい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89692" y="2642202"/>
            <a:ext cx="369332" cy="693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6453040" y="2772471"/>
            <a:ext cx="206062" cy="20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714872" y="4956091"/>
            <a:ext cx="371342" cy="964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92046" y="4956091"/>
            <a:ext cx="328049" cy="607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445" y="222919"/>
            <a:ext cx="62346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高齢者の相談の多い商品・役務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5819768" y="2501761"/>
            <a:ext cx="206062" cy="20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86112" y="2338486"/>
            <a:ext cx="301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１）商品一般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商品の相談であることが明確であるが、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分類を特定できない、または特定する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必要のないもの。身に覚えがなく債権の内容も不明な請求に関する相談を含む</a:t>
            </a:r>
            <a:endParaRPr kumimoji="1" lang="en-US" altLang="ja-JP" sz="12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86633" y="3372191"/>
            <a:ext cx="312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 smtClean="0"/>
              <a:t>２）</a:t>
            </a:r>
            <a:r>
              <a:rPr kumimoji="1" lang="ja-JP" altLang="en-US" sz="1200" dirty="0" smtClean="0"/>
              <a:t>デジタルコンテンツその他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アダルトサイトと出会い系サイトを除く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サイト、その他内容が特定できないサイト</a:t>
            </a:r>
            <a:endParaRPr kumimoji="1" lang="en-US" altLang="ja-JP" sz="1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9027" y="5814007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（２）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05354" y="5620917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（１）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33647" y="5838186"/>
            <a:ext cx="369332" cy="7997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（３）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70481" y="5841440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（４）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02331" y="4039812"/>
            <a:ext cx="312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/>
              <a:t>３</a:t>
            </a:r>
            <a:r>
              <a:rPr lang="ja-JP" altLang="en-US" sz="1200" dirty="0" smtClean="0"/>
              <a:t>）移動通信サービス</a:t>
            </a:r>
            <a:endParaRPr lang="en-US" altLang="ja-JP" sz="1200" dirty="0" smtClean="0"/>
          </a:p>
          <a:p>
            <a:r>
              <a:rPr lang="ja-JP" altLang="en-US" sz="1200" dirty="0" smtClean="0"/>
              <a:t>携帯電話サービス等やモバイルデータ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通信サービス</a:t>
            </a:r>
            <a:endParaRPr kumimoji="1" lang="en-US" altLang="ja-JP" sz="12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02331" y="4771937"/>
            <a:ext cx="31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 smtClean="0"/>
              <a:t>４）他の役務サービス</a:t>
            </a:r>
            <a:endParaRPr lang="en-US" altLang="ja-JP" sz="1200" dirty="0" smtClean="0"/>
          </a:p>
          <a:p>
            <a:r>
              <a:rPr lang="ja-JP" altLang="en-US" sz="1200" dirty="0"/>
              <a:t>他</a:t>
            </a:r>
            <a:r>
              <a:rPr lang="ja-JP" altLang="en-US" sz="1200" dirty="0" smtClean="0"/>
              <a:t>に具体的に分類を設けているサービス</a:t>
            </a:r>
            <a:endParaRPr lang="en-US" altLang="ja-JP" sz="1200" dirty="0" smtClean="0"/>
          </a:p>
          <a:p>
            <a:r>
              <a:rPr lang="ja-JP" altLang="en-US" sz="1200" dirty="0" smtClean="0"/>
              <a:t>に該当しない役務。保険金請求代行</a:t>
            </a:r>
            <a:endParaRPr lang="en-US" altLang="ja-JP" sz="1200" dirty="0"/>
          </a:p>
          <a:p>
            <a:r>
              <a:rPr lang="ja-JP" altLang="en-US" sz="1200" dirty="0" smtClean="0"/>
              <a:t>サービスに関する相談など</a:t>
            </a:r>
            <a:endParaRPr lang="en-US" altLang="ja-JP" sz="12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908574" y="5602934"/>
            <a:ext cx="312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/>
              <a:t>５</a:t>
            </a:r>
            <a:r>
              <a:rPr lang="ja-JP" altLang="en-US" sz="1200" dirty="0" smtClean="0"/>
              <a:t>）インターネット接続回線</a:t>
            </a:r>
            <a:endParaRPr lang="en-US" altLang="ja-JP" sz="1200" dirty="0" smtClean="0"/>
          </a:p>
          <a:p>
            <a:r>
              <a:rPr lang="ja-JP" altLang="en-US" sz="1200" dirty="0" smtClean="0"/>
              <a:t>光ファイバー等の通信回線やプロバイダのサービス</a:t>
            </a:r>
            <a:endParaRPr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0414" y="2383584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466483" y="3450587"/>
            <a:ext cx="302475" cy="696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2466483" y="2304514"/>
            <a:ext cx="1680514" cy="771198"/>
          </a:xfrm>
          <a:prstGeom prst="wedgeEllipseCallout">
            <a:avLst>
              <a:gd name="adj1" fmla="val -68374"/>
              <a:gd name="adj2" fmla="val 623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形吹き出し 29"/>
          <p:cNvSpPr/>
          <p:nvPr/>
        </p:nvSpPr>
        <p:spPr>
          <a:xfrm>
            <a:off x="2421898" y="2125014"/>
            <a:ext cx="1823596" cy="1001758"/>
          </a:xfrm>
          <a:prstGeom prst="wedgeEllipseCallout">
            <a:avLst>
              <a:gd name="adj1" fmla="val -26075"/>
              <a:gd name="adj2" fmla="val 849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架空請求</a:t>
            </a:r>
            <a:endParaRPr kumimoji="1" lang="en-US" altLang="ja-JP" b="1" dirty="0" smtClean="0"/>
          </a:p>
          <a:p>
            <a:pPr algn="ctr"/>
            <a:r>
              <a:rPr kumimoji="1" lang="ja-JP" altLang="en-US" b="1" dirty="0" smtClean="0"/>
              <a:t>計</a:t>
            </a:r>
            <a:r>
              <a:rPr kumimoji="1" lang="en-US" altLang="ja-JP" b="1" dirty="0" smtClean="0"/>
              <a:t>907</a:t>
            </a:r>
            <a:r>
              <a:rPr kumimoji="1" lang="ja-JP" altLang="en-US" b="1" dirty="0" smtClean="0"/>
              <a:t>件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80102" y="5860845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</a:t>
            </a:r>
            <a:r>
              <a:rPr lang="ja-JP" altLang="en-US" sz="1200" dirty="0"/>
              <a:t>５</a:t>
            </a:r>
            <a:r>
              <a:rPr kumimoji="1" lang="ja-JP" altLang="en-US" sz="1200" dirty="0" smtClean="0"/>
              <a:t>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803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35" y="1983347"/>
            <a:ext cx="7592217" cy="48746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081" y="684898"/>
            <a:ext cx="106907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販売購入形態別で</a:t>
            </a:r>
            <a:r>
              <a:rPr lang="ja-JP" altLang="en-US" sz="28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、他の年代と比べると</a:t>
            </a:r>
            <a:endParaRPr lang="en-US" altLang="ja-JP" sz="28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20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訪問購入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相談全体の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57.4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訪問販売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相談全体の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45.0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defTabSz="45720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電話勧誘販売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(43.7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の相談割合が大きい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36994" y="5138670"/>
            <a:ext cx="386366" cy="790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990262" y="5138670"/>
            <a:ext cx="386366" cy="953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90950" y="5138670"/>
            <a:ext cx="386366" cy="798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6542463" y="2559290"/>
            <a:ext cx="206062" cy="20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/>
          <p:cNvSpPr/>
          <p:nvPr/>
        </p:nvSpPr>
        <p:spPr>
          <a:xfrm>
            <a:off x="4327146" y="3130005"/>
            <a:ext cx="206062" cy="20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/>
          <p:cNvSpPr/>
          <p:nvPr/>
        </p:nvSpPr>
        <p:spPr>
          <a:xfrm>
            <a:off x="5106338" y="3143323"/>
            <a:ext cx="206062" cy="206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3445" y="208015"/>
            <a:ext cx="62346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高齢者の相談の多い販売購入形態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fld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84393" y="2117409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91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48" y="1725838"/>
            <a:ext cx="7693853" cy="5052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49756" y="771731"/>
            <a:ext cx="104340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認知症の高齢者に関する相談件数　</a:t>
            </a:r>
            <a:r>
              <a:rPr kumimoji="1" lang="en-US" altLang="ja-JP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691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（前年度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</a:t>
            </a:r>
            <a:r>
              <a:rPr kumimoji="1" lang="en-US" altLang="ja-JP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62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件増加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本人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以外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からの相談</a:t>
            </a:r>
            <a:r>
              <a:rPr kumimoji="1" lang="en-US" altLang="ja-JP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546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件（</a:t>
            </a:r>
            <a:r>
              <a:rPr kumimoji="1" lang="en-US" altLang="ja-JP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79.0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</a:t>
            </a:r>
            <a:endParaRPr kumimoji="1" lang="en-US" altLang="ja-JP" sz="2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3445" y="222919"/>
            <a:ext cx="70202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認知症等の高齢者に関する相談件数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59876" y="2208076"/>
            <a:ext cx="69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629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09268" y="1884911"/>
            <a:ext cx="69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691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92106" y="1931077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48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4848" y="863600"/>
            <a:ext cx="11590985" cy="453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848" y="1463980"/>
            <a:ext cx="115909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en-US" altLang="ja-JP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高齢者の方々へ</a:t>
            </a:r>
            <a:r>
              <a:rPr kumimoji="0" lang="en-US" altLang="ja-JP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必要のない商品やサービスの勧誘は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はっきり断りましょう</a:t>
            </a:r>
            <a:endParaRPr kumimoji="0" lang="en-US" altLang="ja-JP" sz="39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公的機関をかたったハガキによる架空請求が</a:t>
            </a:r>
            <a:endParaRPr kumimoji="0" lang="en-US" altLang="ja-JP" sz="3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0" lang="ja-JP" altLang="en-US" sz="3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多発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しています。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相手に電話をしない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ようにしましょう</a:t>
            </a:r>
            <a:endParaRPr kumimoji="0" lang="en-US" altLang="ja-JP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契約内容に不安を感じた時は、</a:t>
            </a:r>
            <a:r>
              <a:rPr kumimoji="0" lang="ja-JP" altLang="en-US" sz="39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身近な人やお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住まいの市町村の消費生活相談窓口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に相談しましょう</a:t>
            </a:r>
            <a:endParaRPr kumimoji="0" lang="ja-JP" alt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349" y="450103"/>
            <a:ext cx="25618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アドバイス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solidFill>
                  <a:schemeClr val="tx1"/>
                </a:solidFill>
              </a:rPr>
              <a:t>38</a:t>
            </a:fld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212499" y="865601"/>
            <a:ext cx="11590985" cy="50871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349" y="1351496"/>
            <a:ext cx="1118065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altLang="ja-JP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周囲の方々へ</a:t>
            </a:r>
            <a:r>
              <a:rPr kumimoji="0" lang="en-US" altLang="ja-JP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高齢者がトラブルに巻き込まれるとき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はふだん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違う　　　　　　　　　　　　　</a:t>
            </a:r>
            <a:endParaRPr kumimoji="0" lang="en-US" altLang="ja-JP" sz="3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ja-JP" altLang="en-US" sz="3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「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様子</a:t>
            </a:r>
            <a:r>
              <a:rPr kumimoji="0" lang="ja-JP" alt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の変化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」があります。こうした変化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にいち早く</a:t>
            </a:r>
            <a:endParaRPr kumimoji="0" lang="en-US" altLang="ja-JP" sz="3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ja-JP" altLang="en-US" sz="3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気付き、気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になることがあったら声かけをするなど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kumimoji="0" lang="en-US" altLang="ja-JP" sz="3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ja-JP" altLang="en-US" sz="3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9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見守り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を心がけて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endParaRPr kumimoji="0" lang="ja-JP" alt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困った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とき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は早め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0" lang="ja-JP" alt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お住まいの市町村の消費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endParaRPr kumimoji="0" lang="en-US" altLang="ja-JP" sz="39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r>
              <a:rPr kumimoji="0" lang="ja-JP" altLang="en-US" sz="3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39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r>
              <a:rPr kumimoji="0" lang="ja-JP" altLang="en-US" sz="3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窓口</a:t>
            </a:r>
            <a:r>
              <a:rPr kumimoji="0" lang="ja-JP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に相談</a:t>
            </a:r>
            <a:r>
              <a:rPr kumimoji="0" lang="ja-JP" alt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kumimoji="0" lang="ja-JP" alt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3349" y="450103"/>
            <a:ext cx="256182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アドバイス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7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1840" y="2696202"/>
            <a:ext cx="9709597" cy="170837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１</a:t>
            </a:r>
            <a:r>
              <a:rPr lang="ja-JP" alt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．</a:t>
            </a:r>
            <a:r>
              <a:rPr lang="ja-JP" alt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lang="ja-JP" alt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健康食品」「化粧品」の</a:t>
            </a:r>
            <a:r>
              <a:rPr lang="en-US" altLang="ja-JP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lang="en-US" altLang="ja-JP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5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定期購入に関する相談が増加</a:t>
            </a:r>
            <a:endParaRPr lang="ja-JP" altLang="en-US" sz="5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219563" y="63461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8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14" y="1297331"/>
            <a:ext cx="9108163" cy="54438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866073" y="4865159"/>
            <a:ext cx="386524" cy="827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17439" y="4865159"/>
            <a:ext cx="347813" cy="724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2785024" y="1571309"/>
            <a:ext cx="449910" cy="425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8978" y="1919070"/>
            <a:ext cx="444734" cy="4209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63715" y="444021"/>
            <a:ext cx="11959354" cy="1209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「健康食品」「化粧品」の相談が増加　</a:t>
            </a:r>
            <a:r>
              <a:rPr lang="ja-JP" altLang="en-US" sz="3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定期</a:t>
            </a:r>
            <a:r>
              <a:rPr lang="ja-JP" altLang="en-US" sz="3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購入トラブル</a:t>
            </a:r>
            <a:r>
              <a:rPr lang="ja-JP" altLang="en-US" sz="3400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3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原因</a:t>
            </a:r>
            <a:endParaRPr lang="en-US" altLang="ja-JP" sz="3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4612364" y="2555382"/>
            <a:ext cx="1334567" cy="6692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前年度から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1,077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件増加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2516219" y="2185709"/>
            <a:ext cx="1275524" cy="5987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前年度から</a:t>
            </a:r>
            <a:endParaRPr lang="en-US" altLang="ja-JP" sz="16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1,943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件増加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9765" y="114778"/>
            <a:ext cx="6470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相談の多い商品・役務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上位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位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83350" y="4627129"/>
            <a:ext cx="301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１）商品一般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商品の相談であることが明確であるが、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分類を特定できない、または</a:t>
            </a:r>
            <a:endParaRPr lang="en-US" altLang="ja-JP" sz="1200" dirty="0"/>
          </a:p>
          <a:p>
            <a:r>
              <a:rPr kumimoji="1" lang="ja-JP" altLang="en-US" sz="1200" dirty="0" smtClean="0"/>
              <a:t>特定する必要のないもの。</a:t>
            </a:r>
            <a:endParaRPr lang="en-US" altLang="ja-JP" sz="1200" dirty="0"/>
          </a:p>
          <a:p>
            <a:r>
              <a:rPr kumimoji="1" lang="ja-JP" altLang="en-US" sz="1200" dirty="0" smtClean="0"/>
              <a:t>身に覚えがなく債権の内容も不明な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請求に関する相談を含む</a:t>
            </a:r>
            <a:endParaRPr kumimoji="1" lang="en-US" altLang="ja-JP" sz="1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83350" y="5829000"/>
            <a:ext cx="31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 smtClean="0"/>
              <a:t>２）</a:t>
            </a:r>
            <a:r>
              <a:rPr kumimoji="1" lang="ja-JP" altLang="en-US" sz="1200" dirty="0" smtClean="0"/>
              <a:t>デジタルコンテンツその他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アダルトサイトと出会い系サイトを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除くサイト、その他内容が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特定できないサイト</a:t>
            </a:r>
            <a:endParaRPr kumimoji="1" lang="en-US" altLang="ja-JP" sz="1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91688" y="6119526"/>
            <a:ext cx="400110" cy="936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（２）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52302" y="5640946"/>
            <a:ext cx="400110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（１）</a:t>
            </a:r>
            <a:endParaRPr kumimoji="1" lang="ja-JP" altLang="en-US" sz="1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059620" y="6436554"/>
            <a:ext cx="2743200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fld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3715" y="1467141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88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0729" y="3785240"/>
            <a:ext cx="10028171" cy="28303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購入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手続きを進める前に、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■通販</a:t>
            </a: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サイトの表示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■利用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規約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購入の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条件</a:t>
            </a:r>
            <a:endParaRPr lang="en-US" altLang="ja-JP" sz="32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契約内容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■解約条件</a:t>
            </a:r>
            <a:endParaRPr lang="en-US" altLang="ja-JP" sz="3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を必ず確認しましょう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8956" y="3825726"/>
            <a:ext cx="11471031" cy="2530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93868" y="3471601"/>
            <a:ext cx="2352363" cy="627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アドバイス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8956" y="204576"/>
            <a:ext cx="10981208" cy="1270451"/>
          </a:xfrm>
        </p:spPr>
        <p:txBody>
          <a:bodyPr>
            <a:noAutofit/>
          </a:bodyPr>
          <a:lstStyle/>
          <a:p>
            <a:r>
              <a:rPr lang="ja-JP" altLang="en-US" sz="40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インターネット通販による</a:t>
            </a:r>
            <a:r>
              <a:rPr lang="en-US" altLang="ja-JP" sz="40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lang="en-US" altLang="ja-JP" sz="40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lang="ja-JP" altLang="en-US" sz="4000" dirty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「健康食品」「化粧品」の定期購入トラブルが</a:t>
            </a:r>
            <a:r>
              <a:rPr lang="ja-JP" altLang="en-US" sz="4000" dirty="0" smtClean="0">
                <a:ln w="0"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増加</a:t>
            </a:r>
            <a:endParaRPr lang="ja-JP" altLang="en-US" sz="4000" dirty="0">
              <a:ln w="0"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8956" y="1847732"/>
            <a:ext cx="11471031" cy="1487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3868" y="1529546"/>
            <a:ext cx="4619045" cy="6363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定期購入トラブルとは？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3868" y="2127560"/>
            <a:ext cx="11084453" cy="120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初回低価格の広告を見てお試しだけのつもりで注文したが、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２回以上の継続が条件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の「定期購入」になっていたというトラブル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9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2030749" y="3788720"/>
            <a:ext cx="712451" cy="419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296004" y="4592940"/>
            <a:ext cx="712451" cy="5124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811577" y="4592940"/>
            <a:ext cx="712451" cy="5124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008455" y="3792840"/>
            <a:ext cx="712451" cy="419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934200" y="3788720"/>
            <a:ext cx="1410172" cy="419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9720906" y="2935819"/>
            <a:ext cx="1410172" cy="419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524028" y="2171700"/>
            <a:ext cx="1410172" cy="419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44700" y="2146300"/>
            <a:ext cx="698500" cy="406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752630" y="2160985"/>
            <a:ext cx="1384962" cy="419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743200" y="2942169"/>
            <a:ext cx="698500" cy="406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834043" y="5575300"/>
            <a:ext cx="1383491" cy="3656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217534" y="4582336"/>
            <a:ext cx="2078469" cy="523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137592" y="3788720"/>
            <a:ext cx="696451" cy="3656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441700" y="2946932"/>
            <a:ext cx="698500" cy="406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8" y="1012412"/>
            <a:ext cx="10480770" cy="53439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5478" y="244196"/>
            <a:ext cx="10515600" cy="76821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契約当事者年代別　相談の多い商品・役務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上位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位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4957308" y="2649538"/>
            <a:ext cx="4712798" cy="1943402"/>
          </a:xfrm>
          <a:prstGeom prst="wedgeEllipseCallout">
            <a:avLst>
              <a:gd name="adj1" fmla="val -62306"/>
              <a:gd name="adj2" fmla="val -2481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特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に</a:t>
            </a:r>
            <a:r>
              <a:rPr lang="ja-JP" altLang="en-US" sz="2000" b="1" dirty="0">
                <a:solidFill>
                  <a:schemeClr val="tx1"/>
                </a:solidFill>
              </a:rPr>
              <a:t>未成年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で</a:t>
            </a:r>
            <a:r>
              <a:rPr lang="ja-JP" altLang="en-US" sz="2000" b="1" dirty="0">
                <a:solidFill>
                  <a:schemeClr val="tx1"/>
                </a:solidFill>
              </a:rPr>
              <a:t>、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「健康食品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」や 「</a:t>
            </a:r>
            <a:r>
              <a:rPr lang="ja-JP" altLang="en-US" sz="2000" b="1" dirty="0">
                <a:solidFill>
                  <a:schemeClr val="tx1"/>
                </a:solidFill>
              </a:rPr>
              <a:t>化粧品</a:t>
            </a:r>
            <a:r>
              <a:rPr lang="ja-JP" altLang="en-US" sz="2000" b="1" dirty="0" smtClean="0">
                <a:solidFill>
                  <a:schemeClr val="tx1"/>
                </a:solidFill>
              </a:rPr>
              <a:t>」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</a:rPr>
              <a:t>の相談が多い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4406" y="3033333"/>
            <a:ext cx="8663188" cy="791335"/>
          </a:xfrm>
        </p:spPr>
        <p:txBody>
          <a:bodyPr anchor="ctr">
            <a:noAutofit/>
          </a:bodyPr>
          <a:lstStyle/>
          <a:p>
            <a:pPr algn="ctr"/>
            <a:r>
              <a:rPr lang="ja-JP" altLang="en-US" sz="49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49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49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49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架空請求」</a:t>
            </a:r>
            <a:r>
              <a:rPr lang="ja-JP" altLang="en-US" sz="49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依然として</a:t>
            </a:r>
            <a:r>
              <a:rPr lang="ja-JP" altLang="en-US" sz="49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多発</a:t>
            </a:r>
            <a:endParaRPr kumimoji="1" lang="ja-JP" altLang="en-US" sz="4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1130663" y="6358862"/>
            <a:ext cx="683339" cy="365125"/>
          </a:xfrm>
        </p:spPr>
        <p:txBody>
          <a:bodyPr/>
          <a:lstStyle/>
          <a:p>
            <a:fld id="{72992A1F-1419-4428-9969-7986D4958916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9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3" y="1272650"/>
            <a:ext cx="9122166" cy="538692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02190" y="624885"/>
            <a:ext cx="8985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「架空請求」</a:t>
            </a:r>
            <a:r>
              <a:rPr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の相談は</a:t>
            </a:r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依然として多い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3061873" y="2440819"/>
            <a:ext cx="1029875" cy="1088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1420838" y="1842878"/>
            <a:ext cx="820086" cy="874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6272011" y="1332770"/>
            <a:ext cx="2305319" cy="218656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ysClr val="windowText" lastClr="000000"/>
                </a:solidFill>
              </a:rPr>
              <a:t>架空請求の相談</a:t>
            </a:r>
            <a:endParaRPr kumimoji="1" lang="en-US" altLang="ja-JP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ysClr val="windowText" lastClr="000000"/>
                </a:solidFill>
              </a:rPr>
              <a:t>令和元年</a:t>
            </a:r>
            <a:r>
              <a:rPr lang="ja-JP" altLang="en-US" sz="1600" b="1" dirty="0" smtClean="0">
                <a:solidFill>
                  <a:sysClr val="windowText" lastClr="000000"/>
                </a:solidFill>
              </a:rPr>
              <a:t>度</a:t>
            </a:r>
            <a:endParaRPr lang="en-US" altLang="ja-JP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ysClr val="windowText" lastClr="000000"/>
                </a:solidFill>
              </a:rPr>
              <a:t>計</a:t>
            </a:r>
            <a:r>
              <a:rPr lang="en-US" altLang="ja-JP" sz="2800" b="1" dirty="0" smtClean="0">
                <a:solidFill>
                  <a:sysClr val="windowText" lastClr="000000"/>
                </a:solidFill>
              </a:rPr>
              <a:t>2,605 </a:t>
            </a:r>
            <a:r>
              <a:rPr kumimoji="1" lang="ja-JP" altLang="en-US" sz="1600" b="1" dirty="0" smtClean="0">
                <a:solidFill>
                  <a:sysClr val="windowText" lastClr="000000"/>
                </a:solidFill>
              </a:rPr>
              <a:t>件</a:t>
            </a:r>
            <a:endParaRPr kumimoji="1" lang="ja-JP" alt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765" y="114778"/>
            <a:ext cx="6470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相談の多い商品・役務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上位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位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36357" y="1694549"/>
            <a:ext cx="301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１）商品一般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商品の相談であることが明確であるが、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分類を特定できない、または</a:t>
            </a:r>
            <a:endParaRPr lang="en-US" altLang="ja-JP" sz="1200" dirty="0"/>
          </a:p>
          <a:p>
            <a:r>
              <a:rPr kumimoji="1" lang="ja-JP" altLang="en-US" sz="1200" dirty="0" smtClean="0"/>
              <a:t>特定する必要のないもの。</a:t>
            </a:r>
            <a:endParaRPr lang="en-US" altLang="ja-JP" sz="1200" dirty="0"/>
          </a:p>
          <a:p>
            <a:r>
              <a:rPr kumimoji="1" lang="ja-JP" altLang="en-US" sz="1200" dirty="0" smtClean="0"/>
              <a:t>身に覚えがなく債権の内容も不明な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請求に関する相談を含む</a:t>
            </a:r>
            <a:endParaRPr kumimoji="1" lang="en-US" altLang="ja-JP" sz="12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24872" y="2892010"/>
            <a:ext cx="31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※</a:t>
            </a:r>
            <a:r>
              <a:rPr lang="ja-JP" altLang="en-US" sz="1200" dirty="0" smtClean="0"/>
              <a:t>２）</a:t>
            </a:r>
            <a:r>
              <a:rPr kumimoji="1" lang="ja-JP" altLang="en-US" sz="1200" dirty="0" smtClean="0"/>
              <a:t>デジタルコンテンツその他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アダルトサイトと出会い系サイトを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除くサイト、その他内容が特定できない　サイト</a:t>
            </a:r>
            <a:endParaRPr kumimoji="1" lang="en-US" altLang="ja-JP" sz="12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7524" y="5306096"/>
            <a:ext cx="369332" cy="814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（１）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20310" y="5934319"/>
            <a:ext cx="369332" cy="844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（２）</a:t>
            </a:r>
            <a:endParaRPr kumimoji="1"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8097-657F-4448-8AE4-60BCA41CB72A}" type="slidenum">
              <a:rPr kumimoji="1" lang="ja-JP" altLang="en-US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fld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9332" y="1284328"/>
            <a:ext cx="527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件数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58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3534</Words>
  <Application>Microsoft Office PowerPoint</Application>
  <PresentationFormat>ワイド画面</PresentationFormat>
  <Paragraphs>753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39</vt:i4>
      </vt:variant>
    </vt:vector>
  </HeadingPairs>
  <TitlesOfParts>
    <vt:vector size="52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Trebuchet MS</vt:lpstr>
      <vt:lpstr>Wingdings 3</vt:lpstr>
      <vt:lpstr>Office テーマ</vt:lpstr>
      <vt:lpstr>Office Theme</vt:lpstr>
      <vt:lpstr>ファセット</vt:lpstr>
      <vt:lpstr>PowerPoint プレゼンテーション</vt:lpstr>
      <vt:lpstr>相談全体の特徴</vt:lpstr>
      <vt:lpstr>令和元年度相談件数</vt:lpstr>
      <vt:lpstr>１．「健康食品」「化粧品」の 定期購入に関する相談が増加</vt:lpstr>
      <vt:lpstr>PowerPoint プレゼンテーション</vt:lpstr>
      <vt:lpstr>インターネット通販による 「健康食品」「化粧品」の定期購入トラブルが増加</vt:lpstr>
      <vt:lpstr>契約当事者年代別　相談の多い商品・役務【上位5位】</vt:lpstr>
      <vt:lpstr>２．「架空請求」依然として多発</vt:lpstr>
      <vt:lpstr>PowerPoint プレゼンテーション</vt:lpstr>
      <vt:lpstr>「架空請求」依然として多発</vt:lpstr>
      <vt:lpstr>PowerPoint プレゼンテーション</vt:lpstr>
      <vt:lpstr>３．電気の契約切り替えのトラブルが増加傾向</vt:lpstr>
      <vt:lpstr>電気の契約切り替えのトラブルが拡大傾向</vt:lpstr>
      <vt:lpstr>PowerPoint プレゼンテーション</vt:lpstr>
      <vt:lpstr>４．販売方法・手口では 「インターネット通販」、「定期購入」の 相談が顕著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５．新型コロナウイルス関連の相談は ３ヶ月で1,168件</vt:lpstr>
      <vt:lpstr>PowerPoint プレゼンテーション</vt:lpstr>
      <vt:lpstr>PowerPoint プレゼンテーション</vt:lpstr>
      <vt:lpstr>PowerPoint プレゼンテーション</vt:lpstr>
      <vt:lpstr>６．危害に関する相談では 「健康食品」「化粧品」などの 健康被害の相談が増加</vt:lpstr>
      <vt:lpstr>PowerPoint プレゼンテーション</vt:lpstr>
      <vt:lpstr>PowerPoint プレゼンテーション</vt:lpstr>
      <vt:lpstr>≪若年層と高齢者層の相談の特徴≫ １．20歳未満の若年者の相談が大幅に増加</vt:lpstr>
      <vt:lpstr>令和元年度 若者(30歳未満)相談件数</vt:lpstr>
      <vt:lpstr>PowerPoint プレゼンテーション</vt:lpstr>
      <vt:lpstr>PowerPoint プレゼンテーション</vt:lpstr>
      <vt:lpstr>PowerPoint プレゼンテーション</vt:lpstr>
      <vt:lpstr>≪若年層と高齢者層の相談の特徴≫ ２．65歳以上の高齢者の相談はやや減少</vt:lpstr>
      <vt:lpstr>令和元年度 高齢者(65歳以上)相談件数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2020-07-27T06:01:50Z</dcterms:created>
  <dcterms:modified xsi:type="dcterms:W3CDTF">2020-07-31T00:47:17Z</dcterms:modified>
</cp:coreProperties>
</file>