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清水　康平" initials="清水　康平" lastIdx="1" clrIdx="0">
    <p:extLst>
      <p:ext uri="{19B8F6BF-5375-455C-9EA6-DF929625EA0E}">
        <p15:presenceInfo xmlns:p15="http://schemas.microsoft.com/office/powerpoint/2012/main" userId="S-1-5-21-161959346-1900351369-444732941-194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A61"/>
    <a:srgbClr val="FFFBFF"/>
    <a:srgbClr val="0E6EB8"/>
    <a:srgbClr val="F66AF6"/>
    <a:srgbClr val="FBBDFB"/>
    <a:srgbClr val="FFEBAB"/>
    <a:srgbClr val="BC0AB4"/>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2" autoAdjust="0"/>
    <p:restoredTop sz="94660"/>
  </p:normalViewPr>
  <p:slideViewPr>
    <p:cSldViewPr snapToGrid="0" showGuides="1">
      <p:cViewPr>
        <p:scale>
          <a:sx n="150" d="100"/>
          <a:sy n="150" d="100"/>
        </p:scale>
        <p:origin x="-3210" y="-8544"/>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3F6EEA4-E241-4C4E-9511-F5EA23A63D7E}" type="datetimeFigureOut">
              <a:rPr kumimoji="1" lang="ja-JP" altLang="en-US" smtClean="0"/>
              <a:t>2020/4/9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0883186B-DA1E-4D01-A0CF-566B0AB838C4}" type="slidenum">
              <a:rPr kumimoji="1" lang="ja-JP" altLang="en-US" smtClean="0"/>
              <a:t>‹#›</a:t>
            </a:fld>
            <a:endParaRPr kumimoji="1" lang="ja-JP" altLang="en-US"/>
          </a:p>
        </p:txBody>
      </p:sp>
    </p:spTree>
    <p:extLst>
      <p:ext uri="{BB962C8B-B14F-4D97-AF65-F5344CB8AC3E}">
        <p14:creationId xmlns:p14="http://schemas.microsoft.com/office/powerpoint/2010/main" val="93339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20F70F-B0AD-46C7-AC25-D149F1F31A7E}" type="slidenum">
              <a:rPr kumimoji="1" lang="ja-JP" altLang="en-US" smtClean="0"/>
              <a:t>2</a:t>
            </a:fld>
            <a:endParaRPr kumimoji="1" lang="ja-JP" altLang="en-US"/>
          </a:p>
        </p:txBody>
      </p:sp>
    </p:spTree>
    <p:extLst>
      <p:ext uri="{BB962C8B-B14F-4D97-AF65-F5344CB8AC3E}">
        <p14:creationId xmlns:p14="http://schemas.microsoft.com/office/powerpoint/2010/main" val="235144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2628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24751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390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99652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223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00255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58925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99110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578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9820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42148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8F80C0D2-A8FB-4921-92ED-673C58564FAA}" type="datetimeFigureOut">
              <a:rPr kumimoji="1" lang="ja-JP" altLang="en-US" smtClean="0"/>
              <a:t>2020/4/9</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103735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g"/><Relationship Id="rId18" Type="http://schemas.openxmlformats.org/officeDocument/2006/relationships/image" Target="../media/image30.jpeg"/><Relationship Id="rId26" Type="http://schemas.openxmlformats.org/officeDocument/2006/relationships/image" Target="../media/image37.jpeg"/><Relationship Id="rId3" Type="http://schemas.openxmlformats.org/officeDocument/2006/relationships/image" Target="../media/image16.png"/><Relationship Id="rId21" Type="http://schemas.openxmlformats.org/officeDocument/2006/relationships/image" Target="../media/image32.pn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29.png"/><Relationship Id="rId25" Type="http://schemas.openxmlformats.org/officeDocument/2006/relationships/image" Target="../media/image36.jpeg"/><Relationship Id="rId2" Type="http://schemas.openxmlformats.org/officeDocument/2006/relationships/notesSlide" Target="../notesSlides/notesSlide1.xml"/><Relationship Id="rId16"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24"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4.png"/><Relationship Id="rId10" Type="http://schemas.openxmlformats.org/officeDocument/2006/relationships/image" Target="../media/image23.jpeg"/><Relationship Id="rId19" Type="http://schemas.openxmlformats.org/officeDocument/2006/relationships/hyperlink" Target="https://twitter.com/osaka_chiantai/" TargetMode="External"/><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 Id="rId22"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rotWithShape="1">
          <a:blip r:embed="rId2">
            <a:extLst>
              <a:ext uri="{28A0092B-C50C-407E-A947-70E740481C1C}">
                <a14:useLocalDpi xmlns:a14="http://schemas.microsoft.com/office/drawing/2010/main" val="0"/>
              </a:ext>
            </a:extLst>
          </a:blip>
          <a:srcRect l="25925" r="25969"/>
          <a:stretch/>
        </p:blipFill>
        <p:spPr>
          <a:xfrm>
            <a:off x="0" y="1"/>
            <a:ext cx="10691813" cy="15119350"/>
          </a:xfrm>
          <a:prstGeom prst="rect">
            <a:avLst/>
          </a:prstGeom>
        </p:spPr>
      </p:pic>
      <p:sp>
        <p:nvSpPr>
          <p:cNvPr id="13" name="正方形/長方形 12" hidden="1"/>
          <p:cNvSpPr/>
          <p:nvPr/>
        </p:nvSpPr>
        <p:spPr>
          <a:xfrm>
            <a:off x="377906" y="2860631"/>
            <a:ext cx="9936000" cy="11880000"/>
          </a:xfrm>
          <a:prstGeom prst="rect">
            <a:avLst/>
          </a:prstGeom>
          <a:solidFill>
            <a:schemeClr val="bg1"/>
          </a:solidFill>
          <a:ln>
            <a:solidFill>
              <a:srgbClr val="0E6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p:cNvCxnSpPr/>
          <p:nvPr/>
        </p:nvCxnSpPr>
        <p:spPr>
          <a:xfrm>
            <a:off x="305865" y="2666068"/>
            <a:ext cx="1002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22280" y="465107"/>
            <a:ext cx="7566495" cy="1969770"/>
          </a:xfrm>
          <a:prstGeom prst="rect">
            <a:avLst/>
          </a:prstGeom>
          <a:noFill/>
        </p:spPr>
        <p:txBody>
          <a:bodyPr wrap="none" lIns="91440" tIns="45720" rIns="91440" bIns="45720">
            <a:spAutoFit/>
          </a:bodyPr>
          <a:lstStyle/>
          <a:p>
            <a:r>
              <a:rPr lang="ja-JP" altLang="en-US" dirty="0" smtClean="0">
                <a:ln w="0">
                  <a:noFill/>
                </a:ln>
                <a:solidFill>
                  <a:srgbClr val="00B050"/>
                </a:solidFill>
                <a:latin typeface="Meiryo UI" panose="020B0604030504040204" pitchFamily="50" charset="-128"/>
                <a:ea typeface="Meiryo UI" panose="020B0604030504040204" pitchFamily="50" charset="-128"/>
              </a:rPr>
              <a:t>大阪府 青少年・地域安全室 治安対策課</a:t>
            </a:r>
            <a:r>
              <a:rPr lang="en-US" altLang="ja-JP" dirty="0" smtClean="0">
                <a:ln w="0">
                  <a:noFill/>
                </a:ln>
                <a:solidFill>
                  <a:srgbClr val="00B050"/>
                </a:solidFill>
                <a:latin typeface="Meiryo UI" panose="020B0604030504040204" pitchFamily="50" charset="-128"/>
                <a:ea typeface="Meiryo UI" panose="020B0604030504040204" pitchFamily="50" charset="-128"/>
              </a:rPr>
              <a:t>  </a:t>
            </a:r>
            <a:r>
              <a:rPr lang="ja-JP" altLang="en-US" dirty="0" smtClean="0">
                <a:ln w="0">
                  <a:noFill/>
                </a:ln>
                <a:solidFill>
                  <a:srgbClr val="00B050"/>
                </a:solidFill>
                <a:latin typeface="Meiryo UI" panose="020B0604030504040204" pitchFamily="50" charset="-128"/>
                <a:ea typeface="Meiryo UI" panose="020B0604030504040204" pitchFamily="50" charset="-128"/>
              </a:rPr>
              <a:t>発行</a:t>
            </a:r>
            <a:endParaRPr lang="en-US" altLang="ja-JP" cap="none" spc="0" dirty="0" smtClean="0">
              <a:ln w="0">
                <a:noFill/>
              </a:ln>
              <a:solidFill>
                <a:srgbClr val="00B050"/>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rgbClr val="00B050"/>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rgbClr val="00B050"/>
              </a:solidFill>
              <a:latin typeface="Meiryo UI" panose="020B0604030504040204" pitchFamily="50" charset="-128"/>
              <a:ea typeface="Meiryo UI" panose="020B0604030504040204" pitchFamily="50" charset="-128"/>
            </a:endParaRPr>
          </a:p>
          <a:p>
            <a:r>
              <a:rPr lang="zh-CN" altLang="en-US" sz="2000" b="1" dirty="0" smtClean="0">
                <a:ln w="0">
                  <a:noFill/>
                </a:ln>
                <a:solidFill>
                  <a:srgbClr val="00B050"/>
                </a:solidFill>
                <a:latin typeface="Meiryo UI" panose="020B0604030504040204" pitchFamily="50" charset="-128"/>
                <a:ea typeface="Meiryo UI" panose="020B0604030504040204" pitchFamily="50" charset="-128"/>
              </a:rPr>
              <a:t>第３</a:t>
            </a:r>
            <a:r>
              <a:rPr lang="ja-JP" altLang="en-US" sz="2000" b="1" dirty="0" smtClean="0">
                <a:ln w="0">
                  <a:noFill/>
                </a:ln>
                <a:solidFill>
                  <a:srgbClr val="00B050"/>
                </a:solidFill>
                <a:latin typeface="Meiryo UI" panose="020B0604030504040204" pitchFamily="50" charset="-128"/>
                <a:ea typeface="Meiryo UI" panose="020B0604030504040204" pitchFamily="50" charset="-128"/>
              </a:rPr>
              <a:t>１</a:t>
            </a:r>
            <a:r>
              <a:rPr lang="zh-CN" altLang="en-US" sz="2000" b="1" dirty="0" smtClean="0">
                <a:ln w="0">
                  <a:noFill/>
                </a:ln>
                <a:solidFill>
                  <a:srgbClr val="00B050"/>
                </a:solidFill>
                <a:latin typeface="Meiryo UI" panose="020B0604030504040204" pitchFamily="50" charset="-128"/>
                <a:ea typeface="Meiryo UI" panose="020B0604030504040204" pitchFamily="50" charset="-128"/>
              </a:rPr>
              <a:t>号</a:t>
            </a:r>
            <a:r>
              <a:rPr lang="zh-CN" altLang="en-US" sz="1600" dirty="0">
                <a:ln w="0">
                  <a:noFill/>
                </a:ln>
                <a:solidFill>
                  <a:srgbClr val="00B050"/>
                </a:solidFill>
                <a:latin typeface="Meiryo UI" panose="020B0604030504040204" pitchFamily="50" charset="-128"/>
                <a:ea typeface="Meiryo UI" panose="020B0604030504040204" pitchFamily="50" charset="-128"/>
              </a:rPr>
              <a:t>　</a:t>
            </a:r>
            <a:r>
              <a:rPr lang="en-US" altLang="zh-CN" sz="1600" dirty="0">
                <a:ln w="0">
                  <a:noFill/>
                </a:ln>
                <a:solidFill>
                  <a:srgbClr val="00B050"/>
                </a:solidFill>
                <a:latin typeface="Meiryo UI" panose="020B0604030504040204" pitchFamily="50" charset="-128"/>
                <a:ea typeface="Meiryo UI" panose="020B0604030504040204" pitchFamily="50" charset="-128"/>
              </a:rPr>
              <a:t>(</a:t>
            </a:r>
            <a:r>
              <a:rPr lang="zh-CN" altLang="en-US" sz="1600" dirty="0" smtClean="0">
                <a:ln w="0">
                  <a:noFill/>
                </a:ln>
                <a:solidFill>
                  <a:srgbClr val="00B050"/>
                </a:solidFill>
                <a:latin typeface="Meiryo UI" panose="020B0604030504040204" pitchFamily="50" charset="-128"/>
                <a:ea typeface="Meiryo UI" panose="020B0604030504040204" pitchFamily="50" charset="-128"/>
              </a:rPr>
              <a:t>令和</a:t>
            </a:r>
            <a:r>
              <a:rPr lang="ja-JP" altLang="en-US" sz="1600" dirty="0" smtClean="0">
                <a:ln w="0">
                  <a:noFill/>
                </a:ln>
                <a:solidFill>
                  <a:srgbClr val="00B050"/>
                </a:solidFill>
                <a:latin typeface="Meiryo UI" panose="020B0604030504040204" pitchFamily="50" charset="-128"/>
                <a:ea typeface="Meiryo UI" panose="020B0604030504040204" pitchFamily="50" charset="-128"/>
              </a:rPr>
              <a:t>２</a:t>
            </a:r>
            <a:r>
              <a:rPr lang="zh-CN" altLang="en-US" sz="1600" dirty="0" smtClean="0">
                <a:ln w="0">
                  <a:noFill/>
                </a:ln>
                <a:solidFill>
                  <a:srgbClr val="00B050"/>
                </a:solidFill>
                <a:latin typeface="Meiryo UI" panose="020B0604030504040204" pitchFamily="50" charset="-128"/>
                <a:ea typeface="Meiryo UI" panose="020B0604030504040204" pitchFamily="50" charset="-128"/>
              </a:rPr>
              <a:t>年</a:t>
            </a:r>
            <a:r>
              <a:rPr lang="ja-JP" altLang="en-US" sz="1600" dirty="0" smtClean="0">
                <a:ln w="0">
                  <a:noFill/>
                </a:ln>
                <a:solidFill>
                  <a:srgbClr val="00B050"/>
                </a:solidFill>
                <a:latin typeface="Meiryo UI" panose="020B0604030504040204" pitchFamily="50" charset="-128"/>
                <a:ea typeface="Meiryo UI" panose="020B0604030504040204" pitchFamily="50" charset="-128"/>
              </a:rPr>
              <a:t>４</a:t>
            </a:r>
            <a:r>
              <a:rPr lang="zh-CN" altLang="en-US" sz="1600" dirty="0" smtClean="0">
                <a:ln w="0">
                  <a:noFill/>
                </a:ln>
                <a:solidFill>
                  <a:srgbClr val="00B050"/>
                </a:solidFill>
                <a:latin typeface="Meiryo UI" panose="020B0604030504040204" pitchFamily="50" charset="-128"/>
                <a:ea typeface="Meiryo UI" panose="020B0604030504040204" pitchFamily="50" charset="-128"/>
              </a:rPr>
              <a:t>月</a:t>
            </a:r>
            <a:r>
              <a:rPr lang="zh-CN" altLang="en-US" sz="1600" dirty="0">
                <a:ln w="0">
                  <a:noFill/>
                </a:ln>
                <a:solidFill>
                  <a:srgbClr val="00B050"/>
                </a:solidFill>
                <a:latin typeface="Meiryo UI" panose="020B0604030504040204" pitchFamily="50" charset="-128"/>
                <a:ea typeface="Meiryo UI" panose="020B0604030504040204" pitchFamily="50" charset="-128"/>
              </a:rPr>
              <a:t>発行</a:t>
            </a:r>
            <a:r>
              <a:rPr lang="en-US" altLang="zh-CN" sz="1600" dirty="0">
                <a:ln w="0">
                  <a:noFill/>
                </a:ln>
                <a:solidFill>
                  <a:srgbClr val="00B050"/>
                </a:solidFill>
                <a:latin typeface="Meiryo UI" panose="020B0604030504040204" pitchFamily="50" charset="-128"/>
                <a:ea typeface="Meiryo UI" panose="020B0604030504040204" pitchFamily="50" charset="-128"/>
              </a:rPr>
              <a:t>)</a:t>
            </a:r>
            <a:r>
              <a:rPr lang="zh-CN" altLang="en-US" sz="1600" dirty="0">
                <a:ln w="0">
                  <a:noFill/>
                </a:ln>
                <a:solidFill>
                  <a:srgbClr val="00B050"/>
                </a:solidFill>
                <a:latin typeface="Meiryo UI" panose="020B0604030504040204" pitchFamily="50" charset="-128"/>
                <a:ea typeface="Meiryo UI" panose="020B0604030504040204" pitchFamily="50" charset="-128"/>
              </a:rPr>
              <a:t>　発行：年</a:t>
            </a:r>
            <a:r>
              <a:rPr lang="zh-CN" altLang="en-US" sz="1600" dirty="0" smtClean="0">
                <a:ln w="0">
                  <a:noFill/>
                </a:ln>
                <a:solidFill>
                  <a:srgbClr val="00B050"/>
                </a:solidFill>
                <a:latin typeface="Meiryo UI" panose="020B0604030504040204" pitchFamily="50" charset="-128"/>
                <a:ea typeface="Meiryo UI" panose="020B0604030504040204" pitchFamily="50" charset="-128"/>
              </a:rPr>
              <a:t>３回</a:t>
            </a:r>
            <a:endParaRPr lang="zh-CN" altLang="en-US" sz="1600" dirty="0">
              <a:ln w="0">
                <a:noFill/>
              </a:ln>
              <a:solidFill>
                <a:srgbClr val="00B050"/>
              </a:solidFill>
              <a:latin typeface="Meiryo UI" panose="020B0604030504040204" pitchFamily="50" charset="-128"/>
              <a:ea typeface="Meiryo UI" panose="020B0604030504040204" pitchFamily="50" charset="-128"/>
            </a:endParaRPr>
          </a:p>
        </p:txBody>
      </p:sp>
      <p:pic>
        <p:nvPicPr>
          <p:cNvPr id="1026" name="Picture 2" descr="https://www.unic.or.jp/files/sdg_logo_en_2.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221" t="7221" r="7221" b="7221"/>
          <a:stretch/>
        </p:blipFill>
        <p:spPr bwMode="auto">
          <a:xfrm>
            <a:off x="7651534" y="511046"/>
            <a:ext cx="2685256" cy="189904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7092253" y="11902002"/>
            <a:ext cx="3429768" cy="2976108"/>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93" y="11902001"/>
            <a:ext cx="4046649" cy="3034986"/>
          </a:xfrm>
          <a:prstGeom prst="rect">
            <a:avLst/>
          </a:prstGeom>
          <a:ln>
            <a:noFill/>
          </a:ln>
          <a:effectLst>
            <a:softEdge rad="112500"/>
          </a:effectLst>
        </p:spPr>
      </p:pic>
      <p:sp>
        <p:nvSpPr>
          <p:cNvPr id="34" name="角丸四角形 33"/>
          <p:cNvSpPr/>
          <p:nvPr/>
        </p:nvSpPr>
        <p:spPr>
          <a:xfrm>
            <a:off x="240954" y="2766788"/>
            <a:ext cx="10305942" cy="1247747"/>
          </a:xfrm>
          <a:prstGeom prst="roundRect">
            <a:avLst/>
          </a:prstGeom>
          <a:gradFill>
            <a:gsLst>
              <a:gs pos="55000">
                <a:srgbClr val="F66AF6">
                  <a:alpha val="15000"/>
                </a:srgbClr>
              </a:gs>
              <a:gs pos="7000">
                <a:srgbClr val="F66AF6">
                  <a:alpha val="0"/>
                </a:srgbClr>
              </a:gs>
              <a:gs pos="93000">
                <a:srgbClr val="FBBDFB">
                  <a:alpha val="29000"/>
                </a:srgbClr>
              </a:gs>
              <a:gs pos="34000">
                <a:srgbClr val="F66AF6">
                  <a:alpha val="21000"/>
                </a:srgbClr>
              </a:gs>
            </a:gsLst>
            <a:lin ang="21594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437" y="2795632"/>
            <a:ext cx="1126375" cy="1126375"/>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0145" y="2897963"/>
            <a:ext cx="1010055" cy="1010055"/>
          </a:xfrm>
          <a:prstGeom prst="rect">
            <a:avLst/>
          </a:prstGeom>
        </p:spPr>
      </p:pic>
      <p:sp>
        <p:nvSpPr>
          <p:cNvPr id="35" name="正方形/長方形 34"/>
          <p:cNvSpPr/>
          <p:nvPr/>
        </p:nvSpPr>
        <p:spPr>
          <a:xfrm>
            <a:off x="7075311" y="6252080"/>
            <a:ext cx="3440289" cy="2824652"/>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119886" y="12211411"/>
            <a:ext cx="3427010" cy="2677656"/>
          </a:xfrm>
          <a:prstGeom prst="rect">
            <a:avLst/>
          </a:prstGeom>
          <a:noFill/>
        </p:spPr>
        <p:txBody>
          <a:bodyPr wrap="square" rtlCol="0">
            <a:spAutoFit/>
          </a:bodyPr>
          <a:lstStyle/>
          <a:p>
            <a:r>
              <a:rPr lang="ja-JP" altLang="ja-JP" sz="1400" dirty="0">
                <a:latin typeface="HG丸ｺﾞｼｯｸM-PRO" panose="020F0600000000000000" pitchFamily="50" charset="-128"/>
                <a:ea typeface="HG丸ｺﾞｼｯｸM-PRO" panose="020F0600000000000000" pitchFamily="50" charset="-128"/>
              </a:rPr>
              <a:t>　大阪市東住吉区では、８年前から、犯罪の未然防止を行うため、</a:t>
            </a:r>
            <a:r>
              <a:rPr lang="ja-JP" altLang="ja-JP" sz="1400" b="1" dirty="0" err="1">
                <a:latin typeface="HG丸ｺﾞｼｯｸM-PRO" panose="020F0600000000000000" pitchFamily="50" charset="-128"/>
                <a:ea typeface="HG丸ｺﾞｼｯｸM-PRO" panose="020F0600000000000000" pitchFamily="50" charset="-128"/>
              </a:rPr>
              <a:t>ながら</a:t>
            </a:r>
            <a:r>
              <a:rPr lang="ja-JP" altLang="ja-JP" sz="1400" dirty="0" smtClean="0">
                <a:latin typeface="HG丸ｺﾞｼｯｸM-PRO" panose="020F0600000000000000" pitchFamily="50" charset="-128"/>
                <a:ea typeface="HG丸ｺﾞｼｯｸM-PRO" panose="020F0600000000000000" pitchFamily="50" charset="-128"/>
              </a:rPr>
              <a:t>パト</a:t>
            </a:r>
            <a:r>
              <a:rPr lang="ja-JP" altLang="en-US" sz="1400" dirty="0" smtClean="0">
                <a:latin typeface="HG丸ｺﾞｼｯｸM-PRO" panose="020F0600000000000000" pitchFamily="50" charset="-128"/>
                <a:ea typeface="HG丸ｺﾞｼｯｸM-PRO" panose="020F0600000000000000" pitchFamily="50" charset="-128"/>
              </a:rPr>
              <a:t>ロ</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err="1" smtClean="0">
                <a:latin typeface="HG丸ｺﾞｼｯｸM-PRO" panose="020F0600000000000000" pitchFamily="50" charset="-128"/>
                <a:ea typeface="HG丸ｺﾞｼｯｸM-PRO" panose="020F0600000000000000" pitchFamily="50" charset="-128"/>
              </a:rPr>
              <a:t>ー</a:t>
            </a:r>
            <a:r>
              <a:rPr lang="ja-JP" altLang="ja-JP" sz="1400" dirty="0" smtClean="0">
                <a:latin typeface="HG丸ｺﾞｼｯｸM-PRO" panose="020F0600000000000000" pitchFamily="50" charset="-128"/>
                <a:ea typeface="HG丸ｺﾞｼｯｸM-PRO" panose="020F0600000000000000" pitchFamily="50" charset="-128"/>
              </a:rPr>
              <a:t>ル隊</a:t>
            </a:r>
            <a:r>
              <a:rPr lang="ja-JP" altLang="ja-JP" sz="1400" dirty="0">
                <a:latin typeface="HG丸ｺﾞｼｯｸM-PRO" panose="020F0600000000000000" pitchFamily="50" charset="-128"/>
                <a:ea typeface="HG丸ｺﾞｼｯｸM-PRO" panose="020F0600000000000000" pitchFamily="50" charset="-128"/>
              </a:rPr>
              <a:t>を区役所</a:t>
            </a:r>
            <a:r>
              <a:rPr lang="ja-JP" altLang="ja-JP" sz="1400" dirty="0" smtClean="0">
                <a:latin typeface="HG丸ｺﾞｼｯｸM-PRO" panose="020F0600000000000000" pitchFamily="50" charset="-128"/>
                <a:ea typeface="HG丸ｺﾞｼｯｸM-PRO" panose="020F0600000000000000" pitchFamily="50" charset="-128"/>
              </a:rPr>
              <a:t>が</a:t>
            </a:r>
            <a:r>
              <a:rPr lang="ja-JP" altLang="en-US" sz="1400" dirty="0" smtClean="0">
                <a:latin typeface="HG丸ｺﾞｼｯｸM-PRO" panose="020F0600000000000000" pitchFamily="50" charset="-128"/>
                <a:ea typeface="HG丸ｺﾞｼｯｸM-PRO" panose="020F0600000000000000" pitchFamily="50" charset="-128"/>
              </a:rPr>
              <a:t>募集して</a:t>
            </a:r>
            <a:r>
              <a:rPr lang="ja-JP" altLang="en-US" sz="1400" dirty="0">
                <a:latin typeface="HG丸ｺﾞｼｯｸM-PRO" panose="020F0600000000000000" pitchFamily="50" charset="-128"/>
                <a:ea typeface="HG丸ｺﾞｼｯｸM-PRO" panose="020F0600000000000000" pitchFamily="50" charset="-128"/>
              </a:rPr>
              <a:t>い</a:t>
            </a:r>
            <a:r>
              <a:rPr lang="ja-JP" altLang="ja-JP" sz="1400" dirty="0" smtClean="0">
                <a:latin typeface="HG丸ｺﾞｼｯｸM-PRO" panose="020F0600000000000000" pitchFamily="50" charset="-128"/>
                <a:ea typeface="HG丸ｺﾞｼｯｸM-PRO" panose="020F0600000000000000" pitchFamily="50" charset="-128"/>
              </a:rPr>
              <a:t>ます。</a:t>
            </a:r>
            <a:r>
              <a:rPr lang="ja-JP" altLang="en-US" sz="1400" dirty="0" smtClean="0">
                <a:latin typeface="HG丸ｺﾞｼｯｸM-PRO" panose="020F0600000000000000" pitchFamily="50" charset="-128"/>
                <a:ea typeface="HG丸ｺﾞｼｯｸM-PRO" panose="020F0600000000000000" pitchFamily="50" charset="-128"/>
              </a:rPr>
              <a:t>　</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現在</a:t>
            </a:r>
            <a:r>
              <a:rPr lang="ja-JP" altLang="ja-JP" sz="1400" dirty="0">
                <a:latin typeface="HG丸ｺﾞｼｯｸM-PRO" panose="020F0600000000000000" pitchFamily="50" charset="-128"/>
                <a:ea typeface="HG丸ｺﾞｼｯｸM-PRO" panose="020F0600000000000000" pitchFamily="50" charset="-128"/>
              </a:rPr>
              <a:t>、隊員</a:t>
            </a:r>
            <a:r>
              <a:rPr lang="ja-JP" altLang="ja-JP" sz="1400" dirty="0" smtClean="0">
                <a:latin typeface="HG丸ｺﾞｼｯｸM-PRO" panose="020F0600000000000000" pitchFamily="50" charset="-128"/>
                <a:ea typeface="HG丸ｺﾞｼｯｸM-PRO" panose="020F0600000000000000" pitchFamily="50" charset="-128"/>
              </a:rPr>
              <a:t>は１０</a:t>
            </a:r>
            <a:r>
              <a:rPr lang="ja-JP" altLang="en-US" sz="1400" dirty="0" smtClean="0">
                <a:latin typeface="HG丸ｺﾞｼｯｸM-PRO" panose="020F0600000000000000" pitchFamily="50" charset="-128"/>
                <a:ea typeface="HG丸ｺﾞｼｯｸM-PRO" panose="020F0600000000000000" pitchFamily="50" charset="-128"/>
              </a:rPr>
              <a:t>４</a:t>
            </a:r>
            <a:r>
              <a:rPr lang="ja-JP" altLang="ja-JP" sz="1400" dirty="0" smtClean="0">
                <a:latin typeface="HG丸ｺﾞｼｯｸM-PRO" panose="020F0600000000000000" pitchFamily="50" charset="-128"/>
                <a:ea typeface="HG丸ｺﾞｼｯｸM-PRO" panose="020F0600000000000000" pitchFamily="50" charset="-128"/>
              </a:rPr>
              <a:t>４人</a:t>
            </a:r>
            <a:r>
              <a:rPr lang="ja-JP" altLang="ja-JP" sz="1400" dirty="0">
                <a:latin typeface="HG丸ｺﾞｼｯｸM-PRO" panose="020F0600000000000000" pitchFamily="50" charset="-128"/>
                <a:ea typeface="HG丸ｺﾞｼｯｸM-PRO" panose="020F0600000000000000" pitchFamily="50" charset="-128"/>
              </a:rPr>
              <a:t>（令和</a:t>
            </a:r>
            <a:r>
              <a:rPr lang="ja-JP" altLang="ja-JP" sz="1400" dirty="0" smtClean="0">
                <a:latin typeface="HG丸ｺﾞｼｯｸM-PRO" panose="020F0600000000000000" pitchFamily="50" charset="-128"/>
                <a:ea typeface="HG丸ｺﾞｼｯｸM-PRO" panose="020F0600000000000000" pitchFamily="50" charset="-128"/>
              </a:rPr>
              <a:t>２年</a:t>
            </a:r>
            <a:r>
              <a:rPr lang="ja-JP" altLang="en-US" sz="1400" dirty="0" smtClean="0">
                <a:latin typeface="HG丸ｺﾞｼｯｸM-PRO" panose="020F0600000000000000" pitchFamily="50" charset="-128"/>
                <a:ea typeface="HG丸ｺﾞｼｯｸM-PRO" panose="020F0600000000000000" pitchFamily="50" charset="-128"/>
              </a:rPr>
              <a:t>２</a:t>
            </a:r>
            <a:r>
              <a:rPr lang="ja-JP" altLang="ja-JP" sz="1400" dirty="0" smtClean="0">
                <a:latin typeface="HG丸ｺﾞｼｯｸM-PRO" panose="020F0600000000000000" pitchFamily="50" charset="-128"/>
                <a:ea typeface="HG丸ｺﾞｼｯｸM-PRO" panose="020F0600000000000000" pitchFamily="50" charset="-128"/>
              </a:rPr>
              <a:t>月末現在</a:t>
            </a:r>
            <a:r>
              <a:rPr lang="ja-JP" altLang="ja-JP" sz="1400" dirty="0">
                <a:latin typeface="HG丸ｺﾞｼｯｸM-PRO" panose="020F0600000000000000" pitchFamily="50" charset="-128"/>
                <a:ea typeface="HG丸ｺﾞｼｯｸM-PRO" panose="020F0600000000000000" pitchFamily="50" charset="-128"/>
              </a:rPr>
              <a:t>）登録されています。</a:t>
            </a:r>
          </a:p>
          <a:p>
            <a:r>
              <a:rPr lang="ja-JP" altLang="ja-JP"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区役所</a:t>
            </a:r>
            <a:r>
              <a:rPr lang="ja-JP" altLang="ja-JP" sz="1400" dirty="0" smtClean="0">
                <a:latin typeface="HG丸ｺﾞｼｯｸM-PRO" panose="020F0600000000000000" pitchFamily="50" charset="-128"/>
                <a:ea typeface="HG丸ｺﾞｼｯｸM-PRO" panose="020F0600000000000000" pitchFamily="50" charset="-128"/>
              </a:rPr>
              <a:t>では</a:t>
            </a:r>
            <a:r>
              <a:rPr lang="ja-JP" altLang="ja-JP" sz="1400" dirty="0">
                <a:latin typeface="HG丸ｺﾞｼｯｸM-PRO" panose="020F0600000000000000" pitchFamily="50" charset="-128"/>
                <a:ea typeface="HG丸ｺﾞｼｯｸM-PRO" panose="020F0600000000000000" pitchFamily="50" charset="-128"/>
              </a:rPr>
              <a:t>、登録された隊員に認定書と共に</a:t>
            </a:r>
            <a:r>
              <a:rPr lang="ja-JP" altLang="ja-JP" sz="1400" dirty="0" smtClean="0">
                <a:latin typeface="HG丸ｺﾞｼｯｸM-PRO" panose="020F0600000000000000" pitchFamily="50" charset="-128"/>
                <a:ea typeface="HG丸ｺﾞｼｯｸM-PRO" panose="020F0600000000000000" pitchFamily="50" charset="-128"/>
              </a:rPr>
              <a:t>オリジナルトートバッ</a:t>
            </a:r>
            <a:r>
              <a:rPr lang="ja-JP" altLang="en-US" sz="1400" dirty="0" smtClean="0">
                <a:latin typeface="HG丸ｺﾞｼｯｸM-PRO" panose="020F0600000000000000" pitchFamily="50" charset="-128"/>
                <a:ea typeface="HG丸ｺﾞｼｯｸM-PRO" panose="020F0600000000000000" pitchFamily="50" charset="-128"/>
              </a:rPr>
              <a:t>グ</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ひったくり</a:t>
            </a:r>
            <a:r>
              <a:rPr lang="ja-JP" altLang="ja-JP" sz="1400" dirty="0" smtClean="0">
                <a:latin typeface="HG丸ｺﾞｼｯｸM-PRO" panose="020F0600000000000000" pitchFamily="50" charset="-128"/>
                <a:ea typeface="HG丸ｺﾞｼｯｸM-PRO" panose="020F0600000000000000" pitchFamily="50" charset="-128"/>
              </a:rPr>
              <a:t>防止カバーなど</a:t>
            </a:r>
            <a:r>
              <a:rPr lang="ja-JP" altLang="en-US" sz="1400" dirty="0" smtClean="0">
                <a:latin typeface="HG丸ｺﾞｼｯｸM-PRO" panose="020F0600000000000000" pitchFamily="50" charset="-128"/>
                <a:ea typeface="HG丸ｺﾞｼｯｸM-PRO" panose="020F0600000000000000" pitchFamily="50" charset="-128"/>
              </a:rPr>
              <a:t>の防犯グッズを</a:t>
            </a:r>
            <a:r>
              <a:rPr lang="ja-JP" altLang="ja-JP" sz="1400" dirty="0" smtClean="0">
                <a:latin typeface="HG丸ｺﾞｼｯｸM-PRO" panose="020F0600000000000000" pitchFamily="50" charset="-128"/>
                <a:ea typeface="HG丸ｺﾞｼｯｸM-PRO" panose="020F0600000000000000" pitchFamily="50" charset="-128"/>
              </a:rPr>
              <a:t>配布</a:t>
            </a:r>
            <a:r>
              <a:rPr lang="ja-JP" altLang="ja-JP" sz="1400" dirty="0">
                <a:latin typeface="HG丸ｺﾞｼｯｸM-PRO" panose="020F0600000000000000" pitchFamily="50" charset="-128"/>
                <a:ea typeface="HG丸ｺﾞｼｯｸM-PRO" panose="020F0600000000000000" pitchFamily="50" charset="-128"/>
              </a:rPr>
              <a:t>し、防犯効果を高めるような</a:t>
            </a:r>
            <a:r>
              <a:rPr lang="ja-JP" altLang="ja-JP" sz="1400" dirty="0" smtClean="0">
                <a:latin typeface="HG丸ｺﾞｼｯｸM-PRO" panose="020F0600000000000000" pitchFamily="50" charset="-128"/>
                <a:ea typeface="HG丸ｺﾞｼｯｸM-PRO" panose="020F0600000000000000" pitchFamily="50" charset="-128"/>
              </a:rPr>
              <a:t>取組み</a:t>
            </a:r>
            <a:r>
              <a:rPr lang="ja-JP" altLang="en-US" sz="1400" dirty="0" smtClean="0">
                <a:latin typeface="HG丸ｺﾞｼｯｸM-PRO" panose="020F0600000000000000" pitchFamily="50" charset="-128"/>
                <a:ea typeface="HG丸ｺﾞｼｯｸM-PRO" panose="020F0600000000000000" pitchFamily="50" charset="-128"/>
              </a:rPr>
              <a:t>を</a:t>
            </a:r>
            <a:r>
              <a:rPr lang="ja-JP" altLang="ja-JP" sz="1400" dirty="0" smtClean="0">
                <a:latin typeface="HG丸ｺﾞｼｯｸM-PRO" panose="020F0600000000000000" pitchFamily="50" charset="-128"/>
                <a:ea typeface="HG丸ｺﾞｼｯｸM-PRO" panose="020F0600000000000000" pitchFamily="50" charset="-128"/>
              </a:rPr>
              <a:t>行って</a:t>
            </a:r>
            <a:r>
              <a:rPr lang="ja-JP" altLang="ja-JP" sz="1400" dirty="0">
                <a:latin typeface="HG丸ｺﾞｼｯｸM-PRO" panose="020F0600000000000000" pitchFamily="50" charset="-128"/>
                <a:ea typeface="HG丸ｺﾞｼｯｸM-PRO" panose="020F0600000000000000" pitchFamily="50" charset="-128"/>
              </a:rPr>
              <a:t>います。</a:t>
            </a:r>
          </a:p>
          <a:p>
            <a:r>
              <a:rPr lang="ja-JP" altLang="ja-JP" sz="1400" dirty="0">
                <a:latin typeface="HG丸ｺﾞｼｯｸM-PRO" panose="020F0600000000000000" pitchFamily="50" charset="-128"/>
                <a:ea typeface="HG丸ｺﾞｼｯｸM-PRO" panose="020F0600000000000000" pitchFamily="50" charset="-128"/>
              </a:rPr>
              <a:t>　各自治体でも、同様の取組みを行っている</a:t>
            </a:r>
            <a:r>
              <a:rPr lang="ja-JP" altLang="ja-JP" sz="1400" dirty="0" smtClean="0">
                <a:latin typeface="HG丸ｺﾞｼｯｸM-PRO" panose="020F0600000000000000" pitchFamily="50" charset="-128"/>
                <a:ea typeface="HG丸ｺﾞｼｯｸM-PRO" panose="020F0600000000000000" pitchFamily="50" charset="-128"/>
              </a:rPr>
              <a:t>ところ</a:t>
            </a:r>
            <a:r>
              <a:rPr lang="ja-JP" altLang="en-US" sz="1400" dirty="0" smtClean="0">
                <a:latin typeface="HG丸ｺﾞｼｯｸM-PRO" panose="020F0600000000000000" pitchFamily="50" charset="-128"/>
                <a:ea typeface="HG丸ｺﾞｼｯｸM-PRO" panose="020F0600000000000000" pitchFamily="50" charset="-128"/>
              </a:rPr>
              <a:t>が</a:t>
            </a:r>
            <a:r>
              <a:rPr lang="ja-JP" altLang="ja-JP" sz="1400" dirty="0" smtClean="0">
                <a:latin typeface="HG丸ｺﾞｼｯｸM-PRO" panose="020F0600000000000000" pitchFamily="50" charset="-128"/>
                <a:ea typeface="HG丸ｺﾞｼｯｸM-PRO" panose="020F0600000000000000" pitchFamily="50" charset="-128"/>
              </a:rPr>
              <a:t>あります</a:t>
            </a:r>
            <a:r>
              <a:rPr lang="ja-JP" altLang="ja-JP" sz="1400" dirty="0">
                <a:latin typeface="HG丸ｺﾞｼｯｸM-PRO" panose="020F0600000000000000" pitchFamily="50" charset="-128"/>
                <a:ea typeface="HG丸ｺﾞｼｯｸM-PRO" panose="020F0600000000000000" pitchFamily="50" charset="-128"/>
              </a:rPr>
              <a:t>。</a:t>
            </a: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0846" y="9259331"/>
            <a:ext cx="3350537" cy="2512902"/>
          </a:xfrm>
          <a:prstGeom prst="rect">
            <a:avLst/>
          </a:prstGeom>
          <a:ln>
            <a:noFill/>
          </a:ln>
          <a:effectLst>
            <a:softEdge rad="101600"/>
          </a:effectLst>
        </p:spPr>
      </p:pic>
      <p:sp>
        <p:nvSpPr>
          <p:cNvPr id="38" name="正方形/長方形 37"/>
          <p:cNvSpPr/>
          <p:nvPr/>
        </p:nvSpPr>
        <p:spPr>
          <a:xfrm>
            <a:off x="207731" y="9136314"/>
            <a:ext cx="3384016" cy="2657782"/>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57175" y="4125373"/>
            <a:ext cx="10258425" cy="1991067"/>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075309" y="6603833"/>
            <a:ext cx="3392089" cy="2462213"/>
          </a:xfrm>
          <a:prstGeom prst="rect">
            <a:avLst/>
          </a:prstGeom>
          <a:noFill/>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大阪</a:t>
            </a:r>
            <a:r>
              <a:rPr lang="ja-JP" altLang="ja-JP" sz="1400" dirty="0">
                <a:latin typeface="HG丸ｺﾞｼｯｸM-PRO" panose="020F0600000000000000" pitchFamily="50" charset="-128"/>
                <a:ea typeface="HG丸ｺﾞｼｯｸM-PRO" panose="020F0600000000000000" pitchFamily="50" charset="-128"/>
              </a:rPr>
              <a:t>ランニングパトロールは</a:t>
            </a:r>
            <a:r>
              <a:rPr lang="ja-JP" altLang="ja-JP"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ＲＵＮＮＩＮＧ　</a:t>
            </a:r>
            <a:r>
              <a:rPr lang="ja-JP" altLang="ja-JP" sz="1400" dirty="0" smtClean="0">
                <a:latin typeface="HG丸ｺﾞｼｯｸM-PRO" panose="020F0600000000000000" pitchFamily="50" charset="-128"/>
                <a:ea typeface="HG丸ｺﾞｼｯｸM-PRO" panose="020F0600000000000000" pitchFamily="50" charset="-128"/>
              </a:rPr>
              <a:t>ＰＡＴＲＯＬ</a:t>
            </a:r>
            <a:r>
              <a:rPr lang="ja-JP" altLang="ja-JP" sz="1400" dirty="0">
                <a:latin typeface="HG丸ｺﾞｼｯｸM-PRO" panose="020F0600000000000000" pitchFamily="50" charset="-128"/>
                <a:ea typeface="HG丸ｺﾞｼｯｸM-PRO" panose="020F0600000000000000" pitchFamily="50" charset="-128"/>
              </a:rPr>
              <a:t>」と記載されたオリジナルＴシャツを着て、街行く人に「こんばんは」「パトロール実施中です」などと声をかけ</a:t>
            </a:r>
            <a:r>
              <a:rPr lang="ja-JP" altLang="ja-JP" sz="1400" b="1" dirty="0">
                <a:latin typeface="HG丸ｺﾞｼｯｸM-PRO" panose="020F0600000000000000" pitchFamily="50" charset="-128"/>
                <a:ea typeface="HG丸ｺﾞｼｯｸM-PRO" panose="020F0600000000000000" pitchFamily="50" charset="-128"/>
              </a:rPr>
              <a:t>ながら</a:t>
            </a:r>
            <a:r>
              <a:rPr lang="ja-JP" altLang="ja-JP" sz="1400" dirty="0">
                <a:latin typeface="HG丸ｺﾞｼｯｸM-PRO" panose="020F0600000000000000" pitchFamily="50" charset="-128"/>
                <a:ea typeface="HG丸ｺﾞｼｯｸM-PRO" panose="020F0600000000000000" pitchFamily="50" charset="-128"/>
              </a:rPr>
              <a:t>ランニングを行う活動です。</a:t>
            </a:r>
          </a:p>
          <a:p>
            <a:r>
              <a:rPr lang="ja-JP" altLang="en-US" sz="1400" dirty="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昨年</a:t>
            </a:r>
            <a:r>
              <a:rPr lang="ja-JP" altLang="ja-JP" sz="1400" dirty="0">
                <a:latin typeface="HG丸ｺﾞｼｯｸM-PRO" panose="020F0600000000000000" pitchFamily="50" charset="-128"/>
                <a:ea typeface="HG丸ｺﾞｼｯｸM-PRO" panose="020F0600000000000000" pitchFamily="50" charset="-128"/>
              </a:rPr>
              <a:t>２月に大阪府警、大阪府、</a:t>
            </a:r>
            <a:r>
              <a:rPr lang="ja-JP" altLang="ja-JP" sz="1400" dirty="0" smtClean="0">
                <a:latin typeface="HG丸ｺﾞｼｯｸM-PRO" panose="020F0600000000000000" pitchFamily="50" charset="-128"/>
                <a:ea typeface="HG丸ｺﾞｼｯｸM-PRO" panose="020F0600000000000000" pitchFamily="50" charset="-128"/>
              </a:rPr>
              <a:t>企業と</a:t>
            </a:r>
            <a:r>
              <a:rPr lang="ja-JP" altLang="ja-JP" sz="1400" dirty="0">
                <a:latin typeface="HG丸ｺﾞｼｯｸM-PRO" panose="020F0600000000000000" pitchFamily="50" charset="-128"/>
                <a:ea typeface="HG丸ｺﾞｼｯｸM-PRO" panose="020F0600000000000000" pitchFamily="50" charset="-128"/>
              </a:rPr>
              <a:t>立ち上げ、現在はボランティア団体、学生なども参加し、</a:t>
            </a:r>
            <a:r>
              <a:rPr lang="ja-JP" altLang="ja-JP" sz="1400" dirty="0" smtClean="0">
                <a:latin typeface="HG丸ｺﾞｼｯｸM-PRO" panose="020F0600000000000000" pitchFamily="50" charset="-128"/>
                <a:ea typeface="HG丸ｺﾞｼｯｸM-PRO" panose="020F0600000000000000" pitchFamily="50" charset="-128"/>
              </a:rPr>
              <a:t>約</a:t>
            </a:r>
            <a:r>
              <a:rPr lang="ja-JP" altLang="en-US" sz="1400" dirty="0" smtClean="0">
                <a:latin typeface="HG丸ｺﾞｼｯｸM-PRO" panose="020F0600000000000000" pitchFamily="50" charset="-128"/>
                <a:ea typeface="HG丸ｺﾞｼｯｸM-PRO" panose="020F0600000000000000" pitchFamily="50" charset="-128"/>
              </a:rPr>
              <a:t>１０００</a:t>
            </a:r>
            <a:r>
              <a:rPr lang="ja-JP" altLang="ja-JP" sz="1400" dirty="0" smtClean="0">
                <a:latin typeface="HG丸ｺﾞｼｯｸM-PRO" panose="020F0600000000000000" pitchFamily="50" charset="-128"/>
                <a:ea typeface="HG丸ｺﾞｼｯｸM-PRO" panose="020F0600000000000000" pitchFamily="50" charset="-128"/>
              </a:rPr>
              <a:t>人</a:t>
            </a:r>
            <a:r>
              <a:rPr lang="ja-JP" altLang="en-US" sz="1400" dirty="0">
                <a:latin typeface="HG丸ｺﾞｼｯｸM-PRO" panose="020F0600000000000000" pitchFamily="50" charset="-128"/>
                <a:ea typeface="HG丸ｺﾞｼｯｸM-PRO" panose="020F0600000000000000" pitchFamily="50" charset="-128"/>
              </a:rPr>
              <a:t>が</a:t>
            </a:r>
            <a:r>
              <a:rPr lang="ja-JP" altLang="ja-JP" sz="1400" dirty="0" smtClean="0">
                <a:latin typeface="HG丸ｺﾞｼｯｸM-PRO" panose="020F0600000000000000" pitchFamily="50" charset="-128"/>
                <a:ea typeface="HG丸ｺﾞｼｯｸM-PRO" panose="020F0600000000000000" pitchFamily="50" charset="-128"/>
              </a:rPr>
              <a:t>大阪</a:t>
            </a:r>
            <a:r>
              <a:rPr lang="ja-JP" altLang="ja-JP" sz="1400" dirty="0">
                <a:latin typeface="HG丸ｺﾞｼｯｸM-PRO" panose="020F0600000000000000" pitchFamily="50" charset="-128"/>
                <a:ea typeface="HG丸ｺﾞｼｯｸM-PRO" panose="020F0600000000000000" pitchFamily="50" charset="-128"/>
              </a:rPr>
              <a:t>府内</a:t>
            </a:r>
            <a:r>
              <a:rPr lang="ja-JP" altLang="ja-JP" sz="1400" dirty="0" smtClean="0">
                <a:latin typeface="HG丸ｺﾞｼｯｸM-PRO" panose="020F0600000000000000" pitchFamily="50" charset="-128"/>
                <a:ea typeface="HG丸ｺﾞｼｯｸM-PRO" panose="020F0600000000000000" pitchFamily="50" charset="-128"/>
              </a:rPr>
              <a:t>で</a:t>
            </a:r>
            <a:r>
              <a:rPr lang="ja-JP" altLang="en-US" sz="1400" dirty="0" smtClean="0">
                <a:latin typeface="HG丸ｺﾞｼｯｸM-PRO" panose="020F0600000000000000" pitchFamily="50" charset="-128"/>
                <a:ea typeface="HG丸ｺﾞｼｯｸM-PRO" panose="020F0600000000000000" pitchFamily="50" charset="-128"/>
              </a:rPr>
              <a:t>随時</a:t>
            </a:r>
            <a:r>
              <a:rPr lang="ja-JP" altLang="ja-JP" sz="1400" dirty="0" smtClean="0">
                <a:latin typeface="HG丸ｺﾞｼｯｸM-PRO" panose="020F0600000000000000" pitchFamily="50" charset="-128"/>
                <a:ea typeface="HG丸ｺﾞｼｯｸM-PRO" panose="020F0600000000000000" pitchFamily="50" charset="-128"/>
              </a:rPr>
              <a:t>パトロール</a:t>
            </a:r>
            <a:r>
              <a:rPr lang="ja-JP" altLang="ja-JP" sz="1400" dirty="0">
                <a:latin typeface="HG丸ｺﾞｼｯｸM-PRO" panose="020F0600000000000000" pitchFamily="50" charset="-128"/>
                <a:ea typeface="HG丸ｺﾞｼｯｸM-PRO" panose="020F0600000000000000" pitchFamily="50" charset="-128"/>
              </a:rPr>
              <a:t>を行って</a:t>
            </a:r>
            <a:r>
              <a:rPr lang="ja-JP" altLang="ja-JP" sz="1400" dirty="0" smtClean="0">
                <a:latin typeface="HG丸ｺﾞｼｯｸM-PRO" panose="020F0600000000000000" pitchFamily="50" charset="-128"/>
                <a:ea typeface="HG丸ｺﾞｼｯｸM-PRO" panose="020F0600000000000000" pitchFamily="50" charset="-128"/>
              </a:rPr>
              <a:t>います。</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誰</a:t>
            </a:r>
            <a:r>
              <a:rPr lang="ja-JP" altLang="en-US" sz="1400" dirty="0" smtClean="0">
                <a:latin typeface="HG丸ｺﾞｼｯｸM-PRO" panose="020F0600000000000000" pitchFamily="50" charset="-128"/>
                <a:ea typeface="HG丸ｺﾞｼｯｸM-PRO" panose="020F0600000000000000" pitchFamily="50" charset="-128"/>
              </a:rPr>
              <a:t>でも参加できる活動です。</a:t>
            </a:r>
            <a:endParaRPr lang="ja-JP" altLang="ja-JP" sz="1400"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281463" y="9429228"/>
            <a:ext cx="3296403" cy="2308324"/>
          </a:xfrm>
          <a:prstGeom prst="rect">
            <a:avLst/>
          </a:prstGeom>
          <a:noFill/>
        </p:spPr>
        <p:txBody>
          <a:bodyPr wrap="square" rtlCol="0">
            <a:spAutoFit/>
          </a:bodyPr>
          <a:lstStyle/>
          <a:p>
            <a:r>
              <a:rPr lang="ja-JP" altLang="ja-JP" dirty="0"/>
              <a:t>　</a:t>
            </a:r>
            <a:r>
              <a:rPr lang="ja-JP" altLang="ja-JP" sz="1400" dirty="0">
                <a:latin typeface="HG丸ｺﾞｼｯｸM-PRO" panose="020F0600000000000000" pitchFamily="50" charset="-128"/>
                <a:ea typeface="HG丸ｺﾞｼｯｸM-PRO" panose="020F0600000000000000" pitchFamily="50" charset="-128"/>
              </a:rPr>
              <a:t>わんわんパトロールとは、</a:t>
            </a:r>
            <a:r>
              <a:rPr lang="ja-JP" altLang="ja-JP" sz="1400" dirty="0" smtClean="0">
                <a:latin typeface="HG丸ｺﾞｼｯｸM-PRO" panose="020F0600000000000000" pitchFamily="50" charset="-128"/>
                <a:ea typeface="HG丸ｺﾞｼｯｸM-PRO" panose="020F0600000000000000" pitchFamily="50" charset="-128"/>
              </a:rPr>
              <a:t>愛犬</a:t>
            </a:r>
            <a:r>
              <a:rPr lang="ja-JP" altLang="en-US" sz="1400" dirty="0">
                <a:latin typeface="HG丸ｺﾞｼｯｸM-PRO" panose="020F0600000000000000" pitchFamily="50" charset="-128"/>
                <a:ea typeface="HG丸ｺﾞｼｯｸM-PRO" panose="020F0600000000000000" pitchFamily="50" charset="-128"/>
              </a:rPr>
              <a:t>と</a:t>
            </a:r>
            <a:r>
              <a:rPr lang="ja-JP" altLang="en-US" sz="1400" dirty="0" smtClean="0">
                <a:latin typeface="HG丸ｺﾞｼｯｸM-PRO" panose="020F0600000000000000" pitchFamily="50" charset="-128"/>
                <a:ea typeface="HG丸ｺﾞｼｯｸM-PRO" panose="020F0600000000000000" pitchFamily="50" charset="-128"/>
              </a:rPr>
              <a:t>散歩</a:t>
            </a:r>
            <a:r>
              <a:rPr lang="ja-JP" altLang="ja-JP" sz="1400" dirty="0" smtClean="0">
                <a:latin typeface="HG丸ｺﾞｼｯｸM-PRO" panose="020F0600000000000000" pitchFamily="50" charset="-128"/>
                <a:ea typeface="HG丸ｺﾞｼｯｸM-PRO" panose="020F0600000000000000" pitchFamily="50" charset="-128"/>
              </a:rPr>
              <a:t>し</a:t>
            </a:r>
            <a:r>
              <a:rPr lang="ja-JP" altLang="ja-JP" sz="1400" b="1" dirty="0" smtClean="0">
                <a:latin typeface="HG丸ｺﾞｼｯｸM-PRO" panose="020F0600000000000000" pitchFamily="50" charset="-128"/>
                <a:ea typeface="HG丸ｺﾞｼｯｸM-PRO" panose="020F0600000000000000" pitchFamily="50" charset="-128"/>
              </a:rPr>
              <a:t>ながら</a:t>
            </a:r>
            <a:r>
              <a:rPr lang="ja-JP" altLang="ja-JP" sz="1400" dirty="0" smtClean="0">
                <a:latin typeface="HG丸ｺﾞｼｯｸM-PRO" panose="020F0600000000000000" pitchFamily="50" charset="-128"/>
                <a:ea typeface="HG丸ｺﾞｼｯｸM-PRO" panose="020F0600000000000000" pitchFamily="50" charset="-128"/>
              </a:rPr>
              <a:t>地域</a:t>
            </a:r>
            <a:r>
              <a:rPr lang="ja-JP" altLang="ja-JP" sz="1400" dirty="0">
                <a:latin typeface="HG丸ｺﾞｼｯｸM-PRO" panose="020F0600000000000000" pitchFamily="50" charset="-128"/>
                <a:ea typeface="HG丸ｺﾞｼｯｸM-PRO" panose="020F0600000000000000" pitchFamily="50" charset="-128"/>
              </a:rPr>
              <a:t>の子ども、高齢者、女性などを見守る活動です。</a:t>
            </a:r>
          </a:p>
          <a:p>
            <a:r>
              <a:rPr lang="ja-JP" altLang="ja-JP" sz="1400" dirty="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大阪</a:t>
            </a:r>
            <a:r>
              <a:rPr lang="ja-JP" altLang="ja-JP" sz="1400" dirty="0">
                <a:latin typeface="HG丸ｺﾞｼｯｸM-PRO" panose="020F0600000000000000" pitchFamily="50" charset="-128"/>
                <a:ea typeface="HG丸ｺﾞｼｯｸM-PRO" panose="020F0600000000000000" pitchFamily="50" charset="-128"/>
              </a:rPr>
              <a:t>府内でも、多くのわんわんパトロール隊があり、一目</a:t>
            </a:r>
            <a:r>
              <a:rPr lang="ja-JP" altLang="ja-JP" sz="1400" dirty="0" smtClean="0">
                <a:latin typeface="HG丸ｺﾞｼｯｸM-PRO" panose="020F0600000000000000" pitchFamily="50" charset="-128"/>
                <a:ea typeface="HG丸ｺﾞｼｯｸM-PRO" panose="020F0600000000000000" pitchFamily="50" charset="-128"/>
              </a:rPr>
              <a:t>で</a:t>
            </a:r>
            <a:r>
              <a:rPr lang="ja-JP" altLang="en-US" sz="1400" dirty="0" smtClean="0">
                <a:latin typeface="HG丸ｺﾞｼｯｸM-PRO" panose="020F0600000000000000" pitchFamily="50" charset="-128"/>
                <a:ea typeface="HG丸ｺﾞｼｯｸM-PRO" panose="020F0600000000000000" pitchFamily="50" charset="-128"/>
              </a:rPr>
              <a:t>パトロールを</a:t>
            </a:r>
            <a:r>
              <a:rPr lang="ja-JP" altLang="ja-JP" sz="1400" dirty="0" smtClean="0">
                <a:latin typeface="HG丸ｺﾞｼｯｸM-PRO" panose="020F0600000000000000" pitchFamily="50" charset="-128"/>
                <a:ea typeface="HG丸ｺﾞｼｯｸM-PRO" panose="020F0600000000000000" pitchFamily="50" charset="-128"/>
              </a:rPr>
              <a:t>して</a:t>
            </a:r>
            <a:r>
              <a:rPr lang="ja-JP" altLang="ja-JP" sz="1400" dirty="0">
                <a:latin typeface="HG丸ｺﾞｼｯｸM-PRO" panose="020F0600000000000000" pitchFamily="50" charset="-128"/>
                <a:ea typeface="HG丸ｺﾞｼｯｸM-PRO" panose="020F0600000000000000" pitchFamily="50" charset="-128"/>
              </a:rPr>
              <a:t>いるのが分かるよう</a:t>
            </a:r>
            <a:r>
              <a:rPr lang="ja-JP" altLang="ja-JP" sz="1400" dirty="0" smtClean="0">
                <a:latin typeface="HG丸ｺﾞｼｯｸM-PRO" panose="020F0600000000000000" pitchFamily="50" charset="-128"/>
                <a:ea typeface="HG丸ｺﾞｼｯｸM-PRO" panose="020F0600000000000000" pitchFamily="50" charset="-128"/>
              </a:rPr>
              <a:t>に</a:t>
            </a:r>
            <a:r>
              <a:rPr lang="ja-JP" altLang="en-US" sz="1400" dirty="0" smtClean="0">
                <a:latin typeface="HG丸ｺﾞｼｯｸM-PRO" panose="020F0600000000000000" pitchFamily="50" charset="-128"/>
                <a:ea typeface="HG丸ｺﾞｼｯｸM-PRO" panose="020F0600000000000000" pitchFamily="50" charset="-128"/>
              </a:rPr>
              <a:t>、</a:t>
            </a:r>
            <a:r>
              <a:rPr lang="ja-JP" altLang="ja-JP" sz="1400" dirty="0" smtClean="0">
                <a:latin typeface="HG丸ｺﾞｼｯｸM-PRO" panose="020F0600000000000000" pitchFamily="50" charset="-128"/>
                <a:ea typeface="HG丸ｺﾞｼｯｸM-PRO" panose="020F0600000000000000" pitchFamily="50" charset="-128"/>
              </a:rPr>
              <a:t>各団体</a:t>
            </a:r>
            <a:r>
              <a:rPr lang="ja-JP" altLang="ja-JP" sz="1400" dirty="0">
                <a:latin typeface="HG丸ｺﾞｼｯｸM-PRO" panose="020F0600000000000000" pitchFamily="50" charset="-128"/>
                <a:ea typeface="HG丸ｺﾞｼｯｸM-PRO" panose="020F0600000000000000" pitchFamily="50" charset="-128"/>
              </a:rPr>
              <a:t>でいろいろなグッズなどを作成し、防犯効果を高めて</a:t>
            </a:r>
            <a:r>
              <a:rPr lang="ja-JP" altLang="ja-JP" sz="1400" dirty="0" smtClean="0">
                <a:latin typeface="HG丸ｺﾞｼｯｸM-PRO" panose="020F0600000000000000" pitchFamily="50" charset="-128"/>
                <a:ea typeface="HG丸ｺﾞｼｯｸM-PRO" panose="020F0600000000000000" pitchFamily="50" charset="-128"/>
              </a:rPr>
              <a:t>い</a:t>
            </a:r>
            <a:r>
              <a:rPr lang="ja-JP" altLang="en-US" sz="1400" dirty="0" smtClean="0">
                <a:latin typeface="HG丸ｺﾞｼｯｸM-PRO" panose="020F0600000000000000" pitchFamily="50" charset="-128"/>
                <a:ea typeface="HG丸ｺﾞｼｯｸM-PRO" panose="020F0600000000000000" pitchFamily="50" charset="-128"/>
              </a:rPr>
              <a:t>ます</a:t>
            </a:r>
            <a:r>
              <a:rPr lang="ja-JP" altLang="ja-JP" sz="1400" dirty="0" smtClean="0">
                <a:latin typeface="HG丸ｺﾞｼｯｸM-PRO" panose="020F0600000000000000" pitchFamily="50" charset="-128"/>
                <a:ea typeface="HG丸ｺﾞｼｯｸM-PRO" panose="020F0600000000000000" pitchFamily="50" charset="-128"/>
              </a:rPr>
              <a:t>。</a:t>
            </a:r>
            <a:endParaRPr lang="ja-JP" altLang="ja-JP" sz="1400" dirty="0">
              <a:latin typeface="HG丸ｺﾞｼｯｸM-PRO" panose="020F0600000000000000" pitchFamily="50" charset="-128"/>
              <a:ea typeface="HG丸ｺﾞｼｯｸM-PRO" panose="020F0600000000000000" pitchFamily="50" charset="-128"/>
            </a:endParaRPr>
          </a:p>
          <a:p>
            <a:r>
              <a:rPr lang="ja-JP" altLang="ja-JP"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パト</a:t>
            </a:r>
            <a:r>
              <a:rPr lang="ja-JP" altLang="en-US" sz="1400" dirty="0">
                <a:latin typeface="HG丸ｺﾞｼｯｸM-PRO" panose="020F0600000000000000" pitchFamily="50" charset="-128"/>
                <a:ea typeface="HG丸ｺﾞｼｯｸM-PRO" panose="020F0600000000000000" pitchFamily="50" charset="-128"/>
              </a:rPr>
              <a:t>ロール</a:t>
            </a:r>
            <a:r>
              <a:rPr lang="ja-JP" altLang="ja-JP" sz="1400" dirty="0" smtClean="0">
                <a:latin typeface="HG丸ｺﾞｼｯｸM-PRO" panose="020F0600000000000000" pitchFamily="50" charset="-128"/>
                <a:ea typeface="HG丸ｺﾞｼｯｸM-PRO" panose="020F0600000000000000" pitchFamily="50" charset="-128"/>
              </a:rPr>
              <a:t>グッズ</a:t>
            </a:r>
            <a:r>
              <a:rPr lang="ja-JP" altLang="ja-JP" sz="1400" dirty="0">
                <a:latin typeface="HG丸ｺﾞｼｯｸM-PRO" panose="020F0600000000000000" pitchFamily="50" charset="-128"/>
                <a:ea typeface="HG丸ｺﾞｼｯｸM-PRO" panose="020F0600000000000000" pitchFamily="50" charset="-128"/>
              </a:rPr>
              <a:t>は</a:t>
            </a:r>
            <a:r>
              <a:rPr lang="ja-JP"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犬のリード等など</a:t>
            </a:r>
            <a:r>
              <a:rPr lang="ja-JP" altLang="ja-JP" sz="1400" dirty="0" smtClean="0">
                <a:latin typeface="HG丸ｺﾞｼｯｸM-PRO" panose="020F0600000000000000" pitchFamily="50" charset="-128"/>
                <a:ea typeface="HG丸ｺﾞｼｯｸM-PRO" panose="020F0600000000000000" pitchFamily="50" charset="-128"/>
              </a:rPr>
              <a:t>とても</a:t>
            </a:r>
            <a:r>
              <a:rPr lang="ja-JP" altLang="ja-JP" sz="1400" dirty="0">
                <a:latin typeface="HG丸ｺﾞｼｯｸM-PRO" panose="020F0600000000000000" pitchFamily="50" charset="-128"/>
                <a:ea typeface="HG丸ｺﾞｼｯｸM-PRO" panose="020F0600000000000000" pitchFamily="50" charset="-128"/>
              </a:rPr>
              <a:t>かわいいグッズばかりです。</a:t>
            </a:r>
          </a:p>
        </p:txBody>
      </p:sp>
      <p:sp>
        <p:nvSpPr>
          <p:cNvPr id="14" name="正方形/長方形 13"/>
          <p:cNvSpPr/>
          <p:nvPr/>
        </p:nvSpPr>
        <p:spPr>
          <a:xfrm>
            <a:off x="1303624" y="4648513"/>
            <a:ext cx="8907445" cy="1384995"/>
          </a:xfrm>
          <a:prstGeom prst="rect">
            <a:avLst/>
          </a:prstGeom>
        </p:spPr>
        <p:txBody>
          <a:bodyPr wrap="square">
            <a:spAutoFit/>
          </a:bodyPr>
          <a:lstStyle/>
          <a:p>
            <a:pPr algn="just">
              <a:spcAft>
                <a:spcPts val="0"/>
              </a:spcAft>
            </a:pPr>
            <a:r>
              <a:rPr lang="ja-JP" altLang="ja-JP" sz="2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ja-JP" sz="2000" kern="100" dirty="0" smtClean="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2000" b="1" kern="100" dirty="0" err="1">
                <a:latin typeface="游明朝" panose="02020400000000000000" pitchFamily="18" charset="-128"/>
                <a:ea typeface="HG丸ｺﾞｼｯｸM-PRO" panose="020F0600000000000000" pitchFamily="50" charset="-128"/>
                <a:cs typeface="Times New Roman" panose="02020603050405020304" pitchFamily="18" charset="0"/>
              </a:rPr>
              <a:t>ながら</a:t>
            </a:r>
            <a:r>
              <a:rPr lang="ja-JP" altLang="ja-JP" sz="2000" kern="100" dirty="0">
                <a:latin typeface="游明朝" panose="02020400000000000000" pitchFamily="18" charset="-128"/>
                <a:ea typeface="HG丸ｺﾞｼｯｸM-PRO" panose="020F0600000000000000" pitchFamily="50" charset="-128"/>
                <a:cs typeface="Times New Roman" panose="02020603050405020304" pitchFamily="18" charset="0"/>
              </a:rPr>
              <a:t>見守り」とは、買い物やウォーキング又は営業活動等の日常生活の中で、少し</a:t>
            </a:r>
            <a:r>
              <a:rPr lang="ja-JP" altLang="ja-JP" sz="2000" kern="100" dirty="0" smtClean="0">
                <a:latin typeface="游明朝" panose="02020400000000000000" pitchFamily="18" charset="-128"/>
                <a:ea typeface="HG丸ｺﾞｼｯｸM-PRO" panose="020F0600000000000000" pitchFamily="50" charset="-128"/>
                <a:cs typeface="Times New Roman" panose="02020603050405020304" pitchFamily="18" charset="0"/>
              </a:rPr>
              <a:t>だけ</a:t>
            </a:r>
            <a:r>
              <a:rPr lang="ja-JP" altLang="ja-JP" sz="2000" kern="100" dirty="0">
                <a:latin typeface="游明朝" panose="02020400000000000000" pitchFamily="18" charset="-128"/>
                <a:ea typeface="HG丸ｺﾞｼｯｸM-PRO" panose="020F0600000000000000" pitchFamily="50" charset="-128"/>
                <a:cs typeface="Times New Roman" panose="02020603050405020304" pitchFamily="18" charset="0"/>
              </a:rPr>
              <a:t>「防犯の視点」を持って、地域の子ども、女性、高齢者などを見守る多くの方が出来る取り組みです。</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marL="533400" indent="-533400" algn="just">
              <a:spcAft>
                <a:spcPts val="0"/>
              </a:spcAft>
            </a:pPr>
            <a:r>
              <a:rPr lang="ja-JP" altLang="ja-JP" sz="20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ja-JP" sz="2000" kern="100" dirty="0" smtClean="0">
                <a:latin typeface="游明朝" panose="02020400000000000000" pitchFamily="18" charset="-128"/>
                <a:ea typeface="HG丸ｺﾞｼｯｸM-PRO" panose="020F0600000000000000" pitchFamily="50" charset="-128"/>
                <a:cs typeface="Times New Roman" panose="02020603050405020304" pitchFamily="18" charset="0"/>
              </a:rPr>
              <a:t>大阪</a:t>
            </a:r>
            <a:r>
              <a:rPr lang="ja-JP" altLang="ja-JP" sz="2000" kern="100" dirty="0">
                <a:latin typeface="游明朝" panose="02020400000000000000" pitchFamily="18" charset="-128"/>
                <a:ea typeface="HG丸ｺﾞｼｯｸM-PRO" panose="020F0600000000000000" pitchFamily="50" charset="-128"/>
                <a:cs typeface="Times New Roman" panose="02020603050405020304" pitchFamily="18" charset="0"/>
              </a:rPr>
              <a:t>府内で行われている</a:t>
            </a:r>
            <a:r>
              <a:rPr lang="ja-JP" altLang="ja-JP" sz="2000" kern="100" dirty="0" err="1">
                <a:latin typeface="游明朝" panose="02020400000000000000" pitchFamily="18" charset="-128"/>
                <a:ea typeface="HG丸ｺﾞｼｯｸM-PRO" panose="020F0600000000000000" pitchFamily="50" charset="-128"/>
                <a:cs typeface="Times New Roman" panose="02020603050405020304" pitchFamily="18" charset="0"/>
              </a:rPr>
              <a:t>ながら</a:t>
            </a:r>
            <a:r>
              <a:rPr lang="ja-JP" altLang="ja-JP" sz="2000" kern="100" dirty="0">
                <a:latin typeface="游明朝" panose="02020400000000000000" pitchFamily="18" charset="-128"/>
                <a:ea typeface="HG丸ｺﾞｼｯｸM-PRO" panose="020F0600000000000000" pitchFamily="50" charset="-128"/>
                <a:cs typeface="Times New Roman" panose="02020603050405020304" pitchFamily="18" charset="0"/>
              </a:rPr>
              <a:t>見守り活動等についてご紹介します。</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正方形/長方形 39"/>
          <p:cNvSpPr/>
          <p:nvPr/>
        </p:nvSpPr>
        <p:spPr>
          <a:xfrm>
            <a:off x="1650463" y="4016256"/>
            <a:ext cx="3630029" cy="707886"/>
          </a:xfrm>
          <a:prstGeom prst="rect">
            <a:avLst/>
          </a:prstGeom>
          <a:noFill/>
        </p:spPr>
        <p:txBody>
          <a:bodyPr wrap="square" lIns="91440" tIns="45720" rIns="91440" bIns="45720">
            <a:spAutoFit/>
          </a:bodyPr>
          <a:lstStyle/>
          <a:p>
            <a:pPr algn="dist"/>
            <a:r>
              <a:rPr lang="ja-JP" altLang="en-US" sz="2000" b="1" i="1" u="sng" dirty="0" err="1"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ながら</a:t>
            </a:r>
            <a:r>
              <a:rPr lang="ja-JP" altLang="en-US" sz="2000" b="1" i="1" u="sng" dirty="0"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見守りとは</a:t>
            </a:r>
            <a:r>
              <a:rPr lang="ja-JP" altLang="en-US" sz="4000" b="1" dirty="0" smtClean="0">
                <a:ln w="22225">
                  <a:solidFill>
                    <a:schemeClr val="accent2"/>
                  </a:solidFill>
                  <a:prstDash val="solid"/>
                </a:ln>
                <a:solidFill>
                  <a:srgbClr val="00B0F0"/>
                </a:solidFill>
              </a:rPr>
              <a:t>　</a:t>
            </a:r>
            <a:endParaRPr lang="en-US" altLang="ja-JP" sz="4000" b="1" dirty="0" smtClean="0">
              <a:ln w="22225">
                <a:solidFill>
                  <a:schemeClr val="accent2"/>
                </a:solidFill>
                <a:prstDash val="solid"/>
              </a:ln>
              <a:solidFill>
                <a:srgbClr val="00B0F0"/>
              </a:solidFill>
            </a:endParaRPr>
          </a:p>
        </p:txBody>
      </p:sp>
      <p:sp>
        <p:nvSpPr>
          <p:cNvPr id="42" name="正方形/長方形 41"/>
          <p:cNvSpPr/>
          <p:nvPr/>
        </p:nvSpPr>
        <p:spPr>
          <a:xfrm>
            <a:off x="7103270" y="6163531"/>
            <a:ext cx="3384369" cy="523220"/>
          </a:xfrm>
          <a:prstGeom prst="rect">
            <a:avLst/>
          </a:prstGeom>
          <a:noFill/>
        </p:spPr>
        <p:txBody>
          <a:bodyPr wrap="square" lIns="91440" tIns="45720" rIns="91440" bIns="45720">
            <a:spAutoFit/>
          </a:bodyPr>
          <a:lstStyle/>
          <a:p>
            <a:pPr algn="dist"/>
            <a:r>
              <a:rPr lang="ja-JP" altLang="en-US" sz="1400" b="1" u="sng" dirty="0"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大阪ランニングパトロールとは</a:t>
            </a:r>
            <a:r>
              <a:rPr lang="ja-JP" altLang="en-US" sz="2800" b="1" dirty="0" smtClean="0">
                <a:ln w="22225">
                  <a:solidFill>
                    <a:schemeClr val="accent2"/>
                  </a:solidFill>
                  <a:prstDash val="solid"/>
                </a:ln>
                <a:solidFill>
                  <a:srgbClr val="00B0F0"/>
                </a:solidFill>
              </a:rPr>
              <a:t>　</a:t>
            </a:r>
            <a:endParaRPr lang="en-US" altLang="ja-JP" sz="2800" b="1" dirty="0" smtClean="0">
              <a:ln w="22225">
                <a:solidFill>
                  <a:schemeClr val="accent2"/>
                </a:solidFill>
                <a:prstDash val="solid"/>
              </a:ln>
              <a:solidFill>
                <a:srgbClr val="00B0F0"/>
              </a:solidFill>
            </a:endParaRPr>
          </a:p>
        </p:txBody>
      </p:sp>
      <p:sp>
        <p:nvSpPr>
          <p:cNvPr id="17" name="正方形/長方形 16"/>
          <p:cNvSpPr/>
          <p:nvPr/>
        </p:nvSpPr>
        <p:spPr>
          <a:xfrm>
            <a:off x="7195712" y="11954832"/>
            <a:ext cx="3351184" cy="307777"/>
          </a:xfrm>
          <a:prstGeom prst="rect">
            <a:avLst/>
          </a:prstGeom>
        </p:spPr>
        <p:txBody>
          <a:bodyPr wrap="square">
            <a:spAutoFit/>
          </a:bodyPr>
          <a:lstStyle/>
          <a:p>
            <a:pPr algn="dist"/>
            <a:r>
              <a:rPr lang="ja-JP" altLang="en-US" sz="1400" b="1" u="sng" dirty="0"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東住吉区の取組みと</a:t>
            </a:r>
            <a:r>
              <a:rPr lang="ja-JP" altLang="en-US" sz="1400" b="1" u="sng" dirty="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は</a:t>
            </a:r>
            <a:endParaRPr lang="ja-JP" altLang="en-US" sz="1400" u="sng" dirty="0">
              <a:effectLst>
                <a:outerShdw blurRad="38100" dist="38100" dir="2700000" algn="tl">
                  <a:srgbClr val="000000">
                    <a:alpha val="43137"/>
                  </a:srgbClr>
                </a:outerShdw>
              </a:effectLst>
            </a:endParaRPr>
          </a:p>
        </p:txBody>
      </p:sp>
      <p:sp>
        <p:nvSpPr>
          <p:cNvPr id="43" name="正方形/長方形 42"/>
          <p:cNvSpPr/>
          <p:nvPr/>
        </p:nvSpPr>
        <p:spPr>
          <a:xfrm>
            <a:off x="214690" y="9165244"/>
            <a:ext cx="3351184" cy="307777"/>
          </a:xfrm>
          <a:prstGeom prst="rect">
            <a:avLst/>
          </a:prstGeom>
        </p:spPr>
        <p:txBody>
          <a:bodyPr wrap="square">
            <a:spAutoFit/>
          </a:bodyPr>
          <a:lstStyle/>
          <a:p>
            <a:pPr algn="dist"/>
            <a:r>
              <a:rPr lang="ja-JP" altLang="en-US" sz="1400" b="1" u="sng" dirty="0"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わんわんパトロールと</a:t>
            </a:r>
            <a:r>
              <a:rPr lang="ja-JP" altLang="en-US" sz="1400" b="1" u="sng" dirty="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は</a:t>
            </a:r>
            <a:endParaRPr lang="ja-JP" altLang="en-US" sz="1400" u="sng" dirty="0">
              <a:effectLst>
                <a:outerShdw blurRad="38100" dist="38100" dir="2700000" algn="tl">
                  <a:srgbClr val="000000">
                    <a:alpha val="43137"/>
                  </a:srgbClr>
                </a:outerShdw>
              </a:effectLst>
            </a:endParaRPr>
          </a:p>
        </p:txBody>
      </p:sp>
      <p:sp>
        <p:nvSpPr>
          <p:cNvPr id="23" name="正方形/長方形 22"/>
          <p:cNvSpPr/>
          <p:nvPr/>
        </p:nvSpPr>
        <p:spPr>
          <a:xfrm>
            <a:off x="207731" y="2917300"/>
            <a:ext cx="9979146" cy="923330"/>
          </a:xfrm>
          <a:prstGeom prst="rect">
            <a:avLst/>
          </a:prstGeom>
          <a:noFill/>
        </p:spPr>
        <p:txBody>
          <a:bodyPr wrap="square" lIns="91440" tIns="45720" rIns="91440" bIns="45720">
            <a:spAutoFit/>
          </a:bodyPr>
          <a:lstStyle/>
          <a:p>
            <a:pPr algn="dist"/>
            <a:r>
              <a:rPr lang="ja-JP" altLang="en-US" sz="4800" b="1" i="1" dirty="0"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やって</a:t>
            </a:r>
            <a:r>
              <a:rPr lang="ja-JP" altLang="en-US" sz="5400" b="1" i="1" dirty="0"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みよう！「</a:t>
            </a:r>
            <a:r>
              <a:rPr lang="ja-JP" altLang="en-US" sz="4800" b="1" i="1" dirty="0" err="1"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ながら</a:t>
            </a:r>
            <a:r>
              <a:rPr lang="ja-JP" altLang="en-US" sz="4800" b="1" i="1" dirty="0" smtClean="0">
                <a:ln w="22225">
                  <a:solidFill>
                    <a:schemeClr val="accent2"/>
                  </a:solidFill>
                  <a:prstDash val="solid"/>
                </a:ln>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見守り」</a:t>
            </a:r>
            <a:r>
              <a:rPr lang="ja-JP" altLang="en-US" sz="5400" b="1" dirty="0" smtClean="0">
                <a:ln w="22225">
                  <a:solidFill>
                    <a:schemeClr val="accent2"/>
                  </a:solidFill>
                  <a:prstDash val="solid"/>
                </a:ln>
                <a:solidFill>
                  <a:srgbClr val="FBBDFB"/>
                </a:solidFill>
              </a:rPr>
              <a:t>　</a:t>
            </a:r>
            <a:endParaRPr lang="en-US" altLang="ja-JP" sz="5400" b="1" dirty="0" smtClean="0">
              <a:ln w="22225">
                <a:solidFill>
                  <a:schemeClr val="accent2"/>
                </a:solidFill>
                <a:prstDash val="solid"/>
              </a:ln>
              <a:solidFill>
                <a:srgbClr val="FBBDFB"/>
              </a:solidFill>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731" y="6429136"/>
            <a:ext cx="3345535" cy="2517500"/>
          </a:xfrm>
          <a:prstGeom prst="rect">
            <a:avLst/>
          </a:prstGeom>
          <a:blipFill>
            <a:blip r:embed="rId9"/>
            <a:tile tx="0" ty="0" sx="100000" sy="100000" flip="none" algn="tl"/>
          </a:blipFill>
          <a:ln>
            <a:noFill/>
          </a:ln>
          <a:effectLst>
            <a:softEdge rad="101600"/>
          </a:effectLst>
        </p:spPr>
      </p:pic>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65874" y="6430215"/>
            <a:ext cx="3353787" cy="2515341"/>
          </a:xfrm>
          <a:prstGeom prst="rect">
            <a:avLst/>
          </a:prstGeom>
          <a:ln>
            <a:noFill/>
          </a:ln>
          <a:effectLst>
            <a:softEdge rad="101600"/>
          </a:effectLst>
        </p:spPr>
      </p:pic>
      <p:pic>
        <p:nvPicPr>
          <p:cNvPr id="26" name="図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2109" y="4563865"/>
            <a:ext cx="1075102" cy="1482256"/>
          </a:xfrm>
          <a:prstGeom prst="rect">
            <a:avLst/>
          </a:prstGeom>
        </p:spPr>
      </p:pic>
      <p:pic>
        <p:nvPicPr>
          <p:cNvPr id="33" name="図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13322" y="9259331"/>
            <a:ext cx="3310741" cy="2483061"/>
          </a:xfrm>
          <a:prstGeom prst="rect">
            <a:avLst/>
          </a:prstGeom>
          <a:ln>
            <a:noFill/>
          </a:ln>
          <a:effectLst>
            <a:softEdge rad="101600"/>
          </a:effectLst>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4200792" y="12032605"/>
            <a:ext cx="1449100" cy="1086825"/>
          </a:xfrm>
          <a:prstGeom prst="rect">
            <a:avLst/>
          </a:prstGeom>
          <a:ln>
            <a:noFill/>
          </a:ln>
          <a:effectLst>
            <a:softEdge rad="112500"/>
          </a:effectLst>
        </p:spPr>
      </p:pic>
      <p:pic>
        <p:nvPicPr>
          <p:cNvPr id="3" name="図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5366651" y="11885783"/>
            <a:ext cx="1543326" cy="1157495"/>
          </a:xfrm>
          <a:prstGeom prst="rect">
            <a:avLst/>
          </a:prstGeom>
          <a:ln>
            <a:noFill/>
          </a:ln>
          <a:effectLst>
            <a:softEdge rad="112500"/>
          </a:effectLst>
        </p:spPr>
      </p:pic>
      <p:pic>
        <p:nvPicPr>
          <p:cNvPr id="18" name="図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flipH="1" flipV="1">
            <a:off x="5522899" y="13504920"/>
            <a:ext cx="1395201" cy="926308"/>
          </a:xfrm>
          <a:prstGeom prst="rect">
            <a:avLst/>
          </a:prstGeom>
          <a:ln>
            <a:noFill/>
          </a:ln>
          <a:effectLst>
            <a:softEdge rad="112500"/>
          </a:effectLst>
        </p:spPr>
      </p:pic>
      <p:pic>
        <p:nvPicPr>
          <p:cNvPr id="48" name="図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4137774" y="13424049"/>
            <a:ext cx="1544007" cy="1168296"/>
          </a:xfrm>
          <a:prstGeom prst="rect">
            <a:avLst/>
          </a:prstGeom>
          <a:ln>
            <a:noFill/>
          </a:ln>
          <a:effectLst>
            <a:softEdge rad="112500"/>
          </a:effectLst>
        </p:spPr>
      </p:pic>
      <p:sp>
        <p:nvSpPr>
          <p:cNvPr id="8" name="テキスト ボックス 7"/>
          <p:cNvSpPr txBox="1"/>
          <p:nvPr/>
        </p:nvSpPr>
        <p:spPr>
          <a:xfrm>
            <a:off x="305865" y="8518913"/>
            <a:ext cx="3040045" cy="646331"/>
          </a:xfrm>
          <a:prstGeom prst="rect">
            <a:avLst/>
          </a:prstGeom>
          <a:noFill/>
        </p:spPr>
        <p:txBody>
          <a:bodyPr wrap="square" rtlCol="0">
            <a:spAutoFit/>
          </a:bodyPr>
          <a:lstStyle/>
          <a:p>
            <a:r>
              <a:rPr kumimoji="1" lang="ja-JP" altLang="en-US" b="1" dirty="0" smtClean="0">
                <a:solidFill>
                  <a:srgbClr val="0E6EB8"/>
                </a:solidFill>
                <a:latin typeface="メイリオ" panose="020B0604030504040204" pitchFamily="50" charset="-128"/>
                <a:ea typeface="メイリオ" panose="020B0604030504040204" pitchFamily="50" charset="-128"/>
              </a:rPr>
              <a:t>東成防犯</a:t>
            </a:r>
            <a:endParaRPr kumimoji="1" lang="en-US" altLang="ja-JP" b="1" dirty="0" smtClean="0">
              <a:solidFill>
                <a:srgbClr val="0E6EB8"/>
              </a:solidFill>
              <a:latin typeface="メイリオ" panose="020B0604030504040204" pitchFamily="50" charset="-128"/>
              <a:ea typeface="メイリオ" panose="020B0604030504040204" pitchFamily="50" charset="-128"/>
            </a:endParaRPr>
          </a:p>
          <a:p>
            <a:r>
              <a:rPr kumimoji="1" lang="ja-JP" altLang="en-US" b="1" dirty="0" smtClean="0">
                <a:solidFill>
                  <a:srgbClr val="0E6EB8"/>
                </a:solidFill>
                <a:latin typeface="メイリオ" panose="020B0604030504040204" pitchFamily="50" charset="-128"/>
                <a:ea typeface="メイリオ" panose="020B0604030504040204" pitchFamily="50" charset="-128"/>
              </a:rPr>
              <a:t>ランニング</a:t>
            </a:r>
            <a:r>
              <a:rPr kumimoji="1" lang="ja-JP" altLang="en-US" b="1" dirty="0">
                <a:solidFill>
                  <a:srgbClr val="0E6EB8"/>
                </a:solidFill>
                <a:latin typeface="メイリオ" panose="020B0604030504040204" pitchFamily="50" charset="-128"/>
                <a:ea typeface="メイリオ" panose="020B0604030504040204" pitchFamily="50" charset="-128"/>
              </a:rPr>
              <a:t>パトロール</a:t>
            </a:r>
          </a:p>
        </p:txBody>
      </p:sp>
      <p:sp>
        <p:nvSpPr>
          <p:cNvPr id="47" name="テキスト ボックス 46"/>
          <p:cNvSpPr txBox="1"/>
          <p:nvPr/>
        </p:nvSpPr>
        <p:spPr>
          <a:xfrm>
            <a:off x="3674828" y="8841388"/>
            <a:ext cx="3244833" cy="369332"/>
          </a:xfrm>
          <a:prstGeom prst="rect">
            <a:avLst/>
          </a:prstGeom>
          <a:noFill/>
        </p:spPr>
        <p:txBody>
          <a:bodyPr wrap="square" rtlCol="0">
            <a:spAutoFit/>
          </a:bodyPr>
          <a:lstStyle/>
          <a:p>
            <a:r>
              <a:rPr kumimoji="1" lang="ja-JP" altLang="en-US" b="1" dirty="0" smtClean="0">
                <a:solidFill>
                  <a:srgbClr val="00AA61"/>
                </a:solidFill>
                <a:latin typeface="メイリオ" panose="020B0604030504040204" pitchFamily="50" charset="-128"/>
                <a:ea typeface="メイリオ" panose="020B0604030504040204" pitchFamily="50" charset="-128"/>
              </a:rPr>
              <a:t>ランニングパトロールの様子</a:t>
            </a:r>
            <a:endParaRPr kumimoji="1" lang="en-US" altLang="ja-JP" b="1" dirty="0" smtClean="0">
              <a:solidFill>
                <a:srgbClr val="00AA61"/>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3674828" y="11147175"/>
            <a:ext cx="3244833" cy="646331"/>
          </a:xfrm>
          <a:prstGeom prst="rect">
            <a:avLst/>
          </a:prstGeom>
          <a:noFill/>
        </p:spPr>
        <p:txBody>
          <a:bodyPr wrap="square" rtlCol="0">
            <a:spAutoFit/>
          </a:bodyPr>
          <a:lstStyle/>
          <a:p>
            <a:r>
              <a:rPr kumimoji="1" lang="ja-JP" altLang="en-US" b="1" dirty="0" smtClean="0">
                <a:solidFill>
                  <a:srgbClr val="FF0000"/>
                </a:solidFill>
                <a:latin typeface="メイリオ" panose="020B0604030504040204" pitchFamily="50" charset="-128"/>
                <a:ea typeface="メイリオ" panose="020B0604030504040204" pitchFamily="50" charset="-128"/>
              </a:rPr>
              <a:t>吹田市</a:t>
            </a:r>
            <a:endParaRPr kumimoji="1" lang="en-US" altLang="ja-JP" b="1" dirty="0" smtClean="0">
              <a:solidFill>
                <a:srgbClr val="FF0000"/>
              </a:solidFill>
              <a:latin typeface="メイリオ" panose="020B0604030504040204" pitchFamily="50" charset="-128"/>
              <a:ea typeface="メイリオ" panose="020B0604030504040204" pitchFamily="50" charset="-128"/>
            </a:endParaRPr>
          </a:p>
          <a:p>
            <a:r>
              <a:rPr kumimoji="1" lang="ja-JP" altLang="en-US" b="1" dirty="0" smtClean="0">
                <a:solidFill>
                  <a:srgbClr val="FF0000"/>
                </a:solidFill>
                <a:latin typeface="メイリオ" panose="020B0604030504040204" pitchFamily="50" charset="-128"/>
                <a:ea typeface="メイリオ" panose="020B0604030504040204" pitchFamily="50" charset="-128"/>
              </a:rPr>
              <a:t>青山台わんわんパトロール隊</a:t>
            </a:r>
            <a:endParaRPr kumimoji="1" lang="en-US" altLang="ja-JP" b="1" dirty="0" smtClean="0">
              <a:solidFill>
                <a:srgbClr val="FF0000"/>
              </a:solidFill>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7236550" y="10876798"/>
            <a:ext cx="3244833" cy="923330"/>
          </a:xfrm>
          <a:prstGeom prst="rect">
            <a:avLst/>
          </a:prstGeom>
          <a:noFill/>
        </p:spPr>
        <p:txBody>
          <a:bodyPr wrap="square" rtlCol="0">
            <a:spAutoFit/>
          </a:bodyPr>
          <a:lstStyle/>
          <a:p>
            <a:r>
              <a:rPr kumimoji="1" lang="ja-JP" altLang="en-US" b="1" dirty="0" smtClean="0">
                <a:solidFill>
                  <a:srgbClr val="FFFF00"/>
                </a:solidFill>
                <a:latin typeface="メイリオ" panose="020B0604030504040204" pitchFamily="50" charset="-128"/>
                <a:ea typeface="メイリオ" panose="020B0604030504040204" pitchFamily="50" charset="-128"/>
              </a:rPr>
              <a:t>豊中市</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r>
              <a:rPr kumimoji="1" lang="ja-JP" altLang="en-US" b="1" dirty="0" smtClean="0">
                <a:solidFill>
                  <a:srgbClr val="FFFF00"/>
                </a:solidFill>
                <a:latin typeface="メイリオ" panose="020B0604030504040204" pitchFamily="50" charset="-128"/>
                <a:ea typeface="メイリオ" panose="020B0604030504040204" pitchFamily="50" charset="-128"/>
              </a:rPr>
              <a:t>南桜塚校区地域連絡協議会</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r>
              <a:rPr kumimoji="1" lang="ja-JP" altLang="en-US" b="1" dirty="0" smtClean="0">
                <a:solidFill>
                  <a:srgbClr val="FFFF00"/>
                </a:solidFill>
                <a:latin typeface="メイリオ" panose="020B0604030504040204" pitchFamily="50" charset="-128"/>
                <a:ea typeface="メイリオ" panose="020B0604030504040204" pitchFamily="50" charset="-128"/>
              </a:rPr>
              <a:t>わんわんパトロール隊</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1081284" y="14625616"/>
            <a:ext cx="3040045" cy="369332"/>
          </a:xfrm>
          <a:prstGeom prst="rect">
            <a:avLst/>
          </a:prstGeom>
          <a:noFill/>
        </p:spPr>
        <p:txBody>
          <a:bodyPr wrap="square" rtlCol="0">
            <a:spAutoFit/>
          </a:bodyPr>
          <a:lstStyle/>
          <a:p>
            <a:r>
              <a:rPr kumimoji="1" lang="ja-JP" altLang="en-US" b="1" dirty="0" smtClean="0">
                <a:solidFill>
                  <a:srgbClr val="FFFF00"/>
                </a:solidFill>
                <a:latin typeface="メイリオ" panose="020B0604030504040204" pitchFamily="50" charset="-128"/>
                <a:ea typeface="メイリオ" panose="020B0604030504040204" pitchFamily="50" charset="-128"/>
              </a:rPr>
              <a:t>東住吉区ラビット隊</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4340035" y="14615713"/>
            <a:ext cx="3040045" cy="369332"/>
          </a:xfrm>
          <a:prstGeom prst="rect">
            <a:avLst/>
          </a:prstGeom>
          <a:noFill/>
        </p:spPr>
        <p:txBody>
          <a:bodyPr wrap="square" rtlCol="0">
            <a:spAutoFit/>
          </a:bodyPr>
          <a:lstStyle/>
          <a:p>
            <a:r>
              <a:rPr kumimoji="1" lang="ja-JP" altLang="en-US" b="1" dirty="0">
                <a:solidFill>
                  <a:srgbClr val="0070C0"/>
                </a:solidFill>
                <a:latin typeface="メイリオ" panose="020B0604030504040204" pitchFamily="50" charset="-128"/>
                <a:ea typeface="メイリオ" panose="020B0604030504040204" pitchFamily="50" charset="-128"/>
              </a:rPr>
              <a:t>東住吉区</a:t>
            </a:r>
            <a:r>
              <a:rPr kumimoji="1" lang="ja-JP" altLang="en-US" b="1" dirty="0" smtClean="0">
                <a:solidFill>
                  <a:srgbClr val="0070C0"/>
                </a:solidFill>
                <a:latin typeface="メイリオ" panose="020B0604030504040204" pitchFamily="50" charset="-128"/>
                <a:ea typeface="メイリオ" panose="020B0604030504040204" pitchFamily="50" charset="-128"/>
              </a:rPr>
              <a:t>の防犯グッズ</a:t>
            </a:r>
            <a:endParaRPr kumimoji="1" lang="en-US" altLang="ja-JP" b="1" dirty="0" smtClean="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060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2" descr="\\SERVER\mac-share\塚本\アスクルテンプレ\上下折り\アスクルコンタクト表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4365"/>
            <a:ext cx="10710863" cy="13699391"/>
          </a:xfrm>
          <a:prstGeom prst="rect">
            <a:avLst/>
          </a:prstGeom>
          <a:noFill/>
          <a:extLst>
            <a:ext uri="{909E8E84-426E-40DD-AFC4-6F175D3DCCD1}">
              <a14:hiddenFill xmlns:a14="http://schemas.microsoft.com/office/drawing/2010/main">
                <a:solidFill>
                  <a:srgbClr val="FFFFFF"/>
                </a:solidFill>
              </a14:hiddenFill>
            </a:ext>
          </a:extLst>
        </p:spPr>
      </p:pic>
      <p:sp>
        <p:nvSpPr>
          <p:cNvPr id="59" name="テキスト ボックス 58"/>
          <p:cNvSpPr txBox="1"/>
          <p:nvPr/>
        </p:nvSpPr>
        <p:spPr>
          <a:xfrm>
            <a:off x="217192" y="5147548"/>
            <a:ext cx="10467242" cy="1220078"/>
          </a:xfrm>
          <a:prstGeom prst="rect">
            <a:avLst/>
          </a:prstGeom>
          <a:noFill/>
        </p:spPr>
        <p:txBody>
          <a:bodyPr wrap="square" rtlCol="0">
            <a:spAutoFit/>
          </a:bodyPr>
          <a:lstStyle/>
          <a:p>
            <a:r>
              <a:rPr kumimoji="1" lang="ja-JP" altLang="en-US" sz="1832" dirty="0">
                <a:latin typeface="HG丸ｺﾞｼｯｸM-PRO" panose="020F0600000000000000" pitchFamily="50" charset="-128"/>
                <a:ea typeface="HG丸ｺﾞｼｯｸM-PRO" panose="020F0600000000000000" pitchFamily="50" charset="-128"/>
              </a:rPr>
              <a:t>　特殊詐欺の被害を防ぐため、大阪アニメーションスクール専門学校の学生の皆さんが特殊詐欺被害防止のための啓発アニメを作成してくれました。</a:t>
            </a:r>
            <a:endParaRPr kumimoji="1" lang="en-US" altLang="ja-JP" sz="1832" dirty="0">
              <a:latin typeface="HG丸ｺﾞｼｯｸM-PRO" panose="020F0600000000000000" pitchFamily="50" charset="-128"/>
              <a:ea typeface="HG丸ｺﾞｼｯｸM-PRO" panose="020F0600000000000000" pitchFamily="50" charset="-128"/>
            </a:endParaRPr>
          </a:p>
          <a:p>
            <a:r>
              <a:rPr kumimoji="1" lang="ja-JP" altLang="en-US" sz="1832" dirty="0">
                <a:latin typeface="HG丸ｺﾞｼｯｸM-PRO" panose="020F0600000000000000" pitchFamily="50" charset="-128"/>
                <a:ea typeface="HG丸ｺﾞｼｯｸM-PRO" panose="020F0600000000000000" pitchFamily="50" charset="-128"/>
              </a:rPr>
              <a:t>　大阪府内の企業も協力し、人が集まる難波・梅田の主要なデジタルサイネージや店舗のモニターなどで啓発アニメを配信し、特殊詐欺被害防止啓発のため</a:t>
            </a:r>
            <a:r>
              <a:rPr kumimoji="1" lang="ja-JP" altLang="en-US" sz="1832" dirty="0" smtClean="0">
                <a:latin typeface="HG丸ｺﾞｼｯｸM-PRO" panose="020F0600000000000000" pitchFamily="50" charset="-128"/>
                <a:ea typeface="HG丸ｺﾞｼｯｸM-PRO" panose="020F0600000000000000" pitchFamily="50" charset="-128"/>
              </a:rPr>
              <a:t>取り組んで</a:t>
            </a:r>
            <a:r>
              <a:rPr kumimoji="1" lang="ja-JP" altLang="en-US" sz="1832" dirty="0">
                <a:latin typeface="HG丸ｺﾞｼｯｸM-PRO" panose="020F0600000000000000" pitchFamily="50" charset="-128"/>
                <a:ea typeface="HG丸ｺﾞｼｯｸM-PRO" panose="020F0600000000000000" pitchFamily="50" charset="-128"/>
              </a:rPr>
              <a:t>いただいています。</a:t>
            </a:r>
            <a:endParaRPr kumimoji="1" lang="ja-JP" altLang="en-US" sz="2992" dirty="0">
              <a:latin typeface="HG丸ｺﾞｼｯｸM-PRO" panose="020F0600000000000000" pitchFamily="50" charset="-128"/>
              <a:ea typeface="HG丸ｺﾞｼｯｸM-PRO" panose="020F0600000000000000" pitchFamily="50" charset="-128"/>
            </a:endParaRPr>
          </a:p>
        </p:txBody>
      </p:sp>
      <p:pic>
        <p:nvPicPr>
          <p:cNvPr id="39" name="図 38"/>
          <p:cNvPicPr>
            <a:picLocks noChangeAspect="1"/>
          </p:cNvPicPr>
          <p:nvPr/>
        </p:nvPicPr>
        <p:blipFill rotWithShape="1">
          <a:blip r:embed="rId4" cstate="print">
            <a:extLst>
              <a:ext uri="{28A0092B-C50C-407E-A947-70E740481C1C}">
                <a14:useLocalDpi xmlns:a14="http://schemas.microsoft.com/office/drawing/2010/main" val="0"/>
              </a:ext>
            </a:extLst>
          </a:blip>
          <a:srcRect l="3509" r="3509"/>
          <a:stretch/>
        </p:blipFill>
        <p:spPr>
          <a:xfrm>
            <a:off x="5217124" y="1494690"/>
            <a:ext cx="2532743" cy="1417229"/>
          </a:xfrm>
          <a:prstGeom prst="rect">
            <a:avLst/>
          </a:prstGeom>
          <a:effectLst/>
        </p:spPr>
      </p:pic>
      <p:pic>
        <p:nvPicPr>
          <p:cNvPr id="41" name="図 40"/>
          <p:cNvPicPr>
            <a:picLocks noChangeAspect="1"/>
          </p:cNvPicPr>
          <p:nvPr/>
        </p:nvPicPr>
        <p:blipFill rotWithShape="1">
          <a:blip r:embed="rId5" cstate="print">
            <a:extLst>
              <a:ext uri="{28A0092B-C50C-407E-A947-70E740481C1C}">
                <a14:useLocalDpi xmlns:a14="http://schemas.microsoft.com/office/drawing/2010/main" val="0"/>
              </a:ext>
            </a:extLst>
          </a:blip>
          <a:srcRect l="3158" r="3158"/>
          <a:stretch/>
        </p:blipFill>
        <p:spPr>
          <a:xfrm>
            <a:off x="7837068" y="1499347"/>
            <a:ext cx="2536591" cy="1412573"/>
          </a:xfrm>
          <a:prstGeom prst="rect">
            <a:avLst/>
          </a:prstGeom>
          <a:effectLst/>
        </p:spPr>
      </p:pic>
      <p:pic>
        <p:nvPicPr>
          <p:cNvPr id="42" name="図 41"/>
          <p:cNvPicPr>
            <a:picLocks noChangeAspect="1"/>
          </p:cNvPicPr>
          <p:nvPr/>
        </p:nvPicPr>
        <p:blipFill rotWithShape="1">
          <a:blip r:embed="rId6" cstate="print">
            <a:extLst>
              <a:ext uri="{28A0092B-C50C-407E-A947-70E740481C1C}">
                <a14:useLocalDpi xmlns:a14="http://schemas.microsoft.com/office/drawing/2010/main" val="0"/>
              </a:ext>
            </a:extLst>
          </a:blip>
          <a:srcRect l="2281" r="3333"/>
          <a:stretch/>
        </p:blipFill>
        <p:spPr>
          <a:xfrm>
            <a:off x="5217125" y="3348003"/>
            <a:ext cx="2500004" cy="1492788"/>
          </a:xfrm>
          <a:prstGeom prst="rect">
            <a:avLst/>
          </a:prstGeom>
          <a:effectLst/>
        </p:spPr>
      </p:pic>
      <p:pic>
        <p:nvPicPr>
          <p:cNvPr id="43" name="図 42"/>
          <p:cNvPicPr>
            <a:picLocks noChangeAspect="1"/>
          </p:cNvPicPr>
          <p:nvPr/>
        </p:nvPicPr>
        <p:blipFill rotWithShape="1">
          <a:blip r:embed="rId7" cstate="print">
            <a:extLst>
              <a:ext uri="{28A0092B-C50C-407E-A947-70E740481C1C}">
                <a14:useLocalDpi xmlns:a14="http://schemas.microsoft.com/office/drawing/2010/main" val="0"/>
              </a:ext>
            </a:extLst>
          </a:blip>
          <a:srcRect l="3860" r="2807"/>
          <a:stretch/>
        </p:blipFill>
        <p:spPr>
          <a:xfrm>
            <a:off x="7816424" y="3378769"/>
            <a:ext cx="2554892" cy="1426353"/>
          </a:xfrm>
          <a:prstGeom prst="rect">
            <a:avLst/>
          </a:prstGeom>
          <a:effectLst/>
        </p:spPr>
      </p:pic>
      <p:sp>
        <p:nvSpPr>
          <p:cNvPr id="9" name="テキスト ボックス 8"/>
          <p:cNvSpPr txBox="1"/>
          <p:nvPr/>
        </p:nvSpPr>
        <p:spPr>
          <a:xfrm>
            <a:off x="5538559" y="2849800"/>
            <a:ext cx="2158578" cy="339004"/>
          </a:xfrm>
          <a:prstGeom prst="rect">
            <a:avLst/>
          </a:prstGeom>
          <a:noFill/>
        </p:spPr>
        <p:txBody>
          <a:bodyPr wrap="square" rtlCol="0">
            <a:spAutoFit/>
          </a:bodyPr>
          <a:lstStyle/>
          <a:p>
            <a:r>
              <a:rPr kumimoji="1" lang="ja-JP" altLang="en-US" sz="1603" dirty="0">
                <a:latin typeface="HG丸ｺﾞｼｯｸM-PRO" panose="020F0600000000000000" pitchFamily="50" charset="-128"/>
                <a:ea typeface="HG丸ｺﾞｼｯｸM-PRO" panose="020F0600000000000000" pitchFamily="50" charset="-128"/>
              </a:rPr>
              <a:t>「家族の絆」編</a:t>
            </a:r>
          </a:p>
        </p:txBody>
      </p:sp>
      <p:sp>
        <p:nvSpPr>
          <p:cNvPr id="21" name="テキスト ボックス 20"/>
          <p:cNvSpPr txBox="1"/>
          <p:nvPr/>
        </p:nvSpPr>
        <p:spPr>
          <a:xfrm>
            <a:off x="7816425" y="2884969"/>
            <a:ext cx="3312662" cy="339004"/>
          </a:xfrm>
          <a:prstGeom prst="rect">
            <a:avLst/>
          </a:prstGeom>
          <a:noFill/>
        </p:spPr>
        <p:txBody>
          <a:bodyPr wrap="square" rtlCol="0">
            <a:spAutoFit/>
          </a:bodyPr>
          <a:lstStyle/>
          <a:p>
            <a:r>
              <a:rPr kumimoji="1" lang="ja-JP" altLang="en-US" sz="1603" dirty="0">
                <a:latin typeface="HG丸ｺﾞｼｯｸM-PRO" panose="020F0600000000000000" pitchFamily="50" charset="-128"/>
                <a:ea typeface="HG丸ｺﾞｼｯｸM-PRO" panose="020F0600000000000000" pitchFamily="50" charset="-128"/>
              </a:rPr>
              <a:t>「ｷｬｯｼｭｶｰﾄﾞ詐欺盗」編</a:t>
            </a:r>
          </a:p>
        </p:txBody>
      </p:sp>
      <p:sp>
        <p:nvSpPr>
          <p:cNvPr id="22" name="テキスト ボックス 21"/>
          <p:cNvSpPr txBox="1"/>
          <p:nvPr/>
        </p:nvSpPr>
        <p:spPr>
          <a:xfrm>
            <a:off x="5538560" y="4824426"/>
            <a:ext cx="3312662" cy="339004"/>
          </a:xfrm>
          <a:prstGeom prst="rect">
            <a:avLst/>
          </a:prstGeom>
          <a:noFill/>
        </p:spPr>
        <p:txBody>
          <a:bodyPr wrap="square" rtlCol="0">
            <a:spAutoFit/>
          </a:bodyPr>
          <a:lstStyle/>
          <a:p>
            <a:r>
              <a:rPr kumimoji="1" lang="ja-JP" altLang="en-US" sz="1603" dirty="0">
                <a:latin typeface="HG丸ｺﾞｼｯｸM-PRO" panose="020F0600000000000000" pitchFamily="50" charset="-128"/>
                <a:ea typeface="HG丸ｺﾞｼｯｸM-PRO" panose="020F0600000000000000" pitchFamily="50" charset="-128"/>
              </a:rPr>
              <a:t>「受け子対策」編</a:t>
            </a:r>
          </a:p>
        </p:txBody>
      </p:sp>
      <p:sp>
        <p:nvSpPr>
          <p:cNvPr id="23" name="テキスト ボックス 22"/>
          <p:cNvSpPr txBox="1"/>
          <p:nvPr/>
        </p:nvSpPr>
        <p:spPr>
          <a:xfrm>
            <a:off x="7816423" y="4792505"/>
            <a:ext cx="3312662" cy="339004"/>
          </a:xfrm>
          <a:prstGeom prst="rect">
            <a:avLst/>
          </a:prstGeom>
          <a:noFill/>
        </p:spPr>
        <p:txBody>
          <a:bodyPr wrap="square" rtlCol="0">
            <a:spAutoFit/>
          </a:bodyPr>
          <a:lstStyle/>
          <a:p>
            <a:r>
              <a:rPr kumimoji="1" lang="ja-JP" altLang="en-US" sz="1603" dirty="0">
                <a:latin typeface="HG丸ｺﾞｼｯｸM-PRO" panose="020F0600000000000000" pitchFamily="50" charset="-128"/>
                <a:ea typeface="HG丸ｺﾞｼｯｸM-PRO" panose="020F0600000000000000" pitchFamily="50" charset="-128"/>
              </a:rPr>
              <a:t>「架空料金請求詐欺」編</a:t>
            </a:r>
          </a:p>
        </p:txBody>
      </p:sp>
      <p:grpSp>
        <p:nvGrpSpPr>
          <p:cNvPr id="20" name="グループ化 19"/>
          <p:cNvGrpSpPr/>
          <p:nvPr/>
        </p:nvGrpSpPr>
        <p:grpSpPr>
          <a:xfrm>
            <a:off x="638572" y="6469364"/>
            <a:ext cx="9306674" cy="2818379"/>
            <a:chOff x="344812" y="3516545"/>
            <a:chExt cx="6097611" cy="2023911"/>
          </a:xfrm>
        </p:grpSpPr>
        <p:grpSp>
          <p:nvGrpSpPr>
            <p:cNvPr id="57" name="グループ化 56"/>
            <p:cNvGrpSpPr/>
            <p:nvPr/>
          </p:nvGrpSpPr>
          <p:grpSpPr>
            <a:xfrm>
              <a:off x="344812" y="3516545"/>
              <a:ext cx="3405307" cy="2023910"/>
              <a:chOff x="289783" y="3883015"/>
              <a:chExt cx="5514989" cy="2589179"/>
            </a:xfrm>
            <a:effectLst/>
          </p:grpSpPr>
          <p:pic>
            <p:nvPicPr>
              <p:cNvPr id="45" name="図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71361" y="4457811"/>
                <a:ext cx="2565230" cy="1442942"/>
              </a:xfrm>
              <a:prstGeom prst="rect">
                <a:avLst/>
              </a:prstGeom>
            </p:spPr>
          </p:pic>
          <p:pic>
            <p:nvPicPr>
              <p:cNvPr id="52" name="図 51"/>
              <p:cNvPicPr>
                <a:picLocks noChangeAspect="1"/>
              </p:cNvPicPr>
              <p:nvPr/>
            </p:nvPicPr>
            <p:blipFill rotWithShape="1">
              <a:blip r:embed="rId9" cstate="print">
                <a:extLst>
                  <a:ext uri="{28A0092B-C50C-407E-A947-70E740481C1C}">
                    <a14:useLocalDpi xmlns:a14="http://schemas.microsoft.com/office/drawing/2010/main" val="0"/>
                  </a:ext>
                </a:extLst>
              </a:blip>
              <a:srcRect b="16287"/>
              <a:stretch/>
            </p:blipFill>
            <p:spPr>
              <a:xfrm>
                <a:off x="3262360" y="3883015"/>
                <a:ext cx="2542412" cy="1197174"/>
              </a:xfrm>
              <a:prstGeom prst="rect">
                <a:avLst/>
              </a:prstGeom>
            </p:spPr>
          </p:pic>
          <p:pic>
            <p:nvPicPr>
              <p:cNvPr id="54" name="図 53"/>
              <p:cNvPicPr>
                <a:picLocks noChangeAspect="1"/>
              </p:cNvPicPr>
              <p:nvPr/>
            </p:nvPicPr>
            <p:blipFill rotWithShape="1">
              <a:blip r:embed="rId10" cstate="print">
                <a:extLst>
                  <a:ext uri="{28A0092B-C50C-407E-A947-70E740481C1C}">
                    <a14:useLocalDpi xmlns:a14="http://schemas.microsoft.com/office/drawing/2010/main" val="0"/>
                  </a:ext>
                </a:extLst>
              </a:blip>
              <a:srcRect t="16109" r="13549" b="13761"/>
              <a:stretch/>
            </p:blipFill>
            <p:spPr>
              <a:xfrm rot="5400000">
                <a:off x="1188231" y="4398928"/>
                <a:ext cx="2565229" cy="1560709"/>
              </a:xfrm>
              <a:prstGeom prst="rect">
                <a:avLst/>
              </a:prstGeom>
            </p:spPr>
          </p:pic>
          <p:pic>
            <p:nvPicPr>
              <p:cNvPr id="56" name="図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52496" y="5072748"/>
                <a:ext cx="2552275" cy="1399446"/>
              </a:xfrm>
              <a:prstGeom prst="rect">
                <a:avLst/>
              </a:prstGeom>
            </p:spPr>
          </p:pic>
        </p:grpSp>
        <p:pic>
          <p:nvPicPr>
            <p:cNvPr id="13" name="図 12"/>
            <p:cNvPicPr>
              <a:picLocks noChangeAspect="1"/>
            </p:cNvPicPr>
            <p:nvPr/>
          </p:nvPicPr>
          <p:blipFill rotWithShape="1">
            <a:blip r:embed="rId12" cstate="print">
              <a:extLst>
                <a:ext uri="{28A0092B-C50C-407E-A947-70E740481C1C}">
                  <a14:useLocalDpi xmlns:a14="http://schemas.microsoft.com/office/drawing/2010/main" val="0"/>
                </a:ext>
              </a:extLst>
            </a:blip>
            <a:srcRect l="11157" t="12986" r="36278" b="16291"/>
            <a:stretch/>
          </p:blipFill>
          <p:spPr>
            <a:xfrm rot="5400000">
              <a:off x="3496921" y="3769743"/>
              <a:ext cx="2023910" cy="1517515"/>
            </a:xfrm>
            <a:prstGeom prst="rect">
              <a:avLst/>
            </a:prstGeom>
          </p:spPr>
        </p:pic>
        <p:pic>
          <p:nvPicPr>
            <p:cNvPr id="15" name="図 14"/>
            <p:cNvPicPr>
              <a:picLocks noChangeAspect="1"/>
            </p:cNvPicPr>
            <p:nvPr/>
          </p:nvPicPr>
          <p:blipFill rotWithShape="1">
            <a:blip r:embed="rId13">
              <a:extLst>
                <a:ext uri="{28A0092B-C50C-407E-A947-70E740481C1C}">
                  <a14:useLocalDpi xmlns:a14="http://schemas.microsoft.com/office/drawing/2010/main" val="0"/>
                </a:ext>
              </a:extLst>
            </a:blip>
            <a:srcRect l="39716" t="36918" r="16312" b="14665"/>
            <a:stretch/>
          </p:blipFill>
          <p:spPr>
            <a:xfrm>
              <a:off x="5267634" y="3527217"/>
              <a:ext cx="1174789" cy="1100684"/>
            </a:xfrm>
            <a:prstGeom prst="rect">
              <a:avLst/>
            </a:prstGeom>
          </p:spPr>
        </p:pic>
        <p:pic>
          <p:nvPicPr>
            <p:cNvPr id="16" name="図 15"/>
            <p:cNvPicPr>
              <a:picLocks noChangeAspect="1"/>
            </p:cNvPicPr>
            <p:nvPr/>
          </p:nvPicPr>
          <p:blipFill rotWithShape="1">
            <a:blip r:embed="rId14" cstate="print">
              <a:extLst>
                <a:ext uri="{28A0092B-C50C-407E-A947-70E740481C1C}">
                  <a14:useLocalDpi xmlns:a14="http://schemas.microsoft.com/office/drawing/2010/main" val="0"/>
                </a:ext>
              </a:extLst>
            </a:blip>
            <a:srcRect t="24135" b="5262"/>
            <a:stretch/>
          </p:blipFill>
          <p:spPr>
            <a:xfrm>
              <a:off x="5242868" y="4617931"/>
              <a:ext cx="1199555" cy="922525"/>
            </a:xfrm>
            <a:prstGeom prst="rect">
              <a:avLst/>
            </a:prstGeom>
          </p:spPr>
        </p:pic>
      </p:grpSp>
      <p:sp>
        <p:nvSpPr>
          <p:cNvPr id="34" name="テキスト ボックス 33"/>
          <p:cNvSpPr txBox="1"/>
          <p:nvPr/>
        </p:nvSpPr>
        <p:spPr>
          <a:xfrm>
            <a:off x="602413" y="9267231"/>
            <a:ext cx="9528498" cy="656205"/>
          </a:xfrm>
          <a:prstGeom prst="rect">
            <a:avLst/>
          </a:prstGeom>
          <a:noFill/>
        </p:spPr>
        <p:txBody>
          <a:bodyPr wrap="square" rtlCol="0">
            <a:spAutoFit/>
          </a:bodyPr>
          <a:lstStyle/>
          <a:p>
            <a:r>
              <a:rPr kumimoji="1" lang="ja-JP" altLang="en-US" sz="1832" dirty="0">
                <a:latin typeface="HG丸ｺﾞｼｯｸM-PRO" panose="020F0600000000000000" pitchFamily="50" charset="-128"/>
                <a:ea typeface="HG丸ｺﾞｼｯｸM-PRO" panose="020F0600000000000000" pitchFamily="50" charset="-128"/>
              </a:rPr>
              <a:t>　デジタルサイネージや店舗モニターなど、啓発アニメ配信にご協力いただける方がおられましたら、下記大阪府治安対策課までご連絡をお願いします。（令和</a:t>
            </a:r>
            <a:r>
              <a:rPr kumimoji="1" lang="en-US" altLang="ja-JP" sz="1832" dirty="0">
                <a:latin typeface="HG丸ｺﾞｼｯｸM-PRO" panose="020F0600000000000000" pitchFamily="50" charset="-128"/>
                <a:ea typeface="HG丸ｺﾞｼｯｸM-PRO" panose="020F0600000000000000" pitchFamily="50" charset="-128"/>
              </a:rPr>
              <a:t>2</a:t>
            </a:r>
            <a:r>
              <a:rPr kumimoji="1" lang="ja-JP" altLang="en-US" sz="1832" dirty="0">
                <a:latin typeface="HG丸ｺﾞｼｯｸM-PRO" panose="020F0600000000000000" pitchFamily="50" charset="-128"/>
                <a:ea typeface="HG丸ｺﾞｼｯｸM-PRO" panose="020F0600000000000000" pitchFamily="50" charset="-128"/>
              </a:rPr>
              <a:t>年度中）</a:t>
            </a:r>
            <a:endParaRPr kumimoji="1" lang="ja-JP" altLang="en-US" sz="2992" dirty="0">
              <a:latin typeface="HG丸ｺﾞｼｯｸM-PRO" panose="020F0600000000000000" pitchFamily="50" charset="-128"/>
              <a:ea typeface="HG丸ｺﾞｼｯｸM-PRO" panose="020F0600000000000000" pitchFamily="50" charset="-128"/>
            </a:endParaRPr>
          </a:p>
        </p:txBody>
      </p:sp>
      <p:pic>
        <p:nvPicPr>
          <p:cNvPr id="36" name="図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804" y="108845"/>
            <a:ext cx="1359865" cy="1351646"/>
          </a:xfrm>
          <a:prstGeom prst="rect">
            <a:avLst/>
          </a:prstGeom>
        </p:spPr>
      </p:pic>
      <p:sp>
        <p:nvSpPr>
          <p:cNvPr id="40" name="テキスト ボックス 39"/>
          <p:cNvSpPr txBox="1"/>
          <p:nvPr/>
        </p:nvSpPr>
        <p:spPr>
          <a:xfrm>
            <a:off x="1895058" y="848391"/>
            <a:ext cx="8765397" cy="552780"/>
          </a:xfrm>
          <a:prstGeom prst="rect">
            <a:avLst/>
          </a:prstGeom>
          <a:noFill/>
        </p:spPr>
        <p:txBody>
          <a:bodyPr wrap="square" rtlCol="0">
            <a:spAutoFit/>
          </a:bodyPr>
          <a:lstStyle/>
          <a:p>
            <a:r>
              <a:rPr kumimoji="1" lang="ja-JP" altLang="en-US" sz="2992" i="1" dirty="0">
                <a:latin typeface="HG丸ｺﾞｼｯｸM-PRO" panose="020F0600000000000000" pitchFamily="50" charset="-128"/>
                <a:ea typeface="HG丸ｺﾞｼｯｸM-PRO" panose="020F0600000000000000" pitchFamily="50" charset="-128"/>
              </a:rPr>
              <a:t>～学生の皆さんがアニメで特殊詐欺被害防止～</a:t>
            </a:r>
          </a:p>
        </p:txBody>
      </p:sp>
      <p:sp>
        <p:nvSpPr>
          <p:cNvPr id="68" name="正方形/長方形 67"/>
          <p:cNvSpPr/>
          <p:nvPr/>
        </p:nvSpPr>
        <p:spPr>
          <a:xfrm>
            <a:off x="0" y="13700866"/>
            <a:ext cx="10684433" cy="1403966"/>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635" tIns="75317" rIns="150635" bIns="75317" numCol="1" spcCol="0" rtlCol="0" fromWordArt="0" anchor="ctr" anchorCtr="0" forceAA="0" compatLnSpc="1">
            <a:prstTxWarp prst="textNoShape">
              <a:avLst/>
            </a:prstTxWarp>
            <a:noAutofit/>
          </a:bodyPr>
          <a:lstStyle/>
          <a:p>
            <a:pPr algn="ctr"/>
            <a:endParaRPr kumimoji="1" lang="ja-JP" altLang="en-US" sz="3228"/>
          </a:p>
        </p:txBody>
      </p:sp>
      <p:pic>
        <p:nvPicPr>
          <p:cNvPr id="69" name="Picture 2" descr="クリックすると新しいウィンドウで開きます">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0902" t="10902" r="10902" b="10902"/>
          <a:stretch/>
        </p:blipFill>
        <p:spPr bwMode="auto">
          <a:xfrm>
            <a:off x="226905" y="13753682"/>
            <a:ext cx="1357158" cy="135715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公式】大阪府治安対策課"/>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0594" y="14292804"/>
            <a:ext cx="812035" cy="812035"/>
          </a:xfrm>
          <a:prstGeom prst="ellipse">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2442391" y="14171146"/>
            <a:ext cx="4400564" cy="552780"/>
          </a:xfrm>
          <a:prstGeom prst="rect">
            <a:avLst/>
          </a:prstGeom>
          <a:noFill/>
        </p:spPr>
        <p:txBody>
          <a:bodyPr wrap="none" rtlCol="0">
            <a:spAutoFit/>
          </a:bodyPr>
          <a:lstStyle/>
          <a:p>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公式</a:t>
            </a:r>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大阪府治安対策課</a:t>
            </a:r>
          </a:p>
        </p:txBody>
      </p:sp>
      <p:sp>
        <p:nvSpPr>
          <p:cNvPr id="72" name="テキスト ボックス 71"/>
          <p:cNvSpPr txBox="1"/>
          <p:nvPr/>
        </p:nvSpPr>
        <p:spPr>
          <a:xfrm>
            <a:off x="2737295" y="14612792"/>
            <a:ext cx="3063659" cy="468141"/>
          </a:xfrm>
          <a:prstGeom prst="rect">
            <a:avLst/>
          </a:prstGeom>
          <a:noFill/>
        </p:spPr>
        <p:txBody>
          <a:bodyPr wrap="none" rtlCol="0">
            <a:spAutoFit/>
          </a:bodyPr>
          <a:lstStyle/>
          <a:p>
            <a:r>
              <a:rPr kumimoji="1" lang="en-US" altLang="ja-JP" sz="2442" dirty="0"/>
              <a:t> </a:t>
            </a:r>
            <a:r>
              <a:rPr kumimoji="1" lang="en-US" altLang="ja-JP" sz="2442" b="1" dirty="0">
                <a:latin typeface="Meiryo UI" panose="020B0604030504040204" pitchFamily="50" charset="-128"/>
                <a:ea typeface="Meiryo UI" panose="020B0604030504040204" pitchFamily="50" charset="-128"/>
              </a:rPr>
              <a:t>@</a:t>
            </a:r>
            <a:r>
              <a:rPr kumimoji="1" lang="en-US" altLang="ja-JP" sz="2442" b="1" dirty="0" err="1">
                <a:latin typeface="Meiryo UI" panose="020B0604030504040204" pitchFamily="50" charset="-128"/>
                <a:ea typeface="Meiryo UI" panose="020B0604030504040204" pitchFamily="50" charset="-128"/>
              </a:rPr>
              <a:t>osaka_chiantai</a:t>
            </a:r>
            <a:endParaRPr kumimoji="1" lang="ja-JP" altLang="en-US" sz="2442" b="1" dirty="0">
              <a:latin typeface="Meiryo UI" panose="020B0604030504040204" pitchFamily="50" charset="-128"/>
              <a:ea typeface="Meiryo UI" panose="020B0604030504040204" pitchFamily="50" charset="-128"/>
            </a:endParaRPr>
          </a:p>
        </p:txBody>
      </p:sp>
      <p:pic>
        <p:nvPicPr>
          <p:cNvPr id="73" name="図 72">
            <a:hlinkClick r:id="rId19"/>
          </p:cNvPr>
          <p:cNvPicPr>
            <a:picLocks noChangeAspect="1"/>
          </p:cNvPicPr>
          <p:nvPr/>
        </p:nvPicPr>
        <p:blipFill rotWithShape="1">
          <a:blip r:embed="rId20">
            <a:clrChange>
              <a:clrFrom>
                <a:srgbClr val="FFFFFF"/>
              </a:clrFrom>
              <a:clrTo>
                <a:srgbClr val="FFFFFF">
                  <a:alpha val="0"/>
                </a:srgbClr>
              </a:clrTo>
            </a:clrChange>
          </a:blip>
          <a:srcRect l="58345" t="56561" r="16668" b="29898"/>
          <a:stretch/>
        </p:blipFill>
        <p:spPr>
          <a:xfrm>
            <a:off x="6365655" y="14380465"/>
            <a:ext cx="2413730" cy="735433"/>
          </a:xfrm>
          <a:prstGeom prst="rect">
            <a:avLst/>
          </a:prstGeom>
        </p:spPr>
      </p:pic>
      <p:pic>
        <p:nvPicPr>
          <p:cNvPr id="74" name="Picture 10" descr="http://yajidesign.com/i/0149/0149_5.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870902" flipH="1">
            <a:off x="8562799" y="14691369"/>
            <a:ext cx="514936" cy="408270"/>
          </a:xfrm>
          <a:prstGeom prst="rect">
            <a:avLst/>
          </a:prstGeom>
          <a:noFill/>
          <a:extLst>
            <a:ext uri="{909E8E84-426E-40DD-AFC4-6F175D3DCCD1}">
              <a14:hiddenFill xmlns:a14="http://schemas.microsoft.com/office/drawing/2010/main">
                <a:solidFill>
                  <a:srgbClr val="FFFFFF"/>
                </a:solidFill>
              </a14:hiddenFill>
            </a:ext>
          </a:extLst>
        </p:spPr>
      </p:pic>
      <p:pic>
        <p:nvPicPr>
          <p:cNvPr id="75" name="図 74"/>
          <p:cNvPicPr>
            <a:picLocks noChangeAspect="1"/>
          </p:cNvPicPr>
          <p:nvPr/>
        </p:nvPicPr>
        <p:blipFill rotWithShape="1">
          <a:blip r:embed="rId22" cstate="print">
            <a:extLst>
              <a:ext uri="{28A0092B-C50C-407E-A947-70E740481C1C}">
                <a14:useLocalDpi xmlns:a14="http://schemas.microsoft.com/office/drawing/2010/main" val="0"/>
              </a:ext>
            </a:extLst>
          </a:blip>
          <a:srcRect l="6554" t="6554" r="6554" b="6554"/>
          <a:stretch/>
        </p:blipFill>
        <p:spPr>
          <a:xfrm>
            <a:off x="9218284" y="13742359"/>
            <a:ext cx="1336637" cy="1336634"/>
          </a:xfrm>
          <a:prstGeom prst="rect">
            <a:avLst/>
          </a:prstGeom>
        </p:spPr>
      </p:pic>
      <p:sp>
        <p:nvSpPr>
          <p:cNvPr id="76" name="テキスト ボックス 75"/>
          <p:cNvSpPr txBox="1"/>
          <p:nvPr/>
        </p:nvSpPr>
        <p:spPr>
          <a:xfrm>
            <a:off x="-274632" y="13262511"/>
            <a:ext cx="11231458" cy="421206"/>
          </a:xfrm>
          <a:prstGeom prst="rect">
            <a:avLst/>
          </a:prstGeom>
          <a:noFill/>
        </p:spPr>
        <p:txBody>
          <a:bodyPr wrap="square" rtlCol="0">
            <a:spAutoFit/>
          </a:bodyPr>
          <a:lstStyle/>
          <a:p>
            <a:pPr algn="ctr"/>
            <a:r>
              <a:rPr kumimoji="1" lang="ja-JP" altLang="en-US" sz="2137" b="1" dirty="0">
                <a:latin typeface="Meiryo UI" panose="020B0604030504040204" pitchFamily="50" charset="-128"/>
                <a:ea typeface="Meiryo UI" panose="020B0604030504040204" pitchFamily="50" charset="-128"/>
              </a:rPr>
              <a:t>問合先：大阪府 青少年・地域安全室 治安対策課　直通：０６－６９４４－６５１２</a:t>
            </a:r>
            <a:endParaRPr kumimoji="1" lang="en-US" altLang="ja-JP" sz="2137"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520594" y="13586292"/>
            <a:ext cx="6062750" cy="656013"/>
          </a:xfrm>
          <a:prstGeom prst="rect">
            <a:avLst/>
          </a:prstGeom>
          <a:noFill/>
        </p:spPr>
        <p:txBody>
          <a:bodyPr wrap="none" rtlCol="0">
            <a:spAutoFit/>
          </a:bodyPr>
          <a:lstStyle/>
          <a:p>
            <a:r>
              <a:rPr kumimoji="1" lang="en-US" altLang="ja-JP" sz="3663" b="1" dirty="0">
                <a:solidFill>
                  <a:schemeClr val="bg1"/>
                </a:solidFill>
                <a:latin typeface="Meiryo UI" panose="020B0604030504040204" pitchFamily="50" charset="-128"/>
                <a:ea typeface="Meiryo UI" panose="020B0604030504040204" pitchFamily="50" charset="-128"/>
              </a:rPr>
              <a:t>Twitter</a:t>
            </a:r>
            <a:r>
              <a:rPr lang="ja-JP" altLang="en-US" sz="3663" b="1" dirty="0">
                <a:solidFill>
                  <a:schemeClr val="bg1"/>
                </a:solidFill>
                <a:latin typeface="Meiryo UI" panose="020B0604030504040204" pitchFamily="50" charset="-128"/>
                <a:ea typeface="Meiryo UI" panose="020B0604030504040204" pitchFamily="50" charset="-128"/>
              </a:rPr>
              <a:t>でも掲載してい</a:t>
            </a:r>
            <a:r>
              <a:rPr kumimoji="1" lang="ja-JP" altLang="en-US" sz="3663" b="1" dirty="0">
                <a:solidFill>
                  <a:schemeClr val="bg1"/>
                </a:solidFill>
                <a:latin typeface="Meiryo UI" panose="020B0604030504040204" pitchFamily="50" charset="-128"/>
                <a:ea typeface="Meiryo UI" panose="020B0604030504040204" pitchFamily="50" charset="-128"/>
              </a:rPr>
              <a:t>ます！</a:t>
            </a:r>
            <a:endParaRPr kumimoji="1" lang="en-US" altLang="ja-JP" sz="3663" b="1" dirty="0">
              <a:solidFill>
                <a:schemeClr val="bg1"/>
              </a:solidFill>
              <a:latin typeface="Meiryo UI" panose="020B0604030504040204" pitchFamily="50" charset="-128"/>
              <a:ea typeface="Meiryo UI" panose="020B0604030504040204" pitchFamily="50" charset="-128"/>
            </a:endParaRPr>
          </a:p>
        </p:txBody>
      </p:sp>
      <p:pic>
        <p:nvPicPr>
          <p:cNvPr id="80" name="図 79"/>
          <p:cNvPicPr>
            <a:picLocks noChangeAspect="1"/>
          </p:cNvPicPr>
          <p:nvPr/>
        </p:nvPicPr>
        <p:blipFill>
          <a:blip r:embed="rId23"/>
          <a:stretch>
            <a:fillRect/>
          </a:stretch>
        </p:blipFill>
        <p:spPr>
          <a:xfrm>
            <a:off x="1020930" y="11924261"/>
            <a:ext cx="2086301" cy="1299298"/>
          </a:xfrm>
          <a:prstGeom prst="rect">
            <a:avLst/>
          </a:prstGeom>
        </p:spPr>
      </p:pic>
      <p:pic>
        <p:nvPicPr>
          <p:cNvPr id="81" name="図 80"/>
          <p:cNvPicPr>
            <a:picLocks noChangeAspect="1"/>
          </p:cNvPicPr>
          <p:nvPr/>
        </p:nvPicPr>
        <p:blipFill>
          <a:blip r:embed="rId24"/>
          <a:stretch>
            <a:fillRect/>
          </a:stretch>
        </p:blipFill>
        <p:spPr>
          <a:xfrm>
            <a:off x="4400957" y="11942366"/>
            <a:ext cx="2088955" cy="1281193"/>
          </a:xfrm>
          <a:prstGeom prst="rect">
            <a:avLst/>
          </a:prstGeom>
        </p:spPr>
      </p:pic>
      <p:sp>
        <p:nvSpPr>
          <p:cNvPr id="83" name="テキスト ボックス 82"/>
          <p:cNvSpPr txBox="1"/>
          <p:nvPr/>
        </p:nvSpPr>
        <p:spPr>
          <a:xfrm>
            <a:off x="672324" y="11001366"/>
            <a:ext cx="3213094" cy="938014"/>
          </a:xfrm>
          <a:prstGeom prst="rect">
            <a:avLst/>
          </a:prstGeom>
          <a:noFill/>
        </p:spPr>
        <p:txBody>
          <a:bodyPr wrap="square" rtlCol="0">
            <a:spAutoFit/>
          </a:bodyPr>
          <a:lstStyle/>
          <a:p>
            <a:r>
              <a:rPr kumimoji="1" lang="ja-JP" altLang="en-US" sz="2137" u="sng" dirty="0">
                <a:latin typeface="Meiryo UI" panose="020B0604030504040204" pitchFamily="50" charset="-128"/>
                <a:ea typeface="Meiryo UI" panose="020B0604030504040204" pitchFamily="50" charset="-128"/>
              </a:rPr>
              <a:t>➀自動通話録音機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相手に電話内容を録音する旨を告げて警告し、通話を録音します。</a:t>
            </a:r>
            <a:endParaRPr kumimoji="1" lang="en-US" altLang="ja-JP" sz="1679"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3856806" y="11001366"/>
            <a:ext cx="3542107" cy="938014"/>
          </a:xfrm>
          <a:prstGeom prst="rect">
            <a:avLst/>
          </a:prstGeom>
          <a:noFill/>
        </p:spPr>
        <p:txBody>
          <a:bodyPr wrap="square" rtlCol="0">
            <a:spAutoFit/>
          </a:bodyPr>
          <a:lstStyle/>
          <a:p>
            <a:r>
              <a:rPr kumimoji="1" lang="ja-JP" altLang="en-US" sz="2137" u="sng" dirty="0">
                <a:latin typeface="Meiryo UI" panose="020B0604030504040204" pitchFamily="50" charset="-128"/>
                <a:ea typeface="Meiryo UI" panose="020B0604030504040204" pitchFamily="50" charset="-128"/>
              </a:rPr>
              <a:t>➁自動着信拒否機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警察等から提供された迷惑電話番号からの着信を自動で拒否します。</a:t>
            </a:r>
            <a:endParaRPr kumimoji="1" lang="en-US" altLang="ja-JP" sz="1679"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7334848" y="11001604"/>
            <a:ext cx="2858475" cy="938014"/>
          </a:xfrm>
          <a:prstGeom prst="rect">
            <a:avLst/>
          </a:prstGeom>
          <a:noFill/>
        </p:spPr>
        <p:txBody>
          <a:bodyPr wrap="none" rtlCol="0">
            <a:spAutoFit/>
          </a:bodyPr>
          <a:lstStyle/>
          <a:p>
            <a:r>
              <a:rPr kumimoji="1" lang="ja-JP" altLang="en-US" sz="2137" u="sng" dirty="0">
                <a:latin typeface="Meiryo UI" panose="020B0604030504040204" pitchFamily="50" charset="-128"/>
                <a:ea typeface="Meiryo UI" panose="020B0604030504040204" pitchFamily="50" charset="-128"/>
              </a:rPr>
              <a:t>➂防犯機能付き電話機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左記➀及び➁両方の機能を</a:t>
            </a:r>
            <a:endParaRPr kumimoji="1" lang="en-US" altLang="ja-JP" sz="1679"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有する電話機</a:t>
            </a:r>
            <a:endParaRPr kumimoji="1" lang="en-US" altLang="ja-JP" sz="1679" dirty="0">
              <a:latin typeface="Meiryo UI" panose="020B0604030504040204" pitchFamily="50" charset="-128"/>
              <a:ea typeface="Meiryo UI" panose="020B0604030504040204" pitchFamily="50" charset="-128"/>
            </a:endParaRPr>
          </a:p>
        </p:txBody>
      </p:sp>
      <p:pic>
        <p:nvPicPr>
          <p:cNvPr id="89" name="Picture 2" descr="https://jp.sharp/cms/tel/images/000053844.jp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7249" t="22904" r="36460" b="26017"/>
          <a:stretch/>
        </p:blipFill>
        <p:spPr bwMode="auto">
          <a:xfrm>
            <a:off x="8156267" y="12018021"/>
            <a:ext cx="1185633" cy="108676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449565" y="9944902"/>
            <a:ext cx="5121915" cy="515077"/>
          </a:xfrm>
          <a:prstGeom prst="rect">
            <a:avLst/>
          </a:prstGeom>
        </p:spPr>
        <p:txBody>
          <a:bodyPr wrap="none">
            <a:spAutoFit/>
          </a:bodyPr>
          <a:lstStyle/>
          <a:p>
            <a:r>
              <a:rPr kumimoji="1" lang="zh-TW" altLang="en-US" sz="2747" b="1" dirty="0">
                <a:solidFill>
                  <a:srgbClr val="FF0000"/>
                </a:solidFill>
                <a:latin typeface="Meiryo UI" panose="020B0604030504040204" pitchFamily="50" charset="-128"/>
                <a:ea typeface="Meiryo UI" panose="020B0604030504040204" pitchFamily="50" charset="-128"/>
              </a:rPr>
              <a:t>特殊詐欺被害防止緊急対策事業</a:t>
            </a:r>
            <a:endParaRPr lang="ja-JP" altLang="en-US" sz="2747" dirty="0">
              <a:solidFill>
                <a:srgbClr val="FF0000"/>
              </a:solidFill>
            </a:endParaRPr>
          </a:p>
        </p:txBody>
      </p:sp>
      <p:sp>
        <p:nvSpPr>
          <p:cNvPr id="90" name="テキスト ボックス 89"/>
          <p:cNvSpPr txBox="1"/>
          <p:nvPr/>
        </p:nvSpPr>
        <p:spPr>
          <a:xfrm>
            <a:off x="485804" y="10365570"/>
            <a:ext cx="10043372" cy="1116652"/>
          </a:xfrm>
          <a:prstGeom prst="rect">
            <a:avLst/>
          </a:prstGeom>
          <a:noFill/>
        </p:spPr>
        <p:txBody>
          <a:bodyPr wrap="square" rtlCol="0">
            <a:spAutoFit/>
          </a:bodyPr>
          <a:lstStyle/>
          <a:p>
            <a:r>
              <a:rPr kumimoji="1" lang="ja-JP" altLang="en-US" sz="1832" dirty="0">
                <a:latin typeface="HG丸ｺﾞｼｯｸM-PRO" panose="020F0600000000000000" pitchFamily="50" charset="-128"/>
                <a:ea typeface="HG丸ｺﾞｼｯｸM-PRO" panose="020F0600000000000000" pitchFamily="50" charset="-128"/>
              </a:rPr>
              <a:t>大阪府では下記特殊詐欺対策機器普及のため、府内市町村を対象に補助事業を実施してます。</a:t>
            </a:r>
            <a:endParaRPr kumimoji="1" lang="en-US" altLang="ja-JP" sz="1832" dirty="0">
              <a:latin typeface="HG丸ｺﾞｼｯｸM-PRO" panose="020F0600000000000000" pitchFamily="50" charset="-128"/>
              <a:ea typeface="HG丸ｺﾞｼｯｸM-PRO" panose="020F0600000000000000" pitchFamily="50" charset="-128"/>
            </a:endParaRPr>
          </a:p>
          <a:p>
            <a:r>
              <a:rPr kumimoji="1" lang="ja-JP" altLang="en-US" sz="1832" dirty="0">
                <a:latin typeface="HG丸ｺﾞｼｯｸM-PRO" panose="020F0600000000000000" pitchFamily="50" charset="-128"/>
                <a:ea typeface="HG丸ｺﾞｼｯｸM-PRO" panose="020F0600000000000000" pitchFamily="50" charset="-128"/>
              </a:rPr>
              <a:t>お住まいの市町村で対策機器貸出事業を実施している場合は、是非ご活用をお願いします。</a:t>
            </a:r>
          </a:p>
          <a:p>
            <a:endParaRPr kumimoji="1" lang="ja-JP" altLang="en-US" sz="2992"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rotWithShape="1">
          <a:blip r:embed="rId26" cstate="print">
            <a:extLst>
              <a:ext uri="{28A0092B-C50C-407E-A947-70E740481C1C}">
                <a14:useLocalDpi xmlns:a14="http://schemas.microsoft.com/office/drawing/2010/main" val="0"/>
              </a:ext>
            </a:extLst>
          </a:blip>
          <a:srcRect l="5662" r="3967" b="6409"/>
          <a:stretch/>
        </p:blipFill>
        <p:spPr>
          <a:xfrm>
            <a:off x="449564" y="1492802"/>
            <a:ext cx="4639937" cy="3603993"/>
          </a:xfrm>
          <a:prstGeom prst="rect">
            <a:avLst/>
          </a:prstGeom>
        </p:spPr>
      </p:pic>
      <p:sp>
        <p:nvSpPr>
          <p:cNvPr id="2" name="正方形/長方形 1"/>
          <p:cNvSpPr/>
          <p:nvPr/>
        </p:nvSpPr>
        <p:spPr>
          <a:xfrm>
            <a:off x="1623988" y="57893"/>
            <a:ext cx="8886772" cy="1080415"/>
          </a:xfrm>
          <a:prstGeom prst="rect">
            <a:avLst/>
          </a:prstGeom>
          <a:noFill/>
        </p:spPr>
        <p:txBody>
          <a:bodyPr wrap="none" lIns="139563" tIns="69782" rIns="139563" bIns="69782">
            <a:spAutoFit/>
          </a:bodyPr>
          <a:lstStyle/>
          <a:p>
            <a:pPr algn="ctr"/>
            <a:r>
              <a:rPr lang="ja-JP" altLang="en-US" sz="6105" b="1" i="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その電話、詐欺では！？</a:t>
            </a:r>
          </a:p>
        </p:txBody>
      </p:sp>
    </p:spTree>
    <p:extLst>
      <p:ext uri="{BB962C8B-B14F-4D97-AF65-F5344CB8AC3E}">
        <p14:creationId xmlns:p14="http://schemas.microsoft.com/office/powerpoint/2010/main" val="185441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3530</TotalTime>
  <Words>242</Words>
  <Application>Microsoft Office PowerPoint</Application>
  <PresentationFormat>ユーザー設定</PresentationFormat>
  <Paragraphs>56</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HGS創英角ﾎﾟｯﾌﾟ体</vt:lpstr>
      <vt:lpstr>HG丸ｺﾞｼｯｸM-PRO</vt:lpstr>
      <vt:lpstr>Meiryo UI</vt:lpstr>
      <vt:lpstr>メイリオ</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　康平</dc:creator>
  <cp:lastModifiedBy>吉田　雅之</cp:lastModifiedBy>
  <cp:revision>173</cp:revision>
  <cp:lastPrinted>2020-04-01T06:05:27Z</cp:lastPrinted>
  <dcterms:created xsi:type="dcterms:W3CDTF">2019-09-09T08:42:10Z</dcterms:created>
  <dcterms:modified xsi:type="dcterms:W3CDTF">2020-04-09T07:25:35Z</dcterms:modified>
</cp:coreProperties>
</file>