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57" r:id="rId3"/>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4626"/>
    <a:srgbClr val="FCE224"/>
    <a:srgbClr val="00AA61"/>
    <a:srgbClr val="0E6EB8"/>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000" autoAdjust="0"/>
    <p:restoredTop sz="94660"/>
  </p:normalViewPr>
  <p:slideViewPr>
    <p:cSldViewPr snapToGrid="0" showGuides="1">
      <p:cViewPr varScale="1">
        <p:scale>
          <a:sx n="32" d="100"/>
          <a:sy n="32" d="100"/>
        </p:scale>
        <p:origin x="1752" y="78"/>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1326286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124751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1739049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99652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172236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2002553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smtClean="0"/>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smtClean="0"/>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2589256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3991104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13578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2982009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smtClean="0"/>
              <a:t>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F80C0D2-A8FB-4921-92ED-673C58564FAA}" type="datetimeFigureOut">
              <a:rPr kumimoji="1" lang="ja-JP" altLang="en-US" smtClean="0"/>
              <a:t>2022/12/5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42148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6EB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8F80C0D2-A8FB-4921-92ED-673C58564FAA}" type="datetimeFigureOut">
              <a:rPr kumimoji="1" lang="ja-JP" altLang="en-US" smtClean="0"/>
              <a:t>2022/12/5</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49A630A-4E6A-463C-A262-15363258F857}" type="slidenum">
              <a:rPr kumimoji="1" lang="ja-JP" altLang="en-US" smtClean="0"/>
              <a:t>‹#›</a:t>
            </a:fld>
            <a:endParaRPr kumimoji="1" lang="ja-JP" altLang="en-US"/>
          </a:p>
        </p:txBody>
      </p:sp>
    </p:spTree>
    <p:extLst>
      <p:ext uri="{BB962C8B-B14F-4D97-AF65-F5344CB8AC3E}">
        <p14:creationId xmlns:p14="http://schemas.microsoft.com/office/powerpoint/2010/main" val="2103735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image" Target="../media/image2.png"/><Relationship Id="rId21" Type="http://schemas.openxmlformats.org/officeDocument/2006/relationships/image" Target="../media/image15.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3.png"/><Relationship Id="rId25" Type="http://schemas.openxmlformats.org/officeDocument/2006/relationships/image" Target="../media/image17.png"/><Relationship Id="rId2" Type="http://schemas.openxmlformats.org/officeDocument/2006/relationships/image" Target="../media/image1.jpeg"/><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microsoft.com/office/2007/relationships/hdphoto" Target="../media/hdphoto7.wdp"/><Relationship Id="rId5" Type="http://schemas.microsoft.com/office/2007/relationships/hdphoto" Target="../media/hdphoto1.wdp"/><Relationship Id="rId15" Type="http://schemas.openxmlformats.org/officeDocument/2006/relationships/image" Target="../media/image12.png"/><Relationship Id="rId23" Type="http://schemas.openxmlformats.org/officeDocument/2006/relationships/image" Target="../media/image16.png"/><Relationship Id="rId28" Type="http://schemas.microsoft.com/office/2007/relationships/hdphoto" Target="../media/hdphoto9.wdp"/><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7.png"/><Relationship Id="rId14" Type="http://schemas.microsoft.com/office/2007/relationships/hdphoto" Target="../media/hdphoto2.wdp"/><Relationship Id="rId22" Type="http://schemas.microsoft.com/office/2007/relationships/hdphoto" Target="../media/hdphoto6.wdp"/><Relationship Id="rId27"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hyperlink" Target="https://twitter.com/osaka_chiantai/" TargetMode="External"/><Relationship Id="rId13" Type="http://schemas.openxmlformats.org/officeDocument/2006/relationships/image" Target="../media/image26.png"/><Relationship Id="rId18" Type="http://schemas.openxmlformats.org/officeDocument/2006/relationships/image" Target="../media/image30.png"/><Relationship Id="rId26" Type="http://schemas.openxmlformats.org/officeDocument/2006/relationships/image" Target="../media/image35.png"/><Relationship Id="rId3" Type="http://schemas.openxmlformats.org/officeDocument/2006/relationships/image" Target="../media/image2.png"/><Relationship Id="rId21" Type="http://schemas.microsoft.com/office/2007/relationships/hdphoto" Target="../media/hdphoto13.wdp"/><Relationship Id="rId7" Type="http://schemas.openxmlformats.org/officeDocument/2006/relationships/image" Target="../media/image22.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34.png"/><Relationship Id="rId2" Type="http://schemas.openxmlformats.org/officeDocument/2006/relationships/image" Target="../media/image1.jpeg"/><Relationship Id="rId16" Type="http://schemas.openxmlformats.org/officeDocument/2006/relationships/image" Target="../media/image29.png"/><Relationship Id="rId20" Type="http://schemas.openxmlformats.org/officeDocument/2006/relationships/image" Target="../media/image31.png"/><Relationship Id="rId29" Type="http://schemas.microsoft.com/office/2007/relationships/hdphoto" Target="../media/hdphoto16.wdp"/><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24" Type="http://schemas.openxmlformats.org/officeDocument/2006/relationships/image" Target="../media/image33.png"/><Relationship Id="rId5" Type="http://schemas.openxmlformats.org/officeDocument/2006/relationships/hyperlink" Target="http://ord.yahoo.co.jp/o/image/RV=1/RE=1561784275/RH=b3JkLnlhaG9vLmNvLmpw/RB=/RU=aHR0cHM6Ly9pcGhvbmUtbWFuaWEuanAvbmV3cy0xMzI2NjQv/RS=%5eADBN1KxJHk0nIzPFW9wR1hZa1V8Qyk-;_ylc=X3IDMgRmc3QDMD9yPTUmbD1yaQRpZHgDMARvaWQDQU5kOUdjUm9kQnpUWHpWd2NYcFdlR1dseGVDSlM2T3ltQzVqMzZoRUNfUlFyQ1FSM2o2aFN2eDZtTVFmaHVkQQRwA1ZIZHBkSFJsY2ctLQRwb3MDNQRzZWMDc2h3BHNsawNyaQ--" TargetMode="External"/><Relationship Id="rId15" Type="http://schemas.openxmlformats.org/officeDocument/2006/relationships/image" Target="../media/image28.png"/><Relationship Id="rId23" Type="http://schemas.microsoft.com/office/2007/relationships/hdphoto" Target="../media/hdphoto14.wdp"/><Relationship Id="rId28" Type="http://schemas.openxmlformats.org/officeDocument/2006/relationships/image" Target="../media/image36.png"/><Relationship Id="rId10" Type="http://schemas.openxmlformats.org/officeDocument/2006/relationships/image" Target="../media/image24.png"/><Relationship Id="rId19" Type="http://schemas.microsoft.com/office/2007/relationships/hdphoto" Target="../media/hdphoto12.wdp"/><Relationship Id="rId31"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32.png"/><Relationship Id="rId27" Type="http://schemas.microsoft.com/office/2007/relationships/hdphoto" Target="../media/hdphoto15.wdp"/><Relationship Id="rId30"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8" name="図 17"/>
          <p:cNvPicPr>
            <a:picLocks noChangeAspect="1"/>
          </p:cNvPicPr>
          <p:nvPr/>
        </p:nvPicPr>
        <p:blipFill>
          <a:blip r:embed="rId3"/>
          <a:stretch>
            <a:fillRect/>
          </a:stretch>
        </p:blipFill>
        <p:spPr>
          <a:xfrm>
            <a:off x="1" y="5996"/>
            <a:ext cx="10691812" cy="15132315"/>
          </a:xfrm>
          <a:prstGeom prst="rect">
            <a:avLst/>
          </a:prstGeom>
        </p:spPr>
      </p:pic>
      <p:sp>
        <p:nvSpPr>
          <p:cNvPr id="23" name="横巻き 22"/>
          <p:cNvSpPr/>
          <p:nvPr/>
        </p:nvSpPr>
        <p:spPr>
          <a:xfrm>
            <a:off x="140137" y="166917"/>
            <a:ext cx="10008000" cy="2500229"/>
          </a:xfrm>
          <a:prstGeom prst="horizontalScroll">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メモ 8"/>
          <p:cNvSpPr/>
          <p:nvPr/>
        </p:nvSpPr>
        <p:spPr>
          <a:xfrm>
            <a:off x="195791" y="13054312"/>
            <a:ext cx="9349267" cy="1812321"/>
          </a:xfrm>
          <a:prstGeom prst="foldedCorner">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4" name="正方形/長方形 3"/>
          <p:cNvSpPr/>
          <p:nvPr/>
        </p:nvSpPr>
        <p:spPr>
          <a:xfrm>
            <a:off x="1014099" y="475729"/>
            <a:ext cx="7412607" cy="1877437"/>
          </a:xfrm>
          <a:prstGeom prst="rect">
            <a:avLst/>
          </a:prstGeom>
          <a:noFill/>
        </p:spPr>
        <p:txBody>
          <a:bodyPr wrap="none" lIns="91440" tIns="45720" rIns="91440" bIns="45720">
            <a:spAutoFit/>
          </a:bodyPr>
          <a:lstStyle/>
          <a:p>
            <a:r>
              <a:rPr lang="ja-JP" altLang="en-US" dirty="0" smtClean="0">
                <a:ln w="0"/>
                <a:solidFill>
                  <a:schemeClr val="accent1">
                    <a:lumMod val="50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大阪府 </a:t>
            </a:r>
            <a:r>
              <a:rPr lang="ja-JP" altLang="en-US" dirty="0">
                <a:ln w="0"/>
                <a:solidFill>
                  <a:schemeClr val="accent1">
                    <a:lumMod val="50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危機管理</a:t>
            </a:r>
            <a:r>
              <a:rPr lang="ja-JP" altLang="en-US" dirty="0" smtClean="0">
                <a:ln w="0"/>
                <a:solidFill>
                  <a:schemeClr val="accent1">
                    <a:lumMod val="50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室 治安対策課</a:t>
            </a:r>
            <a:r>
              <a:rPr lang="en-US" altLang="ja-JP" dirty="0" smtClean="0">
                <a:ln w="0"/>
                <a:solidFill>
                  <a:schemeClr val="accent1">
                    <a:lumMod val="50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  </a:t>
            </a:r>
            <a:r>
              <a:rPr lang="ja-JP" altLang="en-US" dirty="0" smtClean="0">
                <a:ln w="0"/>
                <a:solidFill>
                  <a:schemeClr val="accent1">
                    <a:lumMod val="50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発行</a:t>
            </a:r>
            <a:endParaRPr lang="en-US" altLang="ja-JP" dirty="0" smtClean="0">
              <a:ln w="0"/>
              <a:solidFill>
                <a:schemeClr val="accent1">
                  <a:lumMod val="50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a:p>
            <a:r>
              <a:rPr lang="ja-JP" altLang="en-US" sz="8000" b="1" cap="none" spc="-150" dirty="0" smtClean="0">
                <a:ln w="38100">
                  <a:solidFill>
                    <a:schemeClr val="accent1">
                      <a:lumMod val="50000"/>
                    </a:schemeClr>
                  </a:solidFill>
                </a:ln>
                <a:gradFill flip="none" rotWithShape="1">
                  <a:gsLst>
                    <a:gs pos="48000">
                      <a:schemeClr val="accent1">
                        <a:lumMod val="75000"/>
                        <a:tint val="66000"/>
                        <a:satMod val="160000"/>
                      </a:schemeClr>
                    </a:gs>
                    <a:gs pos="95000">
                      <a:schemeClr val="accent1">
                        <a:lumMod val="75000"/>
                        <a:tint val="44500"/>
                        <a:satMod val="160000"/>
                      </a:schemeClr>
                    </a:gs>
                    <a:gs pos="41000">
                      <a:schemeClr val="accent1">
                        <a:lumMod val="75000"/>
                        <a:tint val="23500"/>
                        <a:satMod val="160000"/>
                      </a:schemeClr>
                    </a:gs>
                  </a:gsLst>
                  <a:lin ang="16200000" scaled="1"/>
                  <a:tileRect/>
                </a:gradFill>
                <a:latin typeface="Meiryo UI" panose="020B0604030504040204" pitchFamily="50" charset="-128"/>
                <a:ea typeface="Meiryo UI" panose="020B0604030504040204" pitchFamily="50" charset="-128"/>
              </a:rPr>
              <a:t>治安対策ニュース</a:t>
            </a:r>
            <a:endParaRPr lang="en-US" altLang="ja-JP" sz="8000" b="1" cap="none" spc="-150" dirty="0" smtClean="0">
              <a:ln w="38100">
                <a:solidFill>
                  <a:schemeClr val="accent1">
                    <a:lumMod val="50000"/>
                  </a:schemeClr>
                </a:solidFill>
              </a:ln>
              <a:gradFill flip="none" rotWithShape="1">
                <a:gsLst>
                  <a:gs pos="48000">
                    <a:schemeClr val="accent1">
                      <a:lumMod val="75000"/>
                      <a:tint val="66000"/>
                      <a:satMod val="160000"/>
                    </a:schemeClr>
                  </a:gs>
                  <a:gs pos="95000">
                    <a:schemeClr val="accent1">
                      <a:lumMod val="75000"/>
                      <a:tint val="44500"/>
                      <a:satMod val="160000"/>
                    </a:schemeClr>
                  </a:gs>
                  <a:gs pos="41000">
                    <a:schemeClr val="accent1">
                      <a:lumMod val="75000"/>
                      <a:tint val="23500"/>
                      <a:satMod val="160000"/>
                    </a:schemeClr>
                  </a:gs>
                </a:gsLst>
                <a:lin ang="16200000" scaled="1"/>
                <a:tileRect/>
              </a:gradFill>
              <a:latin typeface="Meiryo UI" panose="020B0604030504040204" pitchFamily="50" charset="-128"/>
              <a:ea typeface="Meiryo UI" panose="020B0604030504040204" pitchFamily="50" charset="-128"/>
            </a:endParaRPr>
          </a:p>
          <a:p>
            <a:r>
              <a:rPr lang="zh-CN" altLang="en-US" dirty="0" smtClean="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第</a:t>
            </a:r>
            <a:r>
              <a:rPr lang="en-US" altLang="zh-CN" dirty="0" smtClean="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39</a:t>
            </a:r>
            <a:r>
              <a:rPr lang="zh-CN" altLang="en-US" dirty="0" smtClean="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号</a:t>
            </a:r>
            <a:r>
              <a:rPr lang="zh-CN" altLang="en-US" dirty="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　</a:t>
            </a:r>
            <a:r>
              <a:rPr lang="en-US" altLang="zh-CN" dirty="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r>
              <a:rPr lang="zh-CN" altLang="en-US" dirty="0" smtClean="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令和</a:t>
            </a:r>
            <a:r>
              <a:rPr lang="ja-JP" altLang="en-US" dirty="0" smtClean="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４</a:t>
            </a:r>
            <a:r>
              <a:rPr lang="zh-CN" altLang="en-US" dirty="0" smtClean="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年</a:t>
            </a:r>
            <a:r>
              <a:rPr lang="en-US" altLang="zh-CN" dirty="0" smtClean="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12</a:t>
            </a:r>
            <a:r>
              <a:rPr lang="zh-CN" altLang="en-US" dirty="0" smtClean="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月</a:t>
            </a:r>
            <a:r>
              <a:rPr lang="zh-CN" altLang="en-US" dirty="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発行</a:t>
            </a:r>
            <a:r>
              <a:rPr lang="en-US" altLang="zh-CN" dirty="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r>
              <a:rPr lang="zh-CN" altLang="en-US" dirty="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　発行：年</a:t>
            </a:r>
            <a:r>
              <a:rPr lang="zh-CN" altLang="en-US" dirty="0" smtClean="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３回</a:t>
            </a:r>
            <a:endParaRPr lang="zh-CN" altLang="en-US" dirty="0">
              <a:ln w="0"/>
              <a:solidFill>
                <a:schemeClr val="accent1">
                  <a:lumMod val="50000"/>
                </a:schemeClr>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195791" y="13016425"/>
            <a:ext cx="9263989" cy="1846659"/>
          </a:xfrm>
          <a:prstGeom prst="rect">
            <a:avLst/>
          </a:prstGeom>
        </p:spPr>
        <p:txBody>
          <a:bodyPr wrap="square">
            <a:spAutoFit/>
          </a:bodyPr>
          <a:lstStyle/>
          <a:p>
            <a:pPr algn="dist"/>
            <a:r>
              <a:rPr lang="ja-JP" altLang="en-US" dirty="0" smtClean="0">
                <a:latin typeface="BIZ UDゴシック" panose="020B0400000000000000" pitchFamily="49" charset="-128"/>
                <a:ea typeface="BIZ UDゴシック" panose="020B0400000000000000" pitchFamily="49" charset="-128"/>
              </a:rPr>
              <a:t>　</a:t>
            </a:r>
            <a:r>
              <a:rPr lang="en-US" altLang="ja-JP" sz="1600" dirty="0" smtClean="0">
                <a:latin typeface="BIZ UDゴシック" panose="020B0400000000000000" pitchFamily="49" charset="-128"/>
                <a:ea typeface="BIZ UDゴシック" panose="020B0400000000000000" pitchFamily="49" charset="-128"/>
              </a:rPr>
              <a:t>10</a:t>
            </a:r>
            <a:r>
              <a:rPr lang="ja-JP" altLang="en-US" sz="1600" dirty="0" smtClean="0">
                <a:latin typeface="BIZ UDゴシック" panose="020B0400000000000000" pitchFamily="49" charset="-128"/>
                <a:ea typeface="BIZ UDゴシック" panose="020B0400000000000000" pitchFamily="49" charset="-128"/>
              </a:rPr>
              <a:t>月</a:t>
            </a:r>
            <a:r>
              <a:rPr lang="en-US" altLang="ja-JP" sz="1600" dirty="0" smtClean="0">
                <a:latin typeface="BIZ UDゴシック" panose="020B0400000000000000" pitchFamily="49" charset="-128"/>
                <a:ea typeface="BIZ UDゴシック" panose="020B0400000000000000" pitchFamily="49" charset="-128"/>
              </a:rPr>
              <a:t>28</a:t>
            </a:r>
            <a:r>
              <a:rPr lang="ja-JP" altLang="en-US" sz="1600" dirty="0" smtClean="0">
                <a:latin typeface="BIZ UDゴシック" panose="020B0400000000000000" pitchFamily="49" charset="-128"/>
                <a:ea typeface="BIZ UDゴシック" panose="020B0400000000000000" pitchFamily="49" charset="-128"/>
              </a:rPr>
              <a:t>日</a:t>
            </a:r>
            <a:r>
              <a:rPr lang="ja-JP" altLang="en-US" sz="1600" dirty="0">
                <a:latin typeface="BIZ UDゴシック" panose="020B0400000000000000" pitchFamily="49" charset="-128"/>
                <a:ea typeface="BIZ UDゴシック" panose="020B0400000000000000" pitchFamily="49" charset="-128"/>
              </a:rPr>
              <a:t>、大阪</a:t>
            </a:r>
            <a:r>
              <a:rPr lang="ja-JP" altLang="en-US" sz="1600" dirty="0" smtClean="0">
                <a:latin typeface="BIZ UDゴシック" panose="020B0400000000000000" pitchFamily="49" charset="-128"/>
                <a:ea typeface="BIZ UDゴシック" panose="020B0400000000000000" pitchFamily="49" charset="-128"/>
              </a:rPr>
              <a:t>府庁において</a:t>
            </a:r>
            <a:r>
              <a:rPr lang="ja-JP" altLang="en-US" sz="1600" dirty="0">
                <a:latin typeface="BIZ UDゴシック" panose="020B0400000000000000" pitchFamily="49" charset="-128"/>
                <a:ea typeface="BIZ UDゴシック" panose="020B0400000000000000" pitchFamily="49" charset="-128"/>
              </a:rPr>
              <a:t>、地域の防犯活動に熱心に取り組まれ、安全なまちづくりに</a:t>
            </a:r>
            <a:r>
              <a:rPr lang="ja-JP" altLang="en-US" sz="1600" dirty="0" smtClean="0">
                <a:latin typeface="BIZ UDゴシック" panose="020B0400000000000000" pitchFamily="49" charset="-128"/>
                <a:ea typeface="BIZ UDゴシック" panose="020B0400000000000000" pitchFamily="49" charset="-128"/>
              </a:rPr>
              <a:t>貢献</a:t>
            </a:r>
            <a:endParaRPr lang="en-US" altLang="ja-JP" sz="1600" dirty="0" smtClean="0">
              <a:latin typeface="BIZ UDゴシック" panose="020B0400000000000000" pitchFamily="49" charset="-128"/>
              <a:ea typeface="BIZ UDゴシック" panose="020B0400000000000000" pitchFamily="49" charset="-128"/>
            </a:endParaRPr>
          </a:p>
          <a:p>
            <a:pPr algn="dist"/>
            <a:r>
              <a:rPr lang="ja-JP" altLang="en-US" sz="1600" dirty="0" smtClean="0">
                <a:latin typeface="BIZ UDゴシック" panose="020B0400000000000000" pitchFamily="49" charset="-128"/>
                <a:ea typeface="BIZ UDゴシック" panose="020B0400000000000000" pitchFamily="49" charset="-128"/>
              </a:rPr>
              <a:t>された府内の７つのボランティア</a:t>
            </a:r>
            <a:r>
              <a:rPr lang="ja-JP" altLang="en-US" sz="1600" dirty="0">
                <a:latin typeface="BIZ UDゴシック" panose="020B0400000000000000" pitchFamily="49" charset="-128"/>
                <a:ea typeface="BIZ UDゴシック" panose="020B0400000000000000" pitchFamily="49" charset="-128"/>
              </a:rPr>
              <a:t>団体が、知事からの</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大阪府安全なまちづくり</a:t>
            </a:r>
            <a:r>
              <a:rPr lang="ja-JP" altLang="en-US" sz="1600" dirty="0" smtClean="0">
                <a:latin typeface="BIZ UDゴシック" panose="020B0400000000000000" pitchFamily="49" charset="-128"/>
                <a:ea typeface="BIZ UDゴシック" panose="020B0400000000000000" pitchFamily="49" charset="-128"/>
              </a:rPr>
              <a:t>ボランティア</a:t>
            </a:r>
            <a:endParaRPr lang="en-US" altLang="ja-JP" sz="1600" dirty="0" smtClean="0">
              <a:latin typeface="BIZ UDゴシック" panose="020B0400000000000000" pitchFamily="49" charset="-128"/>
              <a:ea typeface="BIZ UDゴシック" panose="020B0400000000000000" pitchFamily="49" charset="-128"/>
            </a:endParaRPr>
          </a:p>
          <a:p>
            <a:r>
              <a:rPr lang="ja-JP" altLang="en-US" sz="1600" dirty="0" smtClean="0">
                <a:latin typeface="BIZ UDゴシック" panose="020B0400000000000000" pitchFamily="49" charset="-128"/>
                <a:ea typeface="BIZ UDゴシック" panose="020B0400000000000000" pitchFamily="49" charset="-128"/>
              </a:rPr>
              <a:t>団体</a:t>
            </a:r>
            <a:r>
              <a:rPr lang="ja-JP" altLang="en-US" sz="1600" dirty="0">
                <a:latin typeface="BIZ UDゴシック" panose="020B0400000000000000" pitchFamily="49" charset="-128"/>
                <a:ea typeface="BIZ UDゴシック" panose="020B0400000000000000" pitchFamily="49" charset="-128"/>
              </a:rPr>
              <a:t>表彰</a:t>
            </a:r>
            <a:r>
              <a:rPr lang="en-US" altLang="ja-JP" sz="1600" dirty="0" smtClean="0">
                <a:latin typeface="BIZ UDゴシック" panose="020B0400000000000000" pitchFamily="49" charset="-128"/>
                <a:ea typeface="BIZ UDゴシック" panose="020B0400000000000000" pitchFamily="49" charset="-128"/>
              </a:rPr>
              <a:t>』</a:t>
            </a:r>
            <a:r>
              <a:rPr lang="ja-JP" altLang="en-US" sz="1600" dirty="0" err="1" smtClean="0">
                <a:latin typeface="BIZ UDゴシック" panose="020B0400000000000000" pitchFamily="49" charset="-128"/>
                <a:ea typeface="BIZ UDゴシック" panose="020B0400000000000000" pitchFamily="49" charset="-128"/>
              </a:rPr>
              <a:t>を受</a:t>
            </a:r>
            <a:r>
              <a:rPr lang="ja-JP" altLang="en-US" sz="1600" dirty="0" smtClean="0">
                <a:latin typeface="BIZ UDゴシック" panose="020B0400000000000000" pitchFamily="49" charset="-128"/>
                <a:ea typeface="BIZ UDゴシック" panose="020B0400000000000000" pitchFamily="49" charset="-128"/>
              </a:rPr>
              <a:t>賞されました。</a:t>
            </a:r>
            <a:endParaRPr lang="en-US" altLang="ja-JP" sz="1600" dirty="0">
              <a:latin typeface="BIZ UDゴシック" panose="020B0400000000000000" pitchFamily="49" charset="-128"/>
              <a:ea typeface="BIZ UDゴシック" panose="020B0400000000000000" pitchFamily="49" charset="-128"/>
            </a:endParaRPr>
          </a:p>
          <a:p>
            <a:pPr algn="dist"/>
            <a:r>
              <a:rPr lang="ja-JP" altLang="en-US" sz="1600" dirty="0" smtClean="0">
                <a:latin typeface="BIZ UDゴシック" panose="020B0400000000000000" pitchFamily="49" charset="-128"/>
                <a:ea typeface="BIZ UDゴシック" panose="020B0400000000000000" pitchFamily="49" charset="-128"/>
              </a:rPr>
              <a:t>　表彰式</a:t>
            </a:r>
            <a:r>
              <a:rPr lang="ja-JP" altLang="en-US" sz="1600" dirty="0">
                <a:latin typeface="BIZ UDゴシック" panose="020B0400000000000000" pitchFamily="49" charset="-128"/>
                <a:ea typeface="BIZ UDゴシック" panose="020B0400000000000000" pitchFamily="49" charset="-128"/>
              </a:rPr>
              <a:t>において</a:t>
            </a:r>
            <a:r>
              <a:rPr lang="ja-JP" altLang="en-US" sz="1600" dirty="0" smtClean="0">
                <a:latin typeface="BIZ UDゴシック" panose="020B0400000000000000" pitchFamily="49" charset="-128"/>
                <a:ea typeface="BIZ UDゴシック" panose="020B0400000000000000" pitchFamily="49" charset="-128"/>
              </a:rPr>
              <a:t>、知事から</a:t>
            </a:r>
            <a:r>
              <a:rPr lang="ja-JP" altLang="en-US" sz="1600" dirty="0">
                <a:latin typeface="BIZ UDゴシック" panose="020B0400000000000000" pitchFamily="49" charset="-128"/>
                <a:ea typeface="BIZ UDゴシック" panose="020B0400000000000000" pitchFamily="49" charset="-128"/>
              </a:rPr>
              <a:t>「</a:t>
            </a:r>
            <a:r>
              <a:rPr lang="ja-JP" altLang="ja-JP" sz="1600" dirty="0">
                <a:latin typeface="BIZ UDゴシック" panose="020B0400000000000000" pitchFamily="49" charset="-128"/>
                <a:ea typeface="BIZ UDゴシック" panose="020B0400000000000000" pitchFamily="49" charset="-128"/>
              </a:rPr>
              <a:t>新型コロナウイルス感染症の影響が続く厳しい状況の中、それぞれの活動を創意工夫して継続し、地域の模範として、地域社会に素晴らしい貢献をされておられますことに、心から敬意を</a:t>
            </a:r>
            <a:r>
              <a:rPr lang="ja-JP" altLang="ja-JP" sz="1600" dirty="0" smtClean="0">
                <a:latin typeface="BIZ UDゴシック" panose="020B0400000000000000" pitchFamily="49" charset="-128"/>
                <a:ea typeface="BIZ UDゴシック" panose="020B0400000000000000" pitchFamily="49" charset="-128"/>
              </a:rPr>
              <a:t>表します</a:t>
            </a:r>
            <a:r>
              <a:rPr lang="ja-JP" altLang="en-US" sz="1600" dirty="0" smtClean="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とのメッセージ（田中副知事代読）があり、各団体に表彰状</a:t>
            </a:r>
            <a:r>
              <a:rPr lang="ja-JP" altLang="en-US" sz="1600" dirty="0" smtClean="0">
                <a:latin typeface="BIZ UDゴシック" panose="020B0400000000000000" pitchFamily="49" charset="-128"/>
                <a:ea typeface="BIZ UDゴシック" panose="020B0400000000000000" pitchFamily="49" charset="-128"/>
              </a:rPr>
              <a:t>が</a:t>
            </a:r>
            <a:endParaRPr lang="en-US" altLang="ja-JP" sz="1600" dirty="0" smtClean="0">
              <a:latin typeface="BIZ UDゴシック" panose="020B0400000000000000" pitchFamily="49" charset="-128"/>
              <a:ea typeface="BIZ UDゴシック" panose="020B0400000000000000" pitchFamily="49" charset="-128"/>
            </a:endParaRPr>
          </a:p>
          <a:p>
            <a:r>
              <a:rPr lang="ja-JP" altLang="en-US" sz="1600" dirty="0" smtClean="0">
                <a:latin typeface="BIZ UDゴシック" panose="020B0400000000000000" pitchFamily="49" charset="-128"/>
                <a:ea typeface="BIZ UDゴシック" panose="020B0400000000000000" pitchFamily="49" charset="-128"/>
              </a:rPr>
              <a:t>贈呈</a:t>
            </a:r>
            <a:r>
              <a:rPr lang="ja-JP" altLang="en-US" sz="1600" dirty="0">
                <a:latin typeface="BIZ UDゴシック" panose="020B0400000000000000" pitchFamily="49" charset="-128"/>
                <a:ea typeface="BIZ UDゴシック" panose="020B0400000000000000" pitchFamily="49" charset="-128"/>
              </a:rPr>
              <a:t>されました。</a:t>
            </a:r>
            <a:endParaRPr lang="en-US" altLang="ja-JP" sz="1600" dirty="0">
              <a:latin typeface="BIZ UDゴシック" panose="020B0400000000000000" pitchFamily="49" charset="-128"/>
              <a:ea typeface="BIZ UDゴシック" panose="020B0400000000000000" pitchFamily="49" charset="-128"/>
            </a:endParaRPr>
          </a:p>
        </p:txBody>
      </p:sp>
      <p:sp>
        <p:nvSpPr>
          <p:cNvPr id="28" name="テキスト ボックス 27"/>
          <p:cNvSpPr txBox="1"/>
          <p:nvPr/>
        </p:nvSpPr>
        <p:spPr>
          <a:xfrm>
            <a:off x="8252375" y="2567051"/>
            <a:ext cx="1846659" cy="7456010"/>
          </a:xfrm>
          <a:prstGeom prst="rect">
            <a:avLst/>
          </a:prstGeom>
          <a:noFill/>
        </p:spPr>
        <p:txBody>
          <a:bodyPr vert="eaVert" wrap="square" rtlCol="0">
            <a:spAutoFit/>
          </a:bodyPr>
          <a:lstStyle/>
          <a:p>
            <a:pPr algn="dist"/>
            <a:r>
              <a:rPr kumimoji="1" lang="ja-JP" altLang="en-US" sz="5400" b="1" dirty="0" smtClean="0">
                <a:ln w="22225">
                  <a:solidFill>
                    <a:srgbClr val="FFC000"/>
                  </a:solidFill>
                  <a:prstDash val="solid"/>
                </a:ln>
                <a:solidFill>
                  <a:srgbClr val="FFC000"/>
                </a:solidFill>
                <a:latin typeface="HGP創英角ﾎﾟｯﾌﾟ体" panose="040B0A00000000000000" pitchFamily="50" charset="-128"/>
                <a:ea typeface="HGP創英角ﾎﾟｯﾌﾟ体" panose="040B0A00000000000000" pitchFamily="50" charset="-128"/>
              </a:rPr>
              <a:t>大阪府安全なまちづくり</a:t>
            </a:r>
            <a:endParaRPr kumimoji="1" lang="en-US" altLang="ja-JP" sz="5400" b="1" dirty="0" smtClean="0">
              <a:ln w="22225">
                <a:solidFill>
                  <a:srgbClr val="FFC000"/>
                </a:solidFill>
                <a:prstDash val="solid"/>
              </a:ln>
              <a:solidFill>
                <a:srgbClr val="FFC000"/>
              </a:solidFill>
              <a:latin typeface="HGP創英角ﾎﾟｯﾌﾟ体" panose="040B0A00000000000000" pitchFamily="50" charset="-128"/>
              <a:ea typeface="HGP創英角ﾎﾟｯﾌﾟ体" panose="040B0A00000000000000" pitchFamily="50" charset="-128"/>
            </a:endParaRPr>
          </a:p>
          <a:p>
            <a:pPr algn="dist"/>
            <a:r>
              <a:rPr kumimoji="1" lang="ja-JP" altLang="en-US" sz="5400" b="1" dirty="0">
                <a:ln w="22225">
                  <a:solidFill>
                    <a:srgbClr val="FFC000"/>
                  </a:solidFill>
                  <a:prstDash val="solid"/>
                </a:ln>
                <a:solidFill>
                  <a:srgbClr val="FFC000"/>
                </a:solidFill>
                <a:latin typeface="HGP創英角ﾎﾟｯﾌﾟ体" panose="040B0A00000000000000" pitchFamily="50" charset="-128"/>
                <a:ea typeface="HGP創英角ﾎﾟｯﾌﾟ体" panose="040B0A00000000000000" pitchFamily="50" charset="-128"/>
              </a:rPr>
              <a:t>ボランティア</a:t>
            </a:r>
            <a:r>
              <a:rPr kumimoji="1" lang="ja-JP" altLang="en-US" sz="5400" b="1" dirty="0" smtClean="0">
                <a:ln w="22225">
                  <a:solidFill>
                    <a:srgbClr val="FFC000"/>
                  </a:solidFill>
                  <a:prstDash val="solid"/>
                </a:ln>
                <a:solidFill>
                  <a:srgbClr val="FFC000"/>
                </a:solidFill>
                <a:latin typeface="HGP創英角ﾎﾟｯﾌﾟ体" panose="040B0A00000000000000" pitchFamily="50" charset="-128"/>
                <a:ea typeface="HGP創英角ﾎﾟｯﾌﾟ体" panose="040B0A00000000000000" pitchFamily="50" charset="-128"/>
              </a:rPr>
              <a:t>団体表彰</a:t>
            </a:r>
            <a:endParaRPr kumimoji="1" lang="ja-JP" altLang="en-US" sz="5400" b="1" dirty="0">
              <a:ln w="22225">
                <a:solidFill>
                  <a:srgbClr val="FFC000"/>
                </a:solidFill>
                <a:prstDash val="solid"/>
              </a:ln>
              <a:solidFill>
                <a:srgbClr val="FFC000"/>
              </a:solidFill>
              <a:latin typeface="HGP創英角ﾎﾟｯﾌﾟ体" panose="040B0A00000000000000" pitchFamily="50" charset="-128"/>
              <a:ea typeface="HGP創英角ﾎﾟｯﾌﾟ体" panose="040B0A00000000000000" pitchFamily="50" charset="-128"/>
            </a:endParaRPr>
          </a:p>
        </p:txBody>
      </p:sp>
      <p:sp>
        <p:nvSpPr>
          <p:cNvPr id="5" name="正方形/長方形 4"/>
          <p:cNvSpPr/>
          <p:nvPr/>
        </p:nvSpPr>
        <p:spPr>
          <a:xfrm>
            <a:off x="8181162" y="2565340"/>
            <a:ext cx="1846659" cy="7490635"/>
          </a:xfrm>
          <a:prstGeom prst="rect">
            <a:avLst/>
          </a:prstGeom>
          <a:ln>
            <a:noFill/>
          </a:ln>
        </p:spPr>
        <p:txBody>
          <a:bodyPr vert="eaVert" wrap="square">
            <a:spAutoFit/>
          </a:bodyPr>
          <a:lstStyle/>
          <a:p>
            <a:pPr algn="dist"/>
            <a:r>
              <a:rPr kumimoji="1" lang="ja-JP" altLang="en-US" sz="5400" b="1" dirty="0">
                <a:ln w="38100">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大阪府安全なまちづくり</a:t>
            </a:r>
            <a:endParaRPr kumimoji="1" lang="en-US" altLang="ja-JP" sz="5400" b="1" dirty="0">
              <a:ln w="38100">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endParaRPr>
          </a:p>
          <a:p>
            <a:pPr algn="dist"/>
            <a:r>
              <a:rPr kumimoji="1" lang="ja-JP" altLang="en-US" sz="5400" b="1" dirty="0">
                <a:ln w="38100">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ボランティア団体表彰</a:t>
            </a:r>
          </a:p>
        </p:txBody>
      </p:sp>
      <p:pic>
        <p:nvPicPr>
          <p:cNvPr id="10" name="図 9"/>
          <p:cNvPicPr>
            <a:picLocks noChangeAspect="1"/>
          </p:cNvPicPr>
          <p:nvPr/>
        </p:nvPicPr>
        <p:blipFill>
          <a:blip r:embed="rId4" cstate="print">
            <a:extLst>
              <a:ext uri="{BEBA8EAE-BF5A-486C-A8C5-ECC9F3942E4B}">
                <a14:imgProps xmlns:a14="http://schemas.microsoft.com/office/drawing/2010/main">
                  <a14:imgLayer r:embed="rId5">
                    <a14:imgEffect>
                      <a14:backgroundRemoval t="1960" b="97448" l="3373" r="96360">
                        <a14:foregroundMark x1="5567" y1="23610" x2="18790" y2="28624"/>
                        <a14:foregroundMark x1="19540" y1="50547" x2="38651" y2="74613"/>
                        <a14:foregroundMark x1="38651" y1="74932" x2="69165" y2="76800"/>
                        <a14:foregroundMark x1="37955" y1="75570" x2="51927" y2="60210"/>
                        <a14:foregroundMark x1="11831" y1="21741" x2="13276" y2="32042"/>
                        <a14:foregroundMark x1="15899" y1="23929" x2="7441" y2="31130"/>
                        <a14:foregroundMark x1="85707" y1="45214" x2="68790" y2="76208"/>
                        <a14:foregroundMark x1="84636" y1="49909" x2="75054" y2="75889"/>
                        <a14:foregroundMark x1="49679" y1="66180" x2="50054" y2="73382"/>
                        <a14:foregroundMark x1="56692" y1="62124" x2="59636" y2="74613"/>
                        <a14:foregroundMark x1="58137" y1="63355" x2="68469" y2="75251"/>
                        <a14:foregroundMark x1="60011" y1="70556" x2="53373" y2="73382"/>
                        <a14:foregroundMark x1="24679" y1="38332" x2="50803" y2="9526"/>
                        <a14:foregroundMark x1="50054" y1="11076" x2="81692" y2="25798"/>
                        <a14:foregroundMark x1="48233" y1="12352" x2="24679" y2="26755"/>
                        <a14:foregroundMark x1="41970" y1="23610" x2="43469" y2="45852"/>
                        <a14:foregroundMark x1="66970" y1="22972" x2="71413" y2="42707"/>
                        <a14:foregroundMark x1="53373" y1="40201" x2="54497" y2="51459"/>
                        <a14:foregroundMark x1="36831" y1="47721" x2="72484" y2="45533"/>
                        <a14:foregroundMark x1="34636" y1="30811" x2="47484" y2="28304"/>
                        <a14:foregroundMark x1="61831" y1="27666" x2="58887" y2="41158"/>
                        <a14:foregroundMark x1="70289" y1="27074" x2="73233" y2="38651"/>
                        <a14:foregroundMark x1="63651" y1="34549" x2="64026" y2="42069"/>
                        <a14:foregroundMark x1="43790" y1="34549" x2="45289" y2="41750"/>
                        <a14:foregroundMark x1="47484" y1="28624" x2="48233" y2="43026"/>
                        <a14:foregroundMark x1="35707" y1="31768" x2="38276" y2="43619"/>
                        <a14:foregroundMark x1="83887" y1="62443" x2="78373" y2="73063"/>
                        <a14:foregroundMark x1="47698" y1="10483" x2="25964" y2="24567"/>
                        <a14:foregroundMark x1="52088" y1="10164" x2="80407" y2="23017"/>
                        <a14:foregroundMark x1="28533" y1="25524" x2="24518" y2="38013"/>
                        <a14:foregroundMark x1="55782" y1="10164" x2="77463" y2="19553"/>
                        <a14:foregroundMark x1="78908" y1="24567" x2="81852" y2="33637"/>
                        <a14:foregroundMark x1="25964" y1="66226" x2="32227" y2="74339"/>
                      </a14:backgroundRemoval>
                    </a14:imgEffect>
                  </a14:imgLayer>
                </a14:imgProps>
              </a:ext>
              <a:ext uri="{28A0092B-C50C-407E-A947-70E740481C1C}">
                <a14:useLocalDpi xmlns:a14="http://schemas.microsoft.com/office/drawing/2010/main" val="0"/>
              </a:ext>
            </a:extLst>
          </a:blip>
          <a:stretch>
            <a:fillRect/>
          </a:stretch>
        </p:blipFill>
        <p:spPr>
          <a:xfrm>
            <a:off x="8094371" y="10109749"/>
            <a:ext cx="2028152" cy="2382057"/>
          </a:xfrm>
          <a:prstGeom prst="rect">
            <a:avLst/>
          </a:prstGeom>
        </p:spPr>
      </p:pic>
      <p:sp>
        <p:nvSpPr>
          <p:cNvPr id="22" name="テキスト ボックス 21"/>
          <p:cNvSpPr txBox="1"/>
          <p:nvPr/>
        </p:nvSpPr>
        <p:spPr>
          <a:xfrm>
            <a:off x="8304754" y="12417601"/>
            <a:ext cx="1933073" cy="276999"/>
          </a:xfrm>
          <a:prstGeom prst="rect">
            <a:avLst/>
          </a:prstGeom>
          <a:noFill/>
        </p:spPr>
        <p:txBody>
          <a:bodyPr wrap="square" rtlCol="0">
            <a:spAutoFit/>
          </a:bodyPr>
          <a:lstStyle/>
          <a:p>
            <a:r>
              <a:rPr lang="ja-JP" altLang="en-US" sz="1200" dirty="0"/>
              <a:t>Ⓒ</a:t>
            </a:r>
            <a:r>
              <a:rPr lang="en-US" altLang="ja-JP" sz="1200" dirty="0"/>
              <a:t>2014 </a:t>
            </a:r>
            <a:r>
              <a:rPr lang="ja-JP" altLang="en-US" sz="1200" dirty="0"/>
              <a:t>大阪府も</a:t>
            </a:r>
            <a:r>
              <a:rPr lang="ja-JP" altLang="en-US" sz="1200" dirty="0" err="1"/>
              <a:t>ずやん</a:t>
            </a:r>
            <a:endParaRPr kumimoji="1" lang="ja-JP" altLang="en-US" sz="1200" dirty="0"/>
          </a:p>
        </p:txBody>
      </p:sp>
      <p:pic>
        <p:nvPicPr>
          <p:cNvPr id="24" name="図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284" y="11696031"/>
            <a:ext cx="1103710" cy="1054043"/>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7150" y="11976052"/>
            <a:ext cx="776177" cy="741249"/>
          </a:xfrm>
          <a:prstGeom prst="rect">
            <a:avLst/>
          </a:prstGeom>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342" y="10920141"/>
            <a:ext cx="985428" cy="941770"/>
          </a:xfrm>
          <a:prstGeom prst="rect">
            <a:avLst/>
          </a:prstGeom>
        </p:spPr>
      </p:pic>
      <p:pic>
        <p:nvPicPr>
          <p:cNvPr id="31" name="図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0333" y="10574854"/>
            <a:ext cx="993633" cy="948920"/>
          </a:xfrm>
          <a:prstGeom prst="rect">
            <a:avLst/>
          </a:prstGeom>
        </p:spPr>
      </p:pic>
      <p:pic>
        <p:nvPicPr>
          <p:cNvPr id="33" name="図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4517" y="11697271"/>
            <a:ext cx="658743" cy="629100"/>
          </a:xfrm>
          <a:prstGeom prst="rect">
            <a:avLst/>
          </a:prstGeom>
        </p:spPr>
      </p:pic>
      <p:pic>
        <p:nvPicPr>
          <p:cNvPr id="35" name="図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1219" y="10649628"/>
            <a:ext cx="722718" cy="690699"/>
          </a:xfrm>
          <a:prstGeom prst="rect">
            <a:avLst/>
          </a:prstGeom>
        </p:spPr>
      </p:pic>
      <p:pic>
        <p:nvPicPr>
          <p:cNvPr id="12" name="図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0012" y="13094257"/>
            <a:ext cx="1348583" cy="1683097"/>
          </a:xfrm>
          <a:prstGeom prst="rect">
            <a:avLst/>
          </a:prstGeom>
        </p:spPr>
      </p:pic>
      <p:sp>
        <p:nvSpPr>
          <p:cNvPr id="17" name="正方形/長方形 16"/>
          <p:cNvSpPr/>
          <p:nvPr/>
        </p:nvSpPr>
        <p:spPr>
          <a:xfrm>
            <a:off x="9502523" y="13260741"/>
            <a:ext cx="1141575" cy="954107"/>
          </a:xfrm>
          <a:prstGeom prst="rect">
            <a:avLst/>
          </a:prstGeom>
          <a:noFill/>
        </p:spPr>
        <p:txBody>
          <a:bodyPr wrap="square" lIns="91440" tIns="45720" rIns="91440" bIns="45720">
            <a:spAutoFit/>
          </a:bodyPr>
          <a:lstStyle/>
          <a:p>
            <a:r>
              <a:rPr lang="ja-JP" altLang="en-US" sz="1400" b="1" i="1" dirty="0" smtClean="0">
                <a:ln w="0">
                  <a:noFill/>
                </a:ln>
                <a:solidFill>
                  <a:schemeClr val="accent2">
                    <a:lumMod val="50000"/>
                  </a:schemeClr>
                </a:solidFill>
                <a:latin typeface="BIZ UDPゴシック" panose="020B0400000000000000" pitchFamily="50" charset="-128"/>
                <a:ea typeface="BIZ UDPゴシック" panose="020B0400000000000000" pitchFamily="50" charset="-128"/>
              </a:rPr>
              <a:t>次面　➡</a:t>
            </a:r>
            <a:endParaRPr lang="en-US" altLang="ja-JP" sz="1400" b="1" i="1" dirty="0" smtClean="0">
              <a:ln w="0">
                <a:noFill/>
              </a:ln>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400" b="1" i="1" dirty="0" smtClean="0">
                <a:ln w="0">
                  <a:noFill/>
                </a:ln>
                <a:solidFill>
                  <a:schemeClr val="accent2">
                    <a:lumMod val="50000"/>
                  </a:schemeClr>
                </a:solidFill>
                <a:latin typeface="BIZ UDPゴシック" panose="020B0400000000000000" pitchFamily="50" charset="-128"/>
                <a:ea typeface="BIZ UDPゴシック" panose="020B0400000000000000" pitchFamily="50" charset="-128"/>
              </a:rPr>
              <a:t>受賞団体の</a:t>
            </a:r>
            <a:endParaRPr lang="en-US" altLang="ja-JP" sz="1400" b="1" i="1" dirty="0" smtClean="0">
              <a:ln w="0">
                <a:noFill/>
              </a:ln>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400" b="1" i="1" dirty="0" smtClean="0">
                <a:ln w="0">
                  <a:noFill/>
                </a:ln>
                <a:solidFill>
                  <a:schemeClr val="accent2">
                    <a:lumMod val="50000"/>
                  </a:schemeClr>
                </a:solidFill>
                <a:latin typeface="BIZ UDPゴシック" panose="020B0400000000000000" pitchFamily="50" charset="-128"/>
                <a:ea typeface="BIZ UDPゴシック" panose="020B0400000000000000" pitchFamily="50" charset="-128"/>
              </a:rPr>
              <a:t>活動を紹介</a:t>
            </a:r>
            <a:endParaRPr lang="en-US" altLang="ja-JP" sz="1400" b="1" i="1" dirty="0" smtClean="0">
              <a:ln w="0">
                <a:noFill/>
              </a:ln>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400" b="1" i="1" dirty="0" smtClean="0">
                <a:ln w="0">
                  <a:noFill/>
                </a:ln>
                <a:solidFill>
                  <a:schemeClr val="accent2">
                    <a:lumMod val="50000"/>
                  </a:schemeClr>
                </a:solidFill>
                <a:latin typeface="BIZ UDPゴシック" panose="020B0400000000000000" pitchFamily="50" charset="-128"/>
                <a:ea typeface="BIZ UDPゴシック" panose="020B0400000000000000" pitchFamily="50" charset="-128"/>
              </a:rPr>
              <a:t>します！</a:t>
            </a:r>
            <a:endParaRPr lang="en-US" altLang="ja-JP" sz="1400" b="1" i="1" dirty="0" smtClean="0">
              <a:ln w="0">
                <a:noFill/>
              </a:ln>
              <a:solidFill>
                <a:schemeClr val="accent2">
                  <a:lumMod val="50000"/>
                </a:schemeClr>
              </a:solidFill>
              <a:latin typeface="BIZ UDPゴシック" panose="020B0400000000000000" pitchFamily="50" charset="-128"/>
              <a:ea typeface="BIZ UDPゴシック" panose="020B0400000000000000" pitchFamily="50" charset="-128"/>
            </a:endParaRPr>
          </a:p>
        </p:txBody>
      </p:sp>
      <p:pic>
        <p:nvPicPr>
          <p:cNvPr id="8" name="図 7"/>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832" y="2440148"/>
            <a:ext cx="3436893" cy="2577670"/>
          </a:xfrm>
          <a:prstGeom prst="rect">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図 10"/>
          <p:cNvPicPr>
            <a:picLocks noChangeAspect="1"/>
          </p:cNvPicPr>
          <p:nvPr/>
        </p:nvPicPr>
        <p:blipFill>
          <a:blip r:embed="rId15" cstate="print">
            <a:extLst>
              <a:ext uri="{BEBA8EAE-BF5A-486C-A8C5-ECC9F3942E4B}">
                <a14:imgProps xmlns:a14="http://schemas.microsoft.com/office/drawing/2010/main">
                  <a14:imgLayer r:embed="rId1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95652" y="5120043"/>
            <a:ext cx="3436892" cy="2577671"/>
          </a:xfrm>
          <a:prstGeom prst="rect">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 name="図 19"/>
          <p:cNvPicPr>
            <a:picLocks noChangeAspect="1"/>
          </p:cNvPicPr>
          <p:nvPr/>
        </p:nvPicPr>
        <p:blipFill>
          <a:blip r:embed="rId17" cstate="print">
            <a:extLst>
              <a:ext uri="{BEBA8EAE-BF5A-486C-A8C5-ECC9F3942E4B}">
                <a14:imgProps xmlns:a14="http://schemas.microsoft.com/office/drawing/2010/main">
                  <a14:imgLayer r:embed="rId1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95652" y="7799939"/>
            <a:ext cx="3436892" cy="2577669"/>
          </a:xfrm>
          <a:prstGeom prst="rect">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7" name="図 26"/>
          <p:cNvPicPr>
            <a:picLocks noChangeAspect="1"/>
          </p:cNvPicPr>
          <p:nvPr/>
        </p:nvPicPr>
        <p:blipFill>
          <a:blip r:embed="rId19" cstate="print">
            <a:extLst>
              <a:ext uri="{BEBA8EAE-BF5A-486C-A8C5-ECC9F3942E4B}">
                <a14:imgProps xmlns:a14="http://schemas.microsoft.com/office/drawing/2010/main">
                  <a14:imgLayer r:embed="rId2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479718" y="7793259"/>
            <a:ext cx="3463532" cy="2597650"/>
          </a:xfrm>
          <a:prstGeom prst="rect">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 name="図 28"/>
          <p:cNvPicPr>
            <a:picLocks noChangeAspect="1"/>
          </p:cNvPicPr>
          <p:nvPr/>
        </p:nvPicPr>
        <p:blipFill>
          <a:blip r:embed="rId21" cstate="print">
            <a:extLst>
              <a:ext uri="{BEBA8EAE-BF5A-486C-A8C5-ECC9F3942E4B}">
                <a14:imgProps xmlns:a14="http://schemas.microsoft.com/office/drawing/2010/main">
                  <a14:imgLayer r:embed="rId22">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495688" y="2431773"/>
            <a:ext cx="3427587" cy="2570691"/>
          </a:xfrm>
          <a:prstGeom prst="rect">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 name="図 29"/>
          <p:cNvPicPr>
            <a:picLocks noChangeAspect="1"/>
          </p:cNvPicPr>
          <p:nvPr/>
        </p:nvPicPr>
        <p:blipFill>
          <a:blip r:embed="rId23">
            <a:extLst>
              <a:ext uri="{BEBA8EAE-BF5A-486C-A8C5-ECC9F3942E4B}">
                <a14:imgProps xmlns:a14="http://schemas.microsoft.com/office/drawing/2010/main">
                  <a14:imgLayer r:embed="rId24">
                    <a14:imgEffect>
                      <a14:sharpenSoften amount="50000"/>
                    </a14:imgEffect>
                    <a14:imgEffect>
                      <a14:brightnessContrast bright="30000" contrast="40000"/>
                    </a14:imgEffect>
                  </a14:imgLayer>
                </a14:imgProps>
              </a:ext>
              <a:ext uri="{28A0092B-C50C-407E-A947-70E740481C1C}">
                <a14:useLocalDpi xmlns:a14="http://schemas.microsoft.com/office/drawing/2010/main" val="0"/>
              </a:ext>
            </a:extLst>
          </a:blip>
          <a:stretch>
            <a:fillRect/>
          </a:stretch>
        </p:blipFill>
        <p:spPr>
          <a:xfrm>
            <a:off x="4495688" y="5107016"/>
            <a:ext cx="3442256" cy="2581691"/>
          </a:xfrm>
          <a:prstGeom prst="rect">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0" name="テキスト ボックス 39"/>
          <p:cNvSpPr txBox="1"/>
          <p:nvPr/>
        </p:nvSpPr>
        <p:spPr>
          <a:xfrm>
            <a:off x="1004789" y="4631902"/>
            <a:ext cx="2999278" cy="470850"/>
          </a:xfrm>
          <a:prstGeom prst="rect">
            <a:avLst/>
          </a:prstGeom>
          <a:solidFill>
            <a:schemeClr val="bg1"/>
          </a:solidFill>
        </p:spPr>
        <p:txBody>
          <a:bodyPr wrap="square" rtlCol="0">
            <a:spAutoFit/>
          </a:bodyPr>
          <a:lstStyle/>
          <a:p>
            <a:endParaRPr kumimoji="1" lang="ja-JP" altLang="en-US" dirty="0"/>
          </a:p>
        </p:txBody>
      </p:sp>
      <p:sp>
        <p:nvSpPr>
          <p:cNvPr id="39" name="テキスト ボックス 38"/>
          <p:cNvSpPr txBox="1"/>
          <p:nvPr/>
        </p:nvSpPr>
        <p:spPr>
          <a:xfrm>
            <a:off x="915213" y="4629991"/>
            <a:ext cx="3218008" cy="492443"/>
          </a:xfrm>
          <a:prstGeom prst="rect">
            <a:avLst/>
          </a:prstGeom>
          <a:noFill/>
          <a:ln>
            <a:noFill/>
          </a:ln>
        </p:spPr>
        <p:txBody>
          <a:bodyPr wrap="square" rtlCol="0">
            <a:spAutoFit/>
          </a:bodyPr>
          <a:lstStyle/>
          <a:p>
            <a:pPr algn="ctr"/>
            <a:r>
              <a:rPr kumimoji="1" lang="ja-JP" altLang="en-US" sz="1400" b="1" dirty="0">
                <a:latin typeface="BIZ UDゴシック" panose="020B0400000000000000" pitchFamily="49" charset="-128"/>
                <a:ea typeface="BIZ UDゴシック" panose="020B0400000000000000" pitchFamily="49" charset="-128"/>
              </a:rPr>
              <a:t>キタ歓楽街環境浄化推進協</a:t>
            </a:r>
            <a:r>
              <a:rPr kumimoji="1" lang="ja-JP" altLang="en-US" sz="1400" b="1" dirty="0" smtClean="0">
                <a:latin typeface="BIZ UDゴシック" panose="020B0400000000000000" pitchFamily="49" charset="-128"/>
                <a:ea typeface="BIZ UDゴシック" panose="020B0400000000000000" pitchFamily="49" charset="-128"/>
              </a:rPr>
              <a:t>議会</a:t>
            </a:r>
            <a:endParaRPr kumimoji="1" lang="en-US" altLang="ja-JP" sz="1400" b="1" dirty="0" smtClean="0">
              <a:latin typeface="BIZ UDゴシック" panose="020B0400000000000000" pitchFamily="49" charset="-128"/>
              <a:ea typeface="BIZ UDゴシック" panose="020B0400000000000000" pitchFamily="49" charset="-128"/>
            </a:endParaRPr>
          </a:p>
          <a:p>
            <a:pPr algn="ctr"/>
            <a:r>
              <a:rPr kumimoji="1" lang="ja-JP" altLang="en-US" sz="1200" dirty="0" smtClean="0">
                <a:latin typeface="BIZ UDゴシック" panose="020B0400000000000000" pitchFamily="49" charset="-128"/>
                <a:ea typeface="BIZ UDゴシック" panose="020B0400000000000000" pitchFamily="49" charset="-128"/>
              </a:rPr>
              <a:t>（大阪市北区）</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38" name="テキスト ボックス 37"/>
          <p:cNvSpPr txBox="1"/>
          <p:nvPr/>
        </p:nvSpPr>
        <p:spPr>
          <a:xfrm>
            <a:off x="1144946" y="7296941"/>
            <a:ext cx="2735681" cy="470850"/>
          </a:xfrm>
          <a:prstGeom prst="rect">
            <a:avLst/>
          </a:prstGeom>
          <a:solidFill>
            <a:schemeClr val="bg1"/>
          </a:solidFill>
        </p:spPr>
        <p:txBody>
          <a:bodyPr wrap="square" rtlCol="0">
            <a:spAutoFit/>
          </a:bodyPr>
          <a:lstStyle/>
          <a:p>
            <a:endParaRPr kumimoji="1" lang="ja-JP" altLang="en-US" dirty="0"/>
          </a:p>
        </p:txBody>
      </p:sp>
      <p:sp>
        <p:nvSpPr>
          <p:cNvPr id="42" name="テキスト ボックス 41"/>
          <p:cNvSpPr txBox="1"/>
          <p:nvPr/>
        </p:nvSpPr>
        <p:spPr>
          <a:xfrm>
            <a:off x="4869857" y="7305211"/>
            <a:ext cx="2735681" cy="470850"/>
          </a:xfrm>
          <a:prstGeom prst="rect">
            <a:avLst/>
          </a:prstGeom>
          <a:solidFill>
            <a:schemeClr val="bg1"/>
          </a:solidFill>
        </p:spPr>
        <p:txBody>
          <a:bodyPr wrap="square" rtlCol="0">
            <a:spAutoFit/>
          </a:bodyPr>
          <a:lstStyle/>
          <a:p>
            <a:endParaRPr kumimoji="1" lang="ja-JP" altLang="en-US" dirty="0"/>
          </a:p>
        </p:txBody>
      </p:sp>
      <p:sp>
        <p:nvSpPr>
          <p:cNvPr id="34" name="テキスト ボックス 33"/>
          <p:cNvSpPr txBox="1"/>
          <p:nvPr/>
        </p:nvSpPr>
        <p:spPr>
          <a:xfrm>
            <a:off x="4448208" y="9969285"/>
            <a:ext cx="3525758" cy="470850"/>
          </a:xfrm>
          <a:prstGeom prst="rect">
            <a:avLst/>
          </a:prstGeom>
          <a:solidFill>
            <a:schemeClr val="bg1"/>
          </a:solidFill>
        </p:spPr>
        <p:txBody>
          <a:bodyPr wrap="square" rtlCol="0">
            <a:spAutoFit/>
          </a:bodyPr>
          <a:lstStyle/>
          <a:p>
            <a:endParaRPr kumimoji="1" lang="ja-JP" altLang="en-US" dirty="0"/>
          </a:p>
        </p:txBody>
      </p:sp>
      <p:sp>
        <p:nvSpPr>
          <p:cNvPr id="41" name="テキスト ボックス 40"/>
          <p:cNvSpPr txBox="1"/>
          <p:nvPr/>
        </p:nvSpPr>
        <p:spPr>
          <a:xfrm>
            <a:off x="1136587" y="9962606"/>
            <a:ext cx="2735681" cy="470850"/>
          </a:xfrm>
          <a:prstGeom prst="rect">
            <a:avLst/>
          </a:prstGeom>
          <a:solidFill>
            <a:schemeClr val="bg1"/>
          </a:solidFill>
        </p:spPr>
        <p:txBody>
          <a:bodyPr wrap="square" rtlCol="0">
            <a:spAutoFit/>
          </a:bodyPr>
          <a:lstStyle/>
          <a:p>
            <a:endParaRPr kumimoji="1" lang="ja-JP" altLang="en-US" dirty="0"/>
          </a:p>
        </p:txBody>
      </p:sp>
      <p:sp>
        <p:nvSpPr>
          <p:cNvPr id="45" name="テキスト ボックス 44"/>
          <p:cNvSpPr txBox="1"/>
          <p:nvPr/>
        </p:nvSpPr>
        <p:spPr>
          <a:xfrm>
            <a:off x="5075644" y="4619403"/>
            <a:ext cx="2324187" cy="470850"/>
          </a:xfrm>
          <a:prstGeom prst="rect">
            <a:avLst/>
          </a:prstGeom>
          <a:solidFill>
            <a:schemeClr val="bg1"/>
          </a:solidFill>
          <a:ln>
            <a:noFill/>
          </a:ln>
        </p:spPr>
        <p:txBody>
          <a:bodyPr wrap="square" rtlCol="0">
            <a:spAutoFit/>
          </a:bodyPr>
          <a:lstStyle/>
          <a:p>
            <a:endParaRPr kumimoji="1" lang="ja-JP" altLang="en-US" dirty="0"/>
          </a:p>
        </p:txBody>
      </p:sp>
      <p:sp>
        <p:nvSpPr>
          <p:cNvPr id="46" name="テキスト ボックス 45"/>
          <p:cNvSpPr txBox="1"/>
          <p:nvPr/>
        </p:nvSpPr>
        <p:spPr>
          <a:xfrm>
            <a:off x="4110180" y="10004999"/>
            <a:ext cx="4213678" cy="461665"/>
          </a:xfrm>
          <a:prstGeom prst="rect">
            <a:avLst/>
          </a:prstGeom>
          <a:noFill/>
          <a:ln>
            <a:noFill/>
          </a:ln>
        </p:spPr>
        <p:txBody>
          <a:bodyPr wrap="square" rtlCol="0">
            <a:spAutoFit/>
          </a:bodyPr>
          <a:lstStyle/>
          <a:p>
            <a:pPr algn="ctr"/>
            <a:r>
              <a:rPr kumimoji="1" lang="zh-TW" altLang="en-US" sz="1200" b="1" dirty="0">
                <a:latin typeface="BIZ UDゴシック" panose="020B0400000000000000" pitchFamily="49" charset="-128"/>
                <a:ea typeface="BIZ UDゴシック" panose="020B0400000000000000" pitchFamily="49" charset="-128"/>
              </a:rPr>
              <a:t>泉北</a:t>
            </a:r>
            <a:r>
              <a:rPr kumimoji="1" lang="zh-TW" altLang="en-US" sz="1200" b="1" dirty="0" smtClean="0">
                <a:latin typeface="BIZ UDゴシック" panose="020B0400000000000000" pitchFamily="49" charset="-128"/>
                <a:ea typeface="BIZ UDゴシック" panose="020B0400000000000000" pitchFamily="49" charset="-128"/>
              </a:rPr>
              <a:t>光明</a:t>
            </a:r>
            <a:r>
              <a:rPr kumimoji="1" lang="ja-JP" altLang="en-US" sz="1200" b="1" dirty="0" smtClean="0">
                <a:latin typeface="BIZ UDゴシック" panose="020B0400000000000000" pitchFamily="49" charset="-128"/>
                <a:ea typeface="BIZ UDゴシック" panose="020B0400000000000000" pitchFamily="49" charset="-128"/>
              </a:rPr>
              <a:t>池</a:t>
            </a:r>
            <a:r>
              <a:rPr kumimoji="1" lang="zh-TW" altLang="en-US" sz="1200" b="1" dirty="0" smtClean="0">
                <a:latin typeface="BIZ UDゴシック" panose="020B0400000000000000" pitchFamily="49" charset="-128"/>
                <a:ea typeface="BIZ UDゴシック" panose="020B0400000000000000" pitchFamily="49" charset="-128"/>
              </a:rPr>
              <a:t>専門店事業</a:t>
            </a:r>
            <a:r>
              <a:rPr kumimoji="1" lang="zh-TW" altLang="en-US" sz="1200" b="1" dirty="0">
                <a:latin typeface="BIZ UDゴシック" panose="020B0400000000000000" pitchFamily="49" charset="-128"/>
                <a:ea typeface="BIZ UDゴシック" panose="020B0400000000000000" pitchFamily="49" charset="-128"/>
              </a:rPr>
              <a:t>協同</a:t>
            </a:r>
            <a:r>
              <a:rPr kumimoji="1" lang="zh-TW" altLang="en-US" sz="1200" b="1" dirty="0" smtClean="0">
                <a:latin typeface="BIZ UDゴシック" panose="020B0400000000000000" pitchFamily="49" charset="-128"/>
                <a:ea typeface="BIZ UDゴシック" panose="020B0400000000000000" pitchFamily="49" charset="-128"/>
              </a:rPr>
              <a:t>組合 光明</a:t>
            </a:r>
            <a:r>
              <a:rPr kumimoji="1" lang="zh-TW" altLang="en-US" sz="1200" b="1" dirty="0">
                <a:latin typeface="BIZ UDゴシック" panose="020B0400000000000000" pitchFamily="49" charset="-128"/>
                <a:ea typeface="BIZ UDゴシック" panose="020B0400000000000000" pitchFamily="49" charset="-128"/>
              </a:rPr>
              <a:t>池地区部会</a:t>
            </a:r>
            <a:endParaRPr kumimoji="1" lang="en-US" altLang="ja-JP" sz="1200" b="1" dirty="0" smtClean="0">
              <a:latin typeface="BIZ UDゴシック" panose="020B0400000000000000" pitchFamily="49" charset="-128"/>
              <a:ea typeface="BIZ UDゴシック" panose="020B0400000000000000" pitchFamily="49" charset="-128"/>
            </a:endParaRPr>
          </a:p>
          <a:p>
            <a:pPr algn="ctr"/>
            <a:r>
              <a:rPr kumimoji="1" lang="ja-JP" altLang="en-US" sz="1200" dirty="0" smtClean="0">
                <a:latin typeface="BIZ UDゴシック" panose="020B0400000000000000" pitchFamily="49" charset="-128"/>
                <a:ea typeface="BIZ UDゴシック" panose="020B0400000000000000" pitchFamily="49" charset="-128"/>
              </a:rPr>
              <a:t>（堺市南区）</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47" name="テキスト ボックス 46"/>
          <p:cNvSpPr txBox="1"/>
          <p:nvPr/>
        </p:nvSpPr>
        <p:spPr>
          <a:xfrm>
            <a:off x="1158835" y="9984762"/>
            <a:ext cx="2735681" cy="492443"/>
          </a:xfrm>
          <a:prstGeom prst="rect">
            <a:avLst/>
          </a:prstGeom>
          <a:noFill/>
          <a:ln>
            <a:noFill/>
          </a:ln>
        </p:spPr>
        <p:txBody>
          <a:bodyPr wrap="square" rtlCol="0">
            <a:spAutoFit/>
          </a:bodyPr>
          <a:lstStyle/>
          <a:p>
            <a:pPr algn="ctr"/>
            <a:r>
              <a:rPr kumimoji="1" lang="ja-JP" altLang="en-US" sz="1400" b="1" dirty="0">
                <a:latin typeface="BIZ UDゴシック" panose="020B0400000000000000" pitchFamily="49" charset="-128"/>
                <a:ea typeface="BIZ UDゴシック" panose="020B0400000000000000" pitchFamily="49" charset="-128"/>
              </a:rPr>
              <a:t>千三地区青色防犯パトロール隊</a:t>
            </a:r>
            <a:r>
              <a:rPr kumimoji="1" lang="ja-JP" altLang="en-US" sz="1200" dirty="0" smtClean="0">
                <a:latin typeface="BIZ UDゴシック" panose="020B0400000000000000" pitchFamily="49" charset="-128"/>
                <a:ea typeface="BIZ UDゴシック" panose="020B0400000000000000" pitchFamily="49" charset="-128"/>
              </a:rPr>
              <a:t>（吹田市）</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48" name="テキスト ボックス 47"/>
          <p:cNvSpPr txBox="1"/>
          <p:nvPr/>
        </p:nvSpPr>
        <p:spPr>
          <a:xfrm>
            <a:off x="5044214" y="4664279"/>
            <a:ext cx="2345125" cy="492443"/>
          </a:xfrm>
          <a:prstGeom prst="rect">
            <a:avLst/>
          </a:prstGeom>
          <a:noFill/>
        </p:spPr>
        <p:txBody>
          <a:bodyPr wrap="square" rtlCol="0">
            <a:spAutoFit/>
          </a:bodyPr>
          <a:lstStyle/>
          <a:p>
            <a:pPr algn="ctr"/>
            <a:r>
              <a:rPr kumimoji="1" lang="ja-JP" altLang="en-US" sz="1400" b="1" dirty="0" smtClean="0">
                <a:latin typeface="BIZ UDゴシック" panose="020B0400000000000000" pitchFamily="49" charset="-128"/>
                <a:ea typeface="BIZ UDゴシック" panose="020B0400000000000000" pitchFamily="49" charset="-128"/>
              </a:rPr>
              <a:t>楠</a:t>
            </a:r>
            <a:r>
              <a:rPr kumimoji="1" lang="ja-JP" altLang="en-US" sz="1400" b="1" dirty="0">
                <a:latin typeface="BIZ UDゴシック" panose="020B0400000000000000" pitchFamily="49" charset="-128"/>
                <a:ea typeface="BIZ UDゴシック" panose="020B0400000000000000" pitchFamily="49" charset="-128"/>
              </a:rPr>
              <a:t>ケ丘防犯</a:t>
            </a:r>
            <a:r>
              <a:rPr kumimoji="1" lang="ja-JP" altLang="en-US" sz="1400" b="1" dirty="0" smtClean="0">
                <a:latin typeface="BIZ UDゴシック" panose="020B0400000000000000" pitchFamily="49" charset="-128"/>
                <a:ea typeface="BIZ UDゴシック" panose="020B0400000000000000" pitchFamily="49" charset="-128"/>
              </a:rPr>
              <a:t>委員会</a:t>
            </a:r>
            <a:endParaRPr kumimoji="1" lang="en-US" altLang="ja-JP" sz="1400" b="1" dirty="0" smtClean="0">
              <a:latin typeface="BIZ UDゴシック" panose="020B0400000000000000" pitchFamily="49" charset="-128"/>
              <a:ea typeface="BIZ UDゴシック" panose="020B0400000000000000" pitchFamily="49" charset="-128"/>
            </a:endParaRPr>
          </a:p>
          <a:p>
            <a:pPr algn="ctr"/>
            <a:r>
              <a:rPr kumimoji="1" lang="ja-JP" altLang="en-US" sz="1200" dirty="0" smtClean="0">
                <a:latin typeface="BIZ UDゴシック" panose="020B0400000000000000" pitchFamily="49" charset="-128"/>
                <a:ea typeface="BIZ UDゴシック" panose="020B0400000000000000" pitchFamily="49" charset="-128"/>
              </a:rPr>
              <a:t>（河内長野市）</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50" name="テキスト ボックス 49"/>
          <p:cNvSpPr txBox="1"/>
          <p:nvPr/>
        </p:nvSpPr>
        <p:spPr>
          <a:xfrm>
            <a:off x="4864676" y="7353931"/>
            <a:ext cx="2735681" cy="492443"/>
          </a:xfrm>
          <a:prstGeom prst="rect">
            <a:avLst/>
          </a:prstGeom>
          <a:noFill/>
          <a:ln>
            <a:noFill/>
          </a:ln>
        </p:spPr>
        <p:txBody>
          <a:bodyPr wrap="square" rtlCol="0">
            <a:spAutoFit/>
          </a:bodyPr>
          <a:lstStyle/>
          <a:p>
            <a:pPr algn="ctr"/>
            <a:r>
              <a:rPr kumimoji="1" lang="ja-JP" altLang="en-US" sz="1400" b="1" dirty="0">
                <a:latin typeface="BIZ UDゴシック" panose="020B0400000000000000" pitchFamily="49" charset="-128"/>
                <a:ea typeface="BIZ UDゴシック" panose="020B0400000000000000" pitchFamily="49" charset="-128"/>
              </a:rPr>
              <a:t>日下自治会青色</a:t>
            </a:r>
            <a:r>
              <a:rPr kumimoji="1" lang="ja-JP" altLang="en-US" sz="1400" b="1" dirty="0" smtClean="0">
                <a:latin typeface="BIZ UDゴシック" panose="020B0400000000000000" pitchFamily="49" charset="-128"/>
                <a:ea typeface="BIZ UDゴシック" panose="020B0400000000000000" pitchFamily="49" charset="-128"/>
              </a:rPr>
              <a:t>パトロール</a:t>
            </a:r>
            <a:endParaRPr kumimoji="1" lang="en-US" altLang="ja-JP" sz="1400" b="1" dirty="0" smtClean="0">
              <a:latin typeface="BIZ UDゴシック" panose="020B0400000000000000" pitchFamily="49" charset="-128"/>
              <a:ea typeface="BIZ UDゴシック" panose="020B0400000000000000" pitchFamily="49" charset="-128"/>
            </a:endParaRPr>
          </a:p>
          <a:p>
            <a:pPr algn="ctr"/>
            <a:r>
              <a:rPr kumimoji="1" lang="ja-JP" altLang="en-US" sz="1200" dirty="0" smtClean="0">
                <a:latin typeface="BIZ UDゴシック" panose="020B0400000000000000" pitchFamily="49" charset="-128"/>
                <a:ea typeface="BIZ UDゴシック" panose="020B0400000000000000" pitchFamily="49" charset="-128"/>
              </a:rPr>
              <a:t>（東大阪市）</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49" name="テキスト ボックス 48"/>
          <p:cNvSpPr txBox="1"/>
          <p:nvPr/>
        </p:nvSpPr>
        <p:spPr>
          <a:xfrm>
            <a:off x="1132584" y="7328390"/>
            <a:ext cx="2735681" cy="492443"/>
          </a:xfrm>
          <a:prstGeom prst="rect">
            <a:avLst/>
          </a:prstGeom>
          <a:noFill/>
          <a:ln>
            <a:noFill/>
          </a:ln>
        </p:spPr>
        <p:txBody>
          <a:bodyPr wrap="square" rtlCol="0">
            <a:spAutoFit/>
          </a:bodyPr>
          <a:lstStyle/>
          <a:p>
            <a:pPr algn="ctr"/>
            <a:r>
              <a:rPr kumimoji="1" lang="zh-TW" altLang="en-US" sz="1400" b="1" dirty="0">
                <a:latin typeface="BIZ UDゴシック" panose="020B0400000000000000" pitchFamily="49" charset="-128"/>
                <a:ea typeface="BIZ UDゴシック" panose="020B0400000000000000" pitchFamily="49" charset="-128"/>
              </a:rPr>
              <a:t>英田南自治連合協</a:t>
            </a:r>
            <a:r>
              <a:rPr kumimoji="1" lang="zh-TW" altLang="en-US" sz="1400" b="1" dirty="0" smtClean="0">
                <a:latin typeface="BIZ UDゴシック" panose="020B0400000000000000" pitchFamily="49" charset="-128"/>
                <a:ea typeface="BIZ UDゴシック" panose="020B0400000000000000" pitchFamily="49" charset="-128"/>
              </a:rPr>
              <a:t>議会</a:t>
            </a:r>
            <a:endParaRPr kumimoji="1" lang="en-US" altLang="zh-TW" sz="1400" b="1" dirty="0" smtClean="0">
              <a:latin typeface="BIZ UDゴシック" panose="020B0400000000000000" pitchFamily="49" charset="-128"/>
              <a:ea typeface="BIZ UDゴシック" panose="020B0400000000000000" pitchFamily="49" charset="-128"/>
            </a:endParaRPr>
          </a:p>
          <a:p>
            <a:pPr algn="ctr"/>
            <a:r>
              <a:rPr kumimoji="1" lang="ja-JP" altLang="en-US" sz="1200" dirty="0" smtClean="0">
                <a:latin typeface="BIZ UDゴシック" panose="020B0400000000000000" pitchFamily="49" charset="-128"/>
                <a:ea typeface="BIZ UDゴシック" panose="020B0400000000000000" pitchFamily="49" charset="-128"/>
              </a:rPr>
              <a:t>（東大阪市）</a:t>
            </a:r>
            <a:endParaRPr kumimoji="1" lang="ja-JP" altLang="en-US" sz="1200" dirty="0">
              <a:latin typeface="BIZ UDゴシック" panose="020B0400000000000000" pitchFamily="49" charset="-128"/>
              <a:ea typeface="BIZ UDゴシック" panose="020B0400000000000000" pitchFamily="49" charset="-128"/>
            </a:endParaRPr>
          </a:p>
        </p:txBody>
      </p:sp>
      <p:pic>
        <p:nvPicPr>
          <p:cNvPr id="32" name="図 31"/>
          <p:cNvPicPr>
            <a:picLocks noChangeAspect="1"/>
          </p:cNvPicPr>
          <p:nvPr/>
        </p:nvPicPr>
        <p:blipFill>
          <a:blip r:embed="rId25">
            <a:extLst>
              <a:ext uri="{BEBA8EAE-BF5A-486C-A8C5-ECC9F3942E4B}">
                <a14:imgProps xmlns:a14="http://schemas.microsoft.com/office/drawing/2010/main">
                  <a14:imgLayer r:embed="rId26">
                    <a14:imgEffect>
                      <a14:sharpenSoften amount="50000"/>
                    </a14:imgEffect>
                    <a14:imgEffect>
                      <a14:brightnessContrast bright="40000" contrast="20000"/>
                    </a14:imgEffect>
                  </a14:imgLayer>
                </a14:imgProps>
              </a:ext>
            </a:extLst>
          </a:blip>
          <a:stretch>
            <a:fillRect/>
          </a:stretch>
        </p:blipFill>
        <p:spPr>
          <a:xfrm>
            <a:off x="3962486" y="10502662"/>
            <a:ext cx="2619520" cy="1962817"/>
          </a:xfrm>
          <a:prstGeom prst="rect">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6" name="図 35"/>
          <p:cNvPicPr>
            <a:picLocks noChangeAspect="1"/>
          </p:cNvPicPr>
          <p:nvPr/>
        </p:nvPicPr>
        <p:blipFill>
          <a:blip r:embed="rId27">
            <a:extLst>
              <a:ext uri="{BEBA8EAE-BF5A-486C-A8C5-ECC9F3942E4B}">
                <a14:imgProps xmlns:a14="http://schemas.microsoft.com/office/drawing/2010/main">
                  <a14:imgLayer r:embed="rId2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2170077" y="10739993"/>
            <a:ext cx="1925054" cy="14437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7" name="正方形/長方形 36"/>
          <p:cNvSpPr/>
          <p:nvPr/>
        </p:nvSpPr>
        <p:spPr>
          <a:xfrm>
            <a:off x="3139745" y="12337506"/>
            <a:ext cx="2488927" cy="5952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1" name="テキスト ボックス 50"/>
          <p:cNvSpPr txBox="1"/>
          <p:nvPr/>
        </p:nvSpPr>
        <p:spPr>
          <a:xfrm>
            <a:off x="3016367" y="12296589"/>
            <a:ext cx="2735681" cy="677108"/>
          </a:xfrm>
          <a:prstGeom prst="rect">
            <a:avLst/>
          </a:prstGeom>
          <a:noFill/>
          <a:ln>
            <a:noFill/>
          </a:ln>
        </p:spPr>
        <p:txBody>
          <a:bodyPr wrap="square" rtlCol="0">
            <a:spAutoFit/>
          </a:bodyPr>
          <a:lstStyle/>
          <a:p>
            <a:pPr algn="ctr"/>
            <a:r>
              <a:rPr kumimoji="1" lang="ja-JP" altLang="en-US" sz="1400" b="1" dirty="0" smtClean="0">
                <a:latin typeface="BIZ UDゴシック" panose="020B0400000000000000" pitchFamily="49" charset="-128"/>
                <a:ea typeface="BIZ UDゴシック" panose="020B0400000000000000" pitchFamily="49" charset="-128"/>
              </a:rPr>
              <a:t>和泉防災無線クラブ</a:t>
            </a:r>
            <a:endParaRPr kumimoji="1" lang="en-US" altLang="ja-JP" sz="1400" b="1" dirty="0" smtClean="0">
              <a:latin typeface="BIZ UDゴシック" panose="020B0400000000000000" pitchFamily="49" charset="-128"/>
              <a:ea typeface="BIZ UDゴシック" panose="020B0400000000000000" pitchFamily="49" charset="-128"/>
            </a:endParaRPr>
          </a:p>
          <a:p>
            <a:pPr algn="ctr"/>
            <a:r>
              <a:rPr kumimoji="1" lang="ja-JP" altLang="en-US" sz="1200" dirty="0" smtClean="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和泉</a:t>
            </a:r>
            <a:r>
              <a:rPr kumimoji="1" lang="ja-JP" altLang="en-US" sz="1200" dirty="0" smtClean="0">
                <a:latin typeface="BIZ UDゴシック" panose="020B0400000000000000" pitchFamily="49" charset="-128"/>
                <a:ea typeface="BIZ UDゴシック" panose="020B0400000000000000" pitchFamily="49" charset="-128"/>
              </a:rPr>
              <a:t>市）</a:t>
            </a:r>
            <a:endParaRPr kumimoji="1" lang="en-US" altLang="ja-JP" sz="1200" dirty="0" smtClean="0">
              <a:latin typeface="BIZ UDゴシック" panose="020B0400000000000000" pitchFamily="49" charset="-128"/>
              <a:ea typeface="BIZ UDゴシック" panose="020B0400000000000000" pitchFamily="49" charset="-128"/>
            </a:endParaRPr>
          </a:p>
          <a:p>
            <a:pPr algn="ctr"/>
            <a:r>
              <a:rPr kumimoji="1" lang="en-US" altLang="ja-JP" sz="1200" dirty="0" smtClean="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 </a:t>
            </a:r>
            <a:r>
              <a:rPr kumimoji="1" lang="ja-JP" altLang="en-US" sz="1200" dirty="0" smtClean="0">
                <a:latin typeface="BIZ UDゴシック" panose="020B0400000000000000" pitchFamily="49" charset="-128"/>
                <a:ea typeface="BIZ UDゴシック" panose="020B0400000000000000" pitchFamily="49" charset="-128"/>
              </a:rPr>
              <a:t>都合により欠席</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2" name="テキスト ボックス 1"/>
          <p:cNvSpPr txBox="1"/>
          <p:nvPr/>
        </p:nvSpPr>
        <p:spPr>
          <a:xfrm>
            <a:off x="1514238" y="7246209"/>
            <a:ext cx="2214918" cy="215444"/>
          </a:xfrm>
          <a:prstGeom prst="rect">
            <a:avLst/>
          </a:prstGeom>
          <a:noFill/>
        </p:spPr>
        <p:txBody>
          <a:bodyPr wrap="square" rtlCol="0">
            <a:spAutoFit/>
          </a:bodyPr>
          <a:lstStyle/>
          <a:p>
            <a:r>
              <a:rPr kumimoji="1" lang="ja-JP" altLang="en-US" sz="800" dirty="0" smtClean="0">
                <a:latin typeface="BIZ UDゴシック" panose="020B0400000000000000" pitchFamily="49" charset="-128"/>
                <a:ea typeface="BIZ UDゴシック" panose="020B0400000000000000" pitchFamily="49" charset="-128"/>
              </a:rPr>
              <a:t>あかだみなみ</a:t>
            </a:r>
            <a:endParaRPr kumimoji="1" lang="ja-JP" altLang="en-US" sz="800" dirty="0">
              <a:latin typeface="BIZ UDゴシック" panose="020B0400000000000000" pitchFamily="49" charset="-128"/>
              <a:ea typeface="BIZ UDゴシック" panose="020B0400000000000000" pitchFamily="49" charset="-128"/>
            </a:endParaRPr>
          </a:p>
        </p:txBody>
      </p:sp>
      <p:sp>
        <p:nvSpPr>
          <p:cNvPr id="3" name="テキスト ボックス 2"/>
          <p:cNvSpPr txBox="1"/>
          <p:nvPr/>
        </p:nvSpPr>
        <p:spPr>
          <a:xfrm>
            <a:off x="5082702" y="7254543"/>
            <a:ext cx="1461573" cy="215444"/>
          </a:xfrm>
          <a:prstGeom prst="rect">
            <a:avLst/>
          </a:prstGeom>
          <a:noFill/>
        </p:spPr>
        <p:txBody>
          <a:bodyPr wrap="square" rtlCol="0">
            <a:spAutoFit/>
          </a:bodyPr>
          <a:lstStyle/>
          <a:p>
            <a:r>
              <a:rPr kumimoji="1" lang="ja-JP" altLang="en-US" sz="800" dirty="0" smtClean="0">
                <a:latin typeface="BIZ UDゴシック" panose="020B0400000000000000" pitchFamily="49" charset="-128"/>
                <a:ea typeface="BIZ UDゴシック" panose="020B0400000000000000" pitchFamily="49" charset="-128"/>
              </a:rPr>
              <a:t>くさか</a:t>
            </a:r>
            <a:endParaRPr kumimoji="1" lang="ja-JP" altLang="en-US" sz="800" dirty="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5443407" y="4574487"/>
            <a:ext cx="1710203" cy="215444"/>
          </a:xfrm>
          <a:prstGeom prst="rect">
            <a:avLst/>
          </a:prstGeom>
          <a:noFill/>
        </p:spPr>
        <p:txBody>
          <a:bodyPr wrap="square" rtlCol="0">
            <a:spAutoFit/>
          </a:bodyPr>
          <a:lstStyle/>
          <a:p>
            <a:r>
              <a:rPr kumimoji="1" lang="ja-JP" altLang="en-US" sz="800" dirty="0" smtClean="0">
                <a:latin typeface="BIZ UDゴシック" panose="020B0400000000000000" pitchFamily="49" charset="-128"/>
                <a:ea typeface="BIZ UDゴシック" panose="020B0400000000000000" pitchFamily="49" charset="-128"/>
              </a:rPr>
              <a:t>くすがおか</a:t>
            </a:r>
            <a:endParaRPr kumimoji="1" lang="ja-JP" altLang="en-US" sz="800" dirty="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191327" y="9904023"/>
            <a:ext cx="1595360" cy="215444"/>
          </a:xfrm>
          <a:prstGeom prst="rect">
            <a:avLst/>
          </a:prstGeom>
          <a:noFill/>
        </p:spPr>
        <p:txBody>
          <a:bodyPr wrap="square" rtlCol="0">
            <a:spAutoFit/>
          </a:bodyPr>
          <a:lstStyle/>
          <a:p>
            <a:r>
              <a:rPr kumimoji="1" lang="ja-JP" altLang="en-US" sz="800" dirty="0" smtClean="0">
                <a:latin typeface="BIZ UDゴシック" panose="020B0400000000000000" pitchFamily="49" charset="-128"/>
                <a:ea typeface="BIZ UDゴシック" panose="020B0400000000000000" pitchFamily="49" charset="-128"/>
              </a:rPr>
              <a:t>せんさん</a:t>
            </a:r>
            <a:endParaRPr kumimoji="1" lang="ja-JP" altLang="en-US" sz="800" dirty="0">
              <a:latin typeface="BIZ UDゴシック" panose="020B0400000000000000" pitchFamily="49" charset="-128"/>
              <a:ea typeface="BIZ UDゴシック" panose="020B0400000000000000" pitchFamily="49" charset="-128"/>
            </a:endParaRPr>
          </a:p>
        </p:txBody>
      </p:sp>
      <p:pic>
        <p:nvPicPr>
          <p:cNvPr id="15" name="図 1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310475" y="766592"/>
            <a:ext cx="1812048" cy="1274129"/>
          </a:xfrm>
          <a:prstGeom prst="rect">
            <a:avLst/>
          </a:prstGeom>
        </p:spPr>
      </p:pic>
    </p:spTree>
    <p:extLst>
      <p:ext uri="{BB962C8B-B14F-4D97-AF65-F5344CB8AC3E}">
        <p14:creationId xmlns:p14="http://schemas.microsoft.com/office/powerpoint/2010/main" val="4206019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0" y="-37452"/>
            <a:ext cx="10703874" cy="15156802"/>
          </a:xfrm>
          <a:prstGeom prst="rect">
            <a:avLst/>
          </a:prstGeom>
        </p:spPr>
      </p:pic>
      <p:grpSp>
        <p:nvGrpSpPr>
          <p:cNvPr id="2" name="グループ化 1"/>
          <p:cNvGrpSpPr/>
          <p:nvPr/>
        </p:nvGrpSpPr>
        <p:grpSpPr>
          <a:xfrm>
            <a:off x="279819" y="230884"/>
            <a:ext cx="3103087" cy="730669"/>
            <a:chOff x="88900" y="2504336"/>
            <a:chExt cx="2798288" cy="648000"/>
          </a:xfrm>
          <a:solidFill>
            <a:srgbClr val="0E6EB8"/>
          </a:solidFill>
        </p:grpSpPr>
        <p:sp>
          <p:nvSpPr>
            <p:cNvPr id="12" name="正方形/長方形 11"/>
            <p:cNvSpPr/>
            <p:nvPr/>
          </p:nvSpPr>
          <p:spPr>
            <a:xfrm>
              <a:off x="90539" y="2504336"/>
              <a:ext cx="2796649" cy="648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88900" y="2628544"/>
              <a:ext cx="2587822" cy="382136"/>
            </a:xfrm>
            <a:prstGeom prst="rect">
              <a:avLst/>
            </a:prstGeom>
            <a:grpFill/>
          </p:spPr>
          <p:txBody>
            <a:bodyPr wrap="none" lIns="91440" tIns="45720" rIns="91440" bIns="45720">
              <a:spAutoFit/>
            </a:bodyPr>
            <a:lstStyle/>
            <a:p>
              <a:r>
                <a:rPr lang="ja-JP" altLang="en-US" sz="2000" b="1" dirty="0" smtClean="0">
                  <a:ln w="0">
                    <a:noFill/>
                  </a:ln>
                  <a:solidFill>
                    <a:schemeClr val="bg1"/>
                  </a:solidFill>
                  <a:latin typeface="Meiryo UI" panose="020B0604030504040204" pitchFamily="50" charset="-128"/>
                  <a:ea typeface="Meiryo UI" panose="020B0604030504040204" pitchFamily="50" charset="-128"/>
                </a:rPr>
                <a:t>　</a:t>
              </a:r>
              <a:r>
                <a:rPr lang="ja-JP" altLang="en-US" sz="2200" b="1" dirty="0" smtClean="0">
                  <a:ln w="0">
                    <a:noFill/>
                  </a:ln>
                  <a:solidFill>
                    <a:schemeClr val="bg1"/>
                  </a:solidFill>
                  <a:latin typeface="BIZ UDPゴシック" panose="020B0400000000000000" pitchFamily="50" charset="-128"/>
                  <a:ea typeface="BIZ UDPゴシック" panose="020B0400000000000000" pitchFamily="50" charset="-128"/>
                </a:rPr>
                <a:t>受賞団体の活動紹介</a:t>
              </a:r>
              <a:endParaRPr lang="zh-CN" altLang="en-US" sz="2200" b="1" dirty="0">
                <a:ln w="0">
                  <a:noFill/>
                </a:ln>
                <a:solidFill>
                  <a:schemeClr val="bg1"/>
                </a:solidFill>
                <a:latin typeface="BIZ UDPゴシック" panose="020B0400000000000000" pitchFamily="50" charset="-128"/>
                <a:ea typeface="BIZ UDPゴシック" panose="020B0400000000000000" pitchFamily="50" charset="-128"/>
              </a:endParaRPr>
            </a:p>
          </p:txBody>
        </p:sp>
      </p:grpSp>
      <p:sp>
        <p:nvSpPr>
          <p:cNvPr id="15" name="正方形/長方形 14"/>
          <p:cNvSpPr/>
          <p:nvPr/>
        </p:nvSpPr>
        <p:spPr>
          <a:xfrm>
            <a:off x="179906" y="14147675"/>
            <a:ext cx="10332000" cy="792000"/>
          </a:xfrm>
          <a:prstGeom prst="rect">
            <a:avLst/>
          </a:prstGeom>
          <a:solidFill>
            <a:srgbClr val="1DA1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16" name="図 15"/>
          <p:cNvPicPr>
            <a:picLocks noChangeAspect="1"/>
          </p:cNvPicPr>
          <p:nvPr/>
        </p:nvPicPr>
        <p:blipFill rotWithShape="1">
          <a:blip r:embed="rId4" cstate="print">
            <a:extLst>
              <a:ext uri="{28A0092B-C50C-407E-A947-70E740481C1C}">
                <a14:useLocalDpi xmlns:a14="http://schemas.microsoft.com/office/drawing/2010/main" val="0"/>
              </a:ext>
            </a:extLst>
          </a:blip>
          <a:srcRect l="6554" t="6554" r="6554" b="6554"/>
          <a:stretch/>
        </p:blipFill>
        <p:spPr>
          <a:xfrm>
            <a:off x="9537039" y="14228190"/>
            <a:ext cx="647581" cy="647580"/>
          </a:xfrm>
          <a:prstGeom prst="rect">
            <a:avLst/>
          </a:prstGeom>
        </p:spPr>
      </p:pic>
      <p:sp>
        <p:nvSpPr>
          <p:cNvPr id="17" name="テキスト ボックス 16"/>
          <p:cNvSpPr txBox="1"/>
          <p:nvPr/>
        </p:nvSpPr>
        <p:spPr>
          <a:xfrm>
            <a:off x="1955387" y="14182367"/>
            <a:ext cx="4432624" cy="400110"/>
          </a:xfrm>
          <a:prstGeom prst="rect">
            <a:avLst/>
          </a:prstGeom>
          <a:noFill/>
        </p:spPr>
        <p:txBody>
          <a:bodyPr wrap="none" rtlCol="0">
            <a:spAutoFit/>
          </a:bodyPr>
          <a:lstStyle/>
          <a:p>
            <a:r>
              <a:rPr kumimoji="1" lang="en-US" altLang="ja-JP" sz="2000" b="1" dirty="0">
                <a:solidFill>
                  <a:schemeClr val="bg1"/>
                </a:solidFill>
                <a:latin typeface="BIZ UDPゴシック" panose="020B0400000000000000" pitchFamily="50" charset="-128"/>
                <a:ea typeface="BIZ UDPゴシック" panose="020B0400000000000000" pitchFamily="50" charset="-128"/>
              </a:rPr>
              <a:t>Twitter</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のフォロー</a:t>
            </a:r>
            <a:r>
              <a:rPr kumimoji="1" lang="ja-JP" altLang="en-US" sz="2000" b="1" dirty="0" smtClean="0">
                <a:solidFill>
                  <a:schemeClr val="bg1"/>
                </a:solidFill>
                <a:latin typeface="BIZ UDPゴシック" panose="020B0400000000000000" pitchFamily="50" charset="-128"/>
                <a:ea typeface="BIZ UDPゴシック" panose="020B0400000000000000" pitchFamily="50" charset="-128"/>
              </a:rPr>
              <a:t>をお願い</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します！</a:t>
            </a:r>
            <a:endParaRPr kumimoji="1" lang="en-US" altLang="ja-JP" sz="2000" b="1" dirty="0">
              <a:solidFill>
                <a:schemeClr val="bg1"/>
              </a:solidFill>
              <a:latin typeface="BIZ UDPゴシック" panose="020B0400000000000000" pitchFamily="50" charset="-128"/>
              <a:ea typeface="BIZ UDPゴシック" panose="020B0400000000000000" pitchFamily="50" charset="-128"/>
            </a:endParaRPr>
          </a:p>
        </p:txBody>
      </p:sp>
      <p:pic>
        <p:nvPicPr>
          <p:cNvPr id="18" name="Picture 2" descr="クリックすると新しいウィンドウで開きます">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88562" y="14189726"/>
            <a:ext cx="726542" cy="7265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公式】大阪府治安対策課"/>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2191" y="14265794"/>
            <a:ext cx="571086" cy="571086"/>
          </a:xfrm>
          <a:prstGeom prst="ellipse">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4498672" y="14576297"/>
            <a:ext cx="2335896" cy="369332"/>
          </a:xfrm>
          <a:prstGeom prst="rect">
            <a:avLst/>
          </a:prstGeom>
          <a:noFill/>
        </p:spPr>
        <p:txBody>
          <a:bodyPr wrap="none" rtlCol="0">
            <a:spAutoFit/>
          </a:bodyPr>
          <a:lstStyle/>
          <a:p>
            <a:r>
              <a:rPr kumimoji="1" lang="en-US" altLang="ja-JP" dirty="0"/>
              <a:t> </a:t>
            </a:r>
            <a:r>
              <a:rPr kumimoji="1" lang="en-US" altLang="ja-JP" b="1" dirty="0">
                <a:latin typeface="BIZ UDPゴシック" panose="020B0400000000000000" pitchFamily="50" charset="-128"/>
                <a:ea typeface="BIZ UDPゴシック" panose="020B0400000000000000" pitchFamily="50" charset="-128"/>
              </a:rPr>
              <a:t>@</a:t>
            </a:r>
            <a:r>
              <a:rPr kumimoji="1" lang="en-US" altLang="ja-JP" b="1" dirty="0" err="1">
                <a:latin typeface="BIZ UDPゴシック" panose="020B0400000000000000" pitchFamily="50" charset="-128"/>
                <a:ea typeface="BIZ UDPゴシック" panose="020B0400000000000000" pitchFamily="50" charset="-128"/>
              </a:rPr>
              <a:t>osaka_chiantai</a:t>
            </a:r>
            <a:endParaRPr kumimoji="1" lang="ja-JP" altLang="en-US" b="1" dirty="0">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1930512" y="14545519"/>
            <a:ext cx="2723823" cy="369332"/>
          </a:xfrm>
          <a:prstGeom prst="rect">
            <a:avLst/>
          </a:prstGeom>
          <a:noFill/>
        </p:spPr>
        <p:txBody>
          <a:bodyPr wrap="none" rtlCol="0">
            <a:spAutoFit/>
          </a:bodyPr>
          <a:lstStyle/>
          <a:p>
            <a:r>
              <a:rPr kumimoji="1" lang="en-US" altLang="ja-JP" b="1" dirty="0">
                <a:latin typeface="BIZ UDPゴシック" panose="020B0400000000000000" pitchFamily="50" charset="-128"/>
                <a:ea typeface="BIZ UDPゴシック" panose="020B0400000000000000" pitchFamily="50" charset="-128"/>
              </a:rPr>
              <a:t>【</a:t>
            </a:r>
            <a:r>
              <a:rPr kumimoji="1" lang="ja-JP" altLang="en-US" b="1" dirty="0">
                <a:latin typeface="BIZ UDPゴシック" panose="020B0400000000000000" pitchFamily="50" charset="-128"/>
                <a:ea typeface="BIZ UDPゴシック" panose="020B0400000000000000" pitchFamily="50" charset="-128"/>
              </a:rPr>
              <a:t>公式</a:t>
            </a:r>
            <a:r>
              <a:rPr kumimoji="1" lang="en-US" altLang="ja-JP" b="1" dirty="0">
                <a:latin typeface="BIZ UDPゴシック" panose="020B0400000000000000" pitchFamily="50" charset="-128"/>
                <a:ea typeface="BIZ UDPゴシック" panose="020B0400000000000000" pitchFamily="50" charset="-128"/>
              </a:rPr>
              <a:t>】</a:t>
            </a:r>
            <a:r>
              <a:rPr kumimoji="1" lang="ja-JP" altLang="en-US" b="1" dirty="0">
                <a:latin typeface="BIZ UDPゴシック" panose="020B0400000000000000" pitchFamily="50" charset="-128"/>
                <a:ea typeface="BIZ UDPゴシック" panose="020B0400000000000000" pitchFamily="50" charset="-128"/>
              </a:rPr>
              <a:t>大阪府治安対策課</a:t>
            </a:r>
          </a:p>
        </p:txBody>
      </p:sp>
      <p:pic>
        <p:nvPicPr>
          <p:cNvPr id="23" name="図 22">
            <a:hlinkClick r:id="rId8"/>
          </p:cNvPr>
          <p:cNvPicPr>
            <a:picLocks noChangeAspect="1"/>
          </p:cNvPicPr>
          <p:nvPr/>
        </p:nvPicPr>
        <p:blipFill rotWithShape="1">
          <a:blip r:embed="rId9">
            <a:clrChange>
              <a:clrFrom>
                <a:srgbClr val="FFFFFF"/>
              </a:clrFrom>
              <a:clrTo>
                <a:srgbClr val="FFFFFF">
                  <a:alpha val="0"/>
                </a:srgbClr>
              </a:clrTo>
            </a:clrChange>
          </a:blip>
          <a:srcRect l="58345" t="56561" r="16668" b="29898"/>
          <a:stretch/>
        </p:blipFill>
        <p:spPr>
          <a:xfrm>
            <a:off x="6880551" y="14344218"/>
            <a:ext cx="1525721" cy="464868"/>
          </a:xfrm>
          <a:prstGeom prst="rect">
            <a:avLst/>
          </a:prstGeom>
        </p:spPr>
      </p:pic>
      <p:pic>
        <p:nvPicPr>
          <p:cNvPr id="24" name="Picture 10" descr="http://yajidesign.com/i/0149/0149_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870902" flipH="1">
            <a:off x="8266080" y="14607126"/>
            <a:ext cx="337379" cy="267493"/>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8509193" y="14333775"/>
            <a:ext cx="1027846" cy="415498"/>
          </a:xfrm>
          <a:prstGeom prst="rect">
            <a:avLst/>
          </a:prstGeom>
          <a:noFill/>
        </p:spPr>
        <p:txBody>
          <a:bodyPr wrap="none" rtlCol="0">
            <a:spAutoFit/>
          </a:bodyPr>
          <a:lstStyle/>
          <a:p>
            <a:pPr algn="r"/>
            <a:r>
              <a:rPr kumimoji="1" lang="en-US" altLang="ja-JP" sz="1050" dirty="0" smtClean="0">
                <a:latin typeface="BIZ UDPゴシック" panose="020B0400000000000000" pitchFamily="50" charset="-128"/>
                <a:ea typeface="BIZ UDPゴシック" panose="020B0400000000000000" pitchFamily="50" charset="-128"/>
              </a:rPr>
              <a:t>QR</a:t>
            </a:r>
            <a:r>
              <a:rPr kumimoji="1" lang="ja-JP" altLang="en-US" sz="1050" dirty="0" smtClean="0">
                <a:latin typeface="BIZ UDPゴシック" panose="020B0400000000000000" pitchFamily="50" charset="-128"/>
                <a:ea typeface="BIZ UDPゴシック" panose="020B0400000000000000" pitchFamily="50" charset="-128"/>
              </a:rPr>
              <a:t>コードから</a:t>
            </a:r>
            <a:endParaRPr kumimoji="1" lang="en-US" altLang="ja-JP" sz="1050" dirty="0" smtClean="0">
              <a:latin typeface="BIZ UDPゴシック" panose="020B0400000000000000" pitchFamily="50" charset="-128"/>
              <a:ea typeface="BIZ UDPゴシック" panose="020B0400000000000000" pitchFamily="50" charset="-128"/>
            </a:endParaRPr>
          </a:p>
          <a:p>
            <a:pPr algn="r"/>
            <a:r>
              <a:rPr kumimoji="1" lang="ja-JP" altLang="en-US" sz="1050" dirty="0" smtClean="0">
                <a:latin typeface="BIZ UDPゴシック" panose="020B0400000000000000" pitchFamily="50" charset="-128"/>
                <a:ea typeface="BIZ UDPゴシック" panose="020B0400000000000000" pitchFamily="50" charset="-128"/>
              </a:rPr>
              <a:t>どうぞ</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977937" y="13889320"/>
            <a:ext cx="8748000" cy="276999"/>
          </a:xfrm>
          <a:prstGeom prst="rect">
            <a:avLst/>
          </a:prstGeom>
          <a:noFill/>
        </p:spPr>
        <p:txBody>
          <a:bodyPr wrap="square" rtlCol="0">
            <a:spAutoFit/>
          </a:bodyPr>
          <a:lstStyle/>
          <a:p>
            <a:pPr algn="ctr"/>
            <a:r>
              <a:rPr kumimoji="1" lang="ja-JP" altLang="en-US" sz="1200" b="1" dirty="0" smtClean="0">
                <a:latin typeface="BIZ UDゴシック" panose="020B0400000000000000" pitchFamily="49" charset="-128"/>
                <a:ea typeface="BIZ UDゴシック" panose="020B0400000000000000" pitchFamily="49" charset="-128"/>
              </a:rPr>
              <a:t>問合せ先：大阪府 </a:t>
            </a:r>
            <a:r>
              <a:rPr kumimoji="1" lang="ja-JP" altLang="en-US" sz="1200" b="1" dirty="0">
                <a:latin typeface="BIZ UDゴシック" panose="020B0400000000000000" pitchFamily="49" charset="-128"/>
                <a:ea typeface="BIZ UDゴシック" panose="020B0400000000000000" pitchFamily="49" charset="-128"/>
              </a:rPr>
              <a:t>危機管理</a:t>
            </a:r>
            <a:r>
              <a:rPr kumimoji="1" lang="ja-JP" altLang="en-US" sz="1200" b="1" dirty="0" smtClean="0">
                <a:latin typeface="BIZ UDゴシック" panose="020B0400000000000000" pitchFamily="49" charset="-128"/>
                <a:ea typeface="BIZ UDゴシック" panose="020B0400000000000000" pitchFamily="49" charset="-128"/>
              </a:rPr>
              <a:t>室 治安対策課　　代表：０６－６９４１－０３５１　（内線：</a:t>
            </a:r>
            <a:r>
              <a:rPr kumimoji="1" lang="ja-JP" altLang="en-US" sz="1200" b="1" dirty="0">
                <a:latin typeface="BIZ UDゴシック" panose="020B0400000000000000" pitchFamily="49" charset="-128"/>
                <a:ea typeface="BIZ UDゴシック" panose="020B0400000000000000" pitchFamily="49" charset="-128"/>
              </a:rPr>
              <a:t>６５１２</a:t>
            </a:r>
            <a:r>
              <a:rPr kumimoji="1" lang="ja-JP" altLang="en-US" sz="1200" b="1" dirty="0" smtClean="0">
                <a:latin typeface="BIZ UDゴシック" panose="020B0400000000000000" pitchFamily="49" charset="-128"/>
                <a:ea typeface="BIZ UDゴシック" panose="020B0400000000000000" pitchFamily="49" charset="-128"/>
              </a:rPr>
              <a:t>）</a:t>
            </a:r>
            <a:endParaRPr kumimoji="1" lang="en-US" altLang="ja-JP" sz="1200" b="1" dirty="0" smtClean="0">
              <a:latin typeface="BIZ UDゴシック" panose="020B0400000000000000" pitchFamily="49" charset="-128"/>
              <a:ea typeface="BIZ UDゴシック" panose="020B0400000000000000" pitchFamily="49" charset="-128"/>
            </a:endParaRPr>
          </a:p>
        </p:txBody>
      </p:sp>
      <p:sp>
        <p:nvSpPr>
          <p:cNvPr id="3" name="メモ 2"/>
          <p:cNvSpPr/>
          <p:nvPr/>
        </p:nvSpPr>
        <p:spPr>
          <a:xfrm>
            <a:off x="1846760" y="1130577"/>
            <a:ext cx="3334270" cy="4189368"/>
          </a:xfrm>
          <a:prstGeom prst="foldedCorner">
            <a:avLst>
              <a:gd name="adj" fmla="val 6930"/>
            </a:avLst>
          </a:prstGeom>
          <a:solidFill>
            <a:schemeClr val="bg1"/>
          </a:solidFill>
          <a:ln>
            <a:noFill/>
          </a:ln>
          <a:effectLst>
            <a:outerShdw blurRad="203200" sx="105000" sy="105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メモ 26"/>
          <p:cNvSpPr/>
          <p:nvPr/>
        </p:nvSpPr>
        <p:spPr>
          <a:xfrm>
            <a:off x="5300109" y="1131469"/>
            <a:ext cx="3332704" cy="4172338"/>
          </a:xfrm>
          <a:prstGeom prst="foldedCorner">
            <a:avLst>
              <a:gd name="adj" fmla="val 6829"/>
            </a:avLst>
          </a:prstGeom>
          <a:solidFill>
            <a:schemeClr val="bg1"/>
          </a:solidFill>
          <a:ln>
            <a:noFill/>
          </a:ln>
          <a:effectLst>
            <a:outerShdw blurRad="203200" sx="105000" sy="105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メモ 31"/>
          <p:cNvSpPr/>
          <p:nvPr/>
        </p:nvSpPr>
        <p:spPr>
          <a:xfrm>
            <a:off x="1846763" y="9713088"/>
            <a:ext cx="3334270" cy="4178299"/>
          </a:xfrm>
          <a:prstGeom prst="foldedCorner">
            <a:avLst>
              <a:gd name="adj" fmla="val 7414"/>
            </a:avLst>
          </a:prstGeom>
          <a:solidFill>
            <a:schemeClr val="bg1"/>
          </a:solidFill>
          <a:ln>
            <a:noFill/>
          </a:ln>
          <a:effectLst>
            <a:outerShdw blurRad="203200" sx="105000" sy="105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メモ 32"/>
          <p:cNvSpPr/>
          <p:nvPr/>
        </p:nvSpPr>
        <p:spPr>
          <a:xfrm>
            <a:off x="5299553" y="9716905"/>
            <a:ext cx="3333816" cy="4168931"/>
          </a:xfrm>
          <a:prstGeom prst="foldedCorner">
            <a:avLst>
              <a:gd name="adj" fmla="val 7718"/>
            </a:avLst>
          </a:prstGeom>
          <a:solidFill>
            <a:schemeClr val="bg1"/>
          </a:solidFill>
          <a:ln>
            <a:noFill/>
          </a:ln>
          <a:effectLst>
            <a:outerShdw blurRad="203200" sx="105000" sy="105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メモ 46"/>
          <p:cNvSpPr/>
          <p:nvPr/>
        </p:nvSpPr>
        <p:spPr>
          <a:xfrm>
            <a:off x="252603" y="5400515"/>
            <a:ext cx="3321939" cy="4209778"/>
          </a:xfrm>
          <a:prstGeom prst="foldedCorner">
            <a:avLst>
              <a:gd name="adj" fmla="val 6918"/>
            </a:avLst>
          </a:prstGeom>
          <a:solidFill>
            <a:schemeClr val="bg1"/>
          </a:solidFill>
          <a:ln>
            <a:noFill/>
          </a:ln>
          <a:effectLst>
            <a:outerShdw blurRad="203200" sx="105000" sy="105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メモ 47"/>
          <p:cNvSpPr/>
          <p:nvPr/>
        </p:nvSpPr>
        <p:spPr>
          <a:xfrm>
            <a:off x="7117344" y="5397967"/>
            <a:ext cx="3344279" cy="4218293"/>
          </a:xfrm>
          <a:prstGeom prst="foldedCorner">
            <a:avLst>
              <a:gd name="adj" fmla="val 6836"/>
            </a:avLst>
          </a:prstGeom>
          <a:solidFill>
            <a:schemeClr val="bg1"/>
          </a:solidFill>
          <a:ln>
            <a:noFill/>
          </a:ln>
          <a:effectLst>
            <a:outerShdw blurRad="203200" sx="105000" sy="105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メモ 48"/>
          <p:cNvSpPr/>
          <p:nvPr/>
        </p:nvSpPr>
        <p:spPr>
          <a:xfrm>
            <a:off x="3684623" y="5400516"/>
            <a:ext cx="3314162" cy="4219526"/>
          </a:xfrm>
          <a:prstGeom prst="foldedCorner">
            <a:avLst>
              <a:gd name="adj" fmla="val 6793"/>
            </a:avLst>
          </a:prstGeom>
          <a:solidFill>
            <a:schemeClr val="bg1"/>
          </a:solidFill>
          <a:ln>
            <a:noFill/>
          </a:ln>
          <a:effectLst>
            <a:outerShdw blurRad="203200" sx="105000" sy="105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5746551" y="3364269"/>
            <a:ext cx="2268000" cy="461665"/>
          </a:xfrm>
          <a:prstGeom prst="rect">
            <a:avLst/>
          </a:prstGeom>
        </p:spPr>
        <p:txBody>
          <a:bodyPr wrap="square">
            <a:spAutoFit/>
          </a:bodyPr>
          <a:lstStyle/>
          <a:p>
            <a:pPr algn="ctr"/>
            <a:r>
              <a:rPr kumimoji="1" lang="ja-JP" altLang="en-US" sz="1200" b="1" dirty="0">
                <a:latin typeface="BIZ UDゴシック" panose="020B0400000000000000" pitchFamily="49" charset="-128"/>
                <a:ea typeface="BIZ UDゴシック" panose="020B0400000000000000" pitchFamily="49" charset="-128"/>
              </a:rPr>
              <a:t>楠ケ丘防犯委員会</a:t>
            </a:r>
            <a:endParaRPr kumimoji="1" lang="en-US" altLang="ja-JP" sz="1200" b="1" dirty="0">
              <a:latin typeface="BIZ UDゴシック" panose="020B0400000000000000" pitchFamily="49" charset="-128"/>
              <a:ea typeface="BIZ UDゴシック" panose="020B0400000000000000" pitchFamily="49" charset="-128"/>
            </a:endParaRPr>
          </a:p>
          <a:p>
            <a:pPr algn="ctr"/>
            <a:r>
              <a:rPr kumimoji="1" lang="ja-JP" altLang="en-US" sz="1100" dirty="0">
                <a:latin typeface="BIZ UDゴシック" panose="020B0400000000000000" pitchFamily="49" charset="-128"/>
                <a:ea typeface="BIZ UDゴシック" panose="020B0400000000000000" pitchFamily="49" charset="-128"/>
              </a:rPr>
              <a:t>（河内長野市）</a:t>
            </a:r>
          </a:p>
        </p:txBody>
      </p:sp>
      <p:sp>
        <p:nvSpPr>
          <p:cNvPr id="54" name="正方形/長方形 53"/>
          <p:cNvSpPr/>
          <p:nvPr/>
        </p:nvSpPr>
        <p:spPr>
          <a:xfrm>
            <a:off x="4068881" y="7557960"/>
            <a:ext cx="2497852" cy="446276"/>
          </a:xfrm>
          <a:prstGeom prst="rect">
            <a:avLst/>
          </a:prstGeom>
        </p:spPr>
        <p:txBody>
          <a:bodyPr wrap="square">
            <a:spAutoFit/>
          </a:bodyPr>
          <a:lstStyle/>
          <a:p>
            <a:pPr algn="ctr"/>
            <a:r>
              <a:rPr kumimoji="1" lang="ja-JP" altLang="en-US" sz="1200" b="1" dirty="0">
                <a:latin typeface="BIZ UDゴシック" panose="020B0400000000000000" pitchFamily="49" charset="-128"/>
                <a:ea typeface="BIZ UDゴシック" panose="020B0400000000000000" pitchFamily="49" charset="-128"/>
              </a:rPr>
              <a:t>日下自治会青色パトロール</a:t>
            </a:r>
            <a:endParaRPr kumimoji="1" lang="en-US" altLang="ja-JP" sz="1200" b="1" dirty="0">
              <a:latin typeface="BIZ UDゴシック" panose="020B0400000000000000" pitchFamily="49" charset="-128"/>
              <a:ea typeface="BIZ UDゴシック" panose="020B0400000000000000" pitchFamily="49" charset="-128"/>
            </a:endParaRPr>
          </a:p>
          <a:p>
            <a:pPr algn="ctr"/>
            <a:r>
              <a:rPr kumimoji="1" lang="ja-JP" altLang="en-US" sz="1100" dirty="0">
                <a:latin typeface="BIZ UDゴシック" panose="020B0400000000000000" pitchFamily="49" charset="-128"/>
                <a:ea typeface="BIZ UDゴシック" panose="020B0400000000000000" pitchFamily="49" charset="-128"/>
              </a:rPr>
              <a:t>（東大阪市）</a:t>
            </a:r>
          </a:p>
        </p:txBody>
      </p:sp>
      <p:sp>
        <p:nvSpPr>
          <p:cNvPr id="55" name="正方形/長方形 54"/>
          <p:cNvSpPr/>
          <p:nvPr/>
        </p:nvSpPr>
        <p:spPr>
          <a:xfrm>
            <a:off x="693991" y="7552844"/>
            <a:ext cx="2603477" cy="446276"/>
          </a:xfrm>
          <a:prstGeom prst="rect">
            <a:avLst/>
          </a:prstGeom>
        </p:spPr>
        <p:txBody>
          <a:bodyPr wrap="square">
            <a:spAutoFit/>
          </a:bodyPr>
          <a:lstStyle/>
          <a:p>
            <a:pPr algn="ctr"/>
            <a:r>
              <a:rPr kumimoji="1" lang="zh-TW" altLang="en-US" sz="1200" b="1" dirty="0" smtClean="0">
                <a:latin typeface="BIZ UDゴシック" panose="020B0400000000000000" pitchFamily="49" charset="-128"/>
                <a:ea typeface="BIZ UDゴシック" panose="020B0400000000000000" pitchFamily="49" charset="-128"/>
              </a:rPr>
              <a:t>英田</a:t>
            </a:r>
            <a:r>
              <a:rPr kumimoji="1" lang="zh-TW" altLang="en-US" sz="1200" b="1" dirty="0">
                <a:latin typeface="BIZ UDゴシック" panose="020B0400000000000000" pitchFamily="49" charset="-128"/>
                <a:ea typeface="BIZ UDゴシック" panose="020B0400000000000000" pitchFamily="49" charset="-128"/>
              </a:rPr>
              <a:t>南自治連合協議会</a:t>
            </a:r>
            <a:endParaRPr kumimoji="1" lang="en-US" altLang="zh-TW" sz="1200" b="1" dirty="0">
              <a:latin typeface="BIZ UDゴシック" panose="020B0400000000000000" pitchFamily="49" charset="-128"/>
              <a:ea typeface="BIZ UDゴシック" panose="020B0400000000000000" pitchFamily="49" charset="-128"/>
            </a:endParaRPr>
          </a:p>
          <a:p>
            <a:pPr algn="ctr"/>
            <a:r>
              <a:rPr kumimoji="1" lang="ja-JP" altLang="en-US" sz="1100" dirty="0">
                <a:latin typeface="BIZ UDゴシック" panose="020B0400000000000000" pitchFamily="49" charset="-128"/>
                <a:ea typeface="BIZ UDゴシック" panose="020B0400000000000000" pitchFamily="49" charset="-128"/>
              </a:rPr>
              <a:t>（東大阪市）</a:t>
            </a:r>
          </a:p>
        </p:txBody>
      </p:sp>
      <p:sp>
        <p:nvSpPr>
          <p:cNvPr id="56" name="正方形/長方形 55"/>
          <p:cNvSpPr/>
          <p:nvPr/>
        </p:nvSpPr>
        <p:spPr>
          <a:xfrm>
            <a:off x="7510971" y="7566554"/>
            <a:ext cx="2525633" cy="461665"/>
          </a:xfrm>
          <a:prstGeom prst="rect">
            <a:avLst/>
          </a:prstGeom>
        </p:spPr>
        <p:txBody>
          <a:bodyPr wrap="square">
            <a:spAutoFit/>
          </a:bodyPr>
          <a:lstStyle/>
          <a:p>
            <a:pPr algn="ctr"/>
            <a:r>
              <a:rPr kumimoji="1" lang="ja-JP" altLang="en-US" sz="1200" b="1" dirty="0">
                <a:latin typeface="BIZ UDゴシック" panose="020B0400000000000000" pitchFamily="49" charset="-128"/>
                <a:ea typeface="BIZ UDゴシック" panose="020B0400000000000000" pitchFamily="49" charset="-128"/>
              </a:rPr>
              <a:t>千三地区青色防犯パトロール隊</a:t>
            </a:r>
            <a:r>
              <a:rPr kumimoji="1" lang="ja-JP" altLang="en-US" sz="1100" dirty="0">
                <a:latin typeface="BIZ UDゴシック" panose="020B0400000000000000" pitchFamily="49" charset="-128"/>
                <a:ea typeface="BIZ UDゴシック" panose="020B0400000000000000" pitchFamily="49" charset="-128"/>
              </a:rPr>
              <a:t>（吹田市）</a:t>
            </a:r>
          </a:p>
        </p:txBody>
      </p:sp>
      <p:sp>
        <p:nvSpPr>
          <p:cNvPr id="57" name="正方形/長方形 56"/>
          <p:cNvSpPr/>
          <p:nvPr/>
        </p:nvSpPr>
        <p:spPr>
          <a:xfrm>
            <a:off x="2256740" y="11980686"/>
            <a:ext cx="2479543" cy="646331"/>
          </a:xfrm>
          <a:prstGeom prst="rect">
            <a:avLst/>
          </a:prstGeom>
        </p:spPr>
        <p:txBody>
          <a:bodyPr wrap="square">
            <a:spAutoFit/>
          </a:bodyPr>
          <a:lstStyle/>
          <a:p>
            <a:pPr algn="ctr"/>
            <a:r>
              <a:rPr kumimoji="1" lang="zh-TW" altLang="en-US" sz="1200" b="1" dirty="0">
                <a:latin typeface="BIZ UDゴシック" panose="020B0400000000000000" pitchFamily="49" charset="-128"/>
                <a:ea typeface="BIZ UDゴシック" panose="020B0400000000000000" pitchFamily="49" charset="-128"/>
              </a:rPr>
              <a:t>泉北光明</a:t>
            </a:r>
            <a:r>
              <a:rPr kumimoji="1" lang="ja-JP" altLang="en-US" sz="1200" b="1" dirty="0">
                <a:latin typeface="BIZ UDゴシック" panose="020B0400000000000000" pitchFamily="49" charset="-128"/>
                <a:ea typeface="BIZ UDゴシック" panose="020B0400000000000000" pitchFamily="49" charset="-128"/>
              </a:rPr>
              <a:t>池</a:t>
            </a:r>
            <a:r>
              <a:rPr kumimoji="1" lang="zh-TW" altLang="en-US" sz="1200" b="1" dirty="0">
                <a:latin typeface="BIZ UDゴシック" panose="020B0400000000000000" pitchFamily="49" charset="-128"/>
                <a:ea typeface="BIZ UDゴシック" panose="020B0400000000000000" pitchFamily="49" charset="-128"/>
              </a:rPr>
              <a:t>専門店事業協同</a:t>
            </a:r>
            <a:r>
              <a:rPr kumimoji="1" lang="zh-TW" altLang="en-US" sz="1200" b="1" dirty="0" smtClean="0">
                <a:latin typeface="BIZ UDゴシック" panose="020B0400000000000000" pitchFamily="49" charset="-128"/>
                <a:ea typeface="BIZ UDゴシック" panose="020B0400000000000000" pitchFamily="49" charset="-128"/>
              </a:rPr>
              <a:t>組合</a:t>
            </a:r>
            <a:endParaRPr kumimoji="1" lang="en-US" altLang="zh-TW" sz="1200" b="1" dirty="0" smtClean="0">
              <a:latin typeface="BIZ UDゴシック" panose="020B0400000000000000" pitchFamily="49" charset="-128"/>
              <a:ea typeface="BIZ UDゴシック" panose="020B0400000000000000" pitchFamily="49" charset="-128"/>
            </a:endParaRPr>
          </a:p>
          <a:p>
            <a:pPr algn="ctr"/>
            <a:r>
              <a:rPr kumimoji="1" lang="zh-TW" altLang="en-US" sz="1200" b="1" dirty="0" smtClean="0">
                <a:latin typeface="BIZ UDゴシック" panose="020B0400000000000000" pitchFamily="49" charset="-128"/>
                <a:ea typeface="BIZ UDゴシック" panose="020B0400000000000000" pitchFamily="49" charset="-128"/>
              </a:rPr>
              <a:t> </a:t>
            </a:r>
            <a:r>
              <a:rPr kumimoji="1" lang="zh-TW" altLang="en-US" sz="1200" b="1" dirty="0">
                <a:latin typeface="BIZ UDゴシック" panose="020B0400000000000000" pitchFamily="49" charset="-128"/>
                <a:ea typeface="BIZ UDゴシック" panose="020B0400000000000000" pitchFamily="49" charset="-128"/>
              </a:rPr>
              <a:t>光明池地区部会</a:t>
            </a:r>
            <a:endParaRPr kumimoji="1" lang="en-US" altLang="ja-JP" sz="1200" b="1" dirty="0">
              <a:latin typeface="BIZ UDゴシック" panose="020B0400000000000000" pitchFamily="49" charset="-128"/>
              <a:ea typeface="BIZ UDゴシック" panose="020B0400000000000000" pitchFamily="49" charset="-128"/>
            </a:endParaRPr>
          </a:p>
          <a:p>
            <a:pPr algn="ctr"/>
            <a:r>
              <a:rPr kumimoji="1" lang="ja-JP" altLang="en-US" sz="1100" dirty="0">
                <a:latin typeface="BIZ UDゴシック" panose="020B0400000000000000" pitchFamily="49" charset="-128"/>
                <a:ea typeface="BIZ UDゴシック" panose="020B0400000000000000" pitchFamily="49" charset="-128"/>
              </a:rPr>
              <a:t>（堺市南区）</a:t>
            </a:r>
          </a:p>
        </p:txBody>
      </p:sp>
      <p:sp>
        <p:nvSpPr>
          <p:cNvPr id="58" name="正方形/長方形 57"/>
          <p:cNvSpPr/>
          <p:nvPr/>
        </p:nvSpPr>
        <p:spPr>
          <a:xfrm>
            <a:off x="5665529" y="12002856"/>
            <a:ext cx="2648933" cy="446276"/>
          </a:xfrm>
          <a:prstGeom prst="rect">
            <a:avLst/>
          </a:prstGeom>
        </p:spPr>
        <p:txBody>
          <a:bodyPr wrap="square">
            <a:spAutoFit/>
          </a:bodyPr>
          <a:lstStyle/>
          <a:p>
            <a:pPr algn="ctr"/>
            <a:r>
              <a:rPr kumimoji="1" lang="ja-JP" altLang="en-US" sz="1200" b="1" dirty="0">
                <a:latin typeface="BIZ UDゴシック" panose="020B0400000000000000" pitchFamily="49" charset="-128"/>
                <a:ea typeface="BIZ UDゴシック" panose="020B0400000000000000" pitchFamily="49" charset="-128"/>
              </a:rPr>
              <a:t>和泉防災無線クラブ</a:t>
            </a:r>
            <a:endParaRPr kumimoji="1" lang="en-US" altLang="ja-JP" sz="1200" b="1" dirty="0">
              <a:latin typeface="BIZ UDゴシック" panose="020B0400000000000000" pitchFamily="49" charset="-128"/>
              <a:ea typeface="BIZ UDゴシック" panose="020B0400000000000000" pitchFamily="49" charset="-128"/>
            </a:endParaRPr>
          </a:p>
          <a:p>
            <a:pPr algn="ctr"/>
            <a:r>
              <a:rPr kumimoji="1" lang="ja-JP" altLang="en-US" sz="1100" dirty="0">
                <a:latin typeface="BIZ UDゴシック" panose="020B0400000000000000" pitchFamily="49" charset="-128"/>
                <a:ea typeface="BIZ UDゴシック" panose="020B0400000000000000" pitchFamily="49" charset="-128"/>
              </a:rPr>
              <a:t>（和泉市）</a:t>
            </a:r>
            <a:endParaRPr kumimoji="1" lang="en-US" altLang="ja-JP" sz="1100" dirty="0">
              <a:latin typeface="BIZ UDゴシック" panose="020B0400000000000000" pitchFamily="49" charset="-128"/>
              <a:ea typeface="BIZ UDゴシック" panose="020B0400000000000000" pitchFamily="49" charset="-128"/>
            </a:endParaRPr>
          </a:p>
        </p:txBody>
      </p:sp>
      <p:sp>
        <p:nvSpPr>
          <p:cNvPr id="10" name="正方形/長方形 9"/>
          <p:cNvSpPr/>
          <p:nvPr/>
        </p:nvSpPr>
        <p:spPr>
          <a:xfrm>
            <a:off x="7201875" y="3452158"/>
            <a:ext cx="3132000" cy="269304"/>
          </a:xfrm>
          <a:prstGeom prst="rect">
            <a:avLst/>
          </a:prstGeom>
        </p:spPr>
        <p:txBody>
          <a:bodyPr wrap="square">
            <a:spAutoFit/>
          </a:bodyPr>
          <a:lstStyle/>
          <a:p>
            <a:r>
              <a:rPr lang="ja-JP" altLang="en-US" sz="1150" dirty="0" smtClean="0">
                <a:latin typeface="Meiryo UI" panose="020B0604030504040204" pitchFamily="50" charset="-128"/>
                <a:ea typeface="Meiryo UI" panose="020B0604030504040204" pitchFamily="50" charset="-128"/>
              </a:rPr>
              <a:t>　</a:t>
            </a:r>
            <a:endParaRPr lang="ja-JP" altLang="en-US" sz="1150" dirty="0">
              <a:latin typeface="Meiryo UI" panose="020B0604030504040204" pitchFamily="50" charset="-128"/>
              <a:ea typeface="Meiryo UI" panose="020B0604030504040204" pitchFamily="50" charset="-128"/>
            </a:endParaRPr>
          </a:p>
        </p:txBody>
      </p:sp>
      <p:sp>
        <p:nvSpPr>
          <p:cNvPr id="14" name="正方形/長方形 13"/>
          <p:cNvSpPr/>
          <p:nvPr/>
        </p:nvSpPr>
        <p:spPr>
          <a:xfrm>
            <a:off x="3721670" y="7921342"/>
            <a:ext cx="3261277" cy="1723549"/>
          </a:xfrm>
          <a:prstGeom prst="rect">
            <a:avLst/>
          </a:prstGeom>
        </p:spPr>
        <p:txBody>
          <a:bodyPr wrap="square">
            <a:spAutoFit/>
          </a:bodyPr>
          <a:lstStyle/>
          <a:p>
            <a:pPr lvl="0" algn="dist" defTabSz="914400">
              <a:defRPr/>
            </a:pPr>
            <a:r>
              <a:rPr lang="ja-JP" altLang="en-US" sz="1150" dirty="0" smtClean="0">
                <a:latin typeface="Meiryo UI" panose="020B0604030504040204" pitchFamily="50" charset="-128"/>
                <a:ea typeface="Meiryo UI" panose="020B0604030504040204" pitchFamily="50" charset="-128"/>
              </a:rPr>
              <a:t>　</a:t>
            </a:r>
            <a:r>
              <a:rPr kumimoji="1" lang="ja-JP" altLang="en-US" sz="1050" dirty="0">
                <a:latin typeface="BIZ UDゴシック" panose="020B0400000000000000" pitchFamily="49" charset="-128"/>
                <a:ea typeface="BIZ UDゴシック" panose="020B0400000000000000" pitchFamily="49" charset="-128"/>
              </a:rPr>
              <a:t>自治会単独で構成されており、</a:t>
            </a:r>
            <a:r>
              <a:rPr kumimoji="1" lang="en-US" altLang="ja-JP" sz="1050" dirty="0">
                <a:latin typeface="BIZ UDゴシック" panose="020B0400000000000000" pitchFamily="49" charset="-128"/>
                <a:ea typeface="BIZ UDゴシック" panose="020B0400000000000000" pitchFamily="49" charset="-128"/>
              </a:rPr>
              <a:t>14</a:t>
            </a:r>
            <a:r>
              <a:rPr kumimoji="1" lang="ja-JP" altLang="en-US" sz="1050" dirty="0" smtClean="0">
                <a:latin typeface="BIZ UDゴシック" panose="020B0400000000000000" pitchFamily="49" charset="-128"/>
                <a:ea typeface="BIZ UDゴシック" panose="020B0400000000000000" pitchFamily="49" charset="-128"/>
              </a:rPr>
              <a:t>年以上防犯</a:t>
            </a:r>
            <a:endParaRPr kumimoji="1" lang="en-US" altLang="ja-JP" sz="1050" dirty="0" smtClean="0">
              <a:latin typeface="BIZ UDゴシック" panose="020B0400000000000000" pitchFamily="49" charset="-128"/>
              <a:ea typeface="BIZ UDゴシック" panose="020B0400000000000000" pitchFamily="49" charset="-128"/>
            </a:endParaRPr>
          </a:p>
          <a:p>
            <a:pPr lvl="0" algn="dist" defTabSz="914400">
              <a:defRPr/>
            </a:pPr>
            <a:r>
              <a:rPr kumimoji="1" lang="ja-JP" altLang="en-US" sz="1050" dirty="0" smtClean="0">
                <a:latin typeface="BIZ UDゴシック" panose="020B0400000000000000" pitchFamily="49" charset="-128"/>
                <a:ea typeface="BIZ UDゴシック" panose="020B0400000000000000" pitchFamily="49" charset="-128"/>
              </a:rPr>
              <a:t>パトロール</a:t>
            </a:r>
            <a:r>
              <a:rPr kumimoji="1" lang="ja-JP" altLang="en-US" sz="1050" dirty="0">
                <a:latin typeface="BIZ UDゴシック" panose="020B0400000000000000" pitchFamily="49" charset="-128"/>
                <a:ea typeface="BIZ UDゴシック" panose="020B0400000000000000" pitchFamily="49" charset="-128"/>
              </a:rPr>
              <a:t>や子ども見守り活動を</a:t>
            </a:r>
            <a:r>
              <a:rPr kumimoji="1" lang="ja-JP" altLang="en-US" sz="1050" dirty="0" smtClean="0">
                <a:latin typeface="BIZ UDゴシック" panose="020B0400000000000000" pitchFamily="49" charset="-128"/>
                <a:ea typeface="BIZ UDゴシック" panose="020B0400000000000000" pitchFamily="49" charset="-128"/>
              </a:rPr>
              <a:t>続け、警察との</a:t>
            </a:r>
            <a:endParaRPr kumimoji="1" lang="en-US" altLang="ja-JP" sz="1050" dirty="0" smtClean="0">
              <a:latin typeface="BIZ UDゴシック" panose="020B0400000000000000" pitchFamily="49" charset="-128"/>
              <a:ea typeface="BIZ UDゴシック" panose="020B0400000000000000" pitchFamily="49" charset="-128"/>
            </a:endParaRPr>
          </a:p>
          <a:p>
            <a:pPr lvl="0" algn="dist" defTabSz="914400">
              <a:defRPr/>
            </a:pPr>
            <a:r>
              <a:rPr kumimoji="1" lang="ja-JP" altLang="en-US" sz="1050" dirty="0" smtClean="0">
                <a:latin typeface="BIZ UDゴシック" panose="020B0400000000000000" pitchFamily="49" charset="-128"/>
                <a:ea typeface="BIZ UDゴシック" panose="020B0400000000000000" pitchFamily="49" charset="-128"/>
              </a:rPr>
              <a:t>合同パトロールも積極的に行っています。区域内</a:t>
            </a:r>
            <a:endParaRPr kumimoji="1" lang="en-US" altLang="ja-JP" sz="1050" dirty="0" smtClean="0">
              <a:latin typeface="BIZ UDゴシック" panose="020B0400000000000000" pitchFamily="49" charset="-128"/>
              <a:ea typeface="BIZ UDゴシック" panose="020B0400000000000000" pitchFamily="49" charset="-128"/>
            </a:endParaRPr>
          </a:p>
          <a:p>
            <a:pPr lvl="0" algn="dist" defTabSz="914400">
              <a:defRPr/>
            </a:pPr>
            <a:r>
              <a:rPr kumimoji="1" lang="ja-JP" altLang="en-US" sz="1050" dirty="0" smtClean="0">
                <a:latin typeface="BIZ UDゴシック" panose="020B0400000000000000" pitchFamily="49" charset="-128"/>
                <a:ea typeface="BIZ UDゴシック" panose="020B0400000000000000" pitchFamily="49" charset="-128"/>
              </a:rPr>
              <a:t>は狭い路地や、急こう配の坂道</a:t>
            </a:r>
            <a:r>
              <a:rPr kumimoji="1" lang="ja-JP" altLang="en-US" sz="1050" dirty="0">
                <a:latin typeface="BIZ UDゴシック" panose="020B0400000000000000" pitchFamily="49" charset="-128"/>
                <a:ea typeface="BIZ UDゴシック" panose="020B0400000000000000" pitchFamily="49" charset="-128"/>
              </a:rPr>
              <a:t>が多いため</a:t>
            </a:r>
            <a:r>
              <a:rPr kumimoji="1" lang="ja-JP" altLang="en-US" sz="1050" dirty="0" smtClean="0">
                <a:latin typeface="BIZ UDゴシック" panose="020B0400000000000000" pitchFamily="49" charset="-128"/>
                <a:ea typeface="BIZ UDゴシック" panose="020B0400000000000000" pitchFamily="49" charset="-128"/>
              </a:rPr>
              <a:t>、不慣れな</a:t>
            </a:r>
            <a:r>
              <a:rPr kumimoji="1" lang="ja-JP" altLang="en-US" sz="1050" dirty="0">
                <a:latin typeface="BIZ UDゴシック" panose="020B0400000000000000" pitchFamily="49" charset="-128"/>
                <a:ea typeface="BIZ UDゴシック" panose="020B0400000000000000" pitchFamily="49" charset="-128"/>
              </a:rPr>
              <a:t>自治会員</a:t>
            </a:r>
            <a:r>
              <a:rPr kumimoji="1" lang="ja-JP" altLang="en-US" sz="1050" dirty="0" smtClean="0">
                <a:latin typeface="BIZ UDゴシック" panose="020B0400000000000000" pitchFamily="49" charset="-128"/>
                <a:ea typeface="BIZ UDゴシック" panose="020B0400000000000000" pitchFamily="49" charset="-128"/>
              </a:rPr>
              <a:t>でも円滑に青色防犯パトロールができる</a:t>
            </a:r>
            <a:endParaRPr kumimoji="1" lang="en-US" altLang="ja-JP" sz="1050" dirty="0" smtClean="0">
              <a:latin typeface="BIZ UDゴシック" panose="020B0400000000000000" pitchFamily="49" charset="-128"/>
              <a:ea typeface="BIZ UDゴシック" panose="020B0400000000000000" pitchFamily="49" charset="-128"/>
            </a:endParaRPr>
          </a:p>
          <a:p>
            <a:pPr lvl="0" algn="dist" defTabSz="914400">
              <a:defRPr/>
            </a:pPr>
            <a:r>
              <a:rPr kumimoji="1" lang="ja-JP" altLang="en-US" sz="1050" dirty="0" smtClean="0">
                <a:latin typeface="BIZ UDゴシック" panose="020B0400000000000000" pitchFamily="49" charset="-128"/>
                <a:ea typeface="BIZ UDゴシック" panose="020B0400000000000000" pitchFamily="49" charset="-128"/>
              </a:rPr>
              <a:t>ように、団体オリジナル地図</a:t>
            </a:r>
            <a:r>
              <a:rPr kumimoji="1" lang="ja-JP" altLang="en-US" sz="1050" dirty="0">
                <a:latin typeface="BIZ UDゴシック" panose="020B0400000000000000" pitchFamily="49" charset="-128"/>
                <a:ea typeface="BIZ UDゴシック" panose="020B0400000000000000" pitchFamily="49" charset="-128"/>
              </a:rPr>
              <a:t>を作成し</a:t>
            </a:r>
            <a:r>
              <a:rPr kumimoji="1" lang="ja-JP" altLang="en-US" sz="1050" dirty="0" smtClean="0">
                <a:latin typeface="BIZ UDゴシック" panose="020B0400000000000000" pitchFamily="49" charset="-128"/>
                <a:ea typeface="BIZ UDゴシック" panose="020B0400000000000000" pitchFamily="49" charset="-128"/>
              </a:rPr>
              <a:t>、活用して</a:t>
            </a:r>
            <a:endParaRPr kumimoji="1" lang="en-US" altLang="ja-JP" sz="1050" dirty="0" smtClean="0">
              <a:latin typeface="BIZ UDゴシック" panose="020B0400000000000000" pitchFamily="49" charset="-128"/>
              <a:ea typeface="BIZ UDゴシック" panose="020B0400000000000000" pitchFamily="49" charset="-128"/>
            </a:endParaRPr>
          </a:p>
          <a:p>
            <a:pPr lvl="0" algn="dist" defTabSz="914400">
              <a:defRPr/>
            </a:pPr>
            <a:r>
              <a:rPr kumimoji="1" lang="ja-JP" altLang="en-US" sz="1050" dirty="0" smtClean="0">
                <a:latin typeface="BIZ UDゴシック" panose="020B0400000000000000" pitchFamily="49" charset="-128"/>
                <a:ea typeface="BIZ UDゴシック" panose="020B0400000000000000" pitchFamily="49" charset="-128"/>
              </a:rPr>
              <a:t>います。また、青パト車両を</a:t>
            </a:r>
            <a:r>
              <a:rPr kumimoji="1" lang="ja-JP" altLang="en-US" sz="1050" dirty="0">
                <a:latin typeface="BIZ UDゴシック" panose="020B0400000000000000" pitchFamily="49" charset="-128"/>
                <a:ea typeface="BIZ UDゴシック" panose="020B0400000000000000" pitchFamily="49" charset="-128"/>
              </a:rPr>
              <a:t>デザインした</a:t>
            </a:r>
            <a:r>
              <a:rPr kumimoji="1" lang="ja-JP" altLang="en-US" sz="1050" dirty="0" smtClean="0">
                <a:latin typeface="BIZ UDゴシック" panose="020B0400000000000000" pitchFamily="49" charset="-128"/>
                <a:ea typeface="BIZ UDゴシック" panose="020B0400000000000000" pitchFamily="49" charset="-128"/>
              </a:rPr>
              <a:t>クリアファイルを作成</a:t>
            </a:r>
            <a:r>
              <a:rPr kumimoji="1" lang="ja-JP" altLang="en-US" sz="1050" dirty="0">
                <a:latin typeface="BIZ UDゴシック" panose="020B0400000000000000" pitchFamily="49" charset="-128"/>
                <a:ea typeface="BIZ UDゴシック" panose="020B0400000000000000" pitchFamily="49" charset="-128"/>
              </a:rPr>
              <a:t>し</a:t>
            </a:r>
            <a:r>
              <a:rPr kumimoji="1" lang="ja-JP" altLang="en-US" sz="1050" dirty="0" smtClean="0">
                <a:latin typeface="BIZ UDゴシック" panose="020B0400000000000000" pitchFamily="49" charset="-128"/>
                <a:ea typeface="BIZ UDゴシック" panose="020B0400000000000000" pitchFamily="49" charset="-128"/>
              </a:rPr>
              <a:t>、地元小学校への配布も行って</a:t>
            </a:r>
            <a:endParaRPr kumimoji="1" lang="en-US" altLang="ja-JP" sz="1050" dirty="0" smtClean="0">
              <a:latin typeface="BIZ UDゴシック" panose="020B0400000000000000" pitchFamily="49" charset="-128"/>
              <a:ea typeface="BIZ UDゴシック" panose="020B0400000000000000" pitchFamily="49" charset="-128"/>
            </a:endParaRPr>
          </a:p>
          <a:p>
            <a:pPr lvl="0" algn="dist" defTabSz="914400">
              <a:defRPr/>
            </a:pPr>
            <a:r>
              <a:rPr kumimoji="1" lang="ja-JP" altLang="en-US" sz="1050" dirty="0" smtClean="0">
                <a:latin typeface="BIZ UDゴシック" panose="020B0400000000000000" pitchFamily="49" charset="-128"/>
                <a:ea typeface="BIZ UDゴシック" panose="020B0400000000000000" pitchFamily="49" charset="-128"/>
              </a:rPr>
              <a:t>おり、児童</a:t>
            </a:r>
            <a:r>
              <a:rPr kumimoji="1" lang="ja-JP" altLang="en-US" sz="1050" dirty="0">
                <a:latin typeface="BIZ UDゴシック" panose="020B0400000000000000" pitchFamily="49" charset="-128"/>
                <a:ea typeface="BIZ UDゴシック" panose="020B0400000000000000" pitchFamily="49" charset="-128"/>
              </a:rPr>
              <a:t>の防犯意識</a:t>
            </a:r>
            <a:r>
              <a:rPr kumimoji="1" lang="ja-JP" altLang="en-US" sz="1050" dirty="0" smtClean="0">
                <a:latin typeface="BIZ UDゴシック" panose="020B0400000000000000" pitchFamily="49" charset="-128"/>
                <a:ea typeface="BIZ UDゴシック" panose="020B0400000000000000" pitchFamily="49" charset="-128"/>
              </a:rPr>
              <a:t>の向上</a:t>
            </a:r>
            <a:r>
              <a:rPr kumimoji="1" lang="ja-JP" altLang="en-US" sz="1050" dirty="0">
                <a:latin typeface="BIZ UDゴシック" panose="020B0400000000000000" pitchFamily="49" charset="-128"/>
                <a:ea typeface="BIZ UDゴシック" panose="020B0400000000000000" pitchFamily="49" charset="-128"/>
              </a:rPr>
              <a:t>も</a:t>
            </a:r>
            <a:r>
              <a:rPr kumimoji="1" lang="ja-JP" altLang="en-US" sz="1050" dirty="0" smtClean="0">
                <a:latin typeface="BIZ UDゴシック" panose="020B0400000000000000" pitchFamily="49" charset="-128"/>
                <a:ea typeface="BIZ UDゴシック" panose="020B0400000000000000" pitchFamily="49" charset="-128"/>
              </a:rPr>
              <a:t>図って</a:t>
            </a:r>
            <a:r>
              <a:rPr kumimoji="1" lang="ja-JP" altLang="en-US" sz="1050" dirty="0">
                <a:latin typeface="BIZ UDゴシック" panose="020B0400000000000000" pitchFamily="49" charset="-128"/>
                <a:ea typeface="BIZ UDゴシック" panose="020B0400000000000000" pitchFamily="49" charset="-128"/>
              </a:rPr>
              <a:t>います。</a:t>
            </a:r>
            <a:endParaRPr kumimoji="1" lang="en-US" altLang="ja-JP" sz="1050" dirty="0">
              <a:latin typeface="BIZ UDゴシック" panose="020B0400000000000000" pitchFamily="49" charset="-128"/>
              <a:ea typeface="BIZ UDゴシック" panose="020B0400000000000000" pitchFamily="49" charset="-128"/>
            </a:endParaRPr>
          </a:p>
          <a:p>
            <a:r>
              <a:rPr kumimoji="1" lang="ja-JP" altLang="en-US" sz="1050" dirty="0">
                <a:latin typeface="BIZ UDゴシック" panose="020B0400000000000000" pitchFamily="49" charset="-128"/>
                <a:ea typeface="BIZ UDゴシック" panose="020B0400000000000000" pitchFamily="49" charset="-128"/>
              </a:rPr>
              <a:t>　</a:t>
            </a:r>
            <a:endParaRPr lang="ja-JP" altLang="en-US" sz="1150" dirty="0">
              <a:latin typeface="Meiryo UI" panose="020B0604030504040204" pitchFamily="50" charset="-128"/>
              <a:ea typeface="Meiryo UI" panose="020B0604030504040204" pitchFamily="50" charset="-128"/>
            </a:endParaRPr>
          </a:p>
        </p:txBody>
      </p:sp>
      <p:sp>
        <p:nvSpPr>
          <p:cNvPr id="29" name="正方形/長方形 28"/>
          <p:cNvSpPr/>
          <p:nvPr/>
        </p:nvSpPr>
        <p:spPr>
          <a:xfrm>
            <a:off x="1854676" y="3744895"/>
            <a:ext cx="3318438" cy="1708160"/>
          </a:xfrm>
          <a:prstGeom prst="rect">
            <a:avLst/>
          </a:prstGeom>
        </p:spPr>
        <p:txBody>
          <a:bodyPr wrap="square">
            <a:spAutoFit/>
          </a:bodyPr>
          <a:lstStyle/>
          <a:p>
            <a:pPr algn="dist"/>
            <a:r>
              <a:rPr lang="ja-JP" altLang="en-US" sz="1100" dirty="0" smtClean="0">
                <a:latin typeface="HG丸ｺﾞｼｯｸM-PRO" panose="020F0600000000000000" pitchFamily="50" charset="-128"/>
                <a:ea typeface="HG丸ｺﾞｼｯｸM-PRO" panose="020F0600000000000000" pitchFamily="50" charset="-128"/>
              </a:rPr>
              <a:t>　</a:t>
            </a:r>
            <a:r>
              <a:rPr kumimoji="1" lang="ja-JP" altLang="en-US" sz="1050" dirty="0" smtClean="0">
                <a:latin typeface="BIZ UDゴシック" panose="020B0400000000000000" pitchFamily="49" charset="-128"/>
                <a:ea typeface="BIZ UDゴシック" panose="020B0400000000000000" pitchFamily="49" charset="-128"/>
              </a:rPr>
              <a:t>平成</a:t>
            </a:r>
            <a:r>
              <a:rPr kumimoji="1" lang="en-US" altLang="ja-JP" sz="1050" dirty="0" smtClean="0">
                <a:latin typeface="BIZ UDゴシック" panose="020B0400000000000000" pitchFamily="49" charset="-128"/>
                <a:ea typeface="BIZ UDゴシック" panose="020B0400000000000000" pitchFamily="49" charset="-128"/>
              </a:rPr>
              <a:t>18</a:t>
            </a:r>
            <a:r>
              <a:rPr kumimoji="1" lang="ja-JP" altLang="en-US" sz="1050" dirty="0" smtClean="0">
                <a:latin typeface="BIZ UDゴシック" panose="020B0400000000000000" pitchFamily="49" charset="-128"/>
                <a:ea typeface="BIZ UDゴシック" panose="020B0400000000000000" pitchFamily="49" charset="-128"/>
              </a:rPr>
              <a:t>年</a:t>
            </a:r>
            <a:r>
              <a:rPr kumimoji="1" lang="ja-JP" altLang="en-US" sz="1050" dirty="0">
                <a:latin typeface="BIZ UDゴシック" panose="020B0400000000000000" pitchFamily="49" charset="-128"/>
                <a:ea typeface="BIZ UDゴシック" panose="020B0400000000000000" pitchFamily="49" charset="-128"/>
              </a:rPr>
              <a:t>に</a:t>
            </a:r>
            <a:r>
              <a:rPr kumimoji="1" lang="ja-JP" altLang="en-US" sz="1050" dirty="0" smtClean="0">
                <a:latin typeface="BIZ UDゴシック" panose="020B0400000000000000" pitchFamily="49" charset="-128"/>
                <a:ea typeface="BIZ UDゴシック" panose="020B0400000000000000" pitchFamily="49" charset="-128"/>
              </a:rPr>
              <a:t>地元商店街と</a:t>
            </a:r>
            <a:r>
              <a:rPr kumimoji="1" lang="ja-JP" altLang="en-US" sz="1050" dirty="0">
                <a:latin typeface="BIZ UDゴシック" panose="020B0400000000000000" pitchFamily="49" charset="-128"/>
                <a:ea typeface="BIZ UDゴシック" panose="020B0400000000000000" pitchFamily="49" charset="-128"/>
              </a:rPr>
              <a:t>住民が団結</a:t>
            </a:r>
            <a:r>
              <a:rPr kumimoji="1" lang="ja-JP" altLang="en-US" sz="1050" dirty="0" smtClean="0">
                <a:latin typeface="BIZ UDゴシック" panose="020B0400000000000000" pitchFamily="49" charset="-128"/>
                <a:ea typeface="BIZ UDゴシック" panose="020B0400000000000000" pitchFamily="49" charset="-128"/>
              </a:rPr>
              <a:t>して活動を</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開始し、夜間帯</a:t>
            </a:r>
            <a:r>
              <a:rPr kumimoji="1" lang="ja-JP" altLang="en-US" sz="1050" dirty="0">
                <a:latin typeface="BIZ UDゴシック" panose="020B0400000000000000" pitchFamily="49" charset="-128"/>
                <a:ea typeface="BIZ UDゴシック" panose="020B0400000000000000" pitchFamily="49" charset="-128"/>
              </a:rPr>
              <a:t>を中心に青色防犯パトロールや</a:t>
            </a:r>
            <a:r>
              <a:rPr kumimoji="1" lang="ja-JP" altLang="en-US" sz="1050" dirty="0" smtClean="0">
                <a:latin typeface="BIZ UDゴシック" panose="020B0400000000000000" pitchFamily="49" charset="-128"/>
                <a:ea typeface="BIZ UDゴシック" panose="020B0400000000000000" pitchFamily="49" charset="-128"/>
              </a:rPr>
              <a:t>徒歩</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に</a:t>
            </a:r>
            <a:r>
              <a:rPr kumimoji="1" lang="ja-JP" altLang="en-US" sz="1050" dirty="0">
                <a:latin typeface="BIZ UDゴシック" panose="020B0400000000000000" pitchFamily="49" charset="-128"/>
                <a:ea typeface="BIZ UDゴシック" panose="020B0400000000000000" pitchFamily="49" charset="-128"/>
              </a:rPr>
              <a:t>よる迷惑駐輪排除活動などを</a:t>
            </a:r>
            <a:r>
              <a:rPr kumimoji="1" lang="ja-JP" altLang="en-US" sz="1050" dirty="0" smtClean="0">
                <a:latin typeface="BIZ UDゴシック" panose="020B0400000000000000" pitchFamily="49" charset="-128"/>
                <a:ea typeface="BIZ UDゴシック" panose="020B0400000000000000" pitchFamily="49" charset="-128"/>
              </a:rPr>
              <a:t>行っています。また</a:t>
            </a:r>
            <a:r>
              <a:rPr kumimoji="1" lang="ja-JP" altLang="en-US" sz="1050" dirty="0">
                <a:latin typeface="BIZ UDゴシック" panose="020B0400000000000000" pitchFamily="49" charset="-128"/>
                <a:ea typeface="BIZ UDゴシック" panose="020B0400000000000000" pitchFamily="49" charset="-128"/>
              </a:rPr>
              <a:t>、年</a:t>
            </a:r>
            <a:r>
              <a:rPr kumimoji="1" lang="ja-JP" altLang="en-US" sz="1050" dirty="0" smtClean="0">
                <a:latin typeface="BIZ UDゴシック" panose="020B0400000000000000" pitchFamily="49" charset="-128"/>
                <a:ea typeface="BIZ UDゴシック" panose="020B0400000000000000" pitchFamily="49" charset="-128"/>
              </a:rPr>
              <a:t>に２回、違法</a:t>
            </a:r>
            <a:r>
              <a:rPr kumimoji="1" lang="ja-JP" altLang="en-US" sz="1050" dirty="0">
                <a:latin typeface="BIZ UDゴシック" panose="020B0400000000000000" pitchFamily="49" charset="-128"/>
                <a:ea typeface="BIZ UDゴシック" panose="020B0400000000000000" pitchFamily="49" charset="-128"/>
              </a:rPr>
              <a:t>客引きや不法</a:t>
            </a:r>
            <a:r>
              <a:rPr kumimoji="1" lang="ja-JP" altLang="en-US" sz="1050" dirty="0" smtClean="0">
                <a:latin typeface="BIZ UDゴシック" panose="020B0400000000000000" pitchFamily="49" charset="-128"/>
                <a:ea typeface="BIZ UDゴシック" panose="020B0400000000000000" pitchFamily="49" charset="-128"/>
              </a:rPr>
              <a:t>看板、暴力団排除など</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歓楽街</a:t>
            </a:r>
            <a:r>
              <a:rPr kumimoji="1" lang="ja-JP" altLang="en-US" sz="1050" dirty="0">
                <a:latin typeface="BIZ UDゴシック" panose="020B0400000000000000" pitchFamily="49" charset="-128"/>
                <a:ea typeface="BIZ UDゴシック" panose="020B0400000000000000" pitchFamily="49" charset="-128"/>
              </a:rPr>
              <a:t>特有の問題解決に向け、警察等</a:t>
            </a:r>
            <a:r>
              <a:rPr kumimoji="1" lang="ja-JP" altLang="en-US" sz="1050" dirty="0" smtClean="0">
                <a:latin typeface="BIZ UDゴシック" panose="020B0400000000000000" pitchFamily="49" charset="-128"/>
                <a:ea typeface="BIZ UDゴシック" panose="020B0400000000000000" pitchFamily="49" charset="-128"/>
              </a:rPr>
              <a:t>と連携した</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環境</a:t>
            </a:r>
            <a:r>
              <a:rPr kumimoji="1" lang="ja-JP" altLang="en-US" sz="1050" dirty="0">
                <a:latin typeface="BIZ UDゴシック" panose="020B0400000000000000" pitchFamily="49" charset="-128"/>
                <a:ea typeface="BIZ UDゴシック" panose="020B0400000000000000" pitchFamily="49" charset="-128"/>
              </a:rPr>
              <a:t>浄化</a:t>
            </a:r>
            <a:r>
              <a:rPr kumimoji="1" lang="ja-JP" altLang="en-US" sz="1050" dirty="0" smtClean="0">
                <a:latin typeface="BIZ UDゴシック" panose="020B0400000000000000" pitchFamily="49" charset="-128"/>
                <a:ea typeface="BIZ UDゴシック" panose="020B0400000000000000" pitchFamily="49" charset="-128"/>
              </a:rPr>
              <a:t>パレードも行っています。毎月</a:t>
            </a:r>
            <a:r>
              <a:rPr kumimoji="1" lang="ja-JP" altLang="en-US" sz="1050" dirty="0">
                <a:latin typeface="BIZ UDゴシック" panose="020B0400000000000000" pitchFamily="49" charset="-128"/>
                <a:ea typeface="BIZ UDゴシック" panose="020B0400000000000000" pitchFamily="49" charset="-128"/>
              </a:rPr>
              <a:t>開催</a:t>
            </a:r>
            <a:r>
              <a:rPr kumimoji="1" lang="ja-JP" altLang="en-US" sz="1050" dirty="0" smtClean="0">
                <a:latin typeface="BIZ UDゴシック" panose="020B0400000000000000" pitchFamily="49" charset="-128"/>
                <a:ea typeface="BIZ UDゴシック" panose="020B0400000000000000" pitchFamily="49" charset="-128"/>
              </a:rPr>
              <a:t>して</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いるまちづくり会議では、解決すべき問題点を出しあい、</a:t>
            </a:r>
            <a:r>
              <a:rPr kumimoji="1" lang="ja-JP" altLang="en-US" sz="1050" dirty="0">
                <a:latin typeface="BIZ UDゴシック" panose="020B0400000000000000" pitchFamily="49" charset="-128"/>
                <a:ea typeface="BIZ UDゴシック" panose="020B0400000000000000" pitchFamily="49" charset="-128"/>
              </a:rPr>
              <a:t>自主防犯活動につなげたり</a:t>
            </a:r>
            <a:r>
              <a:rPr kumimoji="1" lang="ja-JP" altLang="en-US" sz="1050" dirty="0" smtClean="0">
                <a:latin typeface="BIZ UDゴシック" panose="020B0400000000000000" pitchFamily="49" charset="-128"/>
                <a:ea typeface="BIZ UDゴシック" panose="020B0400000000000000" pitchFamily="49" charset="-128"/>
              </a:rPr>
              <a:t>、改善に向けた</a:t>
            </a:r>
            <a:endParaRPr kumimoji="1" lang="en-US" altLang="ja-JP" sz="1050" dirty="0" smtClean="0">
              <a:latin typeface="BIZ UDゴシック" panose="020B0400000000000000" pitchFamily="49" charset="-128"/>
              <a:ea typeface="BIZ UDゴシック" panose="020B0400000000000000" pitchFamily="49" charset="-128"/>
            </a:endParaRPr>
          </a:p>
          <a:p>
            <a:r>
              <a:rPr kumimoji="1" lang="ja-JP" altLang="en-US" sz="1050" dirty="0" smtClean="0">
                <a:latin typeface="BIZ UDゴシック" panose="020B0400000000000000" pitchFamily="49" charset="-128"/>
                <a:ea typeface="BIZ UDゴシック" panose="020B0400000000000000" pitchFamily="49" charset="-128"/>
              </a:rPr>
              <a:t>取組み</a:t>
            </a:r>
            <a:r>
              <a:rPr kumimoji="1" lang="ja-JP" altLang="en-US" sz="1050" dirty="0">
                <a:latin typeface="BIZ UDゴシック" panose="020B0400000000000000" pitchFamily="49" charset="-128"/>
                <a:ea typeface="BIZ UDゴシック" panose="020B0400000000000000" pitchFamily="49" charset="-128"/>
              </a:rPr>
              <a:t>を行って</a:t>
            </a:r>
            <a:r>
              <a:rPr kumimoji="1" lang="ja-JP" altLang="en-US" sz="1050" dirty="0" smtClean="0">
                <a:latin typeface="BIZ UDゴシック" panose="020B0400000000000000" pitchFamily="49" charset="-128"/>
                <a:ea typeface="BIZ UDゴシック" panose="020B0400000000000000" pitchFamily="49" charset="-128"/>
              </a:rPr>
              <a:t>います。</a:t>
            </a:r>
            <a:endParaRPr kumimoji="1" lang="en-US" altLang="ja-JP" sz="1050" dirty="0">
              <a:latin typeface="BIZ UDゴシック" panose="020B0400000000000000" pitchFamily="49" charset="-128"/>
              <a:ea typeface="BIZ UDゴシック" panose="020B0400000000000000" pitchFamily="49" charset="-128"/>
            </a:endParaRPr>
          </a:p>
          <a:p>
            <a:pPr lvl="0" defTabSz="914400">
              <a:defRPr/>
            </a:pPr>
            <a:r>
              <a:rPr kumimoji="1" lang="ja-JP" altLang="en-US" sz="1000" dirty="0">
                <a:latin typeface="BIZ UDゴシック" panose="020B0400000000000000" pitchFamily="49" charset="-128"/>
                <a:ea typeface="BIZ UDゴシック" panose="020B0400000000000000" pitchFamily="49" charset="-128"/>
              </a:rPr>
              <a:t>　</a:t>
            </a:r>
            <a:r>
              <a:rPr lang="en-US" altLang="ja-JP" sz="900" dirty="0">
                <a:latin typeface="HG丸ｺﾞｼｯｸM-PRO" panose="020F0600000000000000" pitchFamily="50" charset="-128"/>
                <a:ea typeface="HG丸ｺﾞｼｯｸM-PRO" panose="020F0600000000000000" pitchFamily="50" charset="-128"/>
              </a:rPr>
              <a:t> </a:t>
            </a:r>
            <a:endParaRPr lang="ja-JP" altLang="en-US" sz="600" dirty="0">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2238493" y="3374463"/>
            <a:ext cx="2528712" cy="461665"/>
          </a:xfrm>
          <a:prstGeom prst="rect">
            <a:avLst/>
          </a:prstGeom>
        </p:spPr>
        <p:txBody>
          <a:bodyPr wrap="square">
            <a:spAutoFit/>
          </a:bodyPr>
          <a:lstStyle/>
          <a:p>
            <a:pPr algn="ctr"/>
            <a:r>
              <a:rPr kumimoji="1" lang="ja-JP" altLang="en-US" sz="1200" b="1" dirty="0">
                <a:latin typeface="BIZ UDゴシック" panose="020B0400000000000000" pitchFamily="49" charset="-128"/>
                <a:ea typeface="BIZ UDゴシック" panose="020B0400000000000000" pitchFamily="49" charset="-128"/>
              </a:rPr>
              <a:t>キタ歓楽街環境浄化推進協議会</a:t>
            </a:r>
            <a:endParaRPr kumimoji="1" lang="en-US" altLang="ja-JP" sz="1200" b="1" dirty="0">
              <a:latin typeface="BIZ UDゴシック" panose="020B0400000000000000" pitchFamily="49" charset="-128"/>
              <a:ea typeface="BIZ UDゴシック" panose="020B0400000000000000" pitchFamily="49" charset="-128"/>
            </a:endParaRPr>
          </a:p>
          <a:p>
            <a:pPr algn="ctr"/>
            <a:r>
              <a:rPr kumimoji="1" lang="ja-JP" altLang="en-US" sz="1100" dirty="0">
                <a:latin typeface="BIZ UDゴシック" panose="020B0400000000000000" pitchFamily="49" charset="-128"/>
                <a:ea typeface="BIZ UDゴシック" panose="020B0400000000000000" pitchFamily="49" charset="-128"/>
              </a:rPr>
              <a:t>（大阪市北区）</a:t>
            </a:r>
          </a:p>
        </p:txBody>
      </p:sp>
      <p:sp>
        <p:nvSpPr>
          <p:cNvPr id="82" name="正方形/長方形 81"/>
          <p:cNvSpPr/>
          <p:nvPr/>
        </p:nvSpPr>
        <p:spPr>
          <a:xfrm>
            <a:off x="3751807" y="3454644"/>
            <a:ext cx="3132000" cy="261610"/>
          </a:xfrm>
          <a:prstGeom prst="rect">
            <a:avLst/>
          </a:prstGeom>
        </p:spPr>
        <p:txBody>
          <a:bodyPr wrap="square">
            <a:spAutoFit/>
          </a:bodyPr>
          <a:lstStyle/>
          <a:p>
            <a:r>
              <a:rPr lang="ja-JP" altLang="en-US" sz="1100" dirty="0" smtClean="0">
                <a:latin typeface="HG丸ｺﾞｼｯｸM-PRO" panose="020F0600000000000000" pitchFamily="50" charset="-128"/>
                <a:ea typeface="HG丸ｺﾞｼｯｸM-PRO" panose="020F0600000000000000" pitchFamily="50" charset="-128"/>
              </a:rPr>
              <a:t>　</a:t>
            </a:r>
            <a:endParaRPr lang="ja-JP" altLang="en-US" sz="600" dirty="0">
              <a:latin typeface="HG丸ｺﾞｼｯｸM-PRO" panose="020F0600000000000000" pitchFamily="50" charset="-128"/>
              <a:ea typeface="HG丸ｺﾞｼｯｸM-PRO" panose="020F0600000000000000" pitchFamily="50" charset="-128"/>
            </a:endParaRPr>
          </a:p>
        </p:txBody>
      </p:sp>
      <p:sp>
        <p:nvSpPr>
          <p:cNvPr id="83" name="正方形/長方形 82"/>
          <p:cNvSpPr/>
          <p:nvPr/>
        </p:nvSpPr>
        <p:spPr>
          <a:xfrm>
            <a:off x="5339200" y="3739628"/>
            <a:ext cx="3254522" cy="1554272"/>
          </a:xfrm>
          <a:prstGeom prst="rect">
            <a:avLst/>
          </a:prstGeom>
        </p:spPr>
        <p:txBody>
          <a:bodyPr wrap="square">
            <a:spAutoFit/>
          </a:bodyPr>
          <a:lstStyle/>
          <a:p>
            <a:pPr algn="dist"/>
            <a:r>
              <a:rPr lang="ja-JP" altLang="en-US" sz="1100" dirty="0">
                <a:latin typeface="HG丸ｺﾞｼｯｸM-PRO" panose="020F0600000000000000" pitchFamily="50" charset="-128"/>
                <a:ea typeface="HG丸ｺﾞｼｯｸM-PRO" panose="020F0600000000000000" pitchFamily="50" charset="-128"/>
              </a:rPr>
              <a:t>　</a:t>
            </a:r>
            <a:r>
              <a:rPr kumimoji="1" lang="ja-JP" altLang="en-US" sz="1050" dirty="0" smtClean="0">
                <a:latin typeface="BIZ UDゴシック" panose="020B0400000000000000" pitchFamily="49" charset="-128"/>
                <a:ea typeface="BIZ UDゴシック" panose="020B0400000000000000" pitchFamily="49" charset="-128"/>
              </a:rPr>
              <a:t>パトロールを中心とした活動を</a:t>
            </a:r>
            <a:r>
              <a:rPr kumimoji="1" lang="en-US" altLang="ja-JP" sz="1050" dirty="0">
                <a:latin typeface="BIZ UDゴシック" panose="020B0400000000000000" pitchFamily="49" charset="-128"/>
                <a:ea typeface="BIZ UDゴシック" panose="020B0400000000000000" pitchFamily="49" charset="-128"/>
              </a:rPr>
              <a:t>20</a:t>
            </a:r>
            <a:r>
              <a:rPr kumimoji="1" lang="ja-JP" altLang="en-US" sz="1050" dirty="0">
                <a:latin typeface="BIZ UDゴシック" panose="020B0400000000000000" pitchFamily="49" charset="-128"/>
                <a:ea typeface="BIZ UDゴシック" panose="020B0400000000000000" pitchFamily="49" charset="-128"/>
              </a:rPr>
              <a:t>年以上続け</a:t>
            </a:r>
            <a:r>
              <a:rPr kumimoji="1" lang="ja-JP" altLang="en-US" sz="1050" dirty="0" smtClean="0">
                <a:latin typeface="BIZ UDゴシック" panose="020B0400000000000000" pitchFamily="49" charset="-128"/>
                <a:ea typeface="BIZ UDゴシック" panose="020B0400000000000000" pitchFamily="49" charset="-128"/>
              </a:rPr>
              <a:t>、平成</a:t>
            </a:r>
            <a:r>
              <a:rPr kumimoji="1" lang="en-US" altLang="ja-JP" sz="1050" dirty="0" smtClean="0">
                <a:latin typeface="BIZ UDゴシック" panose="020B0400000000000000" pitchFamily="49" charset="-128"/>
                <a:ea typeface="BIZ UDゴシック" panose="020B0400000000000000" pitchFamily="49" charset="-128"/>
              </a:rPr>
              <a:t>29</a:t>
            </a:r>
            <a:r>
              <a:rPr kumimoji="1" lang="ja-JP" altLang="en-US" sz="1050" dirty="0" smtClean="0">
                <a:latin typeface="BIZ UDゴシック" panose="020B0400000000000000" pitchFamily="49" charset="-128"/>
                <a:ea typeface="BIZ UDゴシック" panose="020B0400000000000000" pitchFamily="49" charset="-128"/>
              </a:rPr>
              <a:t>年からは警察や子ども会とともに、防犯</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環境、危険</a:t>
            </a:r>
            <a:r>
              <a:rPr kumimoji="1" lang="ja-JP" altLang="en-US" sz="1050" dirty="0">
                <a:latin typeface="BIZ UDゴシック" panose="020B0400000000000000" pitchFamily="49" charset="-128"/>
                <a:ea typeface="BIZ UDゴシック" panose="020B0400000000000000" pitchFamily="49" charset="-128"/>
              </a:rPr>
              <a:t>箇所</a:t>
            </a:r>
            <a:r>
              <a:rPr kumimoji="1" lang="ja-JP" altLang="en-US" sz="1050" dirty="0" smtClean="0">
                <a:latin typeface="BIZ UDゴシック" panose="020B0400000000000000" pitchFamily="49" charset="-128"/>
                <a:ea typeface="BIZ UDゴシック" panose="020B0400000000000000" pitchFamily="49" charset="-128"/>
              </a:rPr>
              <a:t>の調査を行う、ふれあいパトロールを行っています。また、交通</a:t>
            </a:r>
            <a:r>
              <a:rPr kumimoji="1" lang="ja-JP" altLang="en-US" sz="1050" dirty="0">
                <a:latin typeface="BIZ UDゴシック" panose="020B0400000000000000" pitchFamily="49" charset="-128"/>
                <a:ea typeface="BIZ UDゴシック" panose="020B0400000000000000" pitchFamily="49" charset="-128"/>
              </a:rPr>
              <a:t>安全</a:t>
            </a:r>
            <a:r>
              <a:rPr kumimoji="1" lang="ja-JP" altLang="en-US" sz="1050" dirty="0" smtClean="0">
                <a:latin typeface="BIZ UDゴシック" panose="020B0400000000000000" pitchFamily="49" charset="-128"/>
                <a:ea typeface="BIZ UDゴシック" panose="020B0400000000000000" pitchFamily="49" charset="-128"/>
              </a:rPr>
              <a:t>自動車協会とも</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協力し合い、迷惑</a:t>
            </a:r>
            <a:r>
              <a:rPr kumimoji="1" lang="ja-JP" altLang="en-US" sz="1050" dirty="0">
                <a:latin typeface="BIZ UDゴシック" panose="020B0400000000000000" pitchFamily="49" charset="-128"/>
                <a:ea typeface="BIZ UDゴシック" panose="020B0400000000000000" pitchFamily="49" charset="-128"/>
              </a:rPr>
              <a:t>駐車防止を目的としたパトロールも実施しています</a:t>
            </a:r>
            <a:r>
              <a:rPr kumimoji="1" lang="ja-JP" altLang="en-US" sz="1050" dirty="0" smtClean="0">
                <a:latin typeface="BIZ UDゴシック" panose="020B0400000000000000" pitchFamily="49" charset="-128"/>
                <a:ea typeface="BIZ UDゴシック" panose="020B0400000000000000" pitchFamily="49" charset="-128"/>
              </a:rPr>
              <a:t>。防犯カメラの設置</a:t>
            </a:r>
            <a:r>
              <a:rPr kumimoji="1" lang="ja-JP" altLang="en-US" sz="1050" dirty="0">
                <a:latin typeface="BIZ UDゴシック" panose="020B0400000000000000" pitchFamily="49" charset="-128"/>
                <a:ea typeface="BIZ UDゴシック" panose="020B0400000000000000" pitchFamily="49" charset="-128"/>
              </a:rPr>
              <a:t>・</a:t>
            </a:r>
            <a:r>
              <a:rPr kumimoji="1" lang="ja-JP" altLang="en-US" sz="1050" dirty="0" smtClean="0">
                <a:latin typeface="BIZ UDゴシック" panose="020B0400000000000000" pitchFamily="49" charset="-128"/>
                <a:ea typeface="BIZ UDゴシック" panose="020B0400000000000000" pitchFamily="49" charset="-128"/>
              </a:rPr>
              <a:t>管理もして</a:t>
            </a:r>
            <a:r>
              <a:rPr kumimoji="1" lang="ja-JP" altLang="en-US" sz="1050" dirty="0">
                <a:latin typeface="BIZ UDゴシック" panose="020B0400000000000000" pitchFamily="49" charset="-128"/>
                <a:ea typeface="BIZ UDゴシック" panose="020B0400000000000000" pitchFamily="49" charset="-128"/>
              </a:rPr>
              <a:t>おり</a:t>
            </a:r>
            <a:r>
              <a:rPr kumimoji="1" lang="ja-JP" altLang="en-US" sz="1050" dirty="0" smtClean="0">
                <a:latin typeface="BIZ UDゴシック" panose="020B0400000000000000" pitchFamily="49" charset="-128"/>
                <a:ea typeface="BIZ UDゴシック" panose="020B0400000000000000" pitchFamily="49" charset="-128"/>
              </a:rPr>
              <a:t>、警察に積極的に捜査協力するとともに、</a:t>
            </a:r>
            <a:r>
              <a:rPr kumimoji="1" lang="ja-JP" altLang="en-US" sz="1050" dirty="0">
                <a:latin typeface="BIZ UDゴシック" panose="020B0400000000000000" pitchFamily="49" charset="-128"/>
                <a:ea typeface="BIZ UDゴシック" panose="020B0400000000000000" pitchFamily="49" charset="-128"/>
              </a:rPr>
              <a:t>警察署員を講師に</a:t>
            </a:r>
            <a:r>
              <a:rPr kumimoji="1" lang="ja-JP" altLang="en-US" sz="1050" dirty="0" smtClean="0">
                <a:latin typeface="BIZ UDゴシック" panose="020B0400000000000000" pitchFamily="49" charset="-128"/>
                <a:ea typeface="BIZ UDゴシック" panose="020B0400000000000000" pitchFamily="49" charset="-128"/>
              </a:rPr>
              <a:t>迎えた、特殊</a:t>
            </a:r>
            <a:r>
              <a:rPr kumimoji="1" lang="ja-JP" altLang="en-US" sz="1050" dirty="0">
                <a:latin typeface="BIZ UDゴシック" panose="020B0400000000000000" pitchFamily="49" charset="-128"/>
                <a:ea typeface="BIZ UDゴシック" panose="020B0400000000000000" pitchFamily="49" charset="-128"/>
              </a:rPr>
              <a:t>詐欺</a:t>
            </a:r>
            <a:r>
              <a:rPr kumimoji="1" lang="ja-JP" altLang="en-US" sz="1050" dirty="0" smtClean="0">
                <a:latin typeface="BIZ UDゴシック" panose="020B0400000000000000" pitchFamily="49" charset="-128"/>
                <a:ea typeface="BIZ UDゴシック" panose="020B0400000000000000" pitchFamily="49" charset="-128"/>
              </a:rPr>
              <a:t>の防犯</a:t>
            </a:r>
            <a:r>
              <a:rPr kumimoji="1" lang="ja-JP" altLang="en-US" sz="1050" dirty="0">
                <a:latin typeface="BIZ UDゴシック" panose="020B0400000000000000" pitchFamily="49" charset="-128"/>
                <a:ea typeface="BIZ UDゴシック" panose="020B0400000000000000" pitchFamily="49" charset="-128"/>
              </a:rPr>
              <a:t>教室など</a:t>
            </a:r>
            <a:r>
              <a:rPr kumimoji="1" lang="ja-JP" altLang="en-US" sz="1050" dirty="0" smtClean="0">
                <a:latin typeface="BIZ UDゴシック" panose="020B0400000000000000" pitchFamily="49" charset="-128"/>
                <a:ea typeface="BIZ UDゴシック" panose="020B0400000000000000" pitchFamily="49" charset="-128"/>
              </a:rPr>
              <a:t>も</a:t>
            </a:r>
            <a:endParaRPr kumimoji="1" lang="en-US" altLang="ja-JP" sz="1050" dirty="0" smtClean="0">
              <a:latin typeface="BIZ UDゴシック" panose="020B0400000000000000" pitchFamily="49" charset="-128"/>
              <a:ea typeface="BIZ UDゴシック" panose="020B0400000000000000" pitchFamily="49" charset="-128"/>
            </a:endParaRPr>
          </a:p>
          <a:p>
            <a:r>
              <a:rPr kumimoji="1" lang="ja-JP" altLang="en-US" sz="1050" dirty="0" smtClean="0">
                <a:latin typeface="BIZ UDゴシック" panose="020B0400000000000000" pitchFamily="49" charset="-128"/>
                <a:ea typeface="BIZ UDゴシック" panose="020B0400000000000000" pitchFamily="49" charset="-128"/>
              </a:rPr>
              <a:t>開催</a:t>
            </a:r>
            <a:r>
              <a:rPr kumimoji="1" lang="ja-JP" altLang="en-US" sz="1050" dirty="0">
                <a:latin typeface="BIZ UDゴシック" panose="020B0400000000000000" pitchFamily="49" charset="-128"/>
                <a:ea typeface="BIZ UDゴシック" panose="020B0400000000000000" pitchFamily="49" charset="-128"/>
              </a:rPr>
              <a:t>し</a:t>
            </a:r>
            <a:r>
              <a:rPr kumimoji="1" lang="ja-JP" altLang="en-US" sz="1050" dirty="0" smtClean="0">
                <a:latin typeface="BIZ UDゴシック" panose="020B0400000000000000" pitchFamily="49" charset="-128"/>
                <a:ea typeface="BIZ UDゴシック" panose="020B0400000000000000" pitchFamily="49" charset="-128"/>
              </a:rPr>
              <a:t>て</a:t>
            </a:r>
            <a:r>
              <a:rPr kumimoji="1" lang="ja-JP" altLang="en-US" sz="1050" dirty="0">
                <a:latin typeface="BIZ UDゴシック" panose="020B0400000000000000" pitchFamily="49" charset="-128"/>
                <a:ea typeface="BIZ UDゴシック" panose="020B0400000000000000" pitchFamily="49" charset="-128"/>
              </a:rPr>
              <a:t>います。</a:t>
            </a:r>
            <a:endParaRPr kumimoji="1" lang="en-US" altLang="ja-JP" sz="1050" dirty="0">
              <a:latin typeface="BIZ UDゴシック" panose="020B0400000000000000" pitchFamily="49" charset="-128"/>
              <a:ea typeface="BIZ UDゴシック" panose="020B0400000000000000" pitchFamily="49" charset="-128"/>
            </a:endParaRPr>
          </a:p>
        </p:txBody>
      </p:sp>
      <p:sp>
        <p:nvSpPr>
          <p:cNvPr id="86" name="正方形/長方形 85"/>
          <p:cNvSpPr/>
          <p:nvPr/>
        </p:nvSpPr>
        <p:spPr>
          <a:xfrm>
            <a:off x="355993" y="7920198"/>
            <a:ext cx="3181874" cy="1715854"/>
          </a:xfrm>
          <a:prstGeom prst="rect">
            <a:avLst/>
          </a:prstGeom>
        </p:spPr>
        <p:txBody>
          <a:bodyPr wrap="square">
            <a:spAutoFit/>
          </a:bodyPr>
          <a:lstStyle/>
          <a:p>
            <a:pPr algn="dist"/>
            <a:r>
              <a:rPr lang="ja-JP" altLang="en-US" sz="1100" dirty="0" smtClean="0">
                <a:latin typeface="HG丸ｺﾞｼｯｸM-PRO" panose="020F0600000000000000" pitchFamily="50" charset="-128"/>
                <a:ea typeface="HG丸ｺﾞｼｯｸM-PRO" panose="020F0600000000000000" pitchFamily="50" charset="-128"/>
              </a:rPr>
              <a:t>　</a:t>
            </a:r>
            <a:r>
              <a:rPr kumimoji="1" lang="ja-JP" altLang="en-US" sz="1050" dirty="0">
                <a:latin typeface="BIZ UDゴシック" panose="020B0400000000000000" pitchFamily="49" charset="-128"/>
                <a:ea typeface="BIZ UDゴシック" panose="020B0400000000000000" pitchFamily="49" charset="-128"/>
              </a:rPr>
              <a:t>オリジナル腕章や帽子を着用</a:t>
            </a:r>
            <a:r>
              <a:rPr kumimoji="1" lang="ja-JP" altLang="en-US" sz="1050" dirty="0" smtClean="0">
                <a:latin typeface="BIZ UDゴシック" panose="020B0400000000000000" pitchFamily="49" charset="-128"/>
                <a:ea typeface="BIZ UDゴシック" panose="020B0400000000000000" pitchFamily="49" charset="-128"/>
              </a:rPr>
              <a:t>して、青色防犯</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パトロールや</a:t>
            </a:r>
            <a:r>
              <a:rPr kumimoji="1" lang="ja-JP" altLang="en-US" sz="1050" dirty="0">
                <a:latin typeface="BIZ UDゴシック" panose="020B0400000000000000" pitchFamily="49" charset="-128"/>
                <a:ea typeface="BIZ UDゴシック" panose="020B0400000000000000" pitchFamily="49" charset="-128"/>
              </a:rPr>
              <a:t>登下校見守り活動</a:t>
            </a:r>
            <a:r>
              <a:rPr kumimoji="1" lang="ja-JP" altLang="en-US" sz="1050" dirty="0" smtClean="0">
                <a:latin typeface="BIZ UDゴシック" panose="020B0400000000000000" pitchFamily="49" charset="-128"/>
                <a:ea typeface="BIZ UDゴシック" panose="020B0400000000000000" pitchFamily="49" charset="-128"/>
              </a:rPr>
              <a:t>を、</a:t>
            </a:r>
            <a:r>
              <a:rPr kumimoji="1" lang="en-US" altLang="ja-JP" sz="1050" dirty="0" smtClean="0">
                <a:latin typeface="BIZ UDゴシック" panose="020B0400000000000000" pitchFamily="49" charset="-128"/>
                <a:ea typeface="BIZ UDゴシック" panose="020B0400000000000000" pitchFamily="49" charset="-128"/>
              </a:rPr>
              <a:t>14</a:t>
            </a:r>
            <a:r>
              <a:rPr kumimoji="1" lang="ja-JP" altLang="en-US" sz="1050" dirty="0" smtClean="0">
                <a:latin typeface="BIZ UDゴシック" panose="020B0400000000000000" pitchFamily="49" charset="-128"/>
                <a:ea typeface="BIZ UDゴシック" panose="020B0400000000000000" pitchFamily="49" charset="-128"/>
              </a:rPr>
              <a:t>年</a:t>
            </a:r>
            <a:r>
              <a:rPr kumimoji="1" lang="ja-JP" altLang="en-US" sz="1050" dirty="0">
                <a:latin typeface="BIZ UDゴシック" panose="020B0400000000000000" pitchFamily="49" charset="-128"/>
                <a:ea typeface="BIZ UDゴシック" panose="020B0400000000000000" pitchFamily="49" charset="-128"/>
              </a:rPr>
              <a:t>以上</a:t>
            </a:r>
            <a:r>
              <a:rPr kumimoji="1" lang="ja-JP" altLang="en-US" sz="1050" dirty="0" smtClean="0">
                <a:latin typeface="BIZ UDゴシック" panose="020B0400000000000000" pitchFamily="49" charset="-128"/>
                <a:ea typeface="BIZ UDゴシック" panose="020B0400000000000000" pitchFamily="49" charset="-128"/>
              </a:rPr>
              <a:t>続け</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ています。現在は約</a:t>
            </a:r>
            <a:r>
              <a:rPr kumimoji="1" lang="en-US" altLang="ja-JP" sz="1050" dirty="0" smtClean="0">
                <a:latin typeface="BIZ UDゴシック" panose="020B0400000000000000" pitchFamily="49" charset="-128"/>
                <a:ea typeface="BIZ UDゴシック" panose="020B0400000000000000" pitchFamily="49" charset="-128"/>
              </a:rPr>
              <a:t>80</a:t>
            </a:r>
            <a:r>
              <a:rPr kumimoji="1" lang="ja-JP" altLang="en-US" sz="1050" dirty="0">
                <a:latin typeface="BIZ UDゴシック" panose="020B0400000000000000" pitchFamily="49" charset="-128"/>
                <a:ea typeface="BIZ UDゴシック" panose="020B0400000000000000" pitchFamily="49" charset="-128"/>
              </a:rPr>
              <a:t>名の構成員が</a:t>
            </a:r>
            <a:r>
              <a:rPr kumimoji="1" lang="ja-JP" altLang="en-US" sz="1050" dirty="0" smtClean="0">
                <a:latin typeface="BIZ UDゴシック" panose="020B0400000000000000" pitchFamily="49" charset="-128"/>
                <a:ea typeface="BIZ UDゴシック" panose="020B0400000000000000" pitchFamily="49" charset="-128"/>
              </a:rPr>
              <a:t>おり、今年</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の６月</a:t>
            </a:r>
            <a:r>
              <a:rPr kumimoji="1" lang="ja-JP" altLang="en-US" sz="1050" dirty="0">
                <a:latin typeface="BIZ UDゴシック" panose="020B0400000000000000" pitchFamily="49" charset="-128"/>
                <a:ea typeface="BIZ UDゴシック" panose="020B0400000000000000" pitchFamily="49" charset="-128"/>
              </a:rPr>
              <a:t>に</a:t>
            </a:r>
            <a:r>
              <a:rPr kumimoji="1" lang="ja-JP" altLang="en-US" sz="1050" dirty="0" smtClean="0">
                <a:latin typeface="BIZ UDゴシック" panose="020B0400000000000000" pitchFamily="49" charset="-128"/>
                <a:ea typeface="BIZ UDゴシック" panose="020B0400000000000000" pitchFamily="49" charset="-128"/>
              </a:rPr>
              <a:t>は警察・</a:t>
            </a:r>
            <a:r>
              <a:rPr kumimoji="1" lang="ja-JP" altLang="en-US" sz="1050" dirty="0">
                <a:latin typeface="BIZ UDゴシック" panose="020B0400000000000000" pitchFamily="49" charset="-128"/>
                <a:ea typeface="BIZ UDゴシック" panose="020B0400000000000000" pitchFamily="49" charset="-128"/>
              </a:rPr>
              <a:t>自治体・小学校</a:t>
            </a:r>
            <a:r>
              <a:rPr kumimoji="1" lang="ja-JP" altLang="en-US" sz="1050" dirty="0" smtClean="0">
                <a:latin typeface="BIZ UDゴシック" panose="020B0400000000000000" pitchFamily="49" charset="-128"/>
                <a:ea typeface="BIZ UDゴシック" panose="020B0400000000000000" pitchFamily="49" charset="-128"/>
              </a:rPr>
              <a:t>・地元プロ</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ラグビーチーム（近鉄ライナーズ）が一致団結し、子ども見守り隊出発式を行いました。また、青</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パト車両をデザインした独自のクリアファイルを作成して児童や協力者に配布することで、防犯</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意識の向上を図るなど、地元一丸での活動に取り</a:t>
            </a:r>
            <a:endParaRPr kumimoji="1" lang="en-US" altLang="ja-JP" sz="1050" dirty="0" smtClean="0">
              <a:latin typeface="BIZ UDゴシック" panose="020B0400000000000000" pitchFamily="49" charset="-128"/>
              <a:ea typeface="BIZ UDゴシック" panose="020B0400000000000000" pitchFamily="49" charset="-128"/>
            </a:endParaRPr>
          </a:p>
          <a:p>
            <a:r>
              <a:rPr kumimoji="1" lang="ja-JP" altLang="en-US" sz="1050" dirty="0" smtClean="0">
                <a:latin typeface="BIZ UDゴシック" panose="020B0400000000000000" pitchFamily="49" charset="-128"/>
                <a:ea typeface="BIZ UDゴシック" panose="020B0400000000000000" pitchFamily="49" charset="-128"/>
              </a:rPr>
              <a:t>組んでいます。</a:t>
            </a:r>
            <a:endParaRPr kumimoji="1" lang="en-US" altLang="ja-JP" sz="1050" dirty="0">
              <a:latin typeface="BIZ UDゴシック" panose="020B0400000000000000" pitchFamily="49" charset="-128"/>
              <a:ea typeface="BIZ UDゴシック" panose="020B0400000000000000" pitchFamily="49" charset="-128"/>
            </a:endParaRPr>
          </a:p>
        </p:txBody>
      </p:sp>
      <p:sp>
        <p:nvSpPr>
          <p:cNvPr id="88" name="正方形/長方形 87"/>
          <p:cNvSpPr/>
          <p:nvPr/>
        </p:nvSpPr>
        <p:spPr>
          <a:xfrm>
            <a:off x="7104935" y="7926564"/>
            <a:ext cx="3263781" cy="1869743"/>
          </a:xfrm>
          <a:prstGeom prst="rect">
            <a:avLst/>
          </a:prstGeom>
        </p:spPr>
        <p:txBody>
          <a:bodyPr wrap="square">
            <a:spAutoFit/>
          </a:bodyPr>
          <a:lstStyle/>
          <a:p>
            <a:pPr algn="dist"/>
            <a:r>
              <a:rPr lang="ja-JP" altLang="en-US" sz="1050" dirty="0" smtClean="0">
                <a:latin typeface="BIZ UDゴシック" panose="020B0400000000000000" pitchFamily="49" charset="-128"/>
                <a:ea typeface="BIZ UDゴシック" panose="020B0400000000000000" pitchFamily="49" charset="-128"/>
              </a:rPr>
              <a:t>　</a:t>
            </a:r>
            <a:r>
              <a:rPr kumimoji="1" lang="en-US" altLang="ja-JP" sz="1050" dirty="0" smtClean="0">
                <a:latin typeface="BIZ UDゴシック" panose="020B0400000000000000" pitchFamily="49" charset="-128"/>
                <a:ea typeface="BIZ UDゴシック" panose="020B0400000000000000" pitchFamily="49" charset="-128"/>
              </a:rPr>
              <a:t>16</a:t>
            </a:r>
            <a:r>
              <a:rPr kumimoji="1" lang="ja-JP" altLang="en-US" sz="1050" dirty="0" smtClean="0">
                <a:latin typeface="BIZ UDゴシック" panose="020B0400000000000000" pitchFamily="49" charset="-128"/>
                <a:ea typeface="BIZ UDゴシック" panose="020B0400000000000000" pitchFamily="49" charset="-128"/>
              </a:rPr>
              <a:t>年以上青色</a:t>
            </a:r>
            <a:r>
              <a:rPr kumimoji="1" lang="ja-JP" altLang="en-US" sz="1050" dirty="0">
                <a:latin typeface="BIZ UDゴシック" panose="020B0400000000000000" pitchFamily="49" charset="-128"/>
                <a:ea typeface="BIZ UDゴシック" panose="020B0400000000000000" pitchFamily="49" charset="-128"/>
              </a:rPr>
              <a:t>防犯パトロールや子ども見守り活動を</a:t>
            </a:r>
            <a:r>
              <a:rPr kumimoji="1" lang="ja-JP" altLang="en-US" sz="1050" dirty="0" smtClean="0">
                <a:latin typeface="BIZ UDゴシック" panose="020B0400000000000000" pitchFamily="49" charset="-128"/>
                <a:ea typeface="BIZ UDゴシック" panose="020B0400000000000000" pitchFamily="49" charset="-128"/>
              </a:rPr>
              <a:t>続けています。活動は週５日実施して</a:t>
            </a:r>
            <a:r>
              <a:rPr kumimoji="1" lang="ja-JP" altLang="en-US" sz="1050" dirty="0">
                <a:latin typeface="BIZ UDゴシック" panose="020B0400000000000000" pitchFamily="49" charset="-128"/>
                <a:ea typeface="BIZ UDゴシック" panose="020B0400000000000000" pitchFamily="49" charset="-128"/>
              </a:rPr>
              <a:t>おり、</a:t>
            </a:r>
            <a:r>
              <a:rPr kumimoji="1" lang="ja-JP" altLang="en-US" sz="1050" dirty="0" smtClean="0">
                <a:latin typeface="BIZ UDゴシック" panose="020B0400000000000000" pitchFamily="49" charset="-128"/>
                <a:ea typeface="BIZ UDゴシック" panose="020B0400000000000000" pitchFamily="49" charset="-128"/>
              </a:rPr>
              <a:t>児童が登下校する時間帯だけで</a:t>
            </a:r>
            <a:r>
              <a:rPr kumimoji="1" lang="ja-JP" altLang="en-US" sz="1050" dirty="0">
                <a:latin typeface="BIZ UDゴシック" panose="020B0400000000000000" pitchFamily="49" charset="-128"/>
                <a:ea typeface="BIZ UDゴシック" panose="020B0400000000000000" pitchFamily="49" charset="-128"/>
              </a:rPr>
              <a:t>なく</a:t>
            </a:r>
            <a:r>
              <a:rPr kumimoji="1" lang="ja-JP" altLang="en-US" sz="1050" dirty="0" smtClean="0">
                <a:latin typeface="BIZ UDゴシック" panose="020B0400000000000000" pitchFamily="49" charset="-128"/>
                <a:ea typeface="BIZ UDゴシック" panose="020B0400000000000000" pitchFamily="49" charset="-128"/>
              </a:rPr>
              <a:t>、帰宅</a:t>
            </a:r>
            <a:r>
              <a:rPr kumimoji="1" lang="ja-JP" altLang="en-US" sz="1050" dirty="0">
                <a:latin typeface="BIZ UDゴシック" panose="020B0400000000000000" pitchFamily="49" charset="-128"/>
                <a:ea typeface="BIZ UDゴシック" panose="020B0400000000000000" pitchFamily="49" charset="-128"/>
              </a:rPr>
              <a:t>途中の女性を狙った犯罪被害防止のため</a:t>
            </a:r>
            <a:r>
              <a:rPr kumimoji="1" lang="ja-JP" altLang="en-US" sz="1050" dirty="0" smtClean="0">
                <a:latin typeface="BIZ UDゴシック" panose="020B0400000000000000" pitchFamily="49" charset="-128"/>
                <a:ea typeface="BIZ UDゴシック" panose="020B0400000000000000" pitchFamily="49" charset="-128"/>
              </a:rPr>
              <a:t>、夜間のパトロールも</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実施しています。警察署のパトカーとも合同でパトロールを行い、パトロール中に交通事故の目撃や</a:t>
            </a:r>
            <a:endParaRPr kumimoji="1" lang="en-US" altLang="ja-JP" sz="1050" dirty="0" smtClean="0">
              <a:latin typeface="BIZ UDゴシック" panose="020B0400000000000000" pitchFamily="49" charset="-128"/>
              <a:ea typeface="BIZ UDゴシック" panose="020B0400000000000000" pitchFamily="49" charset="-128"/>
            </a:endParaRPr>
          </a:p>
          <a:p>
            <a:r>
              <a:rPr kumimoji="1" lang="ja-JP" altLang="en-US" sz="1050" dirty="0" smtClean="0">
                <a:latin typeface="BIZ UDゴシック" panose="020B0400000000000000" pitchFamily="49" charset="-128"/>
                <a:ea typeface="BIZ UDゴシック" panose="020B0400000000000000" pitchFamily="49" charset="-128"/>
              </a:rPr>
              <a:t>認知症高齢者の保護など取り扱うこともあり、警察と連携した取り組みを行っています。地元小学生からは御礼の手紙をもらうなど、住民からも熱い期待が寄せられています。</a:t>
            </a:r>
            <a:endParaRPr kumimoji="1" lang="en-US" altLang="ja-JP" sz="1050" dirty="0" smtClean="0">
              <a:latin typeface="BIZ UDゴシック" panose="020B0400000000000000" pitchFamily="49" charset="-128"/>
              <a:ea typeface="BIZ UDゴシック" panose="020B0400000000000000" pitchFamily="49" charset="-128"/>
            </a:endParaRPr>
          </a:p>
          <a:p>
            <a:r>
              <a:rPr kumimoji="1" lang="ja-JP" altLang="en-US" sz="1050" dirty="0">
                <a:latin typeface="BIZ UDゴシック" panose="020B0400000000000000" pitchFamily="49" charset="-128"/>
                <a:ea typeface="BIZ UDゴシック" panose="020B0400000000000000" pitchFamily="49" charset="-128"/>
              </a:rPr>
              <a:t>　</a:t>
            </a:r>
            <a:endParaRPr lang="ja-JP" altLang="en-US" sz="1150" dirty="0">
              <a:latin typeface="Meiryo UI" panose="020B0604030504040204" pitchFamily="50" charset="-128"/>
              <a:ea typeface="Meiryo UI" panose="020B0604030504040204" pitchFamily="50" charset="-128"/>
            </a:endParaRPr>
          </a:p>
        </p:txBody>
      </p:sp>
      <p:sp>
        <p:nvSpPr>
          <p:cNvPr id="90" name="正方形/長方形 89"/>
          <p:cNvSpPr/>
          <p:nvPr/>
        </p:nvSpPr>
        <p:spPr>
          <a:xfrm>
            <a:off x="1930512" y="11953603"/>
            <a:ext cx="3132000" cy="407804"/>
          </a:xfrm>
          <a:prstGeom prst="rect">
            <a:avLst/>
          </a:prstGeom>
        </p:spPr>
        <p:txBody>
          <a:bodyPr wrap="square">
            <a:spAutoFit/>
          </a:bodyPr>
          <a:lstStyle/>
          <a:p>
            <a:r>
              <a:rPr lang="ja-JP" altLang="en-US" sz="900" dirty="0" smtClean="0">
                <a:latin typeface="HG丸ｺﾞｼｯｸM-PRO" panose="020F0600000000000000" pitchFamily="50" charset="-128"/>
                <a:ea typeface="HG丸ｺﾞｼｯｸM-PRO" panose="020F0600000000000000" pitchFamily="50" charset="-128"/>
              </a:rPr>
              <a:t>　</a:t>
            </a:r>
            <a:endParaRPr lang="en-US" altLang="ja-JP" sz="900" dirty="0" smtClean="0">
              <a:latin typeface="HG丸ｺﾞｼｯｸM-PRO" panose="020F0600000000000000" pitchFamily="50" charset="-128"/>
              <a:ea typeface="HG丸ｺﾞｼｯｸM-PRO" panose="020F0600000000000000" pitchFamily="50" charset="-128"/>
            </a:endParaRPr>
          </a:p>
          <a:p>
            <a:endParaRPr lang="ja-JP" altLang="en-US" sz="1150" dirty="0">
              <a:latin typeface="Meiryo UI" panose="020B0604030504040204" pitchFamily="50" charset="-128"/>
              <a:ea typeface="Meiryo UI" panose="020B0604030504040204" pitchFamily="50" charset="-128"/>
            </a:endParaRPr>
          </a:p>
        </p:txBody>
      </p:sp>
      <p:sp>
        <p:nvSpPr>
          <p:cNvPr id="91" name="正方形/長方形 90"/>
          <p:cNvSpPr/>
          <p:nvPr/>
        </p:nvSpPr>
        <p:spPr>
          <a:xfrm>
            <a:off x="1946930" y="12533266"/>
            <a:ext cx="3132000" cy="1384995"/>
          </a:xfrm>
          <a:prstGeom prst="rect">
            <a:avLst/>
          </a:prstGeom>
        </p:spPr>
        <p:txBody>
          <a:bodyPr wrap="square">
            <a:spAutoFit/>
          </a:bodyPr>
          <a:lstStyle/>
          <a:p>
            <a:pPr algn="dist"/>
            <a:r>
              <a:rPr lang="ja-JP" altLang="en-US" sz="900" dirty="0" smtClean="0">
                <a:latin typeface="HG丸ｺﾞｼｯｸM-PRO" panose="020F0600000000000000" pitchFamily="50" charset="-128"/>
                <a:ea typeface="HG丸ｺﾞｼｯｸM-PRO" panose="020F0600000000000000" pitchFamily="50" charset="-128"/>
              </a:rPr>
              <a:t>　</a:t>
            </a:r>
            <a:r>
              <a:rPr kumimoji="1" lang="ja-JP" altLang="en-US" sz="1050" dirty="0">
                <a:latin typeface="BIZ UDゴシック" panose="020B0400000000000000" pitchFamily="49" charset="-128"/>
                <a:ea typeface="BIZ UDゴシック" panose="020B0400000000000000" pitchFamily="49" charset="-128"/>
              </a:rPr>
              <a:t>警察と協力して</a:t>
            </a:r>
            <a:r>
              <a:rPr kumimoji="1" lang="ja-JP" altLang="en-US" sz="1050" dirty="0" smtClean="0">
                <a:latin typeface="BIZ UDゴシック" panose="020B0400000000000000" pitchFamily="49" charset="-128"/>
                <a:ea typeface="BIZ UDゴシック" panose="020B0400000000000000" pitchFamily="49" charset="-128"/>
              </a:rPr>
              <a:t>毎年４月</a:t>
            </a:r>
            <a:r>
              <a:rPr kumimoji="1" lang="ja-JP" altLang="en-US" sz="1050" dirty="0">
                <a:latin typeface="BIZ UDゴシック" panose="020B0400000000000000" pitchFamily="49" charset="-128"/>
                <a:ea typeface="BIZ UDゴシック" panose="020B0400000000000000" pitchFamily="49" charset="-128"/>
              </a:rPr>
              <a:t>と</a:t>
            </a:r>
            <a:r>
              <a:rPr kumimoji="1" lang="en-US" altLang="ja-JP" sz="1050" dirty="0">
                <a:latin typeface="BIZ UDゴシック" panose="020B0400000000000000" pitchFamily="49" charset="-128"/>
                <a:ea typeface="BIZ UDゴシック" panose="020B0400000000000000" pitchFamily="49" charset="-128"/>
              </a:rPr>
              <a:t>10</a:t>
            </a:r>
            <a:r>
              <a:rPr kumimoji="1" lang="ja-JP" altLang="en-US" sz="1050" dirty="0">
                <a:latin typeface="BIZ UDゴシック" panose="020B0400000000000000" pitchFamily="49" charset="-128"/>
                <a:ea typeface="BIZ UDゴシック" panose="020B0400000000000000" pitchFamily="49" charset="-128"/>
              </a:rPr>
              <a:t>月の地域安全運動期間中に、被害防止を啓発するキャンペーン</a:t>
            </a:r>
            <a:r>
              <a:rPr kumimoji="1" lang="ja-JP" altLang="en-US" sz="1050" dirty="0" smtClean="0">
                <a:latin typeface="BIZ UDゴシック" panose="020B0400000000000000" pitchFamily="49" charset="-128"/>
                <a:ea typeface="BIZ UDゴシック" panose="020B0400000000000000" pitchFamily="49" charset="-128"/>
              </a:rPr>
              <a:t>を</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en-US" altLang="ja-JP" sz="1050" dirty="0" smtClean="0">
                <a:latin typeface="BIZ UDゴシック" panose="020B0400000000000000" pitchFamily="49" charset="-128"/>
                <a:ea typeface="BIZ UDゴシック" panose="020B0400000000000000" pitchFamily="49" charset="-128"/>
              </a:rPr>
              <a:t>33</a:t>
            </a:r>
            <a:r>
              <a:rPr kumimoji="1" lang="ja-JP" altLang="en-US" sz="1050" dirty="0" smtClean="0">
                <a:latin typeface="BIZ UDゴシック" panose="020B0400000000000000" pitchFamily="49" charset="-128"/>
                <a:ea typeface="BIZ UDゴシック" panose="020B0400000000000000" pitchFamily="49" charset="-128"/>
              </a:rPr>
              <a:t>年間に</a:t>
            </a:r>
            <a:r>
              <a:rPr kumimoji="1" lang="ja-JP" altLang="en-US" sz="1050" dirty="0">
                <a:latin typeface="BIZ UDゴシック" panose="020B0400000000000000" pitchFamily="49" charset="-128"/>
                <a:ea typeface="BIZ UDゴシック" panose="020B0400000000000000" pitchFamily="49" charset="-128"/>
              </a:rPr>
              <a:t>わたり実施しています</a:t>
            </a:r>
            <a:r>
              <a:rPr kumimoji="1" lang="ja-JP" altLang="en-US" sz="1050" dirty="0" smtClean="0">
                <a:latin typeface="BIZ UDゴシック" panose="020B0400000000000000" pitchFamily="49" charset="-128"/>
                <a:ea typeface="BIZ UDゴシック" panose="020B0400000000000000" pitchFamily="49" charset="-128"/>
              </a:rPr>
              <a:t>。また</a:t>
            </a:r>
            <a:r>
              <a:rPr kumimoji="1" lang="ja-JP" altLang="en-US" sz="1050" dirty="0">
                <a:latin typeface="BIZ UDゴシック" panose="020B0400000000000000" pitchFamily="49" charset="-128"/>
                <a:ea typeface="BIZ UDゴシック" panose="020B0400000000000000" pitchFamily="49" charset="-128"/>
              </a:rPr>
              <a:t>、南堺防犯協会と連携</a:t>
            </a:r>
            <a:r>
              <a:rPr kumimoji="1" lang="ja-JP" altLang="en-US" sz="1050" dirty="0" smtClean="0">
                <a:latin typeface="BIZ UDゴシック" panose="020B0400000000000000" pitchFamily="49" charset="-128"/>
                <a:ea typeface="BIZ UDゴシック" panose="020B0400000000000000" pitchFamily="49" charset="-128"/>
              </a:rPr>
              <a:t>し、ポスター</a:t>
            </a:r>
            <a:r>
              <a:rPr kumimoji="1" lang="ja-JP" altLang="en-US" sz="1050" dirty="0">
                <a:latin typeface="BIZ UDゴシック" panose="020B0400000000000000" pitchFamily="49" charset="-128"/>
                <a:ea typeface="BIZ UDゴシック" panose="020B0400000000000000" pitchFamily="49" charset="-128"/>
              </a:rPr>
              <a:t>やうちわなどの被害</a:t>
            </a:r>
            <a:r>
              <a:rPr kumimoji="1" lang="ja-JP" altLang="en-US" sz="1050" dirty="0" smtClean="0">
                <a:latin typeface="BIZ UDゴシック" panose="020B0400000000000000" pitchFamily="49" charset="-128"/>
                <a:ea typeface="BIZ UDゴシック" panose="020B0400000000000000" pitchFamily="49" charset="-128"/>
              </a:rPr>
              <a:t>防止啓発品を作成・配布したり、地元小学校から</a:t>
            </a:r>
            <a:endParaRPr kumimoji="1" lang="en-US" altLang="ja-JP" sz="1050" dirty="0" smtClean="0">
              <a:latin typeface="BIZ UDゴシック" panose="020B0400000000000000" pitchFamily="49" charset="-128"/>
              <a:ea typeface="BIZ UDゴシック" panose="020B0400000000000000" pitchFamily="49" charset="-128"/>
            </a:endParaRPr>
          </a:p>
          <a:p>
            <a:pPr algn="dist"/>
            <a:r>
              <a:rPr kumimoji="1" lang="ja-JP" altLang="en-US" sz="1050" dirty="0" smtClean="0">
                <a:latin typeface="BIZ UDゴシック" panose="020B0400000000000000" pitchFamily="49" charset="-128"/>
                <a:ea typeface="BIZ UDゴシック" panose="020B0400000000000000" pitchFamily="49" charset="-128"/>
              </a:rPr>
              <a:t>募った防犯啓発作品案のポスター化や、反射材</a:t>
            </a:r>
            <a:endParaRPr kumimoji="1" lang="en-US" altLang="ja-JP" sz="1050" dirty="0" smtClean="0">
              <a:latin typeface="BIZ UDゴシック" panose="020B0400000000000000" pitchFamily="49" charset="-128"/>
              <a:ea typeface="BIZ UDゴシック" panose="020B0400000000000000" pitchFamily="49" charset="-128"/>
            </a:endParaRPr>
          </a:p>
          <a:p>
            <a:r>
              <a:rPr kumimoji="1" lang="ja-JP" altLang="en-US" sz="1050" dirty="0" smtClean="0">
                <a:latin typeface="BIZ UDゴシック" panose="020B0400000000000000" pitchFamily="49" charset="-128"/>
                <a:ea typeface="BIZ UDゴシック" panose="020B0400000000000000" pitchFamily="49" charset="-128"/>
              </a:rPr>
              <a:t>使用防犯腕章を地元高校の陸上部に配布するなど、地域に密着した活動を続けています。</a:t>
            </a:r>
            <a:endParaRPr lang="ja-JP" altLang="en-US" sz="1050" dirty="0">
              <a:latin typeface="BIZ UDゴシック" panose="020B0400000000000000" pitchFamily="49" charset="-128"/>
              <a:ea typeface="BIZ UDゴシック" panose="020B0400000000000000" pitchFamily="49" charset="-128"/>
            </a:endParaRPr>
          </a:p>
        </p:txBody>
      </p:sp>
      <p:sp>
        <p:nvSpPr>
          <p:cNvPr id="92" name="正方形/長方形 91"/>
          <p:cNvSpPr/>
          <p:nvPr/>
        </p:nvSpPr>
        <p:spPr>
          <a:xfrm>
            <a:off x="5325006" y="12404405"/>
            <a:ext cx="3329977" cy="1384995"/>
          </a:xfrm>
          <a:prstGeom prst="rect">
            <a:avLst/>
          </a:prstGeom>
        </p:spPr>
        <p:txBody>
          <a:bodyPr wrap="square">
            <a:spAutoFit/>
          </a:bodyPr>
          <a:lstStyle/>
          <a:p>
            <a:pPr algn="dist" defTabSz="914400">
              <a:defRPr/>
            </a:pPr>
            <a:r>
              <a:rPr lang="ja-JP" altLang="en-US" sz="900" dirty="0">
                <a:latin typeface="HG丸ｺﾞｼｯｸM-PRO" panose="020F0600000000000000" pitchFamily="50" charset="-128"/>
                <a:ea typeface="HG丸ｺﾞｼｯｸM-PRO" panose="020F0600000000000000" pitchFamily="50" charset="-128"/>
              </a:rPr>
              <a:t>　</a:t>
            </a:r>
            <a:r>
              <a:rPr kumimoji="1" lang="ja-JP" altLang="en-US" sz="1050" dirty="0" smtClean="0">
                <a:latin typeface="BIZ UDゴシック" panose="020B0400000000000000" pitchFamily="49" charset="-128"/>
                <a:ea typeface="BIZ UDゴシック" panose="020B0400000000000000" pitchFamily="49" charset="-128"/>
              </a:rPr>
              <a:t>阪神</a:t>
            </a:r>
            <a:r>
              <a:rPr kumimoji="1" lang="ja-JP" altLang="en-US" sz="1050" dirty="0">
                <a:latin typeface="BIZ UDゴシック" panose="020B0400000000000000" pitchFamily="49" charset="-128"/>
                <a:ea typeface="BIZ UDゴシック" panose="020B0400000000000000" pitchFamily="49" charset="-128"/>
              </a:rPr>
              <a:t>淡路大震災発生後の</a:t>
            </a:r>
            <a:r>
              <a:rPr kumimoji="1" lang="ja-JP" altLang="en-US" sz="1050" dirty="0" smtClean="0">
                <a:latin typeface="BIZ UDゴシック" panose="020B0400000000000000" pitchFamily="49" charset="-128"/>
                <a:ea typeface="BIZ UDゴシック" panose="020B0400000000000000" pitchFamily="49" charset="-128"/>
              </a:rPr>
              <a:t>平成</a:t>
            </a:r>
            <a:r>
              <a:rPr kumimoji="1" lang="ja-JP" altLang="en-US" sz="1050" dirty="0">
                <a:latin typeface="BIZ UDゴシック" panose="020B0400000000000000" pitchFamily="49" charset="-128"/>
                <a:ea typeface="BIZ UDゴシック" panose="020B0400000000000000" pitchFamily="49" charset="-128"/>
              </a:rPr>
              <a:t>８</a:t>
            </a:r>
            <a:r>
              <a:rPr kumimoji="1" lang="ja-JP" altLang="en-US" sz="1050" dirty="0" smtClean="0">
                <a:latin typeface="BIZ UDゴシック" panose="020B0400000000000000" pitchFamily="49" charset="-128"/>
                <a:ea typeface="BIZ UDゴシック" panose="020B0400000000000000" pitchFamily="49" charset="-128"/>
              </a:rPr>
              <a:t>年に、アマチュア無線愛好家により結成され、災害発生時の防災活動や被害</a:t>
            </a:r>
            <a:r>
              <a:rPr kumimoji="1" lang="ja-JP" altLang="en-US" sz="1050" dirty="0">
                <a:latin typeface="BIZ UDゴシック" panose="020B0400000000000000" pitchFamily="49" charset="-128"/>
                <a:ea typeface="BIZ UDゴシック" panose="020B0400000000000000" pitchFamily="49" charset="-128"/>
              </a:rPr>
              <a:t>状況などの情報提供を消防や警察へ</a:t>
            </a:r>
            <a:r>
              <a:rPr kumimoji="1" lang="ja-JP" altLang="en-US" sz="1050" dirty="0" smtClean="0">
                <a:latin typeface="BIZ UDゴシック" panose="020B0400000000000000" pitchFamily="49" charset="-128"/>
                <a:ea typeface="BIZ UDゴシック" panose="020B0400000000000000" pitchFamily="49" charset="-128"/>
              </a:rPr>
              <a:t>行い、月</a:t>
            </a:r>
            <a:r>
              <a:rPr kumimoji="1" lang="ja-JP" altLang="en-US" sz="1050" dirty="0">
                <a:latin typeface="BIZ UDゴシック" panose="020B0400000000000000" pitchFamily="49" charset="-128"/>
                <a:ea typeface="BIZ UDゴシック" panose="020B0400000000000000" pitchFamily="49" charset="-128"/>
              </a:rPr>
              <a:t>に数回、市民活動センターなどで普通救命講習会</a:t>
            </a:r>
            <a:r>
              <a:rPr kumimoji="1" lang="ja-JP" altLang="en-US" sz="1050" dirty="0" smtClean="0">
                <a:latin typeface="BIZ UDゴシック" panose="020B0400000000000000" pitchFamily="49" charset="-128"/>
                <a:ea typeface="BIZ UDゴシック" panose="020B0400000000000000" pitchFamily="49" charset="-128"/>
              </a:rPr>
              <a:t>を開催</a:t>
            </a:r>
            <a:r>
              <a:rPr kumimoji="1" lang="ja-JP" altLang="en-US" sz="1050" dirty="0">
                <a:latin typeface="BIZ UDゴシック" panose="020B0400000000000000" pitchFamily="49" charset="-128"/>
                <a:ea typeface="BIZ UDゴシック" panose="020B0400000000000000" pitchFamily="49" charset="-128"/>
              </a:rPr>
              <a:t>し、応急</a:t>
            </a:r>
            <a:r>
              <a:rPr kumimoji="1" lang="ja-JP" altLang="en-US" sz="1050" dirty="0" smtClean="0">
                <a:latin typeface="BIZ UDゴシック" panose="020B0400000000000000" pitchFamily="49" charset="-128"/>
                <a:ea typeface="BIZ UDゴシック" panose="020B0400000000000000" pitchFamily="49" charset="-128"/>
              </a:rPr>
              <a:t>処置の</a:t>
            </a:r>
            <a:r>
              <a:rPr kumimoji="1" lang="ja-JP" altLang="en-US" sz="1050" dirty="0">
                <a:latin typeface="BIZ UDゴシック" panose="020B0400000000000000" pitchFamily="49" charset="-128"/>
                <a:ea typeface="BIZ UDゴシック" panose="020B0400000000000000" pitchFamily="49" charset="-128"/>
              </a:rPr>
              <a:t>技能を教えています</a:t>
            </a:r>
            <a:r>
              <a:rPr kumimoji="1" lang="ja-JP" altLang="en-US" sz="1050" dirty="0" smtClean="0">
                <a:latin typeface="BIZ UDゴシック" panose="020B0400000000000000" pitchFamily="49" charset="-128"/>
                <a:ea typeface="BIZ UDゴシック" panose="020B0400000000000000" pitchFamily="49" charset="-128"/>
              </a:rPr>
              <a:t>。平成</a:t>
            </a:r>
            <a:r>
              <a:rPr kumimoji="1" lang="en-US" altLang="ja-JP" sz="1050" dirty="0" smtClean="0">
                <a:latin typeface="BIZ UDゴシック" panose="020B0400000000000000" pitchFamily="49" charset="-128"/>
                <a:ea typeface="BIZ UDゴシック" panose="020B0400000000000000" pitchFamily="49" charset="-128"/>
              </a:rPr>
              <a:t>24</a:t>
            </a:r>
            <a:r>
              <a:rPr kumimoji="1" lang="ja-JP" altLang="en-US" sz="1050" dirty="0">
                <a:latin typeface="BIZ UDゴシック" panose="020B0400000000000000" pitchFamily="49" charset="-128"/>
                <a:ea typeface="BIZ UDゴシック" panose="020B0400000000000000" pitchFamily="49" charset="-128"/>
              </a:rPr>
              <a:t>年から</a:t>
            </a:r>
            <a:r>
              <a:rPr kumimoji="1" lang="ja-JP" altLang="en-US" sz="1050" dirty="0" smtClean="0">
                <a:latin typeface="BIZ UDゴシック" panose="020B0400000000000000" pitchFamily="49" charset="-128"/>
                <a:ea typeface="BIZ UDゴシック" panose="020B0400000000000000" pitchFamily="49" charset="-128"/>
              </a:rPr>
              <a:t>は構成員</a:t>
            </a:r>
            <a:r>
              <a:rPr kumimoji="1" lang="ja-JP" altLang="en-US" sz="1050" dirty="0">
                <a:latin typeface="BIZ UDゴシック" panose="020B0400000000000000" pitchFamily="49" charset="-128"/>
                <a:ea typeface="BIZ UDゴシック" panose="020B0400000000000000" pitchFamily="49" charset="-128"/>
              </a:rPr>
              <a:t>の自家用車により青色</a:t>
            </a:r>
            <a:r>
              <a:rPr kumimoji="1" lang="ja-JP" altLang="en-US" sz="1050" dirty="0" smtClean="0">
                <a:latin typeface="BIZ UDゴシック" panose="020B0400000000000000" pitchFamily="49" charset="-128"/>
                <a:ea typeface="BIZ UDゴシック" panose="020B0400000000000000" pitchFamily="49" charset="-128"/>
              </a:rPr>
              <a:t>防犯パロール</a:t>
            </a:r>
            <a:endParaRPr kumimoji="1" lang="en-US" altLang="ja-JP" sz="1050" dirty="0" smtClean="0">
              <a:latin typeface="BIZ UDゴシック" panose="020B0400000000000000" pitchFamily="49" charset="-128"/>
              <a:ea typeface="BIZ UDゴシック" panose="020B0400000000000000" pitchFamily="49" charset="-128"/>
            </a:endParaRPr>
          </a:p>
          <a:p>
            <a:pPr algn="dist" defTabSz="914400">
              <a:defRPr/>
            </a:pPr>
            <a:r>
              <a:rPr kumimoji="1" lang="ja-JP" altLang="en-US" sz="1050" dirty="0" smtClean="0">
                <a:latin typeface="BIZ UDゴシック" panose="020B0400000000000000" pitchFamily="49" charset="-128"/>
                <a:ea typeface="BIZ UDゴシック" panose="020B0400000000000000" pitchFamily="49" charset="-128"/>
              </a:rPr>
              <a:t>を</a:t>
            </a:r>
            <a:r>
              <a:rPr kumimoji="1" lang="ja-JP" altLang="en-US" sz="1050" dirty="0">
                <a:latin typeface="BIZ UDゴシック" panose="020B0400000000000000" pitchFamily="49" charset="-128"/>
                <a:ea typeface="BIZ UDゴシック" panose="020B0400000000000000" pitchFamily="49" charset="-128"/>
              </a:rPr>
              <a:t>実施し</a:t>
            </a:r>
            <a:r>
              <a:rPr kumimoji="1" lang="ja-JP" altLang="en-US" sz="1050" dirty="0" smtClean="0">
                <a:latin typeface="BIZ UDゴシック" panose="020B0400000000000000" pitchFamily="49" charset="-128"/>
                <a:ea typeface="BIZ UDゴシック" panose="020B0400000000000000" pitchFamily="49" charset="-128"/>
              </a:rPr>
              <a:t>、ほぼ毎日、和泉市内小学校区全域を</a:t>
            </a:r>
            <a:endParaRPr kumimoji="1" lang="en-US" altLang="ja-JP" sz="1050" dirty="0" smtClean="0">
              <a:latin typeface="BIZ UDゴシック" panose="020B0400000000000000" pitchFamily="49" charset="-128"/>
              <a:ea typeface="BIZ UDゴシック" panose="020B0400000000000000" pitchFamily="49" charset="-128"/>
            </a:endParaRPr>
          </a:p>
          <a:p>
            <a:pPr defTabSz="914400">
              <a:defRPr/>
            </a:pPr>
            <a:r>
              <a:rPr kumimoji="1" lang="ja-JP" altLang="en-US" sz="1050" dirty="0" smtClean="0">
                <a:latin typeface="BIZ UDゴシック" panose="020B0400000000000000" pitchFamily="49" charset="-128"/>
                <a:ea typeface="BIZ UDゴシック" panose="020B0400000000000000" pitchFamily="49" charset="-128"/>
              </a:rPr>
              <a:t>パトロール</a:t>
            </a:r>
            <a:r>
              <a:rPr kumimoji="1" lang="ja-JP" altLang="en-US" sz="1050" dirty="0">
                <a:latin typeface="BIZ UDゴシック" panose="020B0400000000000000" pitchFamily="49" charset="-128"/>
                <a:ea typeface="BIZ UDゴシック" panose="020B0400000000000000" pitchFamily="49" charset="-128"/>
              </a:rPr>
              <a:t>しています</a:t>
            </a:r>
            <a:r>
              <a:rPr kumimoji="1" lang="ja-JP" altLang="en-US" sz="1050" dirty="0" smtClean="0">
                <a:latin typeface="BIZ UDゴシック" panose="020B0400000000000000" pitchFamily="49" charset="-128"/>
                <a:ea typeface="BIZ UDゴシック" panose="020B0400000000000000" pitchFamily="49" charset="-128"/>
              </a:rPr>
              <a:t>。</a:t>
            </a:r>
            <a:r>
              <a:rPr kumimoji="1" lang="ja-JP" altLang="en-US" sz="1050" dirty="0">
                <a:latin typeface="BIZ UDゴシック" panose="020B0400000000000000" pitchFamily="49" charset="-128"/>
                <a:ea typeface="BIZ UDゴシック" panose="020B0400000000000000" pitchFamily="49" charset="-128"/>
              </a:rPr>
              <a:t>　</a:t>
            </a:r>
            <a:endParaRPr kumimoji="1" lang="en-US" altLang="ja-JP" sz="1050" dirty="0">
              <a:latin typeface="BIZ UDゴシック" panose="020B0400000000000000" pitchFamily="49" charset="-128"/>
              <a:ea typeface="BIZ UDゴシック" panose="020B0400000000000000" pitchFamily="49" charset="-128"/>
            </a:endParaRPr>
          </a:p>
        </p:txBody>
      </p:sp>
      <p:sp>
        <p:nvSpPr>
          <p:cNvPr id="8" name="横巻き 7"/>
          <p:cNvSpPr/>
          <p:nvPr/>
        </p:nvSpPr>
        <p:spPr>
          <a:xfrm>
            <a:off x="7373502" y="173764"/>
            <a:ext cx="2733334" cy="831756"/>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725361" y="307613"/>
            <a:ext cx="2680320" cy="1169551"/>
          </a:xfrm>
          <a:prstGeom prst="rect">
            <a:avLst/>
          </a:prstGeom>
          <a:noFill/>
        </p:spPr>
        <p:txBody>
          <a:bodyPr wrap="square" rtlCol="0">
            <a:spAutoFit/>
          </a:bodyPr>
          <a:lstStyle/>
          <a:p>
            <a:r>
              <a:rPr lang="ja-JP" altLang="en-US" sz="2000" b="1" spc="-150" dirty="0">
                <a:ln w="19050">
                  <a:solidFill>
                    <a:schemeClr val="accent1">
                      <a:lumMod val="75000"/>
                    </a:schemeClr>
                  </a:solidFill>
                </a:ln>
                <a:gradFill flip="none" rotWithShape="1">
                  <a:gsLst>
                    <a:gs pos="48000">
                      <a:schemeClr val="accent1">
                        <a:lumMod val="75000"/>
                        <a:tint val="66000"/>
                        <a:satMod val="160000"/>
                      </a:schemeClr>
                    </a:gs>
                    <a:gs pos="95000">
                      <a:schemeClr val="accent1">
                        <a:lumMod val="75000"/>
                        <a:tint val="44500"/>
                        <a:satMod val="160000"/>
                      </a:schemeClr>
                    </a:gs>
                    <a:gs pos="41000">
                      <a:schemeClr val="accent1">
                        <a:lumMod val="75000"/>
                        <a:tint val="23500"/>
                        <a:satMod val="160000"/>
                      </a:schemeClr>
                    </a:gs>
                  </a:gsLst>
                  <a:lin ang="16200000" scaled="1"/>
                  <a:tileRect/>
                </a:gradFill>
                <a:latin typeface="Meiryo UI" panose="020B0604030504040204" pitchFamily="50" charset="-128"/>
                <a:ea typeface="Meiryo UI" panose="020B0604030504040204" pitchFamily="50" charset="-128"/>
              </a:rPr>
              <a:t>治安対策</a:t>
            </a:r>
            <a:r>
              <a:rPr lang="ja-JP" altLang="en-US" sz="2000" b="1" spc="-150" dirty="0" smtClean="0">
                <a:ln w="19050">
                  <a:solidFill>
                    <a:schemeClr val="accent1">
                      <a:lumMod val="75000"/>
                    </a:schemeClr>
                  </a:solidFill>
                </a:ln>
                <a:gradFill flip="none" rotWithShape="1">
                  <a:gsLst>
                    <a:gs pos="48000">
                      <a:schemeClr val="accent1">
                        <a:lumMod val="75000"/>
                        <a:tint val="66000"/>
                        <a:satMod val="160000"/>
                      </a:schemeClr>
                    </a:gs>
                    <a:gs pos="95000">
                      <a:schemeClr val="accent1">
                        <a:lumMod val="75000"/>
                        <a:tint val="44500"/>
                        <a:satMod val="160000"/>
                      </a:schemeClr>
                    </a:gs>
                    <a:gs pos="41000">
                      <a:schemeClr val="accent1">
                        <a:lumMod val="75000"/>
                        <a:tint val="23500"/>
                        <a:satMod val="160000"/>
                      </a:schemeClr>
                    </a:gs>
                  </a:gsLst>
                  <a:lin ang="16200000" scaled="1"/>
                  <a:tileRect/>
                </a:gradFill>
                <a:latin typeface="Meiryo UI" panose="020B0604030504040204" pitchFamily="50" charset="-128"/>
                <a:ea typeface="Meiryo UI" panose="020B0604030504040204" pitchFamily="50" charset="-128"/>
              </a:rPr>
              <a:t>ニュース</a:t>
            </a:r>
            <a:endParaRPr lang="en-US" altLang="ja-JP" sz="2000" b="1" spc="-150" dirty="0" smtClean="0">
              <a:ln w="19050">
                <a:solidFill>
                  <a:schemeClr val="accent1">
                    <a:lumMod val="75000"/>
                  </a:schemeClr>
                </a:solidFill>
              </a:ln>
              <a:gradFill flip="none" rotWithShape="1">
                <a:gsLst>
                  <a:gs pos="48000">
                    <a:schemeClr val="accent1">
                      <a:lumMod val="75000"/>
                      <a:tint val="66000"/>
                      <a:satMod val="160000"/>
                    </a:schemeClr>
                  </a:gs>
                  <a:gs pos="95000">
                    <a:schemeClr val="accent1">
                      <a:lumMod val="75000"/>
                      <a:tint val="44500"/>
                      <a:satMod val="160000"/>
                    </a:schemeClr>
                  </a:gs>
                  <a:gs pos="41000">
                    <a:schemeClr val="accent1">
                      <a:lumMod val="75000"/>
                      <a:tint val="23500"/>
                      <a:satMod val="160000"/>
                    </a:schemeClr>
                  </a:gs>
                </a:gsLst>
                <a:lin ang="16200000" scaled="1"/>
                <a:tileRect/>
              </a:gradFill>
              <a:latin typeface="Meiryo UI" panose="020B0604030504040204" pitchFamily="50" charset="-128"/>
              <a:ea typeface="Meiryo UI" panose="020B0604030504040204" pitchFamily="50" charset="-128"/>
            </a:endParaRPr>
          </a:p>
          <a:p>
            <a:r>
              <a:rPr lang="ja-JP" altLang="en-US" sz="1400" dirty="0" smtClean="0">
                <a:solidFill>
                  <a:srgbClr val="0070C0"/>
                </a:solidFill>
                <a:latin typeface="Meiryo UI" panose="020B0604030504040204" pitchFamily="50" charset="-128"/>
                <a:ea typeface="Meiryo UI" panose="020B0604030504040204" pitchFamily="50" charset="-128"/>
              </a:rPr>
              <a:t>第</a:t>
            </a:r>
            <a:r>
              <a:rPr lang="en-US" altLang="ja-JP" sz="1400" dirty="0" smtClean="0">
                <a:solidFill>
                  <a:srgbClr val="0070C0"/>
                </a:solidFill>
                <a:latin typeface="Meiryo UI" panose="020B0604030504040204" pitchFamily="50" charset="-128"/>
                <a:ea typeface="Meiryo UI" panose="020B0604030504040204" pitchFamily="50" charset="-128"/>
              </a:rPr>
              <a:t>39</a:t>
            </a:r>
            <a:r>
              <a:rPr lang="ja-JP" altLang="en-US" sz="1400" dirty="0" smtClean="0">
                <a:solidFill>
                  <a:srgbClr val="0070C0"/>
                </a:solidFill>
                <a:latin typeface="Meiryo UI" panose="020B0604030504040204" pitchFamily="50" charset="-128"/>
                <a:ea typeface="Meiryo UI" panose="020B0604030504040204" pitchFamily="50" charset="-128"/>
              </a:rPr>
              <a:t>号</a:t>
            </a:r>
            <a:r>
              <a:rPr lang="ja-JP" altLang="en-US" sz="1400" dirty="0" smtClean="0">
                <a:solidFill>
                  <a:srgbClr val="0070C0"/>
                </a:solidFill>
                <a:latin typeface="BIZ UDPゴシック" panose="020B0400000000000000" pitchFamily="50" charset="-128"/>
                <a:ea typeface="BIZ UDPゴシック" panose="020B0400000000000000" pitchFamily="50" charset="-128"/>
              </a:rPr>
              <a:t> </a:t>
            </a:r>
            <a:r>
              <a:rPr lang="en-US" altLang="zh-CN" sz="1200" dirty="0" smtClean="0">
                <a:solidFill>
                  <a:srgbClr val="0070C0"/>
                </a:solidFill>
                <a:latin typeface="BIZ UDPゴシック" panose="020B0400000000000000" pitchFamily="50" charset="-128"/>
                <a:ea typeface="BIZ UDPゴシック" panose="020B0400000000000000" pitchFamily="50" charset="-128"/>
              </a:rPr>
              <a:t>(</a:t>
            </a:r>
            <a:r>
              <a:rPr lang="zh-CN" altLang="en-US" sz="1200" dirty="0">
                <a:solidFill>
                  <a:srgbClr val="0070C0"/>
                </a:solidFill>
                <a:latin typeface="BIZ UDPゴシック" panose="020B0400000000000000" pitchFamily="50" charset="-128"/>
                <a:ea typeface="BIZ UDPゴシック" panose="020B0400000000000000" pitchFamily="50" charset="-128"/>
              </a:rPr>
              <a:t>令和</a:t>
            </a:r>
            <a:r>
              <a:rPr lang="ja-JP" altLang="en-US" sz="1200" dirty="0">
                <a:solidFill>
                  <a:srgbClr val="0070C0"/>
                </a:solidFill>
                <a:latin typeface="BIZ UDPゴシック" panose="020B0400000000000000" pitchFamily="50" charset="-128"/>
                <a:ea typeface="BIZ UDPゴシック" panose="020B0400000000000000" pitchFamily="50" charset="-128"/>
              </a:rPr>
              <a:t>４</a:t>
            </a:r>
            <a:r>
              <a:rPr lang="zh-CN" altLang="en-US" sz="1200" dirty="0">
                <a:solidFill>
                  <a:srgbClr val="0070C0"/>
                </a:solidFill>
                <a:latin typeface="BIZ UDPゴシック" panose="020B0400000000000000" pitchFamily="50" charset="-128"/>
                <a:ea typeface="BIZ UDPゴシック" panose="020B0400000000000000" pitchFamily="50" charset="-128"/>
              </a:rPr>
              <a:t>年</a:t>
            </a:r>
            <a:r>
              <a:rPr lang="en-US" altLang="zh-CN" sz="1200" dirty="0">
                <a:solidFill>
                  <a:srgbClr val="0070C0"/>
                </a:solidFill>
                <a:latin typeface="BIZ UDPゴシック" panose="020B0400000000000000" pitchFamily="50" charset="-128"/>
                <a:ea typeface="BIZ UDPゴシック" panose="020B0400000000000000" pitchFamily="50" charset="-128"/>
              </a:rPr>
              <a:t>12</a:t>
            </a:r>
            <a:r>
              <a:rPr lang="zh-CN" altLang="en-US" sz="1200" dirty="0">
                <a:solidFill>
                  <a:srgbClr val="0070C0"/>
                </a:solidFill>
                <a:latin typeface="BIZ UDPゴシック" panose="020B0400000000000000" pitchFamily="50" charset="-128"/>
                <a:ea typeface="BIZ UDPゴシック" panose="020B0400000000000000" pitchFamily="50" charset="-128"/>
              </a:rPr>
              <a:t>月発行</a:t>
            </a:r>
            <a:r>
              <a:rPr lang="en-US" altLang="zh-CN" sz="1200" dirty="0">
                <a:solidFill>
                  <a:srgbClr val="0E6EB8"/>
                </a:solidFill>
                <a:latin typeface="BIZ UDPゴシック" panose="020B0400000000000000" pitchFamily="50" charset="-128"/>
                <a:ea typeface="BIZ UDPゴシック" panose="020B0400000000000000" pitchFamily="50" charset="-128"/>
              </a:rPr>
              <a:t>)</a:t>
            </a:r>
            <a:endParaRPr lang="zh-CN" altLang="en-US" sz="1200" dirty="0">
              <a:solidFill>
                <a:srgbClr val="0E6EB8"/>
              </a:solidFill>
              <a:latin typeface="BIZ UDPゴシック" panose="020B0400000000000000" pitchFamily="50" charset="-128"/>
              <a:ea typeface="BIZ UDPゴシック" panose="020B0400000000000000" pitchFamily="50" charset="-128"/>
            </a:endParaRPr>
          </a:p>
          <a:p>
            <a:endParaRPr lang="en-US" altLang="ja-JP" b="1" spc="-150" dirty="0">
              <a:ln w="0">
                <a:solidFill>
                  <a:schemeClr val="accent1">
                    <a:lumMod val="50000"/>
                  </a:schemeClr>
                </a:solidFill>
              </a:ln>
              <a:gradFill flip="none" rotWithShape="1">
                <a:gsLst>
                  <a:gs pos="48000">
                    <a:schemeClr val="accent1">
                      <a:lumMod val="75000"/>
                      <a:tint val="66000"/>
                      <a:satMod val="160000"/>
                    </a:schemeClr>
                  </a:gs>
                  <a:gs pos="95000">
                    <a:schemeClr val="accent1">
                      <a:lumMod val="75000"/>
                      <a:tint val="44500"/>
                      <a:satMod val="160000"/>
                    </a:schemeClr>
                  </a:gs>
                  <a:gs pos="41000">
                    <a:schemeClr val="accent1">
                      <a:lumMod val="75000"/>
                      <a:tint val="23500"/>
                      <a:satMod val="160000"/>
                    </a:schemeClr>
                  </a:gs>
                </a:gsLst>
                <a:lin ang="16200000" scaled="1"/>
                <a:tileRect/>
              </a:gradFill>
              <a:latin typeface="Meiryo UI" panose="020B0604030504040204" pitchFamily="50" charset="-128"/>
              <a:ea typeface="Meiryo UI" panose="020B0604030504040204" pitchFamily="50" charset="-128"/>
            </a:endParaRPr>
          </a:p>
          <a:p>
            <a:endParaRPr kumimoji="1" lang="ja-JP" altLang="en-US" dirty="0"/>
          </a:p>
        </p:txBody>
      </p:sp>
      <p:pic>
        <p:nvPicPr>
          <p:cNvPr id="11" name="図 10"/>
          <p:cNvPicPr>
            <a:picLocks noChangeAspect="1"/>
          </p:cNvPicPr>
          <p:nvPr/>
        </p:nvPicPr>
        <p:blipFill>
          <a:blip r:embed="rId11" cstate="print">
            <a:extLst>
              <a:ext uri="{BEBA8EAE-BF5A-486C-A8C5-ECC9F3942E4B}">
                <a14:imgProps xmlns:a14="http://schemas.microsoft.com/office/drawing/2010/main">
                  <a14:imgLayer r:embed="rId12">
                    <a14:imgEffect>
                      <a14:backgroundRemoval t="3086" b="97927" l="5209" r="94276">
                        <a14:foregroundMark x1="44133" y1="22035" x2="43503" y2="40694"/>
                        <a14:foregroundMark x1="44762" y1="22565" x2="54722" y2="23337"/>
                        <a14:foregroundMark x1="54722" y1="23626" x2="56611" y2="37030"/>
                        <a14:foregroundMark x1="51345" y1="29942" x2="53520" y2="37801"/>
                        <a14:foregroundMark x1="56325" y1="28062" x2="57241" y2="36210"/>
                        <a14:foregroundMark x1="66571" y1="21263" x2="68174" y2="34137"/>
                        <a14:foregroundMark x1="66571" y1="21794" x2="73154" y2="19142"/>
                        <a14:foregroundMark x1="73784" y1="19672" x2="75329" y2="36500"/>
                        <a14:foregroundMark x1="71551" y1="28062" x2="71551" y2="34378"/>
                        <a14:foregroundMark x1="74986" y1="25699" x2="75615" y2="34908"/>
                        <a14:foregroundMark x1="43217" y1="43298" x2="76588" y2="37560"/>
                      </a14:backgroundRemoval>
                    </a14:imgEffect>
                  </a14:imgLayer>
                </a14:imgProps>
              </a:ext>
              <a:ext uri="{28A0092B-C50C-407E-A947-70E740481C1C}">
                <a14:useLocalDpi xmlns:a14="http://schemas.microsoft.com/office/drawing/2010/main" val="0"/>
              </a:ext>
            </a:extLst>
          </a:blip>
          <a:stretch>
            <a:fillRect/>
          </a:stretch>
        </p:blipFill>
        <p:spPr>
          <a:xfrm>
            <a:off x="47991" y="10468675"/>
            <a:ext cx="1951115" cy="2316073"/>
          </a:xfrm>
          <a:prstGeom prst="rect">
            <a:avLst/>
          </a:prstGeom>
        </p:spPr>
      </p:pic>
      <p:sp>
        <p:nvSpPr>
          <p:cNvPr id="59" name="テキスト ボックス 58"/>
          <p:cNvSpPr txBox="1"/>
          <p:nvPr/>
        </p:nvSpPr>
        <p:spPr>
          <a:xfrm>
            <a:off x="74452" y="12793090"/>
            <a:ext cx="1811297" cy="276999"/>
          </a:xfrm>
          <a:prstGeom prst="rect">
            <a:avLst/>
          </a:prstGeom>
          <a:noFill/>
        </p:spPr>
        <p:txBody>
          <a:bodyPr wrap="square" rtlCol="0">
            <a:spAutoFit/>
          </a:bodyPr>
          <a:lstStyle/>
          <a:p>
            <a:r>
              <a:rPr lang="ja-JP" altLang="en-US" sz="1200" dirty="0"/>
              <a:t>Ⓒ</a:t>
            </a:r>
            <a:r>
              <a:rPr lang="en-US" altLang="ja-JP" sz="1200" dirty="0"/>
              <a:t>2014 </a:t>
            </a:r>
            <a:r>
              <a:rPr lang="ja-JP" altLang="en-US" sz="1200" dirty="0"/>
              <a:t>大阪府も</a:t>
            </a:r>
            <a:r>
              <a:rPr lang="ja-JP" altLang="en-US" sz="1200" dirty="0" err="1"/>
              <a:t>ずやん</a:t>
            </a:r>
            <a:endParaRPr kumimoji="1" lang="ja-JP" altLang="en-US" sz="1200" dirty="0"/>
          </a:p>
        </p:txBody>
      </p:sp>
      <p:pic>
        <p:nvPicPr>
          <p:cNvPr id="13" name="図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22533" y="10097496"/>
            <a:ext cx="1812613" cy="2220660"/>
          </a:xfrm>
          <a:prstGeom prst="rect">
            <a:avLst/>
          </a:prstGeom>
        </p:spPr>
      </p:pic>
      <p:pic>
        <p:nvPicPr>
          <p:cNvPr id="34" name="図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05019" y="12356653"/>
            <a:ext cx="519947" cy="808188"/>
          </a:xfrm>
          <a:prstGeom prst="rect">
            <a:avLst/>
          </a:prstGeom>
        </p:spPr>
      </p:pic>
      <p:pic>
        <p:nvPicPr>
          <p:cNvPr id="35" name="図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08880" y="12742119"/>
            <a:ext cx="863060" cy="1018023"/>
          </a:xfrm>
          <a:prstGeom prst="rect">
            <a:avLst/>
          </a:prstGeom>
        </p:spPr>
      </p:pic>
      <p:pic>
        <p:nvPicPr>
          <p:cNvPr id="5" name="図 4"/>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brightnessContrast bright="20000" contrast="40000"/>
                    </a14:imgEffect>
                  </a14:imgLayer>
                </a14:imgProps>
              </a:ext>
            </a:extLst>
          </a:blip>
          <a:stretch>
            <a:fillRect/>
          </a:stretch>
        </p:blipFill>
        <p:spPr>
          <a:xfrm>
            <a:off x="2128616" y="1258810"/>
            <a:ext cx="2739267" cy="2044229"/>
          </a:xfrm>
          <a:prstGeom prst="rect">
            <a:avLst/>
          </a:prstGeom>
        </p:spPr>
      </p:pic>
      <p:pic>
        <p:nvPicPr>
          <p:cNvPr id="28" name="図 27"/>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brightnessContrast contrast="40000"/>
                    </a14:imgEffect>
                  </a14:imgLayer>
                </a14:imgProps>
              </a:ext>
            </a:extLst>
          </a:blip>
          <a:stretch>
            <a:fillRect/>
          </a:stretch>
        </p:blipFill>
        <p:spPr>
          <a:xfrm>
            <a:off x="543643" y="5523031"/>
            <a:ext cx="2739267" cy="1954599"/>
          </a:xfrm>
          <a:prstGeom prst="rect">
            <a:avLst/>
          </a:prstGeom>
        </p:spPr>
      </p:pic>
      <p:pic>
        <p:nvPicPr>
          <p:cNvPr id="30" name="図 29"/>
          <p:cNvPicPr>
            <a:picLocks noChangeAspect="1"/>
          </p:cNvPicPr>
          <p:nvPr/>
        </p:nvPicPr>
        <p:blipFill rotWithShape="1">
          <a:blip r:embed="rId20">
            <a:extLst>
              <a:ext uri="{BEBA8EAE-BF5A-486C-A8C5-ECC9F3942E4B}">
                <a14:imgProps xmlns:a14="http://schemas.microsoft.com/office/drawing/2010/main">
                  <a14:imgLayer r:embed="rId21">
                    <a14:imgEffect>
                      <a14:sharpenSoften amount="50000"/>
                    </a14:imgEffect>
                    <a14:imgEffect>
                      <a14:brightnessContrast contrast="40000"/>
                    </a14:imgEffect>
                  </a14:imgLayer>
                </a14:imgProps>
              </a:ext>
            </a:extLst>
          </a:blip>
          <a:srcRect l="11340"/>
          <a:stretch/>
        </p:blipFill>
        <p:spPr>
          <a:xfrm>
            <a:off x="5568351" y="9885416"/>
            <a:ext cx="2777343" cy="2085788"/>
          </a:xfrm>
          <a:prstGeom prst="rect">
            <a:avLst/>
          </a:prstGeom>
        </p:spPr>
      </p:pic>
      <p:pic>
        <p:nvPicPr>
          <p:cNvPr id="31" name="図 30"/>
          <p:cNvPicPr>
            <a:picLocks noChangeAspect="1"/>
          </p:cNvPicPr>
          <p:nvPr/>
        </p:nvPicPr>
        <p:blipFill rotWithShape="1">
          <a:blip r:embed="rId22">
            <a:extLst>
              <a:ext uri="{BEBA8EAE-BF5A-486C-A8C5-ECC9F3942E4B}">
                <a14:imgProps xmlns:a14="http://schemas.microsoft.com/office/drawing/2010/main">
                  <a14:imgLayer r:embed="rId23">
                    <a14:imgEffect>
                      <a14:sharpenSoften amount="50000"/>
                    </a14:imgEffect>
                    <a14:imgEffect>
                      <a14:brightnessContrast contrast="40000"/>
                    </a14:imgEffect>
                  </a14:imgLayer>
                </a14:imgProps>
              </a:ext>
            </a:extLst>
          </a:blip>
          <a:srcRect t="-1210" b="6010"/>
          <a:stretch/>
        </p:blipFill>
        <p:spPr>
          <a:xfrm>
            <a:off x="3990756" y="5519329"/>
            <a:ext cx="2748180" cy="1969853"/>
          </a:xfrm>
          <a:prstGeom prst="rect">
            <a:avLst/>
          </a:prstGeom>
        </p:spPr>
      </p:pic>
      <p:pic>
        <p:nvPicPr>
          <p:cNvPr id="36" name="図 35"/>
          <p:cNvPicPr>
            <a:picLocks noChangeAspect="1"/>
          </p:cNvPicPr>
          <p:nvPr/>
        </p:nvPicPr>
        <p:blipFill>
          <a:blip r:embed="rId24"/>
          <a:stretch>
            <a:fillRect/>
          </a:stretch>
        </p:blipFill>
        <p:spPr>
          <a:xfrm>
            <a:off x="6265081" y="6816807"/>
            <a:ext cx="678472" cy="1087963"/>
          </a:xfrm>
          <a:prstGeom prst="rect">
            <a:avLst/>
          </a:prstGeom>
        </p:spPr>
      </p:pic>
      <p:pic>
        <p:nvPicPr>
          <p:cNvPr id="37" name="図 36"/>
          <p:cNvPicPr>
            <a:picLocks noChangeAspect="1"/>
          </p:cNvPicPr>
          <p:nvPr/>
        </p:nvPicPr>
        <p:blipFill rotWithShape="1">
          <a:blip r:embed="rId25"/>
          <a:srcRect l="50757" r="-1257"/>
          <a:stretch/>
        </p:blipFill>
        <p:spPr>
          <a:xfrm>
            <a:off x="319264" y="6823526"/>
            <a:ext cx="895840" cy="1152116"/>
          </a:xfrm>
          <a:prstGeom prst="rect">
            <a:avLst/>
          </a:prstGeom>
        </p:spPr>
      </p:pic>
      <p:pic>
        <p:nvPicPr>
          <p:cNvPr id="60" name="図 59"/>
          <p:cNvPicPr>
            <a:picLocks noChangeAspect="1"/>
          </p:cNvPicPr>
          <p:nvPr/>
        </p:nvPicPr>
        <p:blipFill>
          <a:blip r:embed="rId26">
            <a:extLst>
              <a:ext uri="{BEBA8EAE-BF5A-486C-A8C5-ECC9F3942E4B}">
                <a14:imgProps xmlns:a14="http://schemas.microsoft.com/office/drawing/2010/main">
                  <a14:imgLayer r:embed="rId27">
                    <a14:imgEffect>
                      <a14:sharpenSoften amount="50000"/>
                    </a14:imgEffect>
                    <a14:imgEffect>
                      <a14:brightnessContrast contrast="40000"/>
                    </a14:imgEffect>
                  </a14:imgLayer>
                </a14:imgProps>
              </a:ext>
            </a:extLst>
          </a:blip>
          <a:stretch>
            <a:fillRect/>
          </a:stretch>
        </p:blipFill>
        <p:spPr>
          <a:xfrm>
            <a:off x="2143124" y="9856000"/>
            <a:ext cx="2741545" cy="2091241"/>
          </a:xfrm>
          <a:prstGeom prst="rect">
            <a:avLst/>
          </a:prstGeom>
        </p:spPr>
      </p:pic>
      <p:pic>
        <p:nvPicPr>
          <p:cNvPr id="61" name="図形 6" descr="DSC_0064"/>
          <p:cNvPicPr>
            <a:picLocks noChangeAspect="1"/>
          </p:cNvPicPr>
          <p:nvPr/>
        </p:nvPicPr>
        <p:blipFill>
          <a:blip r:embed="rId28">
            <a:extLst>
              <a:ext uri="{BEBA8EAE-BF5A-486C-A8C5-ECC9F3942E4B}">
                <a14:imgProps xmlns:a14="http://schemas.microsoft.com/office/drawing/2010/main">
                  <a14:imgLayer r:embed="rId29">
                    <a14:imgEffect>
                      <a14:sharpenSoften amount="50000"/>
                    </a14:imgEffect>
                    <a14:imgEffect>
                      <a14:brightnessContrast bright="20000" contrast="20000"/>
                    </a14:imgEffect>
                  </a14:imgLayer>
                </a14:imgProps>
              </a:ext>
            </a:extLst>
          </a:blip>
          <a:stretch>
            <a:fillRect/>
          </a:stretch>
        </p:blipFill>
        <p:spPr>
          <a:xfrm>
            <a:off x="5623387" y="1289298"/>
            <a:ext cx="2733216" cy="2026884"/>
          </a:xfrm>
          <a:prstGeom prst="rect">
            <a:avLst/>
          </a:prstGeom>
        </p:spPr>
      </p:pic>
      <p:pic>
        <p:nvPicPr>
          <p:cNvPr id="62" name="図 61"/>
          <p:cNvPicPr>
            <a:picLocks noChangeAspect="1"/>
          </p:cNvPicPr>
          <p:nvPr/>
        </p:nvPicPr>
        <p:blipFill>
          <a:blip r:embed="rId30">
            <a:lum contrast="45000"/>
          </a:blip>
          <a:stretch>
            <a:fillRect/>
          </a:stretch>
        </p:blipFill>
        <p:spPr>
          <a:xfrm>
            <a:off x="7403016" y="5527604"/>
            <a:ext cx="2741545" cy="2000870"/>
          </a:xfrm>
          <a:prstGeom prst="rect">
            <a:avLst/>
          </a:prstGeom>
        </p:spPr>
      </p:pic>
      <p:pic>
        <p:nvPicPr>
          <p:cNvPr id="4" name="図 3"/>
          <p:cNvPicPr>
            <a:picLocks noChangeAspect="1"/>
          </p:cNvPicPr>
          <p:nvPr/>
        </p:nvPicPr>
        <p:blipFill>
          <a:blip r:embed="rId31"/>
          <a:stretch>
            <a:fillRect/>
          </a:stretch>
        </p:blipFill>
        <p:spPr>
          <a:xfrm>
            <a:off x="3665469" y="10945895"/>
            <a:ext cx="1480531" cy="1027209"/>
          </a:xfrm>
          <a:prstGeom prst="rect">
            <a:avLst/>
          </a:prstGeom>
        </p:spPr>
      </p:pic>
      <p:sp>
        <p:nvSpPr>
          <p:cNvPr id="38" name="テキスト ボックス 37"/>
          <p:cNvSpPr txBox="1"/>
          <p:nvPr/>
        </p:nvSpPr>
        <p:spPr>
          <a:xfrm>
            <a:off x="6147656" y="3262783"/>
            <a:ext cx="1794796" cy="215444"/>
          </a:xfrm>
          <a:prstGeom prst="rect">
            <a:avLst/>
          </a:prstGeom>
          <a:noFill/>
        </p:spPr>
        <p:txBody>
          <a:bodyPr wrap="square" rtlCol="0">
            <a:spAutoFit/>
          </a:bodyPr>
          <a:lstStyle/>
          <a:p>
            <a:r>
              <a:rPr kumimoji="1" lang="ja-JP" altLang="en-US" sz="800" dirty="0" smtClean="0">
                <a:latin typeface="BIZ UDゴシック" panose="020B0400000000000000" pitchFamily="49" charset="-128"/>
                <a:ea typeface="BIZ UDゴシック" panose="020B0400000000000000" pitchFamily="49" charset="-128"/>
              </a:rPr>
              <a:t>くすがおか</a:t>
            </a:r>
            <a:endParaRPr kumimoji="1" lang="ja-JP" altLang="en-US" sz="800" dirty="0">
              <a:latin typeface="BIZ UDゴシック" panose="020B0400000000000000" pitchFamily="49" charset="-128"/>
              <a:ea typeface="BIZ UDゴシック" panose="020B0400000000000000" pitchFamily="49" charset="-128"/>
            </a:endParaRPr>
          </a:p>
        </p:txBody>
      </p:sp>
      <p:sp>
        <p:nvSpPr>
          <p:cNvPr id="63" name="テキスト ボックス 62"/>
          <p:cNvSpPr txBox="1"/>
          <p:nvPr/>
        </p:nvSpPr>
        <p:spPr>
          <a:xfrm>
            <a:off x="7610656" y="7474134"/>
            <a:ext cx="1794796"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せんさん</a:t>
            </a:r>
          </a:p>
        </p:txBody>
      </p:sp>
      <p:sp>
        <p:nvSpPr>
          <p:cNvPr id="64" name="テキスト ボックス 63"/>
          <p:cNvSpPr txBox="1"/>
          <p:nvPr/>
        </p:nvSpPr>
        <p:spPr>
          <a:xfrm>
            <a:off x="1098485" y="7437334"/>
            <a:ext cx="1794796" cy="215444"/>
          </a:xfrm>
          <a:prstGeom prst="rect">
            <a:avLst/>
          </a:prstGeom>
          <a:noFill/>
        </p:spPr>
        <p:txBody>
          <a:bodyPr wrap="square" rtlCol="0">
            <a:spAutoFit/>
          </a:bodyPr>
          <a:lstStyle/>
          <a:p>
            <a:r>
              <a:rPr kumimoji="1" lang="ja-JP" altLang="en-US" sz="800" dirty="0" smtClean="0">
                <a:latin typeface="BIZ UDゴシック" panose="020B0400000000000000" pitchFamily="49" charset="-128"/>
                <a:ea typeface="BIZ UDゴシック" panose="020B0400000000000000" pitchFamily="49" charset="-128"/>
              </a:rPr>
              <a:t>あかだみなみ</a:t>
            </a:r>
            <a:endParaRPr kumimoji="1" lang="ja-JP" altLang="en-US" sz="800" dirty="0">
              <a:latin typeface="BIZ UDゴシック" panose="020B0400000000000000" pitchFamily="49" charset="-128"/>
              <a:ea typeface="BIZ UDゴシック" panose="020B0400000000000000" pitchFamily="49" charset="-128"/>
            </a:endParaRPr>
          </a:p>
        </p:txBody>
      </p:sp>
      <p:sp>
        <p:nvSpPr>
          <p:cNvPr id="65" name="テキスト ボックス 64"/>
          <p:cNvSpPr txBox="1"/>
          <p:nvPr/>
        </p:nvSpPr>
        <p:spPr>
          <a:xfrm>
            <a:off x="4296494" y="7452827"/>
            <a:ext cx="1794796" cy="215444"/>
          </a:xfrm>
          <a:prstGeom prst="rect">
            <a:avLst/>
          </a:prstGeom>
          <a:noFill/>
        </p:spPr>
        <p:txBody>
          <a:bodyPr wrap="square" rtlCol="0">
            <a:spAutoFit/>
          </a:bodyPr>
          <a:lstStyle/>
          <a:p>
            <a:r>
              <a:rPr kumimoji="1" lang="ja-JP" altLang="en-US" sz="800" dirty="0" smtClean="0">
                <a:latin typeface="BIZ UDゴシック" panose="020B0400000000000000" pitchFamily="49" charset="-128"/>
                <a:ea typeface="BIZ UDゴシック" panose="020B0400000000000000" pitchFamily="49" charset="-128"/>
              </a:rPr>
              <a:t>くさか</a:t>
            </a:r>
            <a:endParaRPr kumimoji="1" lang="ja-JP" altLang="en-US" sz="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1506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1092</Words>
  <Application>Microsoft Office PowerPoint</Application>
  <PresentationFormat>ユーザー設定</PresentationFormat>
  <Paragraphs>105</Paragraphs>
  <Slides>2</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vt:i4>
      </vt:variant>
    </vt:vector>
  </HeadingPairs>
  <TitlesOfParts>
    <vt:vector size="13" baseType="lpstr">
      <vt:lpstr>BIZ UDPゴシック</vt:lpstr>
      <vt:lpstr>BIZ UDゴシック</vt:lpstr>
      <vt:lpstr>HGP創英角ﾎﾟｯﾌﾟ体</vt:lpstr>
      <vt:lpstr>HG丸ｺﾞｼｯｸM-PRO</vt:lpstr>
      <vt:lpstr>Meiryo UI</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2022-11-16T01:35:22Z</dcterms:created>
  <dcterms:modified xsi:type="dcterms:W3CDTF">2022-12-05T00:05:27Z</dcterms:modified>
</cp:coreProperties>
</file>