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72" r:id="rId1"/>
    <p:sldMasterId id="2147484201" r:id="rId2"/>
  </p:sldMasterIdLst>
  <p:notesMasterIdLst>
    <p:notesMasterId r:id="rId5"/>
  </p:notesMasterIdLst>
  <p:sldIdLst>
    <p:sldId id="256" r:id="rId3"/>
    <p:sldId id="266" r:id="rId4"/>
  </p:sldIdLst>
  <p:sldSz cx="10691813" cy="1511935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709"/>
    <a:srgbClr val="212732"/>
    <a:srgbClr val="01F9D0"/>
    <a:srgbClr val="1308F2"/>
    <a:srgbClr val="F36C07"/>
    <a:srgbClr val="6DEAFB"/>
    <a:srgbClr val="FBBDFB"/>
    <a:srgbClr val="F66AF6"/>
    <a:srgbClr val="928273"/>
    <a:srgbClr val="FFE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94660"/>
  </p:normalViewPr>
  <p:slideViewPr>
    <p:cSldViewPr snapToGrid="0" showGuides="1">
      <p:cViewPr varScale="1">
        <p:scale>
          <a:sx n="34" d="100"/>
          <a:sy n="34" d="100"/>
        </p:scale>
        <p:origin x="2460" y="84"/>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6"/>
            <a:ext cx="2984656" cy="502535"/>
          </a:xfrm>
          <a:prstGeom prst="rect">
            <a:avLst/>
          </a:prstGeom>
        </p:spPr>
        <p:txBody>
          <a:bodyPr vert="horz" lIns="92265" tIns="46134" rIns="92265" bIns="461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901" y="6"/>
            <a:ext cx="2984656" cy="502535"/>
          </a:xfrm>
          <a:prstGeom prst="rect">
            <a:avLst/>
          </a:prstGeom>
        </p:spPr>
        <p:txBody>
          <a:bodyPr vert="horz" lIns="92265" tIns="46134" rIns="92265" bIns="46134" rtlCol="0"/>
          <a:lstStyle>
            <a:lvl1pPr algn="r">
              <a:defRPr sz="1200"/>
            </a:lvl1pPr>
          </a:lstStyle>
          <a:p>
            <a:fld id="{13F6EEA4-E241-4C4E-9511-F5EA23A63D7E}" type="datetimeFigureOut">
              <a:rPr kumimoji="1" lang="ja-JP" altLang="en-US" smtClean="0"/>
              <a:t>2022/5/27</a:t>
            </a:fld>
            <a:endParaRPr kumimoji="1" lang="ja-JP" altLang="en-US"/>
          </a:p>
        </p:txBody>
      </p:sp>
      <p:sp>
        <p:nvSpPr>
          <p:cNvPr id="4" name="スライド イメージ プレースホルダー 3"/>
          <p:cNvSpPr>
            <a:spLocks noGrp="1" noRot="1" noChangeAspect="1"/>
          </p:cNvSpPr>
          <p:nvPr>
            <p:ph type="sldImg" idx="2"/>
          </p:nvPr>
        </p:nvSpPr>
        <p:spPr>
          <a:xfrm>
            <a:off x="2247900" y="1252538"/>
            <a:ext cx="2392363" cy="3382962"/>
          </a:xfrm>
          <a:prstGeom prst="rect">
            <a:avLst/>
          </a:prstGeom>
          <a:noFill/>
          <a:ln w="12700">
            <a:solidFill>
              <a:prstClr val="black"/>
            </a:solidFill>
          </a:ln>
        </p:spPr>
        <p:txBody>
          <a:bodyPr vert="horz" lIns="92265" tIns="46134" rIns="92265" bIns="46134" rtlCol="0" anchor="ctr"/>
          <a:lstStyle/>
          <a:p>
            <a:endParaRPr lang="ja-JP" altLang="en-US"/>
          </a:p>
        </p:txBody>
      </p:sp>
      <p:sp>
        <p:nvSpPr>
          <p:cNvPr id="5" name="ノート プレースホルダー 4"/>
          <p:cNvSpPr>
            <a:spLocks noGrp="1"/>
          </p:cNvSpPr>
          <p:nvPr>
            <p:ph type="body" sz="quarter" idx="3"/>
          </p:nvPr>
        </p:nvSpPr>
        <p:spPr>
          <a:xfrm>
            <a:off x="689145" y="4822101"/>
            <a:ext cx="5509888" cy="3945062"/>
          </a:xfrm>
          <a:prstGeom prst="rect">
            <a:avLst/>
          </a:prstGeom>
        </p:spPr>
        <p:txBody>
          <a:bodyPr vert="horz" lIns="92265" tIns="46134" rIns="92265" bIns="4613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517771"/>
            <a:ext cx="2984656" cy="502535"/>
          </a:xfrm>
          <a:prstGeom prst="rect">
            <a:avLst/>
          </a:prstGeom>
        </p:spPr>
        <p:txBody>
          <a:bodyPr vert="horz" lIns="92265" tIns="46134" rIns="92265" bIns="461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901" y="9517771"/>
            <a:ext cx="2984656" cy="502535"/>
          </a:xfrm>
          <a:prstGeom prst="rect">
            <a:avLst/>
          </a:prstGeom>
        </p:spPr>
        <p:txBody>
          <a:bodyPr vert="horz" lIns="92265" tIns="46134" rIns="92265" bIns="46134" rtlCol="0" anchor="b"/>
          <a:lstStyle>
            <a:lvl1pPr algn="r">
              <a:defRPr sz="1200"/>
            </a:lvl1pPr>
          </a:lstStyle>
          <a:p>
            <a:fld id="{0883186B-DA1E-4D01-A0CF-566B0AB838C4}" type="slidenum">
              <a:rPr kumimoji="1" lang="ja-JP" altLang="en-US" smtClean="0"/>
              <a:t>‹#›</a:t>
            </a:fld>
            <a:endParaRPr kumimoji="1" lang="ja-JP" altLang="en-US"/>
          </a:p>
        </p:txBody>
      </p:sp>
    </p:spTree>
    <p:extLst>
      <p:ext uri="{BB962C8B-B14F-4D97-AF65-F5344CB8AC3E}">
        <p14:creationId xmlns:p14="http://schemas.microsoft.com/office/powerpoint/2010/main" val="93339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7900" y="1252538"/>
            <a:ext cx="2392363" cy="33829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20F70F-B0AD-46C7-AC25-D149F1F31A7E}" type="slidenum">
              <a:rPr kumimoji="1" lang="ja-JP" altLang="en-US" smtClean="0"/>
              <a:t>2</a:t>
            </a:fld>
            <a:endParaRPr kumimoji="1" lang="ja-JP" altLang="en-US"/>
          </a:p>
        </p:txBody>
      </p:sp>
    </p:spTree>
    <p:extLst>
      <p:ext uri="{BB962C8B-B14F-4D97-AF65-F5344CB8AC3E}">
        <p14:creationId xmlns:p14="http://schemas.microsoft.com/office/powerpoint/2010/main" val="323282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2479172"/>
            <a:ext cx="8018860" cy="5263774"/>
          </a:xfrm>
        </p:spPr>
        <p:txBody>
          <a:bodyPr anchor="b">
            <a:normAutofit/>
          </a:bodyPr>
          <a:lstStyle>
            <a:lvl1pPr algn="ctr">
              <a:defRPr sz="5262"/>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normAutofit/>
          </a:bodyPr>
          <a:lstStyle>
            <a:lvl1pPr marL="0" indent="0" algn="ctr">
              <a:buNone/>
              <a:defRPr sz="2105">
                <a:solidFill>
                  <a:schemeClr val="tx1">
                    <a:lumMod val="75000"/>
                    <a:lumOff val="25000"/>
                  </a:schemeClr>
                </a:solidFill>
              </a:defRPr>
            </a:lvl1pPr>
            <a:lvl2pPr marL="400964" indent="0" algn="ctr">
              <a:buNone/>
              <a:defRPr sz="2456"/>
            </a:lvl2pPr>
            <a:lvl3pPr marL="801929" indent="0" algn="ctr">
              <a:buNone/>
              <a:defRPr sz="2105"/>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1001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0908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794465"/>
            <a:ext cx="2305422" cy="12812950"/>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735062" y="794466"/>
            <a:ext cx="6782619" cy="1281294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7672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6477" y="2474395"/>
            <a:ext cx="8018860" cy="5263774"/>
          </a:xfrm>
        </p:spPr>
        <p:txBody>
          <a:bodyPr anchor="b"/>
          <a:lstStyle>
            <a:lvl1pPr algn="ctr">
              <a:defRPr sz="5262"/>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36477" y="7941160"/>
            <a:ext cx="8018860" cy="3650342"/>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25049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40466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9493" y="3769340"/>
            <a:ext cx="9221689" cy="6289229"/>
          </a:xfrm>
        </p:spPr>
        <p:txBody>
          <a:bodyPr anchor="b"/>
          <a:lstStyle>
            <a:lvl1pPr>
              <a:defRPr sz="5262"/>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9493" y="10118067"/>
            <a:ext cx="9221689" cy="3307357"/>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65724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35062" y="4024827"/>
            <a:ext cx="4544021" cy="959308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12730" y="4024827"/>
            <a:ext cx="4544021" cy="959308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11038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804967"/>
            <a:ext cx="9221689" cy="2922375"/>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36455" y="3706342"/>
            <a:ext cx="4523138" cy="1816421"/>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36455" y="5522763"/>
            <a:ext cx="4523138" cy="812315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412730" y="3706342"/>
            <a:ext cx="4545413" cy="1816421"/>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412730" y="5522763"/>
            <a:ext cx="4545413" cy="812315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08375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880568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815705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1007957"/>
            <a:ext cx="3448388" cy="3527848"/>
          </a:xfrm>
        </p:spPr>
        <p:txBody>
          <a:bodyPr anchor="b"/>
          <a:lstStyle>
            <a:lvl1pPr>
              <a:defRPr sz="2806"/>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45413" y="2176908"/>
            <a:ext cx="5412730" cy="10744538"/>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36455" y="4535805"/>
            <a:ext cx="3448388" cy="840314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58971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116722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1007957"/>
            <a:ext cx="3448388" cy="3527848"/>
          </a:xfrm>
        </p:spPr>
        <p:txBody>
          <a:bodyPr anchor="b"/>
          <a:lstStyle>
            <a:lvl1pPr>
              <a:defRPr sz="2806"/>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545413" y="2176908"/>
            <a:ext cx="5412730" cy="10744538"/>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kumimoji="1" lang="ja-JP" altLang="en-US"/>
          </a:p>
        </p:txBody>
      </p:sp>
      <p:sp>
        <p:nvSpPr>
          <p:cNvPr id="4" name="テキスト プレースホルダー 3"/>
          <p:cNvSpPr>
            <a:spLocks noGrp="1"/>
          </p:cNvSpPr>
          <p:nvPr>
            <p:ph type="body" sz="half" idx="2"/>
          </p:nvPr>
        </p:nvSpPr>
        <p:spPr>
          <a:xfrm>
            <a:off x="736455" y="4535805"/>
            <a:ext cx="3448388" cy="840314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719562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84517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51329" y="804966"/>
            <a:ext cx="2305422" cy="1281295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35062" y="804966"/>
            <a:ext cx="6782619" cy="1281295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11009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3" y="3775258"/>
            <a:ext cx="9221689" cy="6285858"/>
          </a:xfrm>
        </p:spPr>
        <p:txBody>
          <a:bodyPr anchor="b">
            <a:normAutofit/>
          </a:bodyPr>
          <a:lstStyle>
            <a:lvl1pPr>
              <a:defRPr sz="5262"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3" y="10036871"/>
            <a:ext cx="9221689" cy="3307357"/>
          </a:xfrm>
        </p:spPr>
        <p:txBody>
          <a:bodyPr anchor="t">
            <a:normAutofit/>
          </a:bodyPr>
          <a:lstStyle>
            <a:lvl1pPr marL="0" indent="0">
              <a:buNone/>
              <a:defRPr sz="2105">
                <a:solidFill>
                  <a:schemeClr val="tx1">
                    <a:lumMod val="75000"/>
                    <a:lumOff val="25000"/>
                  </a:schemeClr>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43985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41137" y="4031828"/>
            <a:ext cx="4544021" cy="959308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4031828"/>
            <a:ext cx="4544021" cy="959308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82848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1137" y="3707858"/>
            <a:ext cx="4521746" cy="1820360"/>
          </a:xfrm>
        </p:spPr>
        <p:txBody>
          <a:bodyPr anchor="b">
            <a:normAutofit/>
          </a:bodyPr>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smtClean="0"/>
              <a:t>マスター テキストの書式設定</a:t>
            </a:r>
          </a:p>
        </p:txBody>
      </p:sp>
      <p:sp>
        <p:nvSpPr>
          <p:cNvPr id="4" name="Content Placeholder 3"/>
          <p:cNvSpPr>
            <a:spLocks noGrp="1"/>
          </p:cNvSpPr>
          <p:nvPr>
            <p:ph sz="half" idx="2"/>
          </p:nvPr>
        </p:nvSpPr>
        <p:spPr>
          <a:xfrm>
            <a:off x="741137" y="5528220"/>
            <a:ext cx="4521746" cy="811419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707859"/>
            <a:ext cx="4544021" cy="1820358"/>
          </a:xfrm>
        </p:spPr>
        <p:txBody>
          <a:bodyPr anchor="b"/>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528220"/>
            <a:ext cx="4544021" cy="811419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96798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0667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39159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7735" y="1007958"/>
            <a:ext cx="3448110" cy="3527842"/>
          </a:xfrm>
        </p:spPr>
        <p:txBody>
          <a:bodyPr anchor="b">
            <a:normAutofit/>
          </a:bodyPr>
          <a:lstStyle>
            <a:lvl1pPr>
              <a:defRPr sz="2806"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4021" y="2183906"/>
            <a:ext cx="5412730" cy="10751538"/>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7735" y="4535804"/>
            <a:ext cx="3448110" cy="8399641"/>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79210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7735" y="1007957"/>
            <a:ext cx="3448110" cy="3527848"/>
          </a:xfrm>
        </p:spPr>
        <p:txBody>
          <a:bodyPr anchor="b">
            <a:normAutofit/>
          </a:bodyPr>
          <a:lstStyle>
            <a:lvl1pPr>
              <a:defRPr sz="2806"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544021" y="2183906"/>
            <a:ext cx="5412730" cy="10751538"/>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ja-JP" altLang="en-US" smtClean="0"/>
              <a:t>図を追加</a:t>
            </a:r>
            <a:endParaRPr lang="en-US" dirty="0"/>
          </a:p>
        </p:txBody>
      </p:sp>
      <p:sp>
        <p:nvSpPr>
          <p:cNvPr id="4" name="Text Placeholder 3"/>
          <p:cNvSpPr>
            <a:spLocks noGrp="1"/>
          </p:cNvSpPr>
          <p:nvPr>
            <p:ph type="body" sz="half" idx="2"/>
          </p:nvPr>
        </p:nvSpPr>
        <p:spPr>
          <a:xfrm>
            <a:off x="737735" y="4535805"/>
            <a:ext cx="3448110" cy="8399639"/>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2022/5/27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49498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1137" y="806365"/>
            <a:ext cx="9221689" cy="292237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1137" y="4031828"/>
            <a:ext cx="9221689" cy="959308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4013399"/>
            <a:ext cx="2405658" cy="804965"/>
          </a:xfrm>
          <a:prstGeom prst="rect">
            <a:avLst/>
          </a:prstGeom>
        </p:spPr>
        <p:txBody>
          <a:bodyPr vert="horz" lIns="91440" tIns="45720" rIns="91440" bIns="45720" rtlCol="0" anchor="ctr"/>
          <a:lstStyle>
            <a:lvl1pPr algn="l">
              <a:defRPr sz="965">
                <a:solidFill>
                  <a:schemeClr val="tx1">
                    <a:lumMod val="65000"/>
                    <a:lumOff val="35000"/>
                  </a:schemeClr>
                </a:solidFill>
              </a:defRPr>
            </a:lvl1pPr>
          </a:lstStyle>
          <a:p>
            <a:fld id="{8F80C0D2-A8FB-4921-92ED-673C58564FAA}" type="datetimeFigureOut">
              <a:rPr kumimoji="1" lang="ja-JP" altLang="en-US" smtClean="0"/>
              <a:t>2022/5/27</a:t>
            </a:fld>
            <a:endParaRPr kumimoji="1" lang="ja-JP" altLang="en-US"/>
          </a:p>
        </p:txBody>
      </p:sp>
      <p:sp>
        <p:nvSpPr>
          <p:cNvPr id="5" name="Footer Placeholder 4"/>
          <p:cNvSpPr>
            <a:spLocks noGrp="1"/>
          </p:cNvSpPr>
          <p:nvPr>
            <p:ph type="ftr" sz="quarter" idx="3"/>
          </p:nvPr>
        </p:nvSpPr>
        <p:spPr>
          <a:xfrm>
            <a:off x="3541663" y="14013399"/>
            <a:ext cx="3608487" cy="804965"/>
          </a:xfrm>
          <a:prstGeom prst="rect">
            <a:avLst/>
          </a:prstGeom>
        </p:spPr>
        <p:txBody>
          <a:bodyPr vert="horz" lIns="91440" tIns="45720" rIns="91440" bIns="45720" rtlCol="0" anchor="ctr"/>
          <a:lstStyle>
            <a:lvl1pPr algn="ctr">
              <a:defRPr sz="96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557168" y="14013399"/>
            <a:ext cx="2405658" cy="804965"/>
          </a:xfrm>
          <a:prstGeom prst="rect">
            <a:avLst/>
          </a:prstGeom>
        </p:spPr>
        <p:txBody>
          <a:bodyPr vert="horz" lIns="91440" tIns="45720" rIns="91440" bIns="45720" rtlCol="0" anchor="ctr"/>
          <a:lstStyle>
            <a:lvl1pPr algn="r">
              <a:defRPr sz="965">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127281480"/>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Wingdings 2" pitchFamily="18" charset="2"/>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Wingdings 2" pitchFamily="18" charset="2"/>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Wingdings 2" pitchFamily="18" charset="2"/>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5pPr>
      <a:lvl6pPr marL="2205304"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6pPr>
      <a:lvl7pPr marL="2606269"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7pPr>
      <a:lvl8pPr marL="3007233"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8pPr>
      <a:lvl9pPr marL="3408197"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9pPr>
    </p:bodyStyle>
    <p:otherStyle>
      <a:defPPr>
        <a:defRPr lang="en-US"/>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35062" y="804967"/>
            <a:ext cx="9221689" cy="2922375"/>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35062" y="14013399"/>
            <a:ext cx="2405658" cy="804965"/>
          </a:xfrm>
          <a:prstGeom prst="rect">
            <a:avLst/>
          </a:prstGeom>
        </p:spPr>
        <p:txBody>
          <a:bodyPr vert="horz" lIns="91440" tIns="45720" rIns="91440" bIns="45720" rtlCol="0" anchor="ctr"/>
          <a:lstStyle>
            <a:lvl1pPr algn="l">
              <a:defRPr sz="1052">
                <a:solidFill>
                  <a:schemeClr val="tx1">
                    <a:tint val="75000"/>
                  </a:schemeClr>
                </a:solidFill>
              </a:defRPr>
            </a:lvl1pPr>
          </a:lstStyle>
          <a:p>
            <a:fld id="{8F80C0D2-A8FB-4921-92ED-673C58564FAA}" type="datetimeFigureOut">
              <a:rPr kumimoji="1" lang="ja-JP" altLang="en-US" smtClean="0"/>
              <a:t>2022/5/27</a:t>
            </a:fld>
            <a:endParaRPr kumimoji="1" lang="ja-JP" altLang="en-US"/>
          </a:p>
        </p:txBody>
      </p:sp>
      <p:sp>
        <p:nvSpPr>
          <p:cNvPr id="5" name="フッター プレースホルダー 4"/>
          <p:cNvSpPr>
            <a:spLocks noGrp="1"/>
          </p:cNvSpPr>
          <p:nvPr>
            <p:ph type="ftr" sz="quarter" idx="3"/>
          </p:nvPr>
        </p:nvSpPr>
        <p:spPr>
          <a:xfrm>
            <a:off x="3541663" y="14013399"/>
            <a:ext cx="3608487" cy="804965"/>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551093" y="14013399"/>
            <a:ext cx="2405658" cy="804965"/>
          </a:xfrm>
          <a:prstGeom prst="rect">
            <a:avLst/>
          </a:prstGeom>
        </p:spPr>
        <p:txBody>
          <a:bodyPr vert="horz" lIns="91440" tIns="45720" rIns="91440" bIns="45720" rtlCol="0" anchor="ctr"/>
          <a:lstStyle>
            <a:lvl1pPr algn="r">
              <a:defRPr sz="1052">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50087348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jp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11" Type="http://schemas.openxmlformats.org/officeDocument/2006/relationships/image" Target="../media/image14.png"/><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https://twitter.com/osaka_chiantai/"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rgbClr val="F1F709"/>
          </a:fgClr>
          <a:bgClr>
            <a:schemeClr val="bg1"/>
          </a:bgClr>
        </a:pattFill>
        <a:effectLst/>
      </p:bgPr>
    </p:bg>
    <p:spTree>
      <p:nvGrpSpPr>
        <p:cNvPr id="1" name=""/>
        <p:cNvGrpSpPr/>
        <p:nvPr/>
      </p:nvGrpSpPr>
      <p:grpSpPr>
        <a:xfrm>
          <a:off x="0" y="0"/>
          <a:ext cx="0" cy="0"/>
          <a:chOff x="0" y="0"/>
          <a:chExt cx="0" cy="0"/>
        </a:xfrm>
      </p:grpSpPr>
      <p:sp>
        <p:nvSpPr>
          <p:cNvPr id="10" name="ドーナツ 9"/>
          <p:cNvSpPr/>
          <p:nvPr/>
        </p:nvSpPr>
        <p:spPr>
          <a:xfrm>
            <a:off x="1637825" y="7399901"/>
            <a:ext cx="7115985" cy="7038634"/>
          </a:xfrm>
          <a:prstGeom prst="donut">
            <a:avLst>
              <a:gd name="adj" fmla="val 138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正方形/長方形 3"/>
          <p:cNvSpPr/>
          <p:nvPr/>
        </p:nvSpPr>
        <p:spPr>
          <a:xfrm>
            <a:off x="546658" y="394092"/>
            <a:ext cx="8057372" cy="1908215"/>
          </a:xfrm>
          <a:prstGeom prst="rect">
            <a:avLst/>
          </a:prstGeom>
          <a:noFill/>
        </p:spPr>
        <p:txBody>
          <a:bodyPr wrap="square" lIns="91440" tIns="45720" rIns="91440" bIns="45720">
            <a:spAutoFit/>
          </a:bodyPr>
          <a:lstStyle/>
          <a:p>
            <a:r>
              <a:rPr lang="ja-JP" altLang="en-US" dirty="0" smtClean="0">
                <a:ln w="0">
                  <a:noFill/>
                </a:ln>
                <a:solidFill>
                  <a:srgbClr val="1308F2"/>
                </a:solidFill>
                <a:latin typeface="Meiryo UI" panose="020B0604030504040204" pitchFamily="50" charset="-128"/>
                <a:ea typeface="Meiryo UI" panose="020B0604030504040204" pitchFamily="50" charset="-128"/>
              </a:rPr>
              <a:t>大阪府 危機管理室 治安対策課</a:t>
            </a:r>
            <a:r>
              <a:rPr lang="en-US" altLang="ja-JP" dirty="0" smtClean="0">
                <a:ln w="0">
                  <a:noFill/>
                </a:ln>
                <a:solidFill>
                  <a:srgbClr val="1308F2"/>
                </a:solidFill>
                <a:latin typeface="Meiryo UI" panose="020B0604030504040204" pitchFamily="50" charset="-128"/>
                <a:ea typeface="Meiryo UI" panose="020B0604030504040204" pitchFamily="50" charset="-128"/>
              </a:rPr>
              <a:t>  </a:t>
            </a:r>
            <a:r>
              <a:rPr lang="ja-JP" altLang="en-US" dirty="0" smtClean="0">
                <a:ln w="0">
                  <a:noFill/>
                </a:ln>
                <a:solidFill>
                  <a:srgbClr val="1308F2"/>
                </a:solidFill>
                <a:latin typeface="Meiryo UI" panose="020B0604030504040204" pitchFamily="50" charset="-128"/>
                <a:ea typeface="Meiryo UI" panose="020B0604030504040204" pitchFamily="50" charset="-128"/>
              </a:rPr>
              <a:t>発行</a:t>
            </a:r>
            <a:endParaRPr lang="en-US" altLang="ja-JP" cap="none" spc="0" dirty="0" smtClean="0">
              <a:ln w="0">
                <a:noFill/>
              </a:ln>
              <a:solidFill>
                <a:srgbClr val="1308F2"/>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rgbClr val="1308F2"/>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rgbClr val="1308F2"/>
              </a:solidFill>
              <a:latin typeface="Meiryo UI" panose="020B0604030504040204" pitchFamily="50" charset="-128"/>
              <a:ea typeface="Meiryo UI" panose="020B0604030504040204" pitchFamily="50" charset="-128"/>
            </a:endParaRPr>
          </a:p>
          <a:p>
            <a:r>
              <a:rPr lang="zh-CN" altLang="en-US" sz="2000" b="1" dirty="0" smtClean="0">
                <a:ln w="0">
                  <a:noFill/>
                </a:ln>
                <a:solidFill>
                  <a:srgbClr val="1308F2"/>
                </a:solidFill>
                <a:latin typeface="Meiryo UI" panose="020B0604030504040204" pitchFamily="50" charset="-128"/>
                <a:ea typeface="Meiryo UI" panose="020B0604030504040204" pitchFamily="50" charset="-128"/>
              </a:rPr>
              <a:t>第３</a:t>
            </a:r>
            <a:r>
              <a:rPr lang="ja-JP" altLang="en-US" sz="2000" b="1" dirty="0">
                <a:ln w="0">
                  <a:noFill/>
                </a:ln>
                <a:solidFill>
                  <a:srgbClr val="1308F2"/>
                </a:solidFill>
                <a:latin typeface="Meiryo UI" panose="020B0604030504040204" pitchFamily="50" charset="-128"/>
                <a:ea typeface="Meiryo UI" panose="020B0604030504040204" pitchFamily="50" charset="-128"/>
              </a:rPr>
              <a:t>７</a:t>
            </a:r>
            <a:r>
              <a:rPr lang="zh-CN" altLang="en-US" sz="2000" b="1" dirty="0" smtClean="0">
                <a:ln w="0">
                  <a:noFill/>
                </a:ln>
                <a:solidFill>
                  <a:srgbClr val="1308F2"/>
                </a:solidFill>
                <a:latin typeface="Meiryo UI" panose="020B0604030504040204" pitchFamily="50" charset="-128"/>
                <a:ea typeface="Meiryo UI" panose="020B0604030504040204" pitchFamily="50" charset="-128"/>
              </a:rPr>
              <a:t>号</a:t>
            </a:r>
            <a:r>
              <a:rPr lang="zh-CN" altLang="en-US" sz="1600" dirty="0">
                <a:ln w="0">
                  <a:noFill/>
                </a:ln>
                <a:solidFill>
                  <a:srgbClr val="1308F2"/>
                </a:solidFill>
                <a:latin typeface="Meiryo UI" panose="020B0604030504040204" pitchFamily="50" charset="-128"/>
                <a:ea typeface="Meiryo UI" panose="020B0604030504040204" pitchFamily="50" charset="-128"/>
              </a:rPr>
              <a:t>　</a:t>
            </a:r>
            <a:r>
              <a:rPr lang="en-US" altLang="zh-CN" sz="1600" dirty="0">
                <a:ln w="0">
                  <a:noFill/>
                </a:ln>
                <a:solidFill>
                  <a:srgbClr val="1308F2"/>
                </a:solidFill>
                <a:latin typeface="Meiryo UI" panose="020B0604030504040204" pitchFamily="50" charset="-128"/>
                <a:ea typeface="Meiryo UI" panose="020B0604030504040204" pitchFamily="50" charset="-128"/>
              </a:rPr>
              <a:t>(</a:t>
            </a:r>
            <a:r>
              <a:rPr lang="zh-CN" altLang="en-US" sz="1600" dirty="0" smtClean="0">
                <a:ln w="0">
                  <a:noFill/>
                </a:ln>
                <a:solidFill>
                  <a:srgbClr val="1308F2"/>
                </a:solidFill>
                <a:latin typeface="Meiryo UI" panose="020B0604030504040204" pitchFamily="50" charset="-128"/>
                <a:ea typeface="Meiryo UI" panose="020B0604030504040204" pitchFamily="50" charset="-128"/>
              </a:rPr>
              <a:t>令和</a:t>
            </a:r>
            <a:r>
              <a:rPr lang="ja-JP" altLang="en-US" sz="1600" dirty="0">
                <a:ln w="0">
                  <a:noFill/>
                </a:ln>
                <a:solidFill>
                  <a:srgbClr val="1308F2"/>
                </a:solidFill>
                <a:latin typeface="Meiryo UI" panose="020B0604030504040204" pitchFamily="50" charset="-128"/>
                <a:ea typeface="Meiryo UI" panose="020B0604030504040204" pitchFamily="50" charset="-128"/>
              </a:rPr>
              <a:t>４</a:t>
            </a:r>
            <a:r>
              <a:rPr lang="zh-CN" altLang="en-US" sz="1600" dirty="0" smtClean="0">
                <a:ln w="0">
                  <a:noFill/>
                </a:ln>
                <a:solidFill>
                  <a:srgbClr val="1308F2"/>
                </a:solidFill>
                <a:latin typeface="Meiryo UI" panose="020B0604030504040204" pitchFamily="50" charset="-128"/>
                <a:ea typeface="Meiryo UI" panose="020B0604030504040204" pitchFamily="50" charset="-128"/>
              </a:rPr>
              <a:t>年</a:t>
            </a:r>
            <a:r>
              <a:rPr lang="ja-JP" altLang="en-US" sz="1600" dirty="0">
                <a:ln w="0">
                  <a:noFill/>
                </a:ln>
                <a:solidFill>
                  <a:srgbClr val="1308F2"/>
                </a:solidFill>
                <a:latin typeface="Meiryo UI" panose="020B0604030504040204" pitchFamily="50" charset="-128"/>
                <a:ea typeface="Meiryo UI" panose="020B0604030504040204" pitchFamily="50" charset="-128"/>
              </a:rPr>
              <a:t>５</a:t>
            </a:r>
            <a:r>
              <a:rPr lang="zh-CN" altLang="en-US" sz="1600" dirty="0" smtClean="0">
                <a:ln w="0">
                  <a:noFill/>
                </a:ln>
                <a:solidFill>
                  <a:srgbClr val="1308F2"/>
                </a:solidFill>
                <a:latin typeface="Meiryo UI" panose="020B0604030504040204" pitchFamily="50" charset="-128"/>
                <a:ea typeface="Meiryo UI" panose="020B0604030504040204" pitchFamily="50" charset="-128"/>
              </a:rPr>
              <a:t>月</a:t>
            </a:r>
            <a:r>
              <a:rPr lang="zh-CN" altLang="en-US" sz="1600" dirty="0">
                <a:ln w="0">
                  <a:noFill/>
                </a:ln>
                <a:solidFill>
                  <a:srgbClr val="1308F2"/>
                </a:solidFill>
                <a:latin typeface="Meiryo UI" panose="020B0604030504040204" pitchFamily="50" charset="-128"/>
                <a:ea typeface="Meiryo UI" panose="020B0604030504040204" pitchFamily="50" charset="-128"/>
              </a:rPr>
              <a:t>発行</a:t>
            </a:r>
            <a:r>
              <a:rPr lang="en-US" altLang="zh-CN" sz="1600" dirty="0">
                <a:ln w="0">
                  <a:noFill/>
                </a:ln>
                <a:solidFill>
                  <a:srgbClr val="1308F2"/>
                </a:solidFill>
                <a:latin typeface="Meiryo UI" panose="020B0604030504040204" pitchFamily="50" charset="-128"/>
                <a:ea typeface="Meiryo UI" panose="020B0604030504040204" pitchFamily="50" charset="-128"/>
              </a:rPr>
              <a:t>)</a:t>
            </a:r>
            <a:r>
              <a:rPr lang="zh-CN" altLang="en-US" sz="1600" dirty="0">
                <a:ln w="0">
                  <a:noFill/>
                </a:ln>
                <a:solidFill>
                  <a:srgbClr val="1308F2"/>
                </a:solidFill>
                <a:latin typeface="Meiryo UI" panose="020B0604030504040204" pitchFamily="50" charset="-128"/>
                <a:ea typeface="Meiryo UI" panose="020B0604030504040204" pitchFamily="50" charset="-128"/>
              </a:rPr>
              <a:t>　発行：年</a:t>
            </a:r>
            <a:r>
              <a:rPr lang="zh-CN" altLang="en-US" sz="1600" dirty="0" smtClean="0">
                <a:ln w="0">
                  <a:noFill/>
                </a:ln>
                <a:solidFill>
                  <a:srgbClr val="1308F2"/>
                </a:solidFill>
                <a:latin typeface="Meiryo UI" panose="020B0604030504040204" pitchFamily="50" charset="-128"/>
                <a:ea typeface="Meiryo UI" panose="020B0604030504040204" pitchFamily="50" charset="-128"/>
              </a:rPr>
              <a:t>３回</a:t>
            </a:r>
            <a:endParaRPr lang="zh-CN" altLang="en-US" sz="1600" dirty="0">
              <a:ln w="0">
                <a:noFill/>
              </a:ln>
              <a:solidFill>
                <a:srgbClr val="1308F2"/>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11533" y="12174987"/>
            <a:ext cx="3466569" cy="275323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47868" y="2461563"/>
            <a:ext cx="10277366" cy="1870800"/>
          </a:xfrm>
          <a:prstGeom prst="roundRect">
            <a:avLst/>
          </a:prstGeom>
          <a:solidFill>
            <a:srgbClr val="00B0F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正方形/長方形 34"/>
          <p:cNvSpPr/>
          <p:nvPr/>
        </p:nvSpPr>
        <p:spPr>
          <a:xfrm>
            <a:off x="261749" y="7638332"/>
            <a:ext cx="3471585" cy="278802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19" name="テキスト ボックス 18"/>
          <p:cNvSpPr txBox="1"/>
          <p:nvPr/>
        </p:nvSpPr>
        <p:spPr>
          <a:xfrm>
            <a:off x="155174" y="13197979"/>
            <a:ext cx="3047941" cy="1754326"/>
          </a:xfrm>
          <a:prstGeom prst="rect">
            <a:avLst/>
          </a:prstGeom>
          <a:noFill/>
        </p:spPr>
        <p:txBody>
          <a:bodyPr wrap="square" rtlCol="0">
            <a:spAutoFit/>
          </a:bodyPr>
          <a:lstStyle/>
          <a:p>
            <a:r>
              <a:rPr lang="ja-JP" altLang="ja-JP" sz="1400"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堺市堺区では、高校生ボランティア「私たちも見まもり隊コネクト」がランニングパトロールを行い、地域の見守り活動に取り組んでいます。</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79487" y="4450824"/>
            <a:ext cx="10578388" cy="2900192"/>
          </a:xfrm>
          <a:prstGeom prst="rect">
            <a:avLst/>
          </a:prstGeom>
          <a:solidFill>
            <a:srgbClr val="6DEAFB">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039872" y="13288629"/>
            <a:ext cx="3706634" cy="1754326"/>
          </a:xfrm>
          <a:prstGeom prst="rect">
            <a:avLst/>
          </a:prstGeom>
          <a:noFill/>
        </p:spPr>
        <p:txBody>
          <a:bodyPr wrap="square" rtlCol="0">
            <a:spAutoFit/>
          </a:bodyPr>
          <a:lstStyle/>
          <a:p>
            <a:r>
              <a:rPr lang="ja-JP" altLang="en-US" sz="1200"/>
              <a:t>　</a:t>
            </a:r>
            <a:r>
              <a:rPr lang="ja-JP" altLang="en-US" smtClean="0">
                <a:latin typeface="HG丸ｺﾞｼｯｸM-PRO" panose="020F0600000000000000" pitchFamily="50" charset="-128"/>
                <a:ea typeface="HG丸ｺﾞｼｯｸM-PRO" panose="020F0600000000000000" pitchFamily="50" charset="-128"/>
              </a:rPr>
              <a:t>天王寺区では</a:t>
            </a:r>
            <a:r>
              <a:rPr lang="ja-JP"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天王寺仏教会や郵便局などが色違いのランパト</a:t>
            </a:r>
            <a:r>
              <a:rPr lang="en-US" altLang="ja-JP" dirty="0" smtClean="0">
                <a:latin typeface="HG丸ｺﾞｼｯｸM-PRO" panose="020F0600000000000000" pitchFamily="50" charset="-128"/>
                <a:ea typeface="HG丸ｺﾞｼｯｸM-PRO" panose="020F0600000000000000" pitchFamily="50" charset="-128"/>
              </a:rPr>
              <a:t>T</a:t>
            </a:r>
            <a:r>
              <a:rPr lang="ja-JP" altLang="en-US" dirty="0" smtClean="0">
                <a:latin typeface="HG丸ｺﾞｼｯｸM-PRO" panose="020F0600000000000000" pitchFamily="50" charset="-128"/>
                <a:ea typeface="HG丸ｺﾞｼｯｸM-PRO" panose="020F0600000000000000" pitchFamily="50" charset="-128"/>
              </a:rPr>
              <a:t>シャツを着用し、複数のコースに分かれて</a:t>
            </a:r>
            <a:r>
              <a:rPr lang="ja-JP" altLang="ja-JP" dirty="0" smtClean="0">
                <a:latin typeface="HG丸ｺﾞｼｯｸM-PRO" panose="020F0600000000000000" pitchFamily="50" charset="-128"/>
                <a:ea typeface="HG丸ｺﾞｼｯｸM-PRO" panose="020F0600000000000000" pitchFamily="50" charset="-128"/>
              </a:rPr>
              <a:t>ランニングパトロール</a:t>
            </a:r>
            <a:r>
              <a:rPr lang="ja-JP" altLang="en-US" dirty="0" smtClean="0">
                <a:latin typeface="HG丸ｺﾞｼｯｸM-PRO" panose="020F0600000000000000" pitchFamily="50" charset="-128"/>
                <a:ea typeface="HG丸ｺﾞｼｯｸM-PRO" panose="020F0600000000000000" pitchFamily="50" charset="-128"/>
              </a:rPr>
              <a:t>を実施しています。</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endParaRPr lang="ja-JP" altLang="ja-JP" dirty="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79487" y="7828026"/>
            <a:ext cx="3155634" cy="1754326"/>
          </a:xfrm>
          <a:prstGeom prst="rect">
            <a:avLst/>
          </a:prstGeom>
          <a:noFill/>
        </p:spPr>
        <p:txBody>
          <a:bodyPr wrap="square" rtlCol="0">
            <a:spAutoFit/>
          </a:bodyPr>
          <a:lstStyle/>
          <a:p>
            <a:r>
              <a:rPr lang="ja-JP" altLang="en-US" sz="1300" dirty="0" smtClean="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東淀川区では、地元の工業協会青年部などがランニングパトロール隊を結成するとともに、ヤクルトレディースも宅配しながらの見守り活動に取り組んでいます。</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762541" y="4501556"/>
            <a:ext cx="8787280" cy="2985433"/>
          </a:xfrm>
          <a:prstGeom prst="rect">
            <a:avLst/>
          </a:prstGeom>
        </p:spPr>
        <p:txBody>
          <a:bodyPr wrap="square">
            <a:spAutoFit/>
          </a:bodyPr>
          <a:lstStyle/>
          <a:p>
            <a:pPr algn="just">
              <a:spcAft>
                <a:spcPts val="0"/>
              </a:spcAft>
            </a:pPr>
            <a:r>
              <a:rPr lang="ja-JP" altLang="en-US" sz="2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b="1" dirty="0" smtClean="0">
                <a:latin typeface="HG丸ｺﾞｼｯｸM-PRO" panose="020F0600000000000000" pitchFamily="50" charset="-128"/>
                <a:ea typeface="HG丸ｺﾞｼｯｸM-PRO" panose="020F0600000000000000" pitchFamily="50" charset="-128"/>
              </a:rPr>
              <a:t>大阪府内では、多くの事業者や若い世代のボランティアが「</a:t>
            </a:r>
            <a:r>
              <a:rPr lang="ja-JP" altLang="en-US" b="1" dirty="0" err="1" smtClean="0">
                <a:latin typeface="HG丸ｺﾞｼｯｸM-PRO" panose="020F0600000000000000" pitchFamily="50" charset="-128"/>
                <a:ea typeface="HG丸ｺﾞｼｯｸM-PRO" panose="020F0600000000000000" pitchFamily="50" charset="-128"/>
              </a:rPr>
              <a:t>ながら</a:t>
            </a:r>
            <a:r>
              <a:rPr lang="ja-JP" altLang="en-US" b="1" dirty="0" smtClean="0">
                <a:latin typeface="HG丸ｺﾞｼｯｸM-PRO" panose="020F0600000000000000" pitchFamily="50" charset="-128"/>
                <a:ea typeface="HG丸ｺﾞｼｯｸM-PRO" panose="020F0600000000000000" pitchFamily="50" charset="-128"/>
              </a:rPr>
              <a:t>見守り」活動に取り組んでくれています。</a:t>
            </a:r>
            <a:endParaRPr lang="en-US" altLang="ja-JP" b="1" dirty="0" smtClean="0">
              <a:latin typeface="HG丸ｺﾞｼｯｸM-PRO" panose="020F0600000000000000" pitchFamily="50" charset="-128"/>
              <a:ea typeface="HG丸ｺﾞｼｯｸM-PRO" panose="020F0600000000000000" pitchFamily="50" charset="-128"/>
            </a:endParaRPr>
          </a:p>
          <a:p>
            <a:pPr algn="just">
              <a:spcAft>
                <a:spcPts val="0"/>
              </a:spcAft>
            </a:pPr>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a:t>
            </a:r>
            <a:r>
              <a:rPr lang="ja-JP" altLang="en-US" b="1" dirty="0" err="1" smtClean="0">
                <a:latin typeface="HG丸ｺﾞｼｯｸM-PRO" panose="020F0600000000000000" pitchFamily="50" charset="-128"/>
                <a:ea typeface="HG丸ｺﾞｼｯｸM-PRO" panose="020F0600000000000000" pitchFamily="50" charset="-128"/>
              </a:rPr>
              <a:t>ながら</a:t>
            </a:r>
            <a:r>
              <a:rPr lang="ja-JP" altLang="en-US" b="1" dirty="0" smtClean="0">
                <a:latin typeface="HG丸ｺﾞｼｯｸM-PRO" panose="020F0600000000000000" pitchFamily="50" charset="-128"/>
                <a:ea typeface="HG丸ｺﾞｼｯｸM-PRO" panose="020F0600000000000000" pitchFamily="50" charset="-128"/>
              </a:rPr>
              <a:t>見守り」活動とは、ランニングをしながら行う「ランニングパトロール」や、犬の散歩をしながら行う「わんわんパトロール」など、地域の皆さんがそれぞれの日常生活や事業活動の中で、防犯の視点をもってする子どもの安全見守り活動のことをいいます。</a:t>
            </a:r>
            <a:endParaRPr lang="en-US" altLang="ja-JP" b="1" dirty="0" smtClean="0">
              <a:latin typeface="HG丸ｺﾞｼｯｸM-PRO" panose="020F0600000000000000" pitchFamily="50" charset="-128"/>
              <a:ea typeface="HG丸ｺﾞｼｯｸM-PRO" panose="020F0600000000000000" pitchFamily="50" charset="-128"/>
            </a:endParaRPr>
          </a:p>
          <a:p>
            <a:pPr algn="just">
              <a:spcAft>
                <a:spcPts val="0"/>
              </a:spcAft>
            </a:pPr>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無理なく子どもの安全に目を向けることで、子どもの安全を通じて地域の安全・安心だけでなく、「犯罪の起きにくい雰囲気」を生み出すことができます。</a:t>
            </a:r>
            <a:endParaRPr lang="en-US" altLang="ja-JP" b="1" dirty="0" smtClean="0">
              <a:latin typeface="HG丸ｺﾞｼｯｸM-PRO" panose="020F0600000000000000" pitchFamily="50" charset="-128"/>
              <a:ea typeface="HG丸ｺﾞｼｯｸM-PRO" panose="020F0600000000000000" pitchFamily="50" charset="-128"/>
            </a:endParaRPr>
          </a:p>
          <a:p>
            <a:pPr algn="just">
              <a:spcAft>
                <a:spcPts val="0"/>
              </a:spcAft>
            </a:pPr>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今回は、ボランティアの皆さんが取り組む「</a:t>
            </a:r>
            <a:r>
              <a:rPr lang="ja-JP" altLang="en-US" b="1" dirty="0" err="1" smtClean="0">
                <a:latin typeface="HG丸ｺﾞｼｯｸM-PRO" panose="020F0600000000000000" pitchFamily="50" charset="-128"/>
                <a:ea typeface="HG丸ｺﾞｼｯｸM-PRO" panose="020F0600000000000000" pitchFamily="50" charset="-128"/>
              </a:rPr>
              <a:t>ながら</a:t>
            </a:r>
            <a:r>
              <a:rPr lang="ja-JP" altLang="en-US" b="1" dirty="0" smtClean="0">
                <a:latin typeface="HG丸ｺﾞｼｯｸM-PRO" panose="020F0600000000000000" pitchFamily="50" charset="-128"/>
                <a:ea typeface="HG丸ｺﾞｼｯｸM-PRO" panose="020F0600000000000000" pitchFamily="50" charset="-128"/>
              </a:rPr>
              <a:t>見守り」活動を紹介します。</a:t>
            </a:r>
            <a:endParaRPr lang="en-US" altLang="ja-JP" b="1" dirty="0" smtClean="0">
              <a:latin typeface="HG丸ｺﾞｼｯｸM-PRO" panose="020F0600000000000000" pitchFamily="50" charset="-128"/>
              <a:ea typeface="HG丸ｺﾞｼｯｸM-PRO" panose="020F0600000000000000" pitchFamily="50" charset="-128"/>
            </a:endParaRPr>
          </a:p>
          <a:p>
            <a:pPr algn="just">
              <a:spcAft>
                <a:spcPts val="0"/>
              </a:spcAft>
            </a:pPr>
            <a:endParaRPr lang="ja-JP"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正方形/長方形 16"/>
          <p:cNvSpPr/>
          <p:nvPr/>
        </p:nvSpPr>
        <p:spPr>
          <a:xfrm>
            <a:off x="79487" y="12686883"/>
            <a:ext cx="2890264" cy="523220"/>
          </a:xfrm>
          <a:prstGeom prst="rect">
            <a:avLst/>
          </a:prstGeom>
        </p:spPr>
        <p:txBody>
          <a:bodyPr wrap="square">
            <a:spAutoFit/>
          </a:bodyPr>
          <a:lstStyle/>
          <a:p>
            <a:pPr algn="dist"/>
            <a:r>
              <a:rPr lang="ja-JP" altLang="en-US" sz="2800" b="1" i="1" u="sng" dirty="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rPr>
              <a:t>堺</a:t>
            </a:r>
            <a:r>
              <a:rPr lang="ja-JP" altLang="en-US" sz="2800" b="1" i="1" u="sng" dirty="0" smtClean="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rPr>
              <a:t>区の活動</a:t>
            </a:r>
            <a:endParaRPr lang="ja-JP" altLang="en-US" sz="2800" b="1" i="1" u="sng" dirty="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endParaRPr>
          </a:p>
        </p:txBody>
      </p:sp>
      <p:sp>
        <p:nvSpPr>
          <p:cNvPr id="43" name="正方形/長方形 42"/>
          <p:cNvSpPr/>
          <p:nvPr/>
        </p:nvSpPr>
        <p:spPr>
          <a:xfrm>
            <a:off x="42156" y="7270378"/>
            <a:ext cx="3351184" cy="523220"/>
          </a:xfrm>
          <a:prstGeom prst="rect">
            <a:avLst/>
          </a:prstGeom>
        </p:spPr>
        <p:txBody>
          <a:bodyPr wrap="square">
            <a:spAutoFit/>
          </a:bodyPr>
          <a:lstStyle/>
          <a:p>
            <a:pPr algn="dist"/>
            <a:r>
              <a:rPr lang="ja-JP" altLang="en-US" sz="2800" b="1" i="1" u="sng" dirty="0" smtClean="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rPr>
              <a:t>東淀川区の活動</a:t>
            </a:r>
            <a:endParaRPr lang="ja-JP" altLang="en-US" sz="2800" b="1" i="1" u="sng" dirty="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endParaRPr>
          </a:p>
        </p:txBody>
      </p:sp>
      <p:sp>
        <p:nvSpPr>
          <p:cNvPr id="23" name="正方形/長方形 22"/>
          <p:cNvSpPr/>
          <p:nvPr/>
        </p:nvSpPr>
        <p:spPr>
          <a:xfrm>
            <a:off x="368136" y="2564168"/>
            <a:ext cx="9887560" cy="1661993"/>
          </a:xfrm>
          <a:prstGeom prst="rect">
            <a:avLst/>
          </a:prstGeom>
          <a:noFill/>
        </p:spPr>
        <p:txBody>
          <a:bodyPr wrap="square" lIns="91440" tIns="45720" rIns="91440" bIns="45720">
            <a:spAutoFit/>
          </a:bodyPr>
          <a:lstStyle/>
          <a:p>
            <a:pPr algn="dist"/>
            <a:r>
              <a:rPr lang="ja-JP" altLang="en-US" sz="4800" b="1" i="1" dirty="0" smtClean="0">
                <a:ln w="22225">
                  <a:solidFill>
                    <a:schemeClr val="tx1"/>
                  </a:solidFill>
                  <a:prstDash val="solid"/>
                </a:ln>
                <a:solidFill>
                  <a:srgbClr val="F1F709"/>
                </a:solidFill>
                <a:latin typeface="HGS創英角ﾎﾟｯﾌﾟ体" panose="040B0A00000000000000" pitchFamily="50" charset="-128"/>
                <a:ea typeface="HGS創英角ﾎﾟｯﾌﾟ体" panose="040B0A00000000000000" pitchFamily="50" charset="-128"/>
              </a:rPr>
              <a:t>ボランティアの皆さんによる</a:t>
            </a:r>
            <a:endParaRPr lang="en-US" altLang="ja-JP" sz="4800" b="1" i="1" dirty="0" smtClean="0">
              <a:ln w="22225">
                <a:solidFill>
                  <a:schemeClr val="tx1"/>
                </a:solidFill>
                <a:prstDash val="solid"/>
              </a:ln>
              <a:solidFill>
                <a:srgbClr val="F1F709"/>
              </a:solidFill>
              <a:latin typeface="HGS創英角ﾎﾟｯﾌﾟ体" panose="040B0A00000000000000" pitchFamily="50" charset="-128"/>
              <a:ea typeface="HGS創英角ﾎﾟｯﾌﾟ体" panose="040B0A00000000000000" pitchFamily="50" charset="-128"/>
            </a:endParaRPr>
          </a:p>
          <a:p>
            <a:pPr algn="dist"/>
            <a:r>
              <a:rPr lang="ja-JP" altLang="en-US" sz="4800" b="1" i="1" dirty="0" smtClean="0">
                <a:ln w="22225">
                  <a:solidFill>
                    <a:schemeClr val="tx1"/>
                  </a:solidFill>
                  <a:prstDash val="solid"/>
                </a:ln>
                <a:solidFill>
                  <a:srgbClr val="F1F709"/>
                </a:solidFill>
                <a:latin typeface="HGS創英角ﾎﾟｯﾌﾟ体" panose="040B0A00000000000000" pitchFamily="50" charset="-128"/>
                <a:ea typeface="HGS創英角ﾎﾟｯﾌﾟ体" panose="040B0A00000000000000" pitchFamily="50" charset="-128"/>
              </a:rPr>
              <a:t>「</a:t>
            </a:r>
            <a:r>
              <a:rPr lang="ja-JP" altLang="en-US" sz="4800" b="1" i="1" dirty="0" err="1" smtClean="0">
                <a:ln w="22225">
                  <a:solidFill>
                    <a:schemeClr val="tx1"/>
                  </a:solidFill>
                  <a:prstDash val="solid"/>
                </a:ln>
                <a:solidFill>
                  <a:srgbClr val="F1F709"/>
                </a:solidFill>
                <a:latin typeface="HGS創英角ﾎﾟｯﾌﾟ体" panose="040B0A00000000000000" pitchFamily="50" charset="-128"/>
                <a:ea typeface="HGS創英角ﾎﾟｯﾌﾟ体" panose="040B0A00000000000000" pitchFamily="50" charset="-128"/>
              </a:rPr>
              <a:t>ながら</a:t>
            </a:r>
            <a:r>
              <a:rPr lang="ja-JP" altLang="en-US" sz="4800" b="1" i="1" dirty="0" smtClean="0">
                <a:ln w="22225">
                  <a:solidFill>
                    <a:schemeClr val="tx1"/>
                  </a:solidFill>
                  <a:prstDash val="solid"/>
                </a:ln>
                <a:solidFill>
                  <a:srgbClr val="F1F709"/>
                </a:solidFill>
                <a:latin typeface="HGS創英角ﾎﾟｯﾌﾟ体" panose="040B0A00000000000000" pitchFamily="50" charset="-128"/>
                <a:ea typeface="HGS創英角ﾎﾟｯﾌﾟ体" panose="040B0A00000000000000" pitchFamily="50" charset="-128"/>
              </a:rPr>
              <a:t>見守り」活動を紹介！</a:t>
            </a:r>
            <a:r>
              <a:rPr lang="ja-JP" altLang="en-US" sz="5400" b="1" dirty="0" smtClean="0">
                <a:ln w="22225">
                  <a:solidFill>
                    <a:schemeClr val="accent2"/>
                  </a:solidFill>
                  <a:prstDash val="solid"/>
                </a:ln>
                <a:solidFill>
                  <a:srgbClr val="F1F709"/>
                </a:solidFill>
              </a:rPr>
              <a:t>　</a:t>
            </a:r>
            <a:endParaRPr lang="en-US" altLang="ja-JP" sz="5400" b="1" dirty="0" smtClean="0">
              <a:ln w="22225">
                <a:solidFill>
                  <a:schemeClr val="accent2"/>
                </a:solidFill>
                <a:prstDash val="solid"/>
              </a:ln>
              <a:solidFill>
                <a:srgbClr val="F1F709"/>
              </a:solidFill>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363" y="4879284"/>
            <a:ext cx="1482178" cy="213617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470" y="9560617"/>
            <a:ext cx="2488821" cy="2513710"/>
          </a:xfrm>
          <a:prstGeom prst="rect">
            <a:avLst/>
          </a:prstGeom>
        </p:spPr>
      </p:pic>
      <p:pic>
        <p:nvPicPr>
          <p:cNvPr id="55" name="Picture 2" descr="https://www.unic.or.jp/files/sdg_logo_en_2.pn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864565" y="427578"/>
            <a:ext cx="2685256" cy="1899047"/>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p:cNvSpPr/>
          <p:nvPr/>
        </p:nvSpPr>
        <p:spPr>
          <a:xfrm>
            <a:off x="7174050" y="7287823"/>
            <a:ext cx="3351184" cy="523220"/>
          </a:xfrm>
          <a:prstGeom prst="rect">
            <a:avLst/>
          </a:prstGeom>
        </p:spPr>
        <p:txBody>
          <a:bodyPr wrap="square">
            <a:spAutoFit/>
          </a:bodyPr>
          <a:lstStyle/>
          <a:p>
            <a:pPr algn="dist"/>
            <a:r>
              <a:rPr lang="ja-JP" altLang="en-US" sz="2800" b="1" i="1" u="sng" dirty="0" smtClean="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rPr>
              <a:t>熊取町の活動</a:t>
            </a:r>
            <a:endParaRPr lang="ja-JP" altLang="en-US" sz="2800" b="1" i="1" u="sng" dirty="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endParaRPr>
          </a:p>
        </p:txBody>
      </p:sp>
      <p:sp>
        <p:nvSpPr>
          <p:cNvPr id="37" name="テキスト ボックス 36"/>
          <p:cNvSpPr txBox="1"/>
          <p:nvPr/>
        </p:nvSpPr>
        <p:spPr>
          <a:xfrm>
            <a:off x="7039872" y="7806291"/>
            <a:ext cx="3706634" cy="1754326"/>
          </a:xfrm>
          <a:prstGeom prst="rect">
            <a:avLst/>
          </a:prstGeom>
          <a:noFill/>
        </p:spPr>
        <p:txBody>
          <a:bodyPr wrap="square" rtlCol="0">
            <a:spAutoFit/>
          </a:bodyPr>
          <a:lstStyle/>
          <a:p>
            <a:r>
              <a:rPr lang="ja-JP" altLang="en-US" sz="1300" dirty="0" smtClean="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熊取町では、小学校の登下校時間帯にわ</a:t>
            </a:r>
            <a:r>
              <a:rPr lang="ja-JP" altLang="ja-JP" dirty="0" smtClean="0">
                <a:latin typeface="HG丸ｺﾞｼｯｸM-PRO" panose="020F0600000000000000" pitchFamily="50" charset="-128"/>
                <a:ea typeface="HG丸ｺﾞｼｯｸM-PRO" panose="020F0600000000000000" pitchFamily="50" charset="-128"/>
              </a:rPr>
              <a:t>んわんパトロール</a:t>
            </a:r>
            <a:r>
              <a:rPr lang="ja-JP" altLang="en-US" dirty="0" smtClean="0">
                <a:latin typeface="HG丸ｺﾞｼｯｸM-PRO" panose="020F0600000000000000" pitchFamily="50" charset="-128"/>
                <a:ea typeface="HG丸ｺﾞｼｯｸM-PRO" panose="020F0600000000000000" pitchFamily="50" charset="-128"/>
              </a:rPr>
              <a:t>隊が愛犬を散歩しながら地域のパトロール活動を行ってます。　　　　　　　　　　</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ワンちゃん達は子供達や先生達にも大人気でした。</a:t>
            </a:r>
            <a:endParaRPr lang="ja-JP" altLang="ja-JP" dirty="0">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7131555" y="12730937"/>
            <a:ext cx="3351184" cy="523220"/>
          </a:xfrm>
          <a:prstGeom prst="rect">
            <a:avLst/>
          </a:prstGeom>
        </p:spPr>
        <p:txBody>
          <a:bodyPr wrap="square">
            <a:spAutoFit/>
          </a:bodyPr>
          <a:lstStyle/>
          <a:p>
            <a:pPr algn="dist"/>
            <a:r>
              <a:rPr lang="ja-JP" altLang="en-US" sz="2800" b="1" i="1" u="sng" dirty="0" smtClean="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rPr>
              <a:t>天王寺区の活動</a:t>
            </a:r>
            <a:endParaRPr lang="ja-JP" altLang="en-US" sz="2800" b="1" i="1" u="sng" dirty="0">
              <a:ln w="0">
                <a:solidFill>
                  <a:srgbClr val="212732"/>
                </a:solidFill>
              </a:ln>
              <a:solidFill>
                <a:srgbClr val="1308F2"/>
              </a:solidFill>
              <a:latin typeface="HGS創英角ｺﾞｼｯｸUB" panose="020B0900000000000000" pitchFamily="50" charset="-128"/>
              <a:ea typeface="HGS創英角ｺﾞｼｯｸUB" panose="020B0900000000000000" pitchFamily="50" charset="-128"/>
            </a:endParaRPr>
          </a:p>
        </p:txBody>
      </p:sp>
      <p:sp>
        <p:nvSpPr>
          <p:cNvPr id="52" name="正方形/長方形 51"/>
          <p:cNvSpPr/>
          <p:nvPr/>
        </p:nvSpPr>
        <p:spPr>
          <a:xfrm>
            <a:off x="3443311" y="11661819"/>
            <a:ext cx="3549353" cy="1107996"/>
          </a:xfrm>
          <a:prstGeom prst="rect">
            <a:avLst/>
          </a:prstGeom>
        </p:spPr>
        <p:txBody>
          <a:bodyPr wrap="square">
            <a:spAutoFit/>
          </a:bodyPr>
          <a:lstStyle/>
          <a:p>
            <a:pPr algn="dist"/>
            <a:r>
              <a:rPr lang="ja-JP" altLang="en-US" sz="6600" b="1" i="1" u="sng" dirty="0" smtClean="0">
                <a:ln w="0">
                  <a:solidFill>
                    <a:srgbClr val="212732"/>
                  </a:solidFill>
                </a:ln>
                <a:solidFill>
                  <a:srgbClr val="F36C07"/>
                </a:solidFill>
                <a:latin typeface="HGS創英角ｺﾞｼｯｸUB" panose="020B0900000000000000" pitchFamily="50" charset="-128"/>
                <a:ea typeface="HGS創英角ｺﾞｼｯｸUB" panose="020B0900000000000000" pitchFamily="50" charset="-128"/>
              </a:rPr>
              <a:t>拡大中！</a:t>
            </a:r>
            <a:endParaRPr lang="ja-JP" altLang="en-US" sz="6600" b="1" i="1" u="sng" dirty="0">
              <a:ln w="0">
                <a:solidFill>
                  <a:srgbClr val="212732"/>
                </a:solidFill>
              </a:ln>
              <a:solidFill>
                <a:srgbClr val="F36C07"/>
              </a:solidFill>
              <a:latin typeface="HGS創英角ｺﾞｼｯｸUB" panose="020B0900000000000000" pitchFamily="50" charset="-128"/>
              <a:ea typeface="HGS創英角ｺﾞｼｯｸUB" panose="020B0900000000000000"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8969" y="12764385"/>
            <a:ext cx="3216287" cy="2331725"/>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3772" y="7368635"/>
            <a:ext cx="3191484" cy="2393613"/>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1812" y="10044506"/>
            <a:ext cx="3093822" cy="2320366"/>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533" y="10040301"/>
            <a:ext cx="3102016" cy="2326512"/>
          </a:xfrm>
          <a:prstGeom prst="rect">
            <a:avLst/>
          </a:prstGeom>
        </p:spPr>
      </p:pic>
      <p:sp>
        <p:nvSpPr>
          <p:cNvPr id="48" name="正方形/長方形 47"/>
          <p:cNvSpPr/>
          <p:nvPr/>
        </p:nvSpPr>
        <p:spPr>
          <a:xfrm>
            <a:off x="3313549" y="8885103"/>
            <a:ext cx="3679115" cy="1107996"/>
          </a:xfrm>
          <a:prstGeom prst="rect">
            <a:avLst/>
          </a:prstGeom>
        </p:spPr>
        <p:txBody>
          <a:bodyPr wrap="square">
            <a:spAutoFit/>
          </a:bodyPr>
          <a:lstStyle/>
          <a:p>
            <a:pPr algn="dist"/>
            <a:r>
              <a:rPr lang="ja-JP" altLang="en-US" sz="6600" b="1" i="1" u="sng" dirty="0" smtClean="0">
                <a:ln w="0">
                  <a:solidFill>
                    <a:srgbClr val="212732"/>
                  </a:solidFill>
                </a:ln>
                <a:solidFill>
                  <a:srgbClr val="F36C07"/>
                </a:solidFill>
                <a:latin typeface="HGS創英角ｺﾞｼｯｸUB" panose="020B0900000000000000" pitchFamily="50" charset="-128"/>
                <a:ea typeface="HGS創英角ｺﾞｼｯｸUB" panose="020B0900000000000000" pitchFamily="50" charset="-128"/>
              </a:rPr>
              <a:t>防犯の輪</a:t>
            </a:r>
            <a:endParaRPr lang="ja-JP" altLang="en-US" sz="6600" b="1" i="1" u="sng" dirty="0">
              <a:ln w="0">
                <a:solidFill>
                  <a:srgbClr val="212732"/>
                </a:solidFill>
              </a:ln>
              <a:solidFill>
                <a:srgbClr val="F36C07"/>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420601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4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4" name="テキスト ボックス 33"/>
          <p:cNvSpPr txBox="1"/>
          <p:nvPr/>
        </p:nvSpPr>
        <p:spPr>
          <a:xfrm>
            <a:off x="602413" y="9267231"/>
            <a:ext cx="9528498" cy="374270"/>
          </a:xfrm>
          <a:prstGeom prst="rect">
            <a:avLst/>
          </a:prstGeom>
          <a:noFill/>
        </p:spPr>
        <p:txBody>
          <a:bodyPr wrap="square" rtlCol="0">
            <a:spAutoFit/>
          </a:bodyPr>
          <a:lstStyle/>
          <a:p>
            <a:r>
              <a:rPr kumimoji="1" lang="ja-JP" altLang="en-US" sz="1832" dirty="0">
                <a:latin typeface="HG丸ｺﾞｼｯｸM-PRO" panose="020F0600000000000000" pitchFamily="50" charset="-128"/>
                <a:ea typeface="HG丸ｺﾞｼｯｸM-PRO" panose="020F0600000000000000" pitchFamily="50" charset="-128"/>
              </a:rPr>
              <a:t>　</a:t>
            </a:r>
            <a:endParaRPr kumimoji="1" lang="ja-JP" altLang="en-US" sz="2992" dirty="0">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0" y="8775509"/>
            <a:ext cx="10704455" cy="6409734"/>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635" tIns="75317" rIns="150635" bIns="75317" numCol="1" spcCol="0" rtlCol="0" fromWordArt="0" anchor="ctr" anchorCtr="0" forceAA="0" compatLnSpc="1">
            <a:prstTxWarp prst="textNoShape">
              <a:avLst/>
            </a:prstTxWarp>
            <a:noAutofit/>
          </a:bodyPr>
          <a:lstStyle/>
          <a:p>
            <a:pPr algn="ctr"/>
            <a:endParaRPr kumimoji="1" lang="ja-JP" altLang="en-US" sz="3228"/>
          </a:p>
        </p:txBody>
      </p:sp>
      <p:pic>
        <p:nvPicPr>
          <p:cNvPr id="80" name="図 79"/>
          <p:cNvPicPr>
            <a:picLocks noChangeAspect="1"/>
          </p:cNvPicPr>
          <p:nvPr/>
        </p:nvPicPr>
        <p:blipFill>
          <a:blip r:embed="rId3"/>
          <a:stretch>
            <a:fillRect/>
          </a:stretch>
        </p:blipFill>
        <p:spPr>
          <a:xfrm>
            <a:off x="-13361" y="5302966"/>
            <a:ext cx="3799298" cy="2753178"/>
          </a:xfrm>
          <a:prstGeom prst="rect">
            <a:avLst/>
          </a:prstGeom>
        </p:spPr>
      </p:pic>
      <p:pic>
        <p:nvPicPr>
          <p:cNvPr id="81" name="図 80"/>
          <p:cNvPicPr>
            <a:picLocks noChangeAspect="1"/>
          </p:cNvPicPr>
          <p:nvPr/>
        </p:nvPicPr>
        <p:blipFill>
          <a:blip r:embed="rId4"/>
          <a:stretch>
            <a:fillRect/>
          </a:stretch>
        </p:blipFill>
        <p:spPr>
          <a:xfrm>
            <a:off x="3934148" y="5302966"/>
            <a:ext cx="3632465" cy="2503618"/>
          </a:xfrm>
          <a:prstGeom prst="rect">
            <a:avLst/>
          </a:prstGeom>
        </p:spPr>
      </p:pic>
      <p:sp>
        <p:nvSpPr>
          <p:cNvPr id="83" name="テキスト ボックス 82"/>
          <p:cNvSpPr txBox="1"/>
          <p:nvPr/>
        </p:nvSpPr>
        <p:spPr>
          <a:xfrm>
            <a:off x="207952" y="4165639"/>
            <a:ext cx="3618260" cy="938014"/>
          </a:xfrm>
          <a:prstGeom prst="rect">
            <a:avLst/>
          </a:prstGeom>
          <a:noFill/>
        </p:spPr>
        <p:txBody>
          <a:bodyPr wrap="square" rtlCol="0">
            <a:spAutoFit/>
          </a:bodyPr>
          <a:lstStyle/>
          <a:p>
            <a:r>
              <a:rPr kumimoji="1" lang="ja-JP" altLang="en-US" sz="2137" u="sng" dirty="0">
                <a:latin typeface="Meiryo UI" panose="020B0604030504040204" pitchFamily="50" charset="-128"/>
                <a:ea typeface="Meiryo UI" panose="020B0604030504040204" pitchFamily="50" charset="-128"/>
              </a:rPr>
              <a:t>➀自動通話録音機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相手に電話内容を録音する旨を告げて警告し、通話を録音します。</a:t>
            </a:r>
            <a:endParaRPr kumimoji="1" lang="en-US" altLang="ja-JP" sz="1679"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4026185" y="4165639"/>
            <a:ext cx="3542107" cy="938014"/>
          </a:xfrm>
          <a:prstGeom prst="rect">
            <a:avLst/>
          </a:prstGeom>
          <a:noFill/>
        </p:spPr>
        <p:txBody>
          <a:bodyPr wrap="square" rtlCol="0">
            <a:spAutoFit/>
          </a:bodyPr>
          <a:lstStyle/>
          <a:p>
            <a:r>
              <a:rPr kumimoji="1" lang="ja-JP" altLang="en-US" sz="2137" u="sng" dirty="0">
                <a:latin typeface="Meiryo UI" panose="020B0604030504040204" pitchFamily="50" charset="-128"/>
                <a:ea typeface="Meiryo UI" panose="020B0604030504040204" pitchFamily="50" charset="-128"/>
              </a:rPr>
              <a:t>➁自動着信拒否機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警察等から提供された迷惑電話番号からの着信を自動で拒否します。</a:t>
            </a:r>
            <a:endParaRPr kumimoji="1" lang="en-US" altLang="ja-JP" sz="1679"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7682195" y="4171383"/>
            <a:ext cx="2858475" cy="938014"/>
          </a:xfrm>
          <a:prstGeom prst="rect">
            <a:avLst/>
          </a:prstGeom>
          <a:noFill/>
        </p:spPr>
        <p:txBody>
          <a:bodyPr wrap="none" rtlCol="0">
            <a:spAutoFit/>
          </a:bodyPr>
          <a:lstStyle/>
          <a:p>
            <a:r>
              <a:rPr kumimoji="1" lang="ja-JP" altLang="en-US" sz="2137" u="sng" dirty="0">
                <a:latin typeface="Meiryo UI" panose="020B0604030504040204" pitchFamily="50" charset="-128"/>
                <a:ea typeface="Meiryo UI" panose="020B0604030504040204" pitchFamily="50" charset="-128"/>
              </a:rPr>
              <a:t>➂防犯機能付き電話機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左記➀及び➁両方の機能を</a:t>
            </a:r>
            <a:endParaRPr kumimoji="1" lang="en-US" altLang="ja-JP" sz="1679"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有する電話機</a:t>
            </a:r>
            <a:endParaRPr kumimoji="1" lang="en-US" altLang="ja-JP" sz="1679" dirty="0">
              <a:latin typeface="Meiryo UI" panose="020B0604030504040204" pitchFamily="50" charset="-128"/>
              <a:ea typeface="Meiryo UI" panose="020B0604030504040204" pitchFamily="50" charset="-128"/>
            </a:endParaRPr>
          </a:p>
        </p:txBody>
      </p:sp>
      <p:pic>
        <p:nvPicPr>
          <p:cNvPr id="89" name="Picture 2" descr="https://jp.sharp/cms/tel/images/00005384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058312" y="5602732"/>
            <a:ext cx="2140833" cy="1965178"/>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412028" y="627834"/>
            <a:ext cx="10044933" cy="923330"/>
          </a:xfrm>
          <a:prstGeom prst="rect">
            <a:avLst/>
          </a:prstGeom>
        </p:spPr>
        <p:txBody>
          <a:bodyPr wrap="square">
            <a:spAutoFit/>
          </a:bodyPr>
          <a:lstStyle/>
          <a:p>
            <a:r>
              <a:rPr kumimoji="1" lang="zh-TW" altLang="en-US" sz="5400" b="1" dirty="0">
                <a:ln>
                  <a:solidFill>
                    <a:schemeClr val="accent1">
                      <a:shade val="50000"/>
                    </a:schemeClr>
                  </a:solidFill>
                </a:ln>
                <a:solidFill>
                  <a:srgbClr val="FF0000"/>
                </a:solidFill>
                <a:latin typeface="Meiryo UI" panose="020B0604030504040204" pitchFamily="50" charset="-128"/>
                <a:ea typeface="Meiryo UI" panose="020B0604030504040204" pitchFamily="50" charset="-128"/>
              </a:rPr>
              <a:t>特殊詐欺被害防止緊急対策事業</a:t>
            </a:r>
            <a:endParaRPr lang="ja-JP" altLang="en-US" sz="5400" dirty="0">
              <a:ln>
                <a:solidFill>
                  <a:schemeClr val="accent1">
                    <a:shade val="50000"/>
                  </a:schemeClr>
                </a:solidFill>
              </a:ln>
              <a:solidFill>
                <a:srgbClr val="FF0000"/>
              </a:solidFill>
            </a:endParaRPr>
          </a:p>
        </p:txBody>
      </p:sp>
      <p:sp>
        <p:nvSpPr>
          <p:cNvPr id="90" name="テキスト ボックス 89"/>
          <p:cNvSpPr txBox="1"/>
          <p:nvPr/>
        </p:nvSpPr>
        <p:spPr>
          <a:xfrm>
            <a:off x="207952" y="1690200"/>
            <a:ext cx="10152493" cy="2276329"/>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　大阪府</a:t>
            </a:r>
            <a:r>
              <a:rPr kumimoji="1" lang="ja-JP" altLang="en-US" sz="2800" dirty="0">
                <a:latin typeface="HG丸ｺﾞｼｯｸM-PRO" panose="020F0600000000000000" pitchFamily="50" charset="-128"/>
                <a:ea typeface="HG丸ｺﾞｼｯｸM-PRO" panose="020F0600000000000000" pitchFamily="50" charset="-128"/>
              </a:rPr>
              <a:t>で</a:t>
            </a:r>
            <a:r>
              <a:rPr kumimoji="1" lang="ja-JP" altLang="en-US" sz="2800" dirty="0" smtClean="0">
                <a:latin typeface="HG丸ｺﾞｼｯｸM-PRO" panose="020F0600000000000000" pitchFamily="50" charset="-128"/>
                <a:ea typeface="HG丸ｺﾞｼｯｸM-PRO" panose="020F0600000000000000" pitchFamily="50" charset="-128"/>
              </a:rPr>
              <a:t>は、下記</a:t>
            </a:r>
            <a:r>
              <a:rPr kumimoji="1" lang="ja-JP" altLang="en-US" sz="2800" dirty="0">
                <a:latin typeface="HG丸ｺﾞｼｯｸM-PRO" panose="020F0600000000000000" pitchFamily="50" charset="-128"/>
                <a:ea typeface="HG丸ｺﾞｼｯｸM-PRO" panose="020F0600000000000000" pitchFamily="50" charset="-128"/>
              </a:rPr>
              <a:t>特殊詐欺対策機器普及の</a:t>
            </a:r>
            <a:r>
              <a:rPr kumimoji="1" lang="ja-JP" altLang="en-US" sz="2800" dirty="0" smtClean="0">
                <a:latin typeface="HG丸ｺﾞｼｯｸM-PRO" panose="020F0600000000000000" pitchFamily="50" charset="-128"/>
                <a:ea typeface="HG丸ｺﾞｼｯｸM-PRO" panose="020F0600000000000000" pitchFamily="50" charset="-128"/>
              </a:rPr>
              <a:t>ため府内</a:t>
            </a:r>
            <a:r>
              <a:rPr kumimoji="1" lang="ja-JP" altLang="en-US" sz="2800" dirty="0">
                <a:latin typeface="HG丸ｺﾞｼｯｸM-PRO" panose="020F0600000000000000" pitchFamily="50" charset="-128"/>
                <a:ea typeface="HG丸ｺﾞｼｯｸM-PRO" panose="020F0600000000000000" pitchFamily="50" charset="-128"/>
              </a:rPr>
              <a:t>市町村を対象に補助事業を実施</a:t>
            </a:r>
            <a:r>
              <a:rPr kumimoji="1" lang="ja-JP" altLang="en-US" sz="2800" dirty="0" smtClean="0">
                <a:latin typeface="HG丸ｺﾞｼｯｸM-PRO" panose="020F0600000000000000" pitchFamily="50" charset="-128"/>
                <a:ea typeface="HG丸ｺﾞｼｯｸM-PRO" panose="020F0600000000000000" pitchFamily="50" charset="-128"/>
              </a:rPr>
              <a:t>しています</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お住まい</a:t>
            </a:r>
            <a:r>
              <a:rPr kumimoji="1" lang="ja-JP" altLang="en-US" sz="2800" dirty="0">
                <a:latin typeface="HG丸ｺﾞｼｯｸM-PRO" panose="020F0600000000000000" pitchFamily="50" charset="-128"/>
                <a:ea typeface="HG丸ｺﾞｼｯｸM-PRO" panose="020F0600000000000000" pitchFamily="50" charset="-128"/>
              </a:rPr>
              <a:t>の市町村で対策機器貸出事業を実施している場合は、是非ご活用をお願いします。</a:t>
            </a:r>
          </a:p>
          <a:p>
            <a:endParaRPr kumimoji="1" lang="ja-JP" altLang="en-US" sz="2992" dirty="0">
              <a:latin typeface="HG丸ｺﾞｼｯｸM-PRO" panose="020F0600000000000000" pitchFamily="50" charset="-128"/>
              <a:ea typeface="HG丸ｺﾞｼｯｸM-PRO" panose="020F0600000000000000" pitchFamily="50" charset="-128"/>
            </a:endParaRPr>
          </a:p>
        </p:txBody>
      </p:sp>
      <p:pic>
        <p:nvPicPr>
          <p:cNvPr id="39" name="Picture 2" descr="クリックすると新しいウィンドウで開きます">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43016" y="8908399"/>
            <a:ext cx="1036360" cy="103636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1540345" y="8963885"/>
            <a:ext cx="9205839" cy="830997"/>
          </a:xfrm>
          <a:prstGeom prst="rect">
            <a:avLst/>
          </a:prstGeom>
          <a:noFill/>
        </p:spPr>
        <p:txBody>
          <a:bodyPr wrap="square" rtlCol="0">
            <a:spAutoFit/>
          </a:bodyPr>
          <a:lstStyle/>
          <a:p>
            <a:r>
              <a:rPr kumimoji="1" lang="en-US" altLang="ja-JP" sz="4800" b="1" dirty="0">
                <a:solidFill>
                  <a:schemeClr val="bg1"/>
                </a:solidFill>
                <a:latin typeface="Meiryo UI" panose="020B0604030504040204" pitchFamily="50" charset="-128"/>
                <a:ea typeface="Meiryo UI" panose="020B0604030504040204" pitchFamily="50" charset="-128"/>
              </a:rPr>
              <a:t>Twitter</a:t>
            </a:r>
            <a:r>
              <a:rPr kumimoji="1" lang="ja-JP" altLang="en-US" sz="4800" b="1" dirty="0">
                <a:solidFill>
                  <a:schemeClr val="bg1"/>
                </a:solidFill>
                <a:latin typeface="Meiryo UI" panose="020B0604030504040204" pitchFamily="50" charset="-128"/>
                <a:ea typeface="Meiryo UI" panose="020B0604030504040204" pitchFamily="50" charset="-128"/>
              </a:rPr>
              <a:t>のフォロー</a:t>
            </a:r>
            <a:r>
              <a:rPr kumimoji="1" lang="ja-JP" altLang="en-US" sz="4800" b="1" dirty="0" smtClean="0">
                <a:solidFill>
                  <a:schemeClr val="bg1"/>
                </a:solidFill>
                <a:latin typeface="Meiryo UI" panose="020B0604030504040204" pitchFamily="50" charset="-128"/>
                <a:ea typeface="Meiryo UI" panose="020B0604030504040204" pitchFamily="50" charset="-128"/>
              </a:rPr>
              <a:t>をお願い</a:t>
            </a:r>
            <a:r>
              <a:rPr kumimoji="1" lang="ja-JP" altLang="en-US" sz="4800" b="1" dirty="0">
                <a:solidFill>
                  <a:schemeClr val="bg1"/>
                </a:solidFill>
                <a:latin typeface="Meiryo UI" panose="020B0604030504040204" pitchFamily="50" charset="-128"/>
                <a:ea typeface="Meiryo UI" panose="020B0604030504040204" pitchFamily="50" charset="-128"/>
              </a:rPr>
              <a:t>します！</a:t>
            </a:r>
            <a:endParaRPr kumimoji="1" lang="en-US" altLang="ja-JP" sz="4800" b="1"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0" y="9933041"/>
            <a:ext cx="10730944" cy="3125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564" tIns="69782" rIns="139564" bIns="69782" numCol="1" spcCol="0" rtlCol="0" fromWordArt="0" anchor="ctr" anchorCtr="0" forceAA="0" compatLnSpc="1">
            <a:prstTxWarp prst="textNoShape">
              <a:avLst/>
            </a:prstTxWarp>
            <a:noAutofit/>
          </a:bodyPr>
          <a:lstStyle/>
          <a:p>
            <a:pPr algn="ctr"/>
            <a:endParaRPr kumimoji="1" lang="ja-JP" altLang="en-US" sz="2991"/>
          </a:p>
        </p:txBody>
      </p:sp>
      <p:pic>
        <p:nvPicPr>
          <p:cNvPr id="42" name="Picture 6" descr="【公式】大阪府治安対策課"/>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696" y="13164761"/>
            <a:ext cx="1837332" cy="1837332"/>
          </a:xfrm>
          <a:prstGeom prst="ellipse">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1954956" y="13081300"/>
            <a:ext cx="5827236"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a:t>
            </a:r>
            <a:r>
              <a:rPr kumimoji="1" lang="ja-JP" altLang="en-US" sz="4000" b="1" dirty="0">
                <a:latin typeface="Meiryo UI" panose="020B0604030504040204" pitchFamily="50" charset="-128"/>
                <a:ea typeface="Meiryo UI" panose="020B0604030504040204" pitchFamily="50" charset="-128"/>
              </a:rPr>
              <a:t>公式</a:t>
            </a:r>
            <a:r>
              <a:rPr kumimoji="1" lang="en-US" altLang="ja-JP" sz="4000" b="1" dirty="0">
                <a:latin typeface="Meiryo UI" panose="020B0604030504040204" pitchFamily="50" charset="-128"/>
                <a:ea typeface="Meiryo UI" panose="020B0604030504040204" pitchFamily="50" charset="-128"/>
              </a:rPr>
              <a:t>】</a:t>
            </a:r>
            <a:r>
              <a:rPr kumimoji="1" lang="ja-JP" altLang="en-US" sz="4000" b="1" dirty="0">
                <a:latin typeface="Meiryo UI" panose="020B0604030504040204" pitchFamily="50" charset="-128"/>
                <a:ea typeface="Meiryo UI" panose="020B0604030504040204" pitchFamily="50" charset="-128"/>
              </a:rPr>
              <a:t>大阪府治安対策課</a:t>
            </a:r>
          </a:p>
        </p:txBody>
      </p:sp>
      <p:sp>
        <p:nvSpPr>
          <p:cNvPr id="88" name="テキスト ボックス 87"/>
          <p:cNvSpPr txBox="1"/>
          <p:nvPr/>
        </p:nvSpPr>
        <p:spPr>
          <a:xfrm>
            <a:off x="1825491" y="13628732"/>
            <a:ext cx="5253361" cy="749885"/>
          </a:xfrm>
          <a:prstGeom prst="rect">
            <a:avLst/>
          </a:prstGeom>
          <a:noFill/>
        </p:spPr>
        <p:txBody>
          <a:bodyPr wrap="none" rtlCol="0">
            <a:spAutoFit/>
          </a:bodyPr>
          <a:lstStyle/>
          <a:p>
            <a:r>
              <a:rPr kumimoji="1" lang="en-US" altLang="ja-JP" sz="4273" dirty="0"/>
              <a:t> </a:t>
            </a:r>
            <a:r>
              <a:rPr kumimoji="1" lang="en-US" altLang="ja-JP" sz="4273" b="1" dirty="0">
                <a:latin typeface="Meiryo UI" panose="020B0604030504040204" pitchFamily="50" charset="-128"/>
                <a:ea typeface="Meiryo UI" panose="020B0604030504040204" pitchFamily="50" charset="-128"/>
              </a:rPr>
              <a:t>@</a:t>
            </a:r>
            <a:r>
              <a:rPr kumimoji="1" lang="en-US" altLang="ja-JP" sz="4273" b="1" dirty="0" err="1">
                <a:latin typeface="Meiryo UI" panose="020B0604030504040204" pitchFamily="50" charset="-128"/>
                <a:ea typeface="Meiryo UI" panose="020B0604030504040204" pitchFamily="50" charset="-128"/>
              </a:rPr>
              <a:t>osaka_chiantai</a:t>
            </a:r>
            <a:endParaRPr kumimoji="1" lang="ja-JP" altLang="en-US" sz="4273" b="1" dirty="0">
              <a:latin typeface="Meiryo UI" panose="020B0604030504040204" pitchFamily="50" charset="-128"/>
              <a:ea typeface="Meiryo UI" panose="020B0604030504040204" pitchFamily="50" charset="-128"/>
            </a:endParaRPr>
          </a:p>
        </p:txBody>
      </p:sp>
      <p:pic>
        <p:nvPicPr>
          <p:cNvPr id="91" name="図 90">
            <a:hlinkClick r:id="rId9"/>
          </p:cNvPr>
          <p:cNvPicPr>
            <a:picLocks noChangeAspect="1"/>
          </p:cNvPicPr>
          <p:nvPr/>
        </p:nvPicPr>
        <p:blipFill rotWithShape="1">
          <a:blip r:embed="rId10">
            <a:clrChange>
              <a:clrFrom>
                <a:srgbClr val="FFFFFF"/>
              </a:clrFrom>
              <a:clrTo>
                <a:srgbClr val="FFFFFF">
                  <a:alpha val="0"/>
                </a:srgbClr>
              </a:clrTo>
            </a:clrChange>
            <a:biLevel thresh="75000"/>
          </a:blip>
          <a:srcRect l="58345" t="56561" r="16668" b="29898"/>
          <a:stretch/>
        </p:blipFill>
        <p:spPr>
          <a:xfrm>
            <a:off x="3844990" y="14378617"/>
            <a:ext cx="2236329" cy="681381"/>
          </a:xfrm>
          <a:prstGeom prst="rect">
            <a:avLst/>
          </a:prstGeom>
          <a:solidFill>
            <a:schemeClr val="accent1"/>
          </a:solidFill>
        </p:spPr>
      </p:pic>
      <p:pic>
        <p:nvPicPr>
          <p:cNvPr id="92" name="Picture 12" descr="https://1.bp.blogspot.com/-3rGRnx9YGdc/UNRoXC_gcWI/AAAAAAAAJEM/tV9pqWXaq_E/s1600/mark_finger.png"/>
          <p:cNvPicPr>
            <a:picLocks noChangeAspect="1" noChangeArrowheads="1"/>
          </p:cNvPicPr>
          <p:nvPr/>
        </p:nvPicPr>
        <p:blipFill>
          <a:blip r:embed="rId11">
            <a:biLevel thresh="75000"/>
            <a:extLst>
              <a:ext uri="{28A0092B-C50C-407E-A947-70E740481C1C}">
                <a14:useLocalDpi xmlns:a14="http://schemas.microsoft.com/office/drawing/2010/main" val="0"/>
              </a:ext>
            </a:extLst>
          </a:blip>
          <a:srcRect/>
          <a:stretch>
            <a:fillRect/>
          </a:stretch>
        </p:blipFill>
        <p:spPr bwMode="auto">
          <a:xfrm>
            <a:off x="5844389" y="14292804"/>
            <a:ext cx="1099525" cy="809540"/>
          </a:xfrm>
          <a:prstGeom prst="rect">
            <a:avLst/>
          </a:prstGeom>
          <a:noFill/>
          <a:extLst>
            <a:ext uri="{909E8E84-426E-40DD-AFC4-6F175D3DCCD1}">
              <a14:hiddenFill xmlns:a14="http://schemas.microsoft.com/office/drawing/2010/main">
                <a:solidFill>
                  <a:srgbClr val="FFFFFF"/>
                </a:solidFill>
              </a14:hiddenFill>
            </a:ext>
          </a:extLst>
        </p:spPr>
      </p:pic>
      <p:pic>
        <p:nvPicPr>
          <p:cNvPr id="93" name="図 92"/>
          <p:cNvPicPr>
            <a:picLocks noChangeAspect="1"/>
          </p:cNvPicPr>
          <p:nvPr/>
        </p:nvPicPr>
        <p:blipFill rotWithShape="1">
          <a:blip r:embed="rId12" cstate="print">
            <a:extLst>
              <a:ext uri="{28A0092B-C50C-407E-A947-70E740481C1C}">
                <a14:useLocalDpi xmlns:a14="http://schemas.microsoft.com/office/drawing/2010/main" val="0"/>
              </a:ext>
            </a:extLst>
          </a:blip>
          <a:srcRect l="6554" t="6554" r="6554" b="6554"/>
          <a:stretch/>
        </p:blipFill>
        <p:spPr>
          <a:xfrm>
            <a:off x="8680314" y="13417510"/>
            <a:ext cx="1409012" cy="1409009"/>
          </a:xfrm>
          <a:prstGeom prst="rect">
            <a:avLst/>
          </a:prstGeom>
        </p:spPr>
      </p:pic>
      <p:sp>
        <p:nvSpPr>
          <p:cNvPr id="94" name="テキスト ボックス 93"/>
          <p:cNvSpPr txBox="1"/>
          <p:nvPr/>
        </p:nvSpPr>
        <p:spPr>
          <a:xfrm>
            <a:off x="7138921" y="14083427"/>
            <a:ext cx="1410165" cy="646331"/>
          </a:xfrm>
          <a:prstGeom prst="rect">
            <a:avLst/>
          </a:prstGeom>
          <a:noFill/>
        </p:spPr>
        <p:txBody>
          <a:bodyPr wrap="square" rtlCol="0">
            <a:spAutoFit/>
          </a:bodyPr>
          <a:lstStyle/>
          <a:p>
            <a:pPr algn="r"/>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コードから</a:t>
            </a:r>
            <a:endParaRPr kumimoji="1" lang="en-US" altLang="ja-JP" dirty="0">
              <a:latin typeface="Meiryo UI" panose="020B0604030504040204" pitchFamily="50" charset="-128"/>
              <a:ea typeface="Meiryo UI" panose="020B0604030504040204" pitchFamily="50" charset="-128"/>
            </a:endParaRPr>
          </a:p>
          <a:p>
            <a:pPr algn="r"/>
            <a:r>
              <a:rPr kumimoji="1" lang="ja-JP" altLang="en-US" dirty="0">
                <a:latin typeface="Meiryo UI" panose="020B0604030504040204" pitchFamily="50" charset="-128"/>
                <a:ea typeface="Meiryo UI" panose="020B0604030504040204" pitchFamily="50" charset="-128"/>
              </a:rPr>
              <a:t>どうぞ⇒</a:t>
            </a:r>
            <a:endParaRPr kumimoji="1" lang="en-US" altLang="ja-JP"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225674" y="8222799"/>
            <a:ext cx="11320339"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問合先：大阪府 </a:t>
            </a:r>
            <a:r>
              <a:rPr kumimoji="1" lang="ja-JP" altLang="en-US" sz="2400" b="1" dirty="0" smtClean="0">
                <a:latin typeface="Meiryo UI" panose="020B0604030504040204" pitchFamily="50" charset="-128"/>
                <a:ea typeface="Meiryo UI" panose="020B0604030504040204" pitchFamily="50" charset="-128"/>
              </a:rPr>
              <a:t>危機管理室 </a:t>
            </a:r>
            <a:r>
              <a:rPr kumimoji="1" lang="ja-JP" altLang="en-US" sz="2400" b="1" dirty="0">
                <a:latin typeface="Meiryo UI" panose="020B0604030504040204" pitchFamily="50" charset="-128"/>
                <a:ea typeface="Meiryo UI" panose="020B0604030504040204" pitchFamily="50" charset="-128"/>
              </a:rPr>
              <a:t>治安対策課　</a:t>
            </a:r>
            <a:r>
              <a:rPr kumimoji="1" lang="ja-JP" altLang="en-US" sz="2400" b="1" dirty="0" smtClean="0">
                <a:latin typeface="Meiryo UI" panose="020B0604030504040204" pitchFamily="50" charset="-128"/>
                <a:ea typeface="Meiryo UI" panose="020B0604030504040204" pitchFamily="50" charset="-128"/>
              </a:rPr>
              <a:t>直通</a:t>
            </a:r>
            <a:r>
              <a:rPr kumimoji="1" lang="ja-JP" altLang="en-US" sz="2400" b="1" dirty="0">
                <a:latin typeface="Meiryo UI" panose="020B0604030504040204" pitchFamily="50" charset="-128"/>
                <a:ea typeface="Meiryo UI" panose="020B0604030504040204" pitchFamily="50" charset="-128"/>
              </a:rPr>
              <a:t>：０６－６９４４－６５１２</a:t>
            </a:r>
            <a:endParaRPr kumimoji="1" lang="en-US" altLang="ja-JP" sz="2400" b="1" dirty="0">
              <a:latin typeface="Meiryo UI" panose="020B0604030504040204" pitchFamily="50" charset="-128"/>
              <a:ea typeface="Meiryo UI" panose="020B0604030504040204" pitchFamily="50" charset="-128"/>
            </a:endParaRPr>
          </a:p>
        </p:txBody>
      </p:sp>
      <p:sp>
        <p:nvSpPr>
          <p:cNvPr id="2" name="角丸四角形 1"/>
          <p:cNvSpPr/>
          <p:nvPr/>
        </p:nvSpPr>
        <p:spPr>
          <a:xfrm>
            <a:off x="79756" y="3853007"/>
            <a:ext cx="3693753" cy="43293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872860" y="3845461"/>
            <a:ext cx="3693753" cy="43293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7666027" y="3870905"/>
            <a:ext cx="2840427" cy="43293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2413" y="10799033"/>
            <a:ext cx="9392146" cy="2220279"/>
          </a:xfrm>
          <a:prstGeom prst="rect">
            <a:avLst/>
          </a:prstGeom>
        </p:spPr>
      </p:pic>
      <p:sp>
        <p:nvSpPr>
          <p:cNvPr id="48" name="テキスト ボックス 47"/>
          <p:cNvSpPr txBox="1"/>
          <p:nvPr/>
        </p:nvSpPr>
        <p:spPr>
          <a:xfrm>
            <a:off x="248185" y="9946693"/>
            <a:ext cx="10303227" cy="769441"/>
          </a:xfrm>
          <a:prstGeom prst="rect">
            <a:avLst/>
          </a:prstGeom>
          <a:noFill/>
        </p:spPr>
        <p:txBody>
          <a:bodyPr wrap="square" rtlCol="0">
            <a:spAutoFit/>
          </a:bodyPr>
          <a:lstStyle/>
          <a:p>
            <a:r>
              <a:rPr kumimoji="1" lang="ja-JP" altLang="en-US" sz="2200" dirty="0" smtClean="0">
                <a:latin typeface="UD デジタル 教科書体 NP-B" panose="02020700000000000000" pitchFamily="18" charset="-128"/>
                <a:ea typeface="UD デジタル 教科書体 NP-B" panose="02020700000000000000" pitchFamily="18" charset="-128"/>
              </a:rPr>
              <a:t>防犯ボランティア活動紹介、特殊詐欺広報啓発情報、各種キャンペーン情報など安全なまちづくりのための情報を発信しています！</a:t>
            </a:r>
            <a:endParaRPr kumimoji="1" lang="en-US" altLang="ja-JP" sz="2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507655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0</TotalTime>
  <Words>514</Words>
  <Application>Microsoft Office PowerPoint</Application>
  <PresentationFormat>ユーザー設定</PresentationFormat>
  <Paragraphs>40</Paragraphs>
  <Slides>2</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2</vt:i4>
      </vt:variant>
    </vt:vector>
  </HeadingPairs>
  <TitlesOfParts>
    <vt:vector size="18" baseType="lpstr">
      <vt:lpstr>HGS創英角ｺﾞｼｯｸUB</vt:lpstr>
      <vt:lpstr>HGS創英角ﾎﾟｯﾌﾟ体</vt:lpstr>
      <vt:lpstr>HG丸ｺﾞｼｯｸM-PRO</vt:lpstr>
      <vt:lpstr>Meiryo UI</vt:lpstr>
      <vt:lpstr>ＭＳ Ｐゴシック</vt:lpstr>
      <vt:lpstr>UD デジタル 教科書体 NP-B</vt:lpstr>
      <vt:lpstr>游ゴシック</vt:lpstr>
      <vt:lpstr>游ゴシック Light</vt:lpstr>
      <vt:lpstr>游明朝</vt:lpstr>
      <vt:lpstr>Arial</vt:lpstr>
      <vt:lpstr>Calibri</vt:lpstr>
      <vt:lpstr>Calibri Light</vt:lpstr>
      <vt:lpstr>Times New Roman</vt:lpstr>
      <vt:lpstr>Wingdings 2</vt:lpstr>
      <vt:lpstr>HDOfficeLightV0</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2022-05-27T02:24:07Z</dcterms:created>
  <dcterms:modified xsi:type="dcterms:W3CDTF">2022-05-27T02:26:31Z</dcterms:modified>
</cp:coreProperties>
</file>