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1"/>
  </p:sldMasterIdLst>
  <p:sldIdLst>
    <p:sldId id="256" r:id="rId2"/>
    <p:sldId id="257" r:id="rId3"/>
  </p:sldIdLst>
  <p:sldSz cx="10691813" cy="1511935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AA61"/>
    <a:srgbClr val="0E6EB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showGuides="1">
      <p:cViewPr varScale="1">
        <p:scale>
          <a:sx n="34" d="100"/>
          <a:sy n="34" d="100"/>
        </p:scale>
        <p:origin x="2280" y="8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5068712" y="2579264"/>
            <a:ext cx="5629846" cy="11009484"/>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23690" y="1175951"/>
            <a:ext cx="7196527" cy="6887706"/>
          </a:xfrm>
        </p:spPr>
        <p:txBody>
          <a:bodyPr anchor="b">
            <a:normAutofit/>
          </a:bodyPr>
          <a:lstStyle>
            <a:lvl1pPr algn="l">
              <a:defRPr sz="5145">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23689" y="8474305"/>
            <a:ext cx="5792860" cy="4218484"/>
          </a:xfrm>
        </p:spPr>
        <p:txBody>
          <a:bodyPr anchor="t">
            <a:normAutofit/>
          </a:bodyPr>
          <a:lstStyle>
            <a:lvl1pPr marL="0" indent="0" algn="l">
              <a:buNone/>
              <a:defRPr sz="2339">
                <a:solidFill>
                  <a:schemeClr val="tx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02295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3690" y="9911574"/>
            <a:ext cx="7664415" cy="3359856"/>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623689" y="1175949"/>
            <a:ext cx="9444435" cy="6887704"/>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71"/>
            </a:lvl1pPr>
            <a:lvl2pPr marL="534604" indent="0">
              <a:buNone/>
              <a:defRPr sz="1871"/>
            </a:lvl2pPr>
            <a:lvl3pPr marL="1069208" indent="0">
              <a:buNone/>
              <a:defRPr sz="1871"/>
            </a:lvl3pPr>
            <a:lvl4pPr marL="1603812" indent="0">
              <a:buNone/>
              <a:defRPr sz="1871"/>
            </a:lvl4pPr>
            <a:lvl5pPr marL="2138416" indent="0">
              <a:buNone/>
              <a:defRPr sz="1871"/>
            </a:lvl5pPr>
            <a:lvl6pPr marL="2673020" indent="0">
              <a:buNone/>
              <a:defRPr sz="1871"/>
            </a:lvl6pPr>
            <a:lvl7pPr marL="3207624" indent="0">
              <a:buNone/>
              <a:defRPr sz="1871"/>
            </a:lvl7pPr>
            <a:lvl8pPr marL="3742228" indent="0">
              <a:buNone/>
              <a:defRPr sz="1871"/>
            </a:lvl8pPr>
            <a:lvl9pPr marL="4276832" indent="0">
              <a:buNone/>
              <a:defRPr sz="1871"/>
            </a:lvl9pPr>
          </a:lstStyle>
          <a:p>
            <a:r>
              <a:rPr lang="ja-JP" altLang="en-US" smtClean="0"/>
              <a:t>図を追加</a:t>
            </a:r>
            <a:endParaRPr lang="en-US" dirty="0"/>
          </a:p>
        </p:txBody>
      </p:sp>
      <p:sp>
        <p:nvSpPr>
          <p:cNvPr id="9" name="Text Placeholder 9"/>
          <p:cNvSpPr>
            <a:spLocks noGrp="1"/>
          </p:cNvSpPr>
          <p:nvPr>
            <p:ph type="body" sz="quarter" idx="14"/>
          </p:nvPr>
        </p:nvSpPr>
        <p:spPr>
          <a:xfrm>
            <a:off x="890987" y="8474303"/>
            <a:ext cx="8513850" cy="1007957"/>
          </a:xfrm>
        </p:spPr>
        <p:txBody>
          <a:bodyPr anchor="t">
            <a:normAutofit/>
          </a:bodyPr>
          <a:lstStyle>
            <a:lvl1pPr marL="0" indent="0">
              <a:buFontTx/>
              <a:buNone/>
              <a:defRPr sz="1871"/>
            </a:lvl1pPr>
            <a:lvl2pPr marL="534604" indent="0">
              <a:buFontTx/>
              <a:buNone/>
              <a:defRPr/>
            </a:lvl2pPr>
            <a:lvl3pPr marL="1069208" indent="0">
              <a:buFontTx/>
              <a:buNone/>
              <a:defRPr/>
            </a:lvl3pPr>
            <a:lvl4pPr marL="1603812" indent="0">
              <a:buFontTx/>
              <a:buNone/>
              <a:defRPr/>
            </a:lvl4pPr>
            <a:lvl5pPr marL="2138416"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10029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23689" y="1175949"/>
            <a:ext cx="9444435" cy="6383726"/>
          </a:xfrm>
        </p:spPr>
        <p:txBody>
          <a:bodyPr anchor="ctr">
            <a:normAutofit/>
          </a:bodyPr>
          <a:lstStyle>
            <a:lvl1pPr algn="l">
              <a:defRPr sz="3274"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689" y="9071610"/>
            <a:ext cx="7464102" cy="4199819"/>
          </a:xfrm>
        </p:spPr>
        <p:txBody>
          <a:bodyPr anchor="ctr">
            <a:normAutofit/>
          </a:bodyPr>
          <a:lstStyle>
            <a:lvl1pPr marL="0" indent="0" algn="l">
              <a:buNone/>
              <a:defRPr sz="2105">
                <a:solidFill>
                  <a:schemeClr val="tx1"/>
                </a:solidFill>
              </a:defRPr>
            </a:lvl1pPr>
            <a:lvl2pPr marL="534604" indent="0">
              <a:buNone/>
              <a:defRPr sz="2105">
                <a:solidFill>
                  <a:schemeClr val="tx1">
                    <a:tint val="75000"/>
                  </a:schemeClr>
                </a:solidFill>
              </a:defRPr>
            </a:lvl2pPr>
            <a:lvl3pPr marL="1069208" indent="0">
              <a:buNone/>
              <a:defRPr sz="1871">
                <a:solidFill>
                  <a:schemeClr val="tx1">
                    <a:tint val="75000"/>
                  </a:schemeClr>
                </a:solidFill>
              </a:defRPr>
            </a:lvl3pPr>
            <a:lvl4pPr marL="1603812" indent="0">
              <a:buNone/>
              <a:defRPr sz="1637">
                <a:solidFill>
                  <a:schemeClr val="tx1">
                    <a:tint val="75000"/>
                  </a:schemeClr>
                </a:solidFill>
              </a:defRPr>
            </a:lvl4pPr>
            <a:lvl5pPr marL="2138416" indent="0">
              <a:buNone/>
              <a:defRPr sz="1637">
                <a:solidFill>
                  <a:schemeClr val="tx1">
                    <a:tint val="75000"/>
                  </a:schemeClr>
                </a:solidFill>
              </a:defRPr>
            </a:lvl5pPr>
            <a:lvl6pPr marL="2673020" indent="0">
              <a:buNone/>
              <a:defRPr sz="1637">
                <a:solidFill>
                  <a:schemeClr val="tx1">
                    <a:tint val="75000"/>
                  </a:schemeClr>
                </a:solidFill>
              </a:defRPr>
            </a:lvl6pPr>
            <a:lvl7pPr marL="3207624" indent="0">
              <a:buNone/>
              <a:defRPr sz="1637">
                <a:solidFill>
                  <a:schemeClr val="tx1">
                    <a:tint val="75000"/>
                  </a:schemeClr>
                </a:solidFill>
              </a:defRPr>
            </a:lvl7pPr>
            <a:lvl8pPr marL="3742228" indent="0">
              <a:buNone/>
              <a:defRPr sz="1637">
                <a:solidFill>
                  <a:schemeClr val="tx1">
                    <a:tint val="75000"/>
                  </a:schemeClr>
                </a:solidFill>
              </a:defRPr>
            </a:lvl8pPr>
            <a:lvl9pPr marL="4276832" indent="0">
              <a:buNone/>
              <a:defRPr sz="163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67242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1227" y="1175949"/>
            <a:ext cx="8020949" cy="6383726"/>
          </a:xfrm>
        </p:spPr>
        <p:txBody>
          <a:bodyPr anchor="ctr">
            <a:normAutofit/>
          </a:bodyPr>
          <a:lstStyle>
            <a:lvl1pPr algn="l">
              <a:defRPr sz="3274"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47379" y="7559675"/>
            <a:ext cx="7486218" cy="1063954"/>
          </a:xfrm>
        </p:spPr>
        <p:txBody>
          <a:bodyPr anchor="ctr"/>
          <a:lstStyle>
            <a:lvl1pPr marL="0" indent="0">
              <a:buFontTx/>
              <a:buNone/>
              <a:defRPr/>
            </a:lvl1pPr>
            <a:lvl2pPr marL="534604" indent="0">
              <a:buFontTx/>
              <a:buNone/>
              <a:defRPr/>
            </a:lvl2pPr>
            <a:lvl3pPr marL="1069208" indent="0">
              <a:buFontTx/>
              <a:buNone/>
              <a:defRPr/>
            </a:lvl3pPr>
            <a:lvl4pPr marL="1603812" indent="0">
              <a:buFontTx/>
              <a:buNone/>
              <a:defRPr/>
            </a:lvl4pPr>
            <a:lvl5pPr marL="2138416"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23690" y="9482266"/>
            <a:ext cx="7462709" cy="3789163"/>
          </a:xfrm>
        </p:spPr>
        <p:txBody>
          <a:bodyPr anchor="ctr">
            <a:normAutofit/>
          </a:bodyPr>
          <a:lstStyle>
            <a:lvl1pPr marL="0" indent="0" algn="l">
              <a:buNone/>
              <a:defRPr sz="2339">
                <a:solidFill>
                  <a:schemeClr val="tx1"/>
                </a:solidFill>
              </a:defRPr>
            </a:lvl1pPr>
            <a:lvl2pPr marL="534604" indent="0">
              <a:buNone/>
              <a:defRPr sz="2105">
                <a:solidFill>
                  <a:schemeClr val="tx1">
                    <a:tint val="75000"/>
                  </a:schemeClr>
                </a:solidFill>
              </a:defRPr>
            </a:lvl2pPr>
            <a:lvl3pPr marL="1069208" indent="0">
              <a:buNone/>
              <a:defRPr sz="1871">
                <a:solidFill>
                  <a:schemeClr val="tx1">
                    <a:tint val="75000"/>
                  </a:schemeClr>
                </a:solidFill>
              </a:defRPr>
            </a:lvl3pPr>
            <a:lvl4pPr marL="1603812" indent="0">
              <a:buNone/>
              <a:defRPr sz="1637">
                <a:solidFill>
                  <a:schemeClr val="tx1">
                    <a:tint val="75000"/>
                  </a:schemeClr>
                </a:solidFill>
              </a:defRPr>
            </a:lvl4pPr>
            <a:lvl5pPr marL="2138416" indent="0">
              <a:buNone/>
              <a:defRPr sz="1637">
                <a:solidFill>
                  <a:schemeClr val="tx1">
                    <a:tint val="75000"/>
                  </a:schemeClr>
                </a:solidFill>
              </a:defRPr>
            </a:lvl5pPr>
            <a:lvl6pPr marL="2673020" indent="0">
              <a:buNone/>
              <a:defRPr sz="1637">
                <a:solidFill>
                  <a:schemeClr val="tx1">
                    <a:tint val="75000"/>
                  </a:schemeClr>
                </a:solidFill>
              </a:defRPr>
            </a:lvl6pPr>
            <a:lvl7pPr marL="3207624" indent="0">
              <a:buNone/>
              <a:defRPr sz="1637">
                <a:solidFill>
                  <a:schemeClr val="tx1">
                    <a:tint val="75000"/>
                  </a:schemeClr>
                </a:solidFill>
              </a:defRPr>
            </a:lvl7pPr>
            <a:lvl8pPr marL="3742228" indent="0">
              <a:buNone/>
              <a:defRPr sz="1637">
                <a:solidFill>
                  <a:schemeClr val="tx1">
                    <a:tint val="75000"/>
                  </a:schemeClr>
                </a:solidFill>
              </a:defRPr>
            </a:lvl8pPr>
            <a:lvl9pPr marL="4276832" indent="0">
              <a:buNone/>
              <a:defRPr sz="163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
        <p:nvSpPr>
          <p:cNvPr id="14" name="TextBox 13"/>
          <p:cNvSpPr txBox="1"/>
          <p:nvPr/>
        </p:nvSpPr>
        <p:spPr>
          <a:xfrm>
            <a:off x="267296" y="1566663"/>
            <a:ext cx="534730" cy="1289214"/>
          </a:xfrm>
          <a:prstGeom prst="rect">
            <a:avLst/>
          </a:prstGeom>
        </p:spPr>
        <p:txBody>
          <a:bodyPr vert="horz" lIns="106918" tIns="53459" rIns="106918" bIns="53459" rtlCol="0" anchor="ctr">
            <a:noAutofit/>
          </a:bodyPr>
          <a:lstStyle/>
          <a:p>
            <a:pPr lvl="0"/>
            <a:r>
              <a:rPr lang="en-US" sz="9354" dirty="0">
                <a:solidFill>
                  <a:schemeClr val="tx1"/>
                </a:solidFill>
                <a:effectLst/>
              </a:rPr>
              <a:t>“</a:t>
            </a:r>
          </a:p>
        </p:txBody>
      </p:sp>
      <p:sp>
        <p:nvSpPr>
          <p:cNvPr id="15" name="TextBox 14"/>
          <p:cNvSpPr txBox="1"/>
          <p:nvPr/>
        </p:nvSpPr>
        <p:spPr>
          <a:xfrm>
            <a:off x="8998943" y="6103740"/>
            <a:ext cx="534730" cy="1289214"/>
          </a:xfrm>
          <a:prstGeom prst="rect">
            <a:avLst/>
          </a:prstGeom>
        </p:spPr>
        <p:txBody>
          <a:bodyPr vert="horz" lIns="106918" tIns="53459" rIns="106918" bIns="53459" rtlCol="0" anchor="ctr">
            <a:noAutofit/>
          </a:bodyPr>
          <a:lstStyle/>
          <a:p>
            <a:pPr lvl="0" algn="r"/>
            <a:r>
              <a:rPr lang="en-US" sz="9354" dirty="0">
                <a:solidFill>
                  <a:schemeClr val="tx1"/>
                </a:solidFill>
                <a:effectLst/>
              </a:rPr>
              <a:t>”</a:t>
            </a:r>
          </a:p>
        </p:txBody>
      </p:sp>
    </p:spTree>
    <p:extLst>
      <p:ext uri="{BB962C8B-B14F-4D97-AF65-F5344CB8AC3E}">
        <p14:creationId xmlns:p14="http://schemas.microsoft.com/office/powerpoint/2010/main" val="197118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23690" y="7559675"/>
            <a:ext cx="7462709" cy="3742138"/>
          </a:xfrm>
        </p:spPr>
        <p:txBody>
          <a:bodyPr anchor="b">
            <a:normAutofit/>
          </a:bodyPr>
          <a:lstStyle>
            <a:lvl1pPr algn="l">
              <a:defRPr sz="3274"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689" y="11316321"/>
            <a:ext cx="7464102" cy="1955107"/>
          </a:xfrm>
        </p:spPr>
        <p:txBody>
          <a:bodyPr anchor="t">
            <a:normAutofit/>
          </a:bodyPr>
          <a:lstStyle>
            <a:lvl1pPr marL="0" indent="0" algn="l">
              <a:buNone/>
              <a:defRPr sz="2105">
                <a:solidFill>
                  <a:schemeClr val="tx1"/>
                </a:solidFill>
              </a:defRPr>
            </a:lvl1pPr>
            <a:lvl2pPr marL="534604" indent="0">
              <a:buNone/>
              <a:defRPr sz="2105">
                <a:solidFill>
                  <a:schemeClr val="tx1">
                    <a:tint val="75000"/>
                  </a:schemeClr>
                </a:solidFill>
              </a:defRPr>
            </a:lvl2pPr>
            <a:lvl3pPr marL="1069208" indent="0">
              <a:buNone/>
              <a:defRPr sz="1871">
                <a:solidFill>
                  <a:schemeClr val="tx1">
                    <a:tint val="75000"/>
                  </a:schemeClr>
                </a:solidFill>
              </a:defRPr>
            </a:lvl3pPr>
            <a:lvl4pPr marL="1603812" indent="0">
              <a:buNone/>
              <a:defRPr sz="1637">
                <a:solidFill>
                  <a:schemeClr val="tx1">
                    <a:tint val="75000"/>
                  </a:schemeClr>
                </a:solidFill>
              </a:defRPr>
            </a:lvl4pPr>
            <a:lvl5pPr marL="2138416" indent="0">
              <a:buNone/>
              <a:defRPr sz="1637">
                <a:solidFill>
                  <a:schemeClr val="tx1">
                    <a:tint val="75000"/>
                  </a:schemeClr>
                </a:solidFill>
              </a:defRPr>
            </a:lvl5pPr>
            <a:lvl6pPr marL="2673020" indent="0">
              <a:buNone/>
              <a:defRPr sz="1637">
                <a:solidFill>
                  <a:schemeClr val="tx1">
                    <a:tint val="75000"/>
                  </a:schemeClr>
                </a:solidFill>
              </a:defRPr>
            </a:lvl6pPr>
            <a:lvl7pPr marL="3207624" indent="0">
              <a:buNone/>
              <a:defRPr sz="1637">
                <a:solidFill>
                  <a:schemeClr val="tx1">
                    <a:tint val="75000"/>
                  </a:schemeClr>
                </a:solidFill>
              </a:defRPr>
            </a:lvl7pPr>
            <a:lvl8pPr marL="3742228" indent="0">
              <a:buNone/>
              <a:defRPr sz="1637">
                <a:solidFill>
                  <a:schemeClr val="tx1">
                    <a:tint val="75000"/>
                  </a:schemeClr>
                </a:solidFill>
              </a:defRPr>
            </a:lvl8pPr>
            <a:lvl9pPr marL="4276832" indent="0">
              <a:buNone/>
              <a:defRPr sz="163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02035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01228" y="1175949"/>
            <a:ext cx="8020948" cy="6383726"/>
          </a:xfrm>
        </p:spPr>
        <p:txBody>
          <a:bodyPr anchor="ctr">
            <a:normAutofit/>
          </a:bodyPr>
          <a:lstStyle>
            <a:lvl1pPr algn="l">
              <a:defRPr sz="3274"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23690" y="8567632"/>
            <a:ext cx="7462709" cy="2314566"/>
          </a:xfrm>
        </p:spPr>
        <p:txBody>
          <a:bodyPr vert="horz" lIns="91440" tIns="45720" rIns="91440" bIns="45720" rtlCol="0" anchor="b">
            <a:normAutofit/>
          </a:bodyPr>
          <a:lstStyle>
            <a:lvl1pPr>
              <a:buNone/>
              <a:defRPr lang="en-US" sz="2339"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23689" y="10919531"/>
            <a:ext cx="7462708" cy="2351899"/>
          </a:xfrm>
        </p:spPr>
        <p:txBody>
          <a:bodyPr anchor="t">
            <a:normAutofit/>
          </a:bodyPr>
          <a:lstStyle>
            <a:lvl1pPr marL="0" indent="0" algn="l">
              <a:buNone/>
              <a:defRPr sz="2105">
                <a:solidFill>
                  <a:schemeClr val="tx1"/>
                </a:solidFill>
              </a:defRPr>
            </a:lvl1pPr>
            <a:lvl2pPr marL="534604" indent="0">
              <a:buNone/>
              <a:defRPr sz="2105">
                <a:solidFill>
                  <a:schemeClr val="tx1">
                    <a:tint val="75000"/>
                  </a:schemeClr>
                </a:solidFill>
              </a:defRPr>
            </a:lvl2pPr>
            <a:lvl3pPr marL="1069208" indent="0">
              <a:buNone/>
              <a:defRPr sz="1871">
                <a:solidFill>
                  <a:schemeClr val="tx1">
                    <a:tint val="75000"/>
                  </a:schemeClr>
                </a:solidFill>
              </a:defRPr>
            </a:lvl3pPr>
            <a:lvl4pPr marL="1603812" indent="0">
              <a:buNone/>
              <a:defRPr sz="1637">
                <a:solidFill>
                  <a:schemeClr val="tx1">
                    <a:tint val="75000"/>
                  </a:schemeClr>
                </a:solidFill>
              </a:defRPr>
            </a:lvl4pPr>
            <a:lvl5pPr marL="2138416" indent="0">
              <a:buNone/>
              <a:defRPr sz="1637">
                <a:solidFill>
                  <a:schemeClr val="tx1">
                    <a:tint val="75000"/>
                  </a:schemeClr>
                </a:solidFill>
              </a:defRPr>
            </a:lvl5pPr>
            <a:lvl6pPr marL="2673020" indent="0">
              <a:buNone/>
              <a:defRPr sz="1637">
                <a:solidFill>
                  <a:schemeClr val="tx1">
                    <a:tint val="75000"/>
                  </a:schemeClr>
                </a:solidFill>
              </a:defRPr>
            </a:lvl6pPr>
            <a:lvl7pPr marL="3207624" indent="0">
              <a:buNone/>
              <a:defRPr sz="1637">
                <a:solidFill>
                  <a:schemeClr val="tx1">
                    <a:tint val="75000"/>
                  </a:schemeClr>
                </a:solidFill>
              </a:defRPr>
            </a:lvl7pPr>
            <a:lvl8pPr marL="3742228" indent="0">
              <a:buNone/>
              <a:defRPr sz="1637">
                <a:solidFill>
                  <a:schemeClr val="tx1">
                    <a:tint val="75000"/>
                  </a:schemeClr>
                </a:solidFill>
              </a:defRPr>
            </a:lvl8pPr>
            <a:lvl9pPr marL="4276832" indent="0">
              <a:buNone/>
              <a:defRPr sz="163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
        <p:nvSpPr>
          <p:cNvPr id="14" name="TextBox 13"/>
          <p:cNvSpPr txBox="1"/>
          <p:nvPr/>
        </p:nvSpPr>
        <p:spPr>
          <a:xfrm>
            <a:off x="267296" y="1566663"/>
            <a:ext cx="534730" cy="1289214"/>
          </a:xfrm>
          <a:prstGeom prst="rect">
            <a:avLst/>
          </a:prstGeom>
        </p:spPr>
        <p:txBody>
          <a:bodyPr vert="horz" lIns="106918" tIns="53459" rIns="106918" bIns="53459" rtlCol="0" anchor="ctr">
            <a:noAutofit/>
          </a:bodyPr>
          <a:lstStyle/>
          <a:p>
            <a:pPr lvl="0"/>
            <a:r>
              <a:rPr lang="en-US" sz="9354" dirty="0">
                <a:solidFill>
                  <a:schemeClr val="tx1"/>
                </a:solidFill>
                <a:effectLst/>
              </a:rPr>
              <a:t>“</a:t>
            </a:r>
          </a:p>
        </p:txBody>
      </p:sp>
      <p:sp>
        <p:nvSpPr>
          <p:cNvPr id="15" name="TextBox 14"/>
          <p:cNvSpPr txBox="1"/>
          <p:nvPr/>
        </p:nvSpPr>
        <p:spPr>
          <a:xfrm>
            <a:off x="8998943" y="6103740"/>
            <a:ext cx="534730" cy="1289214"/>
          </a:xfrm>
          <a:prstGeom prst="rect">
            <a:avLst/>
          </a:prstGeom>
        </p:spPr>
        <p:txBody>
          <a:bodyPr vert="horz" lIns="106918" tIns="53459" rIns="106918" bIns="53459" rtlCol="0" anchor="ctr">
            <a:noAutofit/>
          </a:bodyPr>
          <a:lstStyle/>
          <a:p>
            <a:pPr lvl="0" algn="r"/>
            <a:r>
              <a:rPr lang="en-US" sz="9354" dirty="0">
                <a:solidFill>
                  <a:schemeClr val="tx1"/>
                </a:solidFill>
                <a:effectLst/>
              </a:rPr>
              <a:t>”</a:t>
            </a:r>
          </a:p>
        </p:txBody>
      </p:sp>
    </p:spTree>
    <p:extLst>
      <p:ext uri="{BB962C8B-B14F-4D97-AF65-F5344CB8AC3E}">
        <p14:creationId xmlns:p14="http://schemas.microsoft.com/office/powerpoint/2010/main" val="66120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23689" y="1175949"/>
            <a:ext cx="8799533" cy="6383726"/>
          </a:xfrm>
        </p:spPr>
        <p:txBody>
          <a:bodyPr vert="horz" lIns="91440" tIns="45720" rIns="91440" bIns="45720" rtlCol="0" anchor="ctr">
            <a:normAutofit/>
          </a:bodyPr>
          <a:lstStyle>
            <a:lvl1pPr>
              <a:defRPr lang="en-US" sz="3274"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23690" y="8660962"/>
            <a:ext cx="7462709" cy="1847921"/>
          </a:xfrm>
        </p:spPr>
        <p:txBody>
          <a:bodyPr vert="horz" lIns="91440" tIns="45720" rIns="91440" bIns="45720" rtlCol="0" anchor="b">
            <a:normAutofit/>
          </a:bodyPr>
          <a:lstStyle>
            <a:lvl1pPr>
              <a:buNone/>
              <a:defRPr lang="en-US" sz="2339"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23689" y="10508886"/>
            <a:ext cx="7462708" cy="2762544"/>
          </a:xfrm>
        </p:spPr>
        <p:txBody>
          <a:bodyPr anchor="t">
            <a:normAutofit/>
          </a:bodyPr>
          <a:lstStyle>
            <a:lvl1pPr marL="0" indent="0" algn="l">
              <a:buNone/>
              <a:defRPr sz="2105">
                <a:solidFill>
                  <a:schemeClr val="tx1"/>
                </a:solidFill>
              </a:defRPr>
            </a:lvl1pPr>
            <a:lvl2pPr marL="534604" indent="0">
              <a:buNone/>
              <a:defRPr sz="2105">
                <a:solidFill>
                  <a:schemeClr val="tx1">
                    <a:tint val="75000"/>
                  </a:schemeClr>
                </a:solidFill>
              </a:defRPr>
            </a:lvl2pPr>
            <a:lvl3pPr marL="1069208" indent="0">
              <a:buNone/>
              <a:defRPr sz="1871">
                <a:solidFill>
                  <a:schemeClr val="tx1">
                    <a:tint val="75000"/>
                  </a:schemeClr>
                </a:solidFill>
              </a:defRPr>
            </a:lvl3pPr>
            <a:lvl4pPr marL="1603812" indent="0">
              <a:buNone/>
              <a:defRPr sz="1637">
                <a:solidFill>
                  <a:schemeClr val="tx1">
                    <a:tint val="75000"/>
                  </a:schemeClr>
                </a:solidFill>
              </a:defRPr>
            </a:lvl4pPr>
            <a:lvl5pPr marL="2138416" indent="0">
              <a:buNone/>
              <a:defRPr sz="1637">
                <a:solidFill>
                  <a:schemeClr val="tx1">
                    <a:tint val="75000"/>
                  </a:schemeClr>
                </a:solidFill>
              </a:defRPr>
            </a:lvl5pPr>
            <a:lvl6pPr marL="2673020" indent="0">
              <a:buNone/>
              <a:defRPr sz="1637">
                <a:solidFill>
                  <a:schemeClr val="tx1">
                    <a:tint val="75000"/>
                  </a:schemeClr>
                </a:solidFill>
              </a:defRPr>
            </a:lvl6pPr>
            <a:lvl7pPr marL="3207624" indent="0">
              <a:buNone/>
              <a:defRPr sz="1637">
                <a:solidFill>
                  <a:schemeClr val="tx1">
                    <a:tint val="75000"/>
                  </a:schemeClr>
                </a:solidFill>
              </a:defRPr>
            </a:lvl7pPr>
            <a:lvl8pPr marL="3742228" indent="0">
              <a:buNone/>
              <a:defRPr sz="1637">
                <a:solidFill>
                  <a:schemeClr val="tx1">
                    <a:tint val="75000"/>
                  </a:schemeClr>
                </a:solidFill>
              </a:defRPr>
            </a:lvl8pPr>
            <a:lvl9pPr marL="4276832" indent="0">
              <a:buNone/>
              <a:defRPr sz="163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897447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3690" y="9911574"/>
            <a:ext cx="7664415" cy="3359856"/>
          </a:xfrm>
        </p:spPr>
        <p:txBody>
          <a:bodyPr>
            <a:normAutofit/>
          </a:bodyPr>
          <a:lstStyle>
            <a:lvl1pPr algn="l">
              <a:defRPr sz="3274"/>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3690" y="1175952"/>
            <a:ext cx="7664415" cy="8306317"/>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32392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7907" y="1175950"/>
            <a:ext cx="2390217" cy="9743581"/>
          </a:xfrm>
        </p:spPr>
        <p:txBody>
          <a:bodyPr vert="eaVert">
            <a:normAutofit/>
          </a:bodyPr>
          <a:lstStyle>
            <a:lvl1pPr>
              <a:defRPr sz="3274"/>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3689" y="1175949"/>
            <a:ext cx="6840249" cy="1209548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48735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690" y="9911574"/>
            <a:ext cx="7664415" cy="3359856"/>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3690" y="1175949"/>
            <a:ext cx="7664415" cy="8306317"/>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39278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689" y="4367811"/>
            <a:ext cx="7486219" cy="5114448"/>
          </a:xfrm>
        </p:spPr>
        <p:txBody>
          <a:bodyPr anchor="b">
            <a:normAutofit/>
          </a:bodyPr>
          <a:lstStyle>
            <a:lvl1pPr algn="l">
              <a:defRPr sz="3742"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690" y="9892908"/>
            <a:ext cx="7486218" cy="3378522"/>
          </a:xfrm>
        </p:spPr>
        <p:txBody>
          <a:bodyPr anchor="t">
            <a:normAutofit/>
          </a:bodyPr>
          <a:lstStyle>
            <a:lvl1pPr marL="0" indent="0" algn="l">
              <a:buNone/>
              <a:defRPr sz="2105">
                <a:solidFill>
                  <a:schemeClr val="tx1"/>
                </a:solidFill>
              </a:defRPr>
            </a:lvl1pPr>
            <a:lvl2pPr marL="534604" indent="0">
              <a:buNone/>
              <a:defRPr sz="2105">
                <a:solidFill>
                  <a:schemeClr val="tx1">
                    <a:tint val="75000"/>
                  </a:schemeClr>
                </a:solidFill>
              </a:defRPr>
            </a:lvl2pPr>
            <a:lvl3pPr marL="1069208" indent="0">
              <a:buNone/>
              <a:defRPr sz="1871">
                <a:solidFill>
                  <a:schemeClr val="tx1">
                    <a:tint val="75000"/>
                  </a:schemeClr>
                </a:solidFill>
              </a:defRPr>
            </a:lvl3pPr>
            <a:lvl4pPr marL="1603812" indent="0">
              <a:buNone/>
              <a:defRPr sz="1637">
                <a:solidFill>
                  <a:schemeClr val="tx1">
                    <a:tint val="75000"/>
                  </a:schemeClr>
                </a:solidFill>
              </a:defRPr>
            </a:lvl4pPr>
            <a:lvl5pPr marL="2138416" indent="0">
              <a:buNone/>
              <a:defRPr sz="1637">
                <a:solidFill>
                  <a:schemeClr val="tx1">
                    <a:tint val="75000"/>
                  </a:schemeClr>
                </a:solidFill>
              </a:defRPr>
            </a:lvl5pPr>
            <a:lvl6pPr marL="2673020" indent="0">
              <a:buNone/>
              <a:defRPr sz="1637">
                <a:solidFill>
                  <a:schemeClr val="tx1">
                    <a:tint val="75000"/>
                  </a:schemeClr>
                </a:solidFill>
              </a:defRPr>
            </a:lvl6pPr>
            <a:lvl7pPr marL="3207624" indent="0">
              <a:buNone/>
              <a:defRPr sz="1637">
                <a:solidFill>
                  <a:schemeClr val="tx1">
                    <a:tint val="75000"/>
                  </a:schemeClr>
                </a:solidFill>
              </a:defRPr>
            </a:lvl7pPr>
            <a:lvl8pPr marL="3742228" indent="0">
              <a:buNone/>
              <a:defRPr sz="1637">
                <a:solidFill>
                  <a:schemeClr val="tx1">
                    <a:tint val="75000"/>
                  </a:schemeClr>
                </a:solidFill>
              </a:defRPr>
            </a:lvl8pPr>
            <a:lvl9pPr marL="4276832" indent="0">
              <a:buNone/>
              <a:defRPr sz="163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45284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690" y="9911574"/>
            <a:ext cx="7664415" cy="3359856"/>
          </a:xfrm>
        </p:spPr>
        <p:txBody>
          <a:bodyPr>
            <a:normAutofit/>
          </a:bodyPr>
          <a:lstStyle>
            <a:lvl1pPr>
              <a:defRPr sz="3742"/>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623690" y="1175951"/>
            <a:ext cx="4618581" cy="830631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5451564" y="1175949"/>
            <a:ext cx="4616560" cy="8287644"/>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98236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3690" y="9911574"/>
            <a:ext cx="7664415" cy="3359856"/>
          </a:xfrm>
        </p:spPr>
        <p:txBody>
          <a:bodyPr>
            <a:normAutofit/>
          </a:bodyPr>
          <a:lstStyle>
            <a:lvl1pPr>
              <a:defRPr sz="374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0986" y="1175950"/>
            <a:ext cx="4346023" cy="1343942"/>
          </a:xfrm>
        </p:spPr>
        <p:txBody>
          <a:bodyPr anchor="b">
            <a:noAutofit/>
          </a:bodyPr>
          <a:lstStyle>
            <a:lvl1pPr marL="0" indent="0">
              <a:buNone/>
              <a:defRPr sz="2806" b="0" cap="all">
                <a:solidFill>
                  <a:schemeClr val="tx1"/>
                </a:solidFill>
              </a:defRPr>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623688" y="2519893"/>
            <a:ext cx="4613320" cy="696236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76830" y="1249448"/>
            <a:ext cx="4401195" cy="1270444"/>
          </a:xfrm>
        </p:spPr>
        <p:txBody>
          <a:bodyPr anchor="b">
            <a:noAutofit/>
          </a:bodyPr>
          <a:lstStyle>
            <a:lvl1pPr marL="0" indent="0">
              <a:buNone/>
              <a:defRPr sz="2806" b="0" cap="all">
                <a:solidFill>
                  <a:schemeClr val="tx1"/>
                </a:solidFill>
              </a:defRPr>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51565" y="2519892"/>
            <a:ext cx="4626460" cy="6943701"/>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35723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3690" y="9911574"/>
            <a:ext cx="7664415" cy="3359856"/>
          </a:xfrm>
        </p:spPr>
        <p:txBody>
          <a:bodyPr>
            <a:normAutofit/>
          </a:bodyPr>
          <a:lstStyle>
            <a:lvl1pPr>
              <a:defRPr sz="3742"/>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95861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46115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35889" y="1175949"/>
            <a:ext cx="3742135" cy="3359856"/>
          </a:xfrm>
        </p:spPr>
        <p:txBody>
          <a:bodyPr anchor="b">
            <a:normAutofit/>
          </a:bodyPr>
          <a:lstStyle>
            <a:lvl1pPr algn="l">
              <a:defRPr sz="2339"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3689" y="1175949"/>
            <a:ext cx="5190107" cy="1209548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35889" y="4871796"/>
            <a:ext cx="3742135" cy="4610469"/>
          </a:xfrm>
        </p:spPr>
        <p:txBody>
          <a:bodyPr anchor="t">
            <a:normAutofit/>
          </a:bodyPr>
          <a:lstStyle>
            <a:lvl1pPr marL="0" indent="0">
              <a:buNone/>
              <a:defRPr sz="1871"/>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53203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56808" y="3191863"/>
            <a:ext cx="4166414" cy="2519892"/>
          </a:xfrm>
        </p:spPr>
        <p:txBody>
          <a:bodyPr anchor="b">
            <a:normAutofit/>
          </a:bodyPr>
          <a:lstStyle>
            <a:lvl1pPr algn="l">
              <a:defRPr sz="2806"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890985" y="2015913"/>
            <a:ext cx="3836347" cy="10583545"/>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71"/>
            </a:lvl1pPr>
            <a:lvl2pPr marL="534604" indent="0">
              <a:buNone/>
              <a:defRPr sz="1871"/>
            </a:lvl2pPr>
            <a:lvl3pPr marL="1069208" indent="0">
              <a:buNone/>
              <a:defRPr sz="1871"/>
            </a:lvl3pPr>
            <a:lvl4pPr marL="1603812" indent="0">
              <a:buNone/>
              <a:defRPr sz="1871"/>
            </a:lvl4pPr>
            <a:lvl5pPr marL="2138416" indent="0">
              <a:buNone/>
              <a:defRPr sz="1871"/>
            </a:lvl5pPr>
            <a:lvl6pPr marL="2673020" indent="0">
              <a:buNone/>
              <a:defRPr sz="1871"/>
            </a:lvl6pPr>
            <a:lvl7pPr marL="3207624" indent="0">
              <a:buNone/>
              <a:defRPr sz="1871"/>
            </a:lvl7pPr>
            <a:lvl8pPr marL="3742228" indent="0">
              <a:buNone/>
              <a:defRPr sz="1871"/>
            </a:lvl8pPr>
            <a:lvl9pPr marL="4276832" indent="0">
              <a:buNone/>
              <a:defRPr sz="1871"/>
            </a:lvl9pPr>
          </a:lstStyle>
          <a:p>
            <a:r>
              <a:rPr lang="ja-JP" altLang="en-US" smtClean="0"/>
              <a:t>図を追加</a:t>
            </a:r>
            <a:endParaRPr lang="en-US" dirty="0"/>
          </a:p>
        </p:txBody>
      </p:sp>
      <p:sp>
        <p:nvSpPr>
          <p:cNvPr id="4" name="Text Placeholder 3"/>
          <p:cNvSpPr>
            <a:spLocks noGrp="1"/>
          </p:cNvSpPr>
          <p:nvPr>
            <p:ph type="body" sz="half" idx="2"/>
          </p:nvPr>
        </p:nvSpPr>
        <p:spPr>
          <a:xfrm>
            <a:off x="5257074" y="6047740"/>
            <a:ext cx="4167542" cy="4591803"/>
          </a:xfrm>
        </p:spPr>
        <p:txBody>
          <a:bodyPr anchor="t">
            <a:normAutofit/>
          </a:bodyPr>
          <a:lstStyle>
            <a:lvl1pPr marL="0" indent="0">
              <a:buNone/>
              <a:defRPr sz="2105"/>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2021/11/29</a:t>
            </a:fld>
            <a:endParaRPr kumimoji="1" lang="ja-JP" altLang="en-US"/>
          </a:p>
        </p:txBody>
      </p:sp>
      <p:sp>
        <p:nvSpPr>
          <p:cNvPr id="6" name="Footer Placeholder 5"/>
          <p:cNvSpPr>
            <a:spLocks noGrp="1"/>
          </p:cNvSpPr>
          <p:nvPr>
            <p:ph type="ftr" sz="quarter" idx="11"/>
          </p:nvPr>
        </p:nvSpPr>
        <p:spPr>
          <a:xfrm>
            <a:off x="623689" y="13607416"/>
            <a:ext cx="6795480" cy="80496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91600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799826" y="8586299"/>
            <a:ext cx="2888632" cy="5861081"/>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23690" y="9911574"/>
            <a:ext cx="7664415" cy="3359856"/>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690" y="1175952"/>
            <a:ext cx="7664415" cy="8306317"/>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87970" y="13607423"/>
            <a:ext cx="1403666" cy="804965"/>
          </a:xfrm>
          <a:prstGeom prst="rect">
            <a:avLst/>
          </a:prstGeom>
        </p:spPr>
        <p:txBody>
          <a:bodyPr vert="horz" lIns="91440" tIns="45720" rIns="91440" bIns="45720" rtlCol="0" anchor="t"/>
          <a:lstStyle>
            <a:lvl1pPr algn="r">
              <a:defRPr sz="1169" b="0" i="0">
                <a:solidFill>
                  <a:schemeClr val="bg2">
                    <a:lumMod val="50000"/>
                  </a:schemeClr>
                </a:solidFill>
                <a:effectLst/>
                <a:latin typeface="+mn-lt"/>
              </a:defRPr>
            </a:lvl1pPr>
          </a:lstStyle>
          <a:p>
            <a:fld id="{8F80C0D2-A8FB-4921-92ED-673C58564FAA}" type="datetimeFigureOut">
              <a:rPr kumimoji="1" lang="ja-JP" altLang="en-US" smtClean="0"/>
              <a:t>2021/11/29</a:t>
            </a:fld>
            <a:endParaRPr kumimoji="1" lang="ja-JP" altLang="en-US"/>
          </a:p>
        </p:txBody>
      </p:sp>
      <p:sp>
        <p:nvSpPr>
          <p:cNvPr id="5" name="Footer Placeholder 4"/>
          <p:cNvSpPr>
            <a:spLocks noGrp="1"/>
          </p:cNvSpPr>
          <p:nvPr>
            <p:ph type="ftr" sz="quarter" idx="3"/>
          </p:nvPr>
        </p:nvSpPr>
        <p:spPr>
          <a:xfrm>
            <a:off x="623689" y="13607416"/>
            <a:ext cx="6795480" cy="804965"/>
          </a:xfrm>
          <a:prstGeom prst="rect">
            <a:avLst/>
          </a:prstGeom>
        </p:spPr>
        <p:txBody>
          <a:bodyPr vert="horz" lIns="91440" tIns="45720" rIns="91440" bIns="45720" rtlCol="0" anchor="t"/>
          <a:lstStyle>
            <a:lvl1pPr algn="l">
              <a:defRPr sz="1169"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9090411" y="12298479"/>
            <a:ext cx="1001956" cy="1476937"/>
          </a:xfrm>
          <a:prstGeom prst="rect">
            <a:avLst/>
          </a:prstGeom>
        </p:spPr>
        <p:txBody>
          <a:bodyPr vert="horz" lIns="91440" tIns="45720" rIns="91440" bIns="45720" rtlCol="0" anchor="b"/>
          <a:lstStyle>
            <a:lvl1pPr algn="r">
              <a:defRPr sz="3274" b="0" i="0">
                <a:solidFill>
                  <a:schemeClr val="bg2">
                    <a:lumMod val="50000"/>
                  </a:schemeClr>
                </a:solidFill>
                <a:effectLst/>
                <a:latin typeface="+mn-lt"/>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331533036"/>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534604" rtl="0" eaLnBrk="1" latinLnBrk="0" hangingPunct="1">
        <a:spcBef>
          <a:spcPct val="0"/>
        </a:spcBef>
        <a:buNone/>
        <a:defRPr kumimoji="1" sz="3742"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34127" indent="-334127"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2339" kern="1200" cap="none">
          <a:solidFill>
            <a:schemeClr val="tx1"/>
          </a:solidFill>
          <a:effectLst/>
          <a:latin typeface="+mn-lt"/>
          <a:ea typeface="+mn-ea"/>
          <a:cs typeface="+mn-cs"/>
        </a:defRPr>
      </a:lvl1pPr>
      <a:lvl2pPr marL="868731" indent="-334127"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2105" kern="1200" cap="none">
          <a:solidFill>
            <a:schemeClr val="tx1"/>
          </a:solidFill>
          <a:effectLst/>
          <a:latin typeface="+mn-lt"/>
          <a:ea typeface="+mn-ea"/>
          <a:cs typeface="+mn-cs"/>
        </a:defRPr>
      </a:lvl2pPr>
      <a:lvl3pPr marL="1403335" indent="-334127"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871" kern="1200" cap="none">
          <a:solidFill>
            <a:schemeClr val="tx1"/>
          </a:solidFill>
          <a:effectLst/>
          <a:latin typeface="+mn-lt"/>
          <a:ea typeface="+mn-ea"/>
          <a:cs typeface="+mn-cs"/>
        </a:defRPr>
      </a:lvl3pPr>
      <a:lvl4pPr marL="1804288" indent="-200476"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637" kern="1200" cap="none">
          <a:solidFill>
            <a:schemeClr val="tx1"/>
          </a:solidFill>
          <a:effectLst/>
          <a:latin typeface="+mn-lt"/>
          <a:ea typeface="+mn-ea"/>
          <a:cs typeface="+mn-cs"/>
        </a:defRPr>
      </a:lvl4pPr>
      <a:lvl5pPr marL="2338892" indent="-200476"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637" kern="1200" cap="none">
          <a:solidFill>
            <a:schemeClr val="tx1"/>
          </a:solidFill>
          <a:effectLst/>
          <a:latin typeface="+mn-lt"/>
          <a:ea typeface="+mn-ea"/>
          <a:cs typeface="+mn-cs"/>
        </a:defRPr>
      </a:lvl5pPr>
      <a:lvl6pPr marL="2940322" indent="-267302"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637" kern="1200" cap="none">
          <a:solidFill>
            <a:schemeClr val="tx1"/>
          </a:solidFill>
          <a:effectLst/>
          <a:latin typeface="+mn-lt"/>
          <a:ea typeface="+mn-ea"/>
          <a:cs typeface="+mn-cs"/>
        </a:defRPr>
      </a:lvl6pPr>
      <a:lvl7pPr marL="3474926" indent="-267302"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637" kern="1200" cap="none">
          <a:solidFill>
            <a:schemeClr val="tx1"/>
          </a:solidFill>
          <a:effectLst/>
          <a:latin typeface="+mn-lt"/>
          <a:ea typeface="+mn-ea"/>
          <a:cs typeface="+mn-cs"/>
        </a:defRPr>
      </a:lvl7pPr>
      <a:lvl8pPr marL="4009530" indent="-267302"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637" kern="1200" cap="none">
          <a:solidFill>
            <a:schemeClr val="tx1"/>
          </a:solidFill>
          <a:effectLst/>
          <a:latin typeface="+mn-lt"/>
          <a:ea typeface="+mn-ea"/>
          <a:cs typeface="+mn-cs"/>
        </a:defRPr>
      </a:lvl8pPr>
      <a:lvl9pPr marL="4544134" indent="-267302" algn="l" defTabSz="534604" rtl="0" eaLnBrk="1" latinLnBrk="0" hangingPunct="1">
        <a:spcBef>
          <a:spcPct val="20000"/>
        </a:spcBef>
        <a:spcAft>
          <a:spcPts val="702"/>
        </a:spcAft>
        <a:buClr>
          <a:schemeClr val="tx1"/>
        </a:buClr>
        <a:buSzPct val="80000"/>
        <a:buFont typeface="Wingdings 3" panose="05040102010807070707" pitchFamily="18" charset="2"/>
        <a:buChar char=""/>
        <a:defRPr kumimoji="1" sz="1637" kern="1200" cap="none">
          <a:solidFill>
            <a:schemeClr val="tx1"/>
          </a:solidFill>
          <a:effectLst/>
          <a:latin typeface="+mn-lt"/>
          <a:ea typeface="+mn-ea"/>
          <a:cs typeface="+mn-cs"/>
        </a:defRPr>
      </a:lvl9pPr>
    </p:bodyStyle>
    <p:otherStyle>
      <a:defPPr>
        <a:defRPr lang="en-US"/>
      </a:defPPr>
      <a:lvl1pPr marL="0" algn="l" defTabSz="534604" rtl="0" eaLnBrk="1" latinLnBrk="0" hangingPunct="1">
        <a:defRPr kumimoji="1" sz="2105" kern="1200">
          <a:solidFill>
            <a:schemeClr val="tx1"/>
          </a:solidFill>
          <a:latin typeface="+mn-lt"/>
          <a:ea typeface="+mn-ea"/>
          <a:cs typeface="+mn-cs"/>
        </a:defRPr>
      </a:lvl1pPr>
      <a:lvl2pPr marL="534604" algn="l" defTabSz="534604" rtl="0" eaLnBrk="1" latinLnBrk="0" hangingPunct="1">
        <a:defRPr kumimoji="1" sz="2105" kern="1200">
          <a:solidFill>
            <a:schemeClr val="tx1"/>
          </a:solidFill>
          <a:latin typeface="+mn-lt"/>
          <a:ea typeface="+mn-ea"/>
          <a:cs typeface="+mn-cs"/>
        </a:defRPr>
      </a:lvl2pPr>
      <a:lvl3pPr marL="1069208" algn="l" defTabSz="534604" rtl="0" eaLnBrk="1" latinLnBrk="0" hangingPunct="1">
        <a:defRPr kumimoji="1" sz="2105" kern="1200">
          <a:solidFill>
            <a:schemeClr val="tx1"/>
          </a:solidFill>
          <a:latin typeface="+mn-lt"/>
          <a:ea typeface="+mn-ea"/>
          <a:cs typeface="+mn-cs"/>
        </a:defRPr>
      </a:lvl3pPr>
      <a:lvl4pPr marL="1603812" algn="l" defTabSz="534604" rtl="0" eaLnBrk="1" latinLnBrk="0" hangingPunct="1">
        <a:defRPr kumimoji="1" sz="2105" kern="1200">
          <a:solidFill>
            <a:schemeClr val="tx1"/>
          </a:solidFill>
          <a:latin typeface="+mn-lt"/>
          <a:ea typeface="+mn-ea"/>
          <a:cs typeface="+mn-cs"/>
        </a:defRPr>
      </a:lvl4pPr>
      <a:lvl5pPr marL="2138416" algn="l" defTabSz="534604" rtl="0" eaLnBrk="1" latinLnBrk="0" hangingPunct="1">
        <a:defRPr kumimoji="1" sz="2105" kern="1200">
          <a:solidFill>
            <a:schemeClr val="tx1"/>
          </a:solidFill>
          <a:latin typeface="+mn-lt"/>
          <a:ea typeface="+mn-ea"/>
          <a:cs typeface="+mn-cs"/>
        </a:defRPr>
      </a:lvl5pPr>
      <a:lvl6pPr marL="2673020" algn="l" defTabSz="534604" rtl="0" eaLnBrk="1" latinLnBrk="0" hangingPunct="1">
        <a:defRPr kumimoji="1" sz="2105" kern="1200">
          <a:solidFill>
            <a:schemeClr val="tx1"/>
          </a:solidFill>
          <a:latin typeface="+mn-lt"/>
          <a:ea typeface="+mn-ea"/>
          <a:cs typeface="+mn-cs"/>
        </a:defRPr>
      </a:lvl6pPr>
      <a:lvl7pPr marL="3207624" algn="l" defTabSz="534604" rtl="0" eaLnBrk="1" latinLnBrk="0" hangingPunct="1">
        <a:defRPr kumimoji="1" sz="2105" kern="1200">
          <a:solidFill>
            <a:schemeClr val="tx1"/>
          </a:solidFill>
          <a:latin typeface="+mn-lt"/>
          <a:ea typeface="+mn-ea"/>
          <a:cs typeface="+mn-cs"/>
        </a:defRPr>
      </a:lvl7pPr>
      <a:lvl8pPr marL="3742228" algn="l" defTabSz="534604" rtl="0" eaLnBrk="1" latinLnBrk="0" hangingPunct="1">
        <a:defRPr kumimoji="1" sz="2105" kern="1200">
          <a:solidFill>
            <a:schemeClr val="tx1"/>
          </a:solidFill>
          <a:latin typeface="+mn-lt"/>
          <a:ea typeface="+mn-ea"/>
          <a:cs typeface="+mn-cs"/>
        </a:defRPr>
      </a:lvl8pPr>
      <a:lvl9pPr marL="4276832" algn="l" defTabSz="534604"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11.png"/><Relationship Id="rId21" Type="http://schemas.openxmlformats.org/officeDocument/2006/relationships/image" Target="../media/image27.png"/><Relationship Id="rId7" Type="http://schemas.openxmlformats.org/officeDocument/2006/relationships/hyperlink" Target="https://twitter.com/osaka_chiantai/" TargetMode="External"/><Relationship Id="rId12" Type="http://schemas.openxmlformats.org/officeDocument/2006/relationships/image" Target="../media/image18.emf"/><Relationship Id="rId17" Type="http://schemas.openxmlformats.org/officeDocument/2006/relationships/image" Target="../media/image23.jpeg"/><Relationship Id="rId2" Type="http://schemas.openxmlformats.org/officeDocument/2006/relationships/image" Target="../media/image1.jpeg"/><Relationship Id="rId16" Type="http://schemas.openxmlformats.org/officeDocument/2006/relationships/image" Target="../media/image22.jpeg"/><Relationship Id="rId20"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jpeg"/><Relationship Id="rId10" Type="http://schemas.openxmlformats.org/officeDocument/2006/relationships/image" Target="../media/image16.emf"/><Relationship Id="rId19" Type="http://schemas.openxmlformats.org/officeDocument/2006/relationships/image" Target="../media/image25.emf"/><Relationship Id="rId4"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9" Type="http://schemas.openxmlformats.org/officeDocument/2006/relationships/image" Target="../media/image15.pn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正方形/長方形 7"/>
          <p:cNvSpPr/>
          <p:nvPr/>
        </p:nvSpPr>
        <p:spPr>
          <a:xfrm>
            <a:off x="176821" y="96343"/>
            <a:ext cx="10332000" cy="14852110"/>
          </a:xfrm>
          <a:prstGeom prst="rect">
            <a:avLst/>
          </a:prstGeom>
          <a:blipFill>
            <a:blip r:embed="rId2"/>
            <a:tile tx="0" ty="0" sx="100000" sy="100000" flip="none" algn="tl"/>
          </a:blipFill>
          <a:ln>
            <a:noFill/>
          </a:ln>
          <a:effectLst>
            <a:outerShdw blurRad="50800" dist="50800" dir="5400000" algn="ctr" rotWithShape="0">
              <a:schemeClr val="tx2">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メモ 8"/>
          <p:cNvSpPr/>
          <p:nvPr/>
        </p:nvSpPr>
        <p:spPr>
          <a:xfrm>
            <a:off x="385235" y="12024211"/>
            <a:ext cx="10000671" cy="2838517"/>
          </a:xfrm>
          <a:prstGeom prst="foldedCorner">
            <a:avLst>
              <a:gd name="adj" fmla="val 13700"/>
            </a:avLst>
          </a:prstGeom>
          <a:solidFill>
            <a:schemeClr val="tx1">
              <a:lumMod val="75000"/>
            </a:schemeClr>
          </a:solidFill>
          <a:ln>
            <a:solidFill>
              <a:srgbClr val="00A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 name="正方形/長方形 3"/>
          <p:cNvSpPr/>
          <p:nvPr/>
        </p:nvSpPr>
        <p:spPr>
          <a:xfrm>
            <a:off x="278020" y="281945"/>
            <a:ext cx="7566495" cy="1969770"/>
          </a:xfrm>
          <a:prstGeom prst="rect">
            <a:avLst/>
          </a:prstGeom>
          <a:noFill/>
        </p:spPr>
        <p:txBody>
          <a:bodyPr wrap="none" lIns="91440" tIns="45720" rIns="91440" bIns="45720">
            <a:spAutoFit/>
          </a:bodyPr>
          <a:lstStyle/>
          <a:p>
            <a:r>
              <a:rPr lang="ja-JP" altLang="en-US" b="1" dirty="0" smtClean="0">
                <a:ln w="0">
                  <a:noFill/>
                </a:ln>
                <a:solidFill>
                  <a:schemeClr val="bg1"/>
                </a:solidFill>
                <a:latin typeface="Meiryo UI" panose="020B0604030504040204" pitchFamily="50" charset="-128"/>
                <a:ea typeface="Meiryo UI" panose="020B0604030504040204" pitchFamily="50" charset="-128"/>
              </a:rPr>
              <a:t>大阪府 青少年・地域安全室 治安対策課</a:t>
            </a:r>
            <a:r>
              <a:rPr lang="en-US" altLang="ja-JP" b="1" dirty="0" smtClean="0">
                <a:ln w="0">
                  <a:noFill/>
                </a:ln>
                <a:solidFill>
                  <a:schemeClr val="bg1"/>
                </a:solidFill>
                <a:latin typeface="Meiryo UI" panose="020B0604030504040204" pitchFamily="50" charset="-128"/>
                <a:ea typeface="Meiryo UI" panose="020B0604030504040204" pitchFamily="50" charset="-128"/>
              </a:rPr>
              <a:t>  </a:t>
            </a:r>
            <a:r>
              <a:rPr lang="ja-JP" altLang="en-US" b="1" dirty="0" smtClean="0">
                <a:ln w="0">
                  <a:noFill/>
                </a:ln>
                <a:solidFill>
                  <a:schemeClr val="bg1"/>
                </a:solidFill>
                <a:latin typeface="Meiryo UI" panose="020B0604030504040204" pitchFamily="50" charset="-128"/>
                <a:ea typeface="Meiryo UI" panose="020B0604030504040204" pitchFamily="50" charset="-128"/>
              </a:rPr>
              <a:t>発行</a:t>
            </a:r>
            <a:endParaRPr lang="en-US" altLang="ja-JP" b="1" cap="none" spc="0" dirty="0" smtClean="0">
              <a:ln w="0">
                <a:noFill/>
              </a:ln>
              <a:solidFill>
                <a:schemeClr val="bg1"/>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FF0000"/>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FF0000"/>
              </a:solidFill>
              <a:latin typeface="Meiryo UI" panose="020B0604030504040204" pitchFamily="50" charset="-128"/>
              <a:ea typeface="Meiryo UI" panose="020B0604030504040204" pitchFamily="50" charset="-128"/>
            </a:endParaRPr>
          </a:p>
          <a:p>
            <a:r>
              <a:rPr lang="zh-CN" altLang="en-US" sz="2000" b="1" dirty="0" smtClean="0">
                <a:ln w="0">
                  <a:noFill/>
                </a:ln>
                <a:solidFill>
                  <a:schemeClr val="bg1"/>
                </a:solidFill>
                <a:latin typeface="Meiryo UI" panose="020B0604030504040204" pitchFamily="50" charset="-128"/>
                <a:ea typeface="Meiryo UI" panose="020B0604030504040204" pitchFamily="50" charset="-128"/>
              </a:rPr>
              <a:t>第３</a:t>
            </a:r>
            <a:r>
              <a:rPr lang="ja-JP" altLang="en-US" sz="2000" b="1" dirty="0" smtClean="0">
                <a:ln w="0">
                  <a:noFill/>
                </a:ln>
                <a:solidFill>
                  <a:schemeClr val="bg1"/>
                </a:solidFill>
                <a:latin typeface="Meiryo UI" panose="020B0604030504040204" pitchFamily="50" charset="-128"/>
                <a:ea typeface="Meiryo UI" panose="020B0604030504040204" pitchFamily="50" charset="-128"/>
              </a:rPr>
              <a:t>６</a:t>
            </a:r>
            <a:r>
              <a:rPr lang="zh-CN" altLang="en-US" sz="2000" b="1" dirty="0" smtClean="0">
                <a:ln w="0">
                  <a:noFill/>
                </a:ln>
                <a:solidFill>
                  <a:schemeClr val="bg1"/>
                </a:solidFill>
                <a:latin typeface="Meiryo UI" panose="020B0604030504040204" pitchFamily="50" charset="-128"/>
                <a:ea typeface="Meiryo UI" panose="020B0604030504040204" pitchFamily="50" charset="-128"/>
              </a:rPr>
              <a:t>号</a:t>
            </a:r>
            <a:r>
              <a:rPr lang="zh-CN" altLang="en-US" sz="1600" b="1" dirty="0">
                <a:ln w="0">
                  <a:noFill/>
                </a:ln>
                <a:solidFill>
                  <a:schemeClr val="bg1"/>
                </a:solidFill>
                <a:latin typeface="Meiryo UI" panose="020B0604030504040204" pitchFamily="50" charset="-128"/>
                <a:ea typeface="Meiryo UI" panose="020B0604030504040204" pitchFamily="50" charset="-128"/>
              </a:rPr>
              <a:t>　</a:t>
            </a:r>
            <a:r>
              <a:rPr lang="en-US" altLang="zh-CN" sz="1600" b="1" dirty="0">
                <a:ln w="0">
                  <a:noFill/>
                </a:ln>
                <a:solidFill>
                  <a:schemeClr val="bg1"/>
                </a:solidFill>
                <a:latin typeface="Meiryo UI" panose="020B0604030504040204" pitchFamily="50" charset="-128"/>
                <a:ea typeface="Meiryo UI" panose="020B0604030504040204" pitchFamily="50" charset="-128"/>
              </a:rPr>
              <a:t>(</a:t>
            </a:r>
            <a:r>
              <a:rPr lang="zh-CN" altLang="en-US" sz="1600" b="1" dirty="0" smtClean="0">
                <a:ln w="0">
                  <a:noFill/>
                </a:ln>
                <a:solidFill>
                  <a:schemeClr val="bg1"/>
                </a:solidFill>
                <a:latin typeface="Meiryo UI" panose="020B0604030504040204" pitchFamily="50" charset="-128"/>
                <a:ea typeface="Meiryo UI" panose="020B0604030504040204" pitchFamily="50" charset="-128"/>
              </a:rPr>
              <a:t>令和</a:t>
            </a:r>
            <a:r>
              <a:rPr lang="ja-JP" altLang="en-US" sz="1600" b="1" dirty="0">
                <a:ln w="0">
                  <a:noFill/>
                </a:ln>
                <a:solidFill>
                  <a:schemeClr val="bg1"/>
                </a:solidFill>
                <a:latin typeface="Meiryo UI" panose="020B0604030504040204" pitchFamily="50" charset="-128"/>
                <a:ea typeface="Meiryo UI" panose="020B0604030504040204" pitchFamily="50" charset="-128"/>
              </a:rPr>
              <a:t>３</a:t>
            </a:r>
            <a:r>
              <a:rPr lang="zh-CN" altLang="en-US" sz="1600" b="1" dirty="0" smtClean="0">
                <a:ln w="0">
                  <a:noFill/>
                </a:ln>
                <a:solidFill>
                  <a:schemeClr val="bg1"/>
                </a:solidFill>
                <a:latin typeface="Meiryo UI" panose="020B0604030504040204" pitchFamily="50" charset="-128"/>
                <a:ea typeface="Meiryo UI" panose="020B0604030504040204" pitchFamily="50" charset="-128"/>
              </a:rPr>
              <a:t>年１</a:t>
            </a:r>
            <a:r>
              <a:rPr lang="ja-JP" altLang="en-US" sz="1600" b="1" dirty="0" smtClean="0">
                <a:ln w="0">
                  <a:noFill/>
                </a:ln>
                <a:solidFill>
                  <a:schemeClr val="bg1"/>
                </a:solidFill>
                <a:latin typeface="Meiryo UI" panose="020B0604030504040204" pitchFamily="50" charset="-128"/>
                <a:ea typeface="Meiryo UI" panose="020B0604030504040204" pitchFamily="50" charset="-128"/>
              </a:rPr>
              <a:t>２</a:t>
            </a:r>
            <a:r>
              <a:rPr lang="zh-CN" altLang="en-US" sz="1600" b="1" dirty="0" smtClean="0">
                <a:ln w="0">
                  <a:noFill/>
                </a:ln>
                <a:solidFill>
                  <a:schemeClr val="bg1"/>
                </a:solidFill>
                <a:latin typeface="Meiryo UI" panose="020B0604030504040204" pitchFamily="50" charset="-128"/>
                <a:ea typeface="Meiryo UI" panose="020B0604030504040204" pitchFamily="50" charset="-128"/>
              </a:rPr>
              <a:t>月</a:t>
            </a:r>
            <a:r>
              <a:rPr lang="zh-CN" altLang="en-US" sz="1600" b="1" dirty="0">
                <a:ln w="0">
                  <a:noFill/>
                </a:ln>
                <a:solidFill>
                  <a:schemeClr val="bg1"/>
                </a:solidFill>
                <a:latin typeface="Meiryo UI" panose="020B0604030504040204" pitchFamily="50" charset="-128"/>
                <a:ea typeface="Meiryo UI" panose="020B0604030504040204" pitchFamily="50" charset="-128"/>
              </a:rPr>
              <a:t>発行</a:t>
            </a:r>
            <a:r>
              <a:rPr lang="en-US" altLang="zh-CN" sz="1600" b="1" dirty="0">
                <a:ln w="0">
                  <a:noFill/>
                </a:ln>
                <a:solidFill>
                  <a:schemeClr val="bg1"/>
                </a:solidFill>
                <a:latin typeface="Meiryo UI" panose="020B0604030504040204" pitchFamily="50" charset="-128"/>
                <a:ea typeface="Meiryo UI" panose="020B0604030504040204" pitchFamily="50" charset="-128"/>
              </a:rPr>
              <a:t>)</a:t>
            </a:r>
            <a:r>
              <a:rPr lang="zh-CN" altLang="en-US" sz="1600" b="1" dirty="0">
                <a:ln w="0">
                  <a:noFill/>
                </a:ln>
                <a:solidFill>
                  <a:schemeClr val="bg1"/>
                </a:solidFill>
                <a:latin typeface="Meiryo UI" panose="020B0604030504040204" pitchFamily="50" charset="-128"/>
                <a:ea typeface="Meiryo UI" panose="020B0604030504040204" pitchFamily="50" charset="-128"/>
              </a:rPr>
              <a:t>　発行：年</a:t>
            </a:r>
            <a:r>
              <a:rPr lang="zh-CN" altLang="en-US" sz="1600" b="1" dirty="0" smtClean="0">
                <a:ln w="0">
                  <a:noFill/>
                </a:ln>
                <a:solidFill>
                  <a:schemeClr val="bg1"/>
                </a:solidFill>
                <a:latin typeface="Meiryo UI" panose="020B0604030504040204" pitchFamily="50" charset="-128"/>
                <a:ea typeface="Meiryo UI" panose="020B0604030504040204" pitchFamily="50" charset="-128"/>
              </a:rPr>
              <a:t>３回</a:t>
            </a:r>
            <a:endParaRPr lang="zh-CN" altLang="en-US" sz="1600" b="1" dirty="0">
              <a:ln w="0">
                <a:noFill/>
              </a:ln>
              <a:solidFill>
                <a:schemeClr val="bg1"/>
              </a:solidFill>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305906" y="2348022"/>
            <a:ext cx="100800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42809" y="12156497"/>
            <a:ext cx="10000671" cy="2677656"/>
          </a:xfrm>
          <a:prstGeom prst="rect">
            <a:avLst/>
          </a:prstGeom>
        </p:spPr>
        <p:txBody>
          <a:bodyPr wrap="squar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　</a:t>
            </a:r>
            <a:r>
              <a:rPr lang="en-US" altLang="ja-JP" sz="2400" b="1" dirty="0" smtClean="0">
                <a:solidFill>
                  <a:schemeClr val="bg1"/>
                </a:solidFill>
                <a:latin typeface="Meiryo UI" panose="020B0604030504040204" pitchFamily="50" charset="-128"/>
                <a:ea typeface="Meiryo UI" panose="020B0604030504040204" pitchFamily="50" charset="-128"/>
              </a:rPr>
              <a:t>1</a:t>
            </a:r>
            <a:r>
              <a:rPr lang="ja-JP" altLang="en-US" sz="2400" b="1" dirty="0" smtClean="0">
                <a:solidFill>
                  <a:schemeClr val="bg1"/>
                </a:solidFill>
                <a:latin typeface="Meiryo UI" panose="020B0604030504040204" pitchFamily="50" charset="-128"/>
                <a:ea typeface="Meiryo UI" panose="020B0604030504040204" pitchFamily="50" charset="-128"/>
              </a:rPr>
              <a:t>１月</a:t>
            </a:r>
            <a:r>
              <a:rPr lang="en-US" altLang="ja-JP" sz="2400" b="1" dirty="0" smtClean="0">
                <a:solidFill>
                  <a:schemeClr val="bg1"/>
                </a:solidFill>
                <a:latin typeface="Meiryo UI" panose="020B0604030504040204" pitchFamily="50" charset="-128"/>
                <a:ea typeface="Meiryo UI" panose="020B0604030504040204" pitchFamily="50" charset="-128"/>
              </a:rPr>
              <a:t>2</a:t>
            </a:r>
            <a:r>
              <a:rPr lang="ja-JP" altLang="en-US" sz="2400" b="1" dirty="0" smtClean="0">
                <a:solidFill>
                  <a:schemeClr val="bg1"/>
                </a:solidFill>
                <a:latin typeface="Meiryo UI" panose="020B0604030504040204" pitchFamily="50" charset="-128"/>
                <a:ea typeface="Meiryo UI" panose="020B0604030504040204" pitchFamily="50" charset="-128"/>
              </a:rPr>
              <a:t>日</a:t>
            </a:r>
            <a:r>
              <a:rPr lang="ja-JP" altLang="en-US" sz="2400" b="1" dirty="0">
                <a:solidFill>
                  <a:schemeClr val="bg1"/>
                </a:solidFill>
                <a:latin typeface="Meiryo UI" panose="020B0604030504040204" pitchFamily="50" charset="-128"/>
                <a:ea typeface="Meiryo UI" panose="020B0604030504040204" pitchFamily="50" charset="-128"/>
              </a:rPr>
              <a:t>、大阪</a:t>
            </a:r>
            <a:r>
              <a:rPr lang="ja-JP" altLang="en-US" sz="2400" b="1" dirty="0" smtClean="0">
                <a:solidFill>
                  <a:schemeClr val="bg1"/>
                </a:solidFill>
                <a:latin typeface="Meiryo UI" panose="020B0604030504040204" pitchFamily="50" charset="-128"/>
                <a:ea typeface="Meiryo UI" panose="020B0604030504040204" pitchFamily="50" charset="-128"/>
              </a:rPr>
              <a:t>府庁</a:t>
            </a:r>
            <a:r>
              <a:rPr lang="ja-JP" altLang="en-US" sz="2400" b="1" dirty="0">
                <a:solidFill>
                  <a:schemeClr val="bg1"/>
                </a:solidFill>
                <a:latin typeface="Meiryo UI" panose="020B0604030504040204" pitchFamily="50" charset="-128"/>
                <a:ea typeface="Meiryo UI" panose="020B0604030504040204" pitchFamily="50" charset="-128"/>
              </a:rPr>
              <a:t>正庁</a:t>
            </a:r>
            <a:r>
              <a:rPr lang="ja-JP" altLang="en-US" sz="2400" b="1" dirty="0" smtClean="0">
                <a:solidFill>
                  <a:schemeClr val="bg1"/>
                </a:solidFill>
                <a:latin typeface="Meiryo UI" panose="020B0604030504040204" pitchFamily="50" charset="-128"/>
                <a:ea typeface="Meiryo UI" panose="020B0604030504040204" pitchFamily="50" charset="-128"/>
              </a:rPr>
              <a:t>の</a:t>
            </a:r>
            <a:r>
              <a:rPr lang="ja-JP" altLang="en-US" sz="2400" b="1" dirty="0">
                <a:solidFill>
                  <a:schemeClr val="bg1"/>
                </a:solidFill>
                <a:latin typeface="Meiryo UI" panose="020B0604030504040204" pitchFamily="50" charset="-128"/>
                <a:ea typeface="Meiryo UI" panose="020B0604030504040204" pitchFamily="50" charset="-128"/>
              </a:rPr>
              <a:t>間</a:t>
            </a:r>
            <a:r>
              <a:rPr lang="ja-JP" altLang="en-US" sz="2400" b="1" dirty="0" smtClean="0">
                <a:solidFill>
                  <a:schemeClr val="bg1"/>
                </a:solidFill>
                <a:latin typeface="Meiryo UI" panose="020B0604030504040204" pitchFamily="50" charset="-128"/>
                <a:ea typeface="Meiryo UI" panose="020B0604030504040204" pitchFamily="50" charset="-128"/>
              </a:rPr>
              <a:t>において</a:t>
            </a:r>
            <a:r>
              <a:rPr lang="ja-JP" altLang="en-US" sz="2400" b="1" dirty="0">
                <a:solidFill>
                  <a:schemeClr val="bg1"/>
                </a:solidFill>
                <a:latin typeface="Meiryo UI" panose="020B0604030504040204" pitchFamily="50" charset="-128"/>
                <a:ea typeface="Meiryo UI" panose="020B0604030504040204" pitchFamily="50" charset="-128"/>
              </a:rPr>
              <a:t>、地域の防犯活動に熱心に取り組まれ、安全なまちづくりに貢献されてきた</a:t>
            </a:r>
            <a:r>
              <a:rPr lang="ja-JP" altLang="en-US" sz="2400" b="1" dirty="0" smtClean="0">
                <a:solidFill>
                  <a:schemeClr val="bg1"/>
                </a:solidFill>
                <a:latin typeface="Meiryo UI" panose="020B0604030504040204" pitchFamily="50" charset="-128"/>
                <a:ea typeface="Meiryo UI" panose="020B0604030504040204" pitchFamily="50" charset="-128"/>
              </a:rPr>
              <a:t>府内の８つ</a:t>
            </a:r>
            <a:r>
              <a:rPr lang="ja-JP" altLang="en-US" sz="2400" b="1" dirty="0">
                <a:solidFill>
                  <a:schemeClr val="bg1"/>
                </a:solidFill>
                <a:latin typeface="Meiryo UI" panose="020B0604030504040204" pitchFamily="50" charset="-128"/>
                <a:ea typeface="Meiryo UI" panose="020B0604030504040204" pitchFamily="50" charset="-128"/>
              </a:rPr>
              <a:t>の</a:t>
            </a:r>
            <a:r>
              <a:rPr lang="ja-JP" altLang="en-US" sz="2400" b="1" dirty="0" smtClean="0">
                <a:solidFill>
                  <a:schemeClr val="bg1"/>
                </a:solidFill>
                <a:latin typeface="Meiryo UI" panose="020B0604030504040204" pitchFamily="50" charset="-128"/>
                <a:ea typeface="Meiryo UI" panose="020B0604030504040204" pitchFamily="50" charset="-128"/>
              </a:rPr>
              <a:t>ボランティア</a:t>
            </a:r>
            <a:r>
              <a:rPr lang="ja-JP" altLang="en-US" sz="2400" b="1" dirty="0">
                <a:solidFill>
                  <a:schemeClr val="bg1"/>
                </a:solidFill>
                <a:latin typeface="Meiryo UI" panose="020B0604030504040204" pitchFamily="50" charset="-128"/>
                <a:ea typeface="Meiryo UI" panose="020B0604030504040204" pitchFamily="50" charset="-128"/>
              </a:rPr>
              <a:t>団体が、知事からの</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大阪府安全なまちづくりボランティア団体表彰</a:t>
            </a:r>
            <a:r>
              <a:rPr lang="en-US" altLang="ja-JP" sz="2400" b="1" dirty="0" smtClean="0">
                <a:solidFill>
                  <a:schemeClr val="bg1"/>
                </a:solidFill>
                <a:latin typeface="Meiryo UI" panose="020B0604030504040204" pitchFamily="50" charset="-128"/>
                <a:ea typeface="Meiryo UI" panose="020B0604030504040204" pitchFamily="50" charset="-128"/>
              </a:rPr>
              <a:t>』</a:t>
            </a:r>
            <a:r>
              <a:rPr lang="ja-JP" altLang="en-US" sz="2400" b="1" dirty="0" err="1" smtClean="0">
                <a:solidFill>
                  <a:schemeClr val="bg1"/>
                </a:solidFill>
                <a:latin typeface="Meiryo UI" panose="020B0604030504040204" pitchFamily="50" charset="-128"/>
                <a:ea typeface="Meiryo UI" panose="020B0604030504040204" pitchFamily="50" charset="-128"/>
              </a:rPr>
              <a:t>を受</a:t>
            </a:r>
            <a:r>
              <a:rPr lang="ja-JP" altLang="en-US" sz="2400" b="1" dirty="0" smtClean="0">
                <a:solidFill>
                  <a:schemeClr val="bg1"/>
                </a:solidFill>
                <a:latin typeface="Meiryo UI" panose="020B0604030504040204" pitchFamily="50" charset="-128"/>
                <a:ea typeface="Meiryo UI" panose="020B0604030504040204" pitchFamily="50" charset="-128"/>
              </a:rPr>
              <a:t>賞されました。</a:t>
            </a: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　表彰式</a:t>
            </a:r>
            <a:r>
              <a:rPr lang="ja-JP" altLang="en-US" sz="2400" b="1" dirty="0">
                <a:solidFill>
                  <a:schemeClr val="bg1"/>
                </a:solidFill>
                <a:latin typeface="Meiryo UI" panose="020B0604030504040204" pitchFamily="50" charset="-128"/>
                <a:ea typeface="Meiryo UI" panose="020B0604030504040204" pitchFamily="50" charset="-128"/>
              </a:rPr>
              <a:t>において</a:t>
            </a:r>
            <a:r>
              <a:rPr lang="ja-JP" altLang="en-US" sz="2400" b="1" dirty="0" smtClean="0">
                <a:solidFill>
                  <a:schemeClr val="bg1"/>
                </a:solidFill>
                <a:latin typeface="Meiryo UI" panose="020B0604030504040204" pitchFamily="50" charset="-128"/>
                <a:ea typeface="Meiryo UI" panose="020B0604030504040204" pitchFamily="50" charset="-128"/>
              </a:rPr>
              <a:t>、知事から「日頃の皆様方の取組みは、非常に重要なものであり、府民一人ひとりが安心して暮らす基盤になりますことから、引き続き、ご協力を賜りますよう、よろしくお願い申し上げます。」とのメッセージ（田中副知事</a:t>
            </a:r>
            <a:r>
              <a:rPr lang="ja-JP" altLang="en-US" sz="2400" b="1" dirty="0">
                <a:solidFill>
                  <a:schemeClr val="bg1"/>
                </a:solidFill>
                <a:latin typeface="Meiryo UI" panose="020B0604030504040204" pitchFamily="50" charset="-128"/>
                <a:ea typeface="Meiryo UI" panose="020B0604030504040204" pitchFamily="50" charset="-128"/>
              </a:rPr>
              <a:t>代読）があり、各団体に</a:t>
            </a:r>
            <a:r>
              <a:rPr lang="ja-JP" altLang="en-US" sz="2400" b="1" dirty="0" smtClean="0">
                <a:solidFill>
                  <a:schemeClr val="bg1"/>
                </a:solidFill>
                <a:latin typeface="Meiryo UI" panose="020B0604030504040204" pitchFamily="50" charset="-128"/>
                <a:ea typeface="Meiryo UI" panose="020B0604030504040204" pitchFamily="50" charset="-128"/>
              </a:rPr>
              <a:t>表彰状</a:t>
            </a:r>
            <a:r>
              <a:rPr lang="ja-JP" altLang="en-US" sz="2400" b="1" dirty="0">
                <a:solidFill>
                  <a:schemeClr val="bg1"/>
                </a:solidFill>
                <a:latin typeface="Meiryo UI" panose="020B0604030504040204" pitchFamily="50" charset="-128"/>
                <a:ea typeface="Meiryo UI" panose="020B0604030504040204" pitchFamily="50" charset="-128"/>
              </a:rPr>
              <a:t>が</a:t>
            </a:r>
            <a:r>
              <a:rPr lang="ja-JP" altLang="en-US" sz="2400" b="1" dirty="0" smtClean="0">
                <a:solidFill>
                  <a:schemeClr val="bg1"/>
                </a:solidFill>
                <a:latin typeface="Meiryo UI" panose="020B0604030504040204" pitchFamily="50" charset="-128"/>
                <a:ea typeface="Meiryo UI" panose="020B0604030504040204" pitchFamily="50" charset="-128"/>
              </a:rPr>
              <a:t>贈呈さ</a:t>
            </a:r>
            <a:r>
              <a:rPr lang="ja-JP" altLang="en-US" sz="2400" b="1" dirty="0">
                <a:solidFill>
                  <a:schemeClr val="bg1"/>
                </a:solidFill>
                <a:latin typeface="Meiryo UI" panose="020B0604030504040204" pitchFamily="50" charset="-128"/>
                <a:ea typeface="Meiryo UI" panose="020B0604030504040204" pitchFamily="50" charset="-128"/>
              </a:rPr>
              <a:t>れ</a:t>
            </a:r>
            <a:r>
              <a:rPr lang="ja-JP" altLang="en-US" sz="2400" b="1" dirty="0" smtClean="0">
                <a:solidFill>
                  <a:schemeClr val="bg1"/>
                </a:solidFill>
                <a:latin typeface="Meiryo UI" panose="020B0604030504040204" pitchFamily="50" charset="-128"/>
                <a:ea typeface="Meiryo UI" panose="020B0604030504040204" pitchFamily="50" charset="-128"/>
              </a:rPr>
              <a:t>ました</a:t>
            </a:r>
            <a:r>
              <a:rPr lang="ja-JP" altLang="en-US" sz="2400" b="1" dirty="0">
                <a:solidFill>
                  <a:schemeClr val="bg1"/>
                </a:solidFill>
                <a:latin typeface="Meiryo UI" panose="020B0604030504040204" pitchFamily="50" charset="-128"/>
                <a:ea typeface="Meiryo UI" panose="020B0604030504040204" pitchFamily="50" charset="-128"/>
              </a:rPr>
              <a:t>。</a:t>
            </a:r>
          </a:p>
        </p:txBody>
      </p:sp>
      <p:sp>
        <p:nvSpPr>
          <p:cNvPr id="18" name="正方形/長方形 17"/>
          <p:cNvSpPr/>
          <p:nvPr/>
        </p:nvSpPr>
        <p:spPr>
          <a:xfrm>
            <a:off x="102186" y="2444330"/>
            <a:ext cx="10341294" cy="3416320"/>
          </a:xfrm>
          <a:prstGeom prst="rect">
            <a:avLst/>
          </a:prstGeom>
          <a:noFill/>
        </p:spPr>
        <p:txBody>
          <a:bodyPr wrap="none" lIns="91440" tIns="45720" rIns="91440" bIns="45720">
            <a:spAutoFit/>
          </a:bodyPr>
          <a:lstStyle/>
          <a:p>
            <a:pPr algn="ctr"/>
            <a:r>
              <a:rPr lang="ja-JP" altLang="en-US" sz="7200" b="1" cap="none" spc="0" dirty="0" smtClean="0">
                <a:ln w="34925">
                  <a:solidFill>
                    <a:schemeClr val="bg1">
                      <a:lumMod val="95000"/>
                      <a:lumOff val="5000"/>
                    </a:schemeClr>
                  </a:solidFill>
                  <a:prstDash val="solid"/>
                </a:ln>
                <a:solidFill>
                  <a:srgbClr val="FFFF00"/>
                </a:solidFill>
                <a:effectLst>
                  <a:outerShdw dist="38100" dir="2700000" algn="tl" rotWithShape="0">
                    <a:schemeClr val="accent2"/>
                  </a:outerShdw>
                </a:effectLst>
              </a:rPr>
              <a:t>令和</a:t>
            </a:r>
            <a:r>
              <a:rPr lang="ja-JP" altLang="en-US" sz="7200" b="1" dirty="0">
                <a:ln w="34925">
                  <a:solidFill>
                    <a:schemeClr val="bg1">
                      <a:lumMod val="95000"/>
                      <a:lumOff val="5000"/>
                    </a:schemeClr>
                  </a:solidFill>
                  <a:prstDash val="solid"/>
                </a:ln>
                <a:solidFill>
                  <a:srgbClr val="FFFF00"/>
                </a:solidFill>
                <a:effectLst>
                  <a:outerShdw dist="38100" dir="2700000" algn="tl" rotWithShape="0">
                    <a:schemeClr val="accent2"/>
                  </a:outerShdw>
                </a:effectLst>
              </a:rPr>
              <a:t>３</a:t>
            </a:r>
            <a:r>
              <a:rPr lang="ja-JP" altLang="en-US" sz="7200" b="1" cap="none" spc="0" dirty="0" smtClean="0">
                <a:ln w="34925">
                  <a:solidFill>
                    <a:schemeClr val="bg1">
                      <a:lumMod val="95000"/>
                      <a:lumOff val="5000"/>
                    </a:schemeClr>
                  </a:solidFill>
                  <a:prstDash val="solid"/>
                </a:ln>
                <a:solidFill>
                  <a:srgbClr val="FFFF00"/>
                </a:solidFill>
                <a:effectLst>
                  <a:outerShdw dist="38100" dir="2700000" algn="tl" rotWithShape="0">
                    <a:schemeClr val="accent2"/>
                  </a:outerShdw>
                </a:effectLst>
              </a:rPr>
              <a:t>年度</a:t>
            </a:r>
            <a:endParaRPr lang="en-US" altLang="ja-JP" sz="7200" b="1" cap="none" spc="0" dirty="0" smtClean="0">
              <a:ln w="34925">
                <a:solidFill>
                  <a:schemeClr val="bg1">
                    <a:lumMod val="95000"/>
                    <a:lumOff val="5000"/>
                  </a:schemeClr>
                </a:solidFill>
                <a:prstDash val="solid"/>
              </a:ln>
              <a:solidFill>
                <a:srgbClr val="FFFF00"/>
              </a:solidFill>
              <a:effectLst>
                <a:outerShdw dist="38100" dir="2700000" algn="tl" rotWithShape="0">
                  <a:schemeClr val="accent2"/>
                </a:outerShdw>
              </a:effectLst>
            </a:endParaRPr>
          </a:p>
          <a:p>
            <a:pPr algn="ctr"/>
            <a:r>
              <a:rPr lang="ja-JP" altLang="en-US" sz="7200" b="1" cap="none" spc="0" dirty="0" smtClean="0">
                <a:ln w="34925">
                  <a:solidFill>
                    <a:schemeClr val="bg1">
                      <a:lumMod val="95000"/>
                      <a:lumOff val="5000"/>
                    </a:schemeClr>
                  </a:solidFill>
                  <a:prstDash val="solid"/>
                </a:ln>
                <a:solidFill>
                  <a:srgbClr val="FFFF00"/>
                </a:solidFill>
                <a:effectLst>
                  <a:outerShdw dist="38100" dir="2700000" algn="tl" rotWithShape="0">
                    <a:schemeClr val="accent2"/>
                  </a:outerShdw>
                </a:effectLst>
              </a:rPr>
              <a:t>大阪府安全なまちづくり</a:t>
            </a:r>
            <a:endParaRPr lang="en-US" altLang="ja-JP" sz="7200" b="1" cap="none" spc="0" dirty="0" smtClean="0">
              <a:ln w="34925">
                <a:solidFill>
                  <a:schemeClr val="bg1">
                    <a:lumMod val="95000"/>
                    <a:lumOff val="5000"/>
                  </a:schemeClr>
                </a:solidFill>
                <a:prstDash val="solid"/>
              </a:ln>
              <a:solidFill>
                <a:srgbClr val="FFFF00"/>
              </a:solidFill>
              <a:effectLst>
                <a:outerShdw dist="38100" dir="2700000" algn="tl" rotWithShape="0">
                  <a:schemeClr val="accent2"/>
                </a:outerShdw>
              </a:effectLst>
            </a:endParaRPr>
          </a:p>
          <a:p>
            <a:pPr algn="ctr"/>
            <a:r>
              <a:rPr lang="ja-JP" altLang="en-US" sz="7200" b="1" cap="none" spc="0" dirty="0" smtClean="0">
                <a:ln w="34925">
                  <a:solidFill>
                    <a:schemeClr val="bg1">
                      <a:lumMod val="95000"/>
                      <a:lumOff val="5000"/>
                    </a:schemeClr>
                  </a:solidFill>
                  <a:prstDash val="solid"/>
                </a:ln>
                <a:solidFill>
                  <a:srgbClr val="FFFF00"/>
                </a:solidFill>
                <a:effectLst>
                  <a:outerShdw dist="38100" dir="2700000" algn="tl" rotWithShape="0">
                    <a:schemeClr val="accent2"/>
                  </a:outerShdw>
                </a:effectLst>
              </a:rPr>
              <a:t>ボランティア団体表彰</a:t>
            </a:r>
            <a:endParaRPr lang="ja-JP" altLang="en-US" sz="7200" b="1" cap="none" spc="0" dirty="0">
              <a:ln w="34925">
                <a:solidFill>
                  <a:schemeClr val="bg1">
                    <a:lumMod val="95000"/>
                    <a:lumOff val="5000"/>
                  </a:schemeClr>
                </a:solidFill>
                <a:prstDash val="solid"/>
              </a:ln>
              <a:solidFill>
                <a:srgbClr val="FFFF00"/>
              </a:solidFill>
              <a:effectLst>
                <a:outerShdw dist="38100" dir="2700000" algn="tl" rotWithShape="0">
                  <a:schemeClr val="accent2"/>
                </a:outerShdw>
              </a:effectLst>
            </a:endParaRPr>
          </a:p>
        </p:txBody>
      </p:sp>
      <p:sp>
        <p:nvSpPr>
          <p:cNvPr id="3" name="角丸四角形 2"/>
          <p:cNvSpPr/>
          <p:nvPr/>
        </p:nvSpPr>
        <p:spPr>
          <a:xfrm>
            <a:off x="385236" y="5634387"/>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886732" y="5634386"/>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410137" y="5634387"/>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911633" y="5634386"/>
            <a:ext cx="2461092"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92100" y="8811299"/>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2922171" y="8811298"/>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5417001" y="8811299"/>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7947072" y="8811298"/>
            <a:ext cx="2427514" cy="3109563"/>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61972" y="7817695"/>
            <a:ext cx="2441694" cy="861774"/>
          </a:xfrm>
          <a:prstGeom prst="rect">
            <a:avLst/>
          </a:prstGeom>
          <a:noFill/>
        </p:spPr>
        <p:txBody>
          <a:bodyPr wrap="none" rtlCol="0">
            <a:spAutoFit/>
          </a:bodyPr>
          <a:lstStyle/>
          <a:p>
            <a:r>
              <a:rPr kumimoji="1" lang="ja-JP" altLang="en-US" sz="1600" dirty="0" smtClean="0">
                <a:solidFill>
                  <a:schemeClr val="bg1"/>
                </a:solidFill>
              </a:rPr>
              <a:t>島屋連合振興町会</a:t>
            </a:r>
            <a:endParaRPr kumimoji="1" lang="en-US" altLang="ja-JP" sz="1600" dirty="0" smtClean="0">
              <a:solidFill>
                <a:schemeClr val="bg1"/>
              </a:solidFill>
            </a:endParaRPr>
          </a:p>
          <a:p>
            <a:r>
              <a:rPr kumimoji="1" lang="ja-JP" altLang="en-US" sz="1600" dirty="0" smtClean="0">
                <a:solidFill>
                  <a:schemeClr val="bg1"/>
                </a:solidFill>
              </a:rPr>
              <a:t>島屋小学校児童見守り隊</a:t>
            </a:r>
            <a:endParaRPr kumimoji="1" lang="en-US" altLang="ja-JP" sz="1600" dirty="0" smtClean="0">
              <a:solidFill>
                <a:schemeClr val="bg1"/>
              </a:solidFill>
            </a:endParaRPr>
          </a:p>
          <a:p>
            <a:r>
              <a:rPr kumimoji="1" lang="ja-JP" altLang="en-US" sz="1600" dirty="0" smtClean="0">
                <a:solidFill>
                  <a:schemeClr val="bg1"/>
                </a:solidFill>
              </a:rPr>
              <a:t>（大阪市此花区）</a:t>
            </a:r>
            <a:endParaRPr kumimoji="1" lang="ja-JP" altLang="en-US" sz="1600" dirty="0">
              <a:solidFill>
                <a:schemeClr val="bg1"/>
              </a:solidFill>
            </a:endParaRPr>
          </a:p>
        </p:txBody>
      </p:sp>
      <p:sp>
        <p:nvSpPr>
          <p:cNvPr id="16" name="テキスト ボックス 15"/>
          <p:cNvSpPr txBox="1"/>
          <p:nvPr/>
        </p:nvSpPr>
        <p:spPr>
          <a:xfrm>
            <a:off x="2851611" y="7938165"/>
            <a:ext cx="2492990" cy="646331"/>
          </a:xfrm>
          <a:prstGeom prst="rect">
            <a:avLst/>
          </a:prstGeom>
          <a:noFill/>
        </p:spPr>
        <p:txBody>
          <a:bodyPr wrap="none" rtlCol="0">
            <a:spAutoFit/>
          </a:bodyPr>
          <a:lstStyle/>
          <a:p>
            <a:r>
              <a:rPr kumimoji="1" lang="ja-JP" altLang="en-US" dirty="0" smtClean="0">
                <a:solidFill>
                  <a:schemeClr val="bg1"/>
                </a:solidFill>
              </a:rPr>
              <a:t>東成</a:t>
            </a:r>
            <a:r>
              <a:rPr kumimoji="1" lang="ja-JP" altLang="en-US" dirty="0">
                <a:solidFill>
                  <a:schemeClr val="bg1"/>
                </a:solidFill>
              </a:rPr>
              <a:t>防犯協会神路</a:t>
            </a:r>
            <a:r>
              <a:rPr kumimoji="1" lang="ja-JP" altLang="en-US" dirty="0" smtClean="0">
                <a:solidFill>
                  <a:schemeClr val="bg1"/>
                </a:solidFill>
              </a:rPr>
              <a:t>支部</a:t>
            </a:r>
            <a:endParaRPr kumimoji="1" lang="en-US" altLang="ja-JP" dirty="0" smtClean="0">
              <a:solidFill>
                <a:schemeClr val="bg1"/>
              </a:solidFill>
            </a:endParaRPr>
          </a:p>
          <a:p>
            <a:r>
              <a:rPr kumimoji="1" lang="ja-JP" altLang="en-US" dirty="0" smtClean="0">
                <a:solidFill>
                  <a:schemeClr val="bg1"/>
                </a:solidFill>
              </a:rPr>
              <a:t>（大阪市東成区）</a:t>
            </a:r>
            <a:endParaRPr kumimoji="1" lang="ja-JP" altLang="en-US" dirty="0">
              <a:solidFill>
                <a:schemeClr val="bg1"/>
              </a:solidFill>
            </a:endParaRPr>
          </a:p>
        </p:txBody>
      </p:sp>
      <p:sp>
        <p:nvSpPr>
          <p:cNvPr id="20" name="テキスト ボックス 19"/>
          <p:cNvSpPr txBox="1"/>
          <p:nvPr/>
        </p:nvSpPr>
        <p:spPr>
          <a:xfrm>
            <a:off x="5410137" y="7898100"/>
            <a:ext cx="2492990" cy="646331"/>
          </a:xfrm>
          <a:prstGeom prst="rect">
            <a:avLst/>
          </a:prstGeom>
          <a:noFill/>
        </p:spPr>
        <p:txBody>
          <a:bodyPr wrap="none" rtlCol="0">
            <a:spAutoFit/>
          </a:bodyPr>
          <a:lstStyle/>
          <a:p>
            <a:r>
              <a:rPr kumimoji="1" lang="ja-JP" altLang="en-US" dirty="0" smtClean="0">
                <a:solidFill>
                  <a:schemeClr val="bg1"/>
                </a:solidFill>
              </a:rPr>
              <a:t>山之内スマイル協議会</a:t>
            </a:r>
            <a:endParaRPr kumimoji="1" lang="en-US" altLang="ja-JP" dirty="0" smtClean="0">
              <a:solidFill>
                <a:schemeClr val="bg1"/>
              </a:solidFill>
            </a:endParaRPr>
          </a:p>
          <a:p>
            <a:r>
              <a:rPr kumimoji="1" lang="ja-JP" altLang="en-US" dirty="0" smtClean="0">
                <a:solidFill>
                  <a:schemeClr val="bg1"/>
                </a:solidFill>
              </a:rPr>
              <a:t>（大阪市住吉区）</a:t>
            </a:r>
            <a:endParaRPr kumimoji="1" lang="ja-JP" altLang="en-US" dirty="0">
              <a:solidFill>
                <a:schemeClr val="bg1"/>
              </a:solidFill>
            </a:endParaRPr>
          </a:p>
        </p:txBody>
      </p:sp>
      <p:sp>
        <p:nvSpPr>
          <p:cNvPr id="21" name="テキスト ボックス 20"/>
          <p:cNvSpPr txBox="1"/>
          <p:nvPr/>
        </p:nvSpPr>
        <p:spPr>
          <a:xfrm>
            <a:off x="7966409" y="7851283"/>
            <a:ext cx="2441694" cy="830997"/>
          </a:xfrm>
          <a:prstGeom prst="rect">
            <a:avLst/>
          </a:prstGeom>
          <a:noFill/>
        </p:spPr>
        <p:txBody>
          <a:bodyPr wrap="none" rtlCol="0">
            <a:spAutoFit/>
          </a:bodyPr>
          <a:lstStyle/>
          <a:p>
            <a:r>
              <a:rPr kumimoji="1" lang="ja-JP" altLang="en-US" sz="1600" dirty="0" smtClean="0">
                <a:solidFill>
                  <a:schemeClr val="bg1"/>
                </a:solidFill>
              </a:rPr>
              <a:t>堺区学生ボランティア</a:t>
            </a:r>
            <a:endParaRPr kumimoji="1" lang="en-US" altLang="ja-JP" sz="1600" dirty="0" smtClean="0">
              <a:solidFill>
                <a:schemeClr val="bg1"/>
              </a:solidFill>
            </a:endParaRPr>
          </a:p>
          <a:p>
            <a:r>
              <a:rPr kumimoji="1" lang="ja-JP" altLang="en-US" sz="1600" dirty="0" smtClean="0">
                <a:solidFill>
                  <a:schemeClr val="bg1"/>
                </a:solidFill>
              </a:rPr>
              <a:t>「私たちも見まもり隊</a:t>
            </a:r>
            <a:endParaRPr kumimoji="1" lang="en-US" altLang="ja-JP" sz="1600" dirty="0" smtClean="0">
              <a:solidFill>
                <a:schemeClr val="bg1"/>
              </a:solidFill>
            </a:endParaRPr>
          </a:p>
          <a:p>
            <a:r>
              <a:rPr kumimoji="1" lang="ja-JP" altLang="en-US" sz="1600" dirty="0" smtClean="0">
                <a:solidFill>
                  <a:schemeClr val="bg1"/>
                </a:solidFill>
              </a:rPr>
              <a:t>コネクト」（堺市堺区）</a:t>
            </a:r>
            <a:endParaRPr kumimoji="1" lang="ja-JP" altLang="en-US" sz="1600" dirty="0">
              <a:solidFill>
                <a:schemeClr val="bg1"/>
              </a:solidFill>
            </a:endParaRPr>
          </a:p>
        </p:txBody>
      </p:sp>
      <p:sp>
        <p:nvSpPr>
          <p:cNvPr id="26" name="テキスト ボックス 25"/>
          <p:cNvSpPr txBox="1"/>
          <p:nvPr/>
        </p:nvSpPr>
        <p:spPr>
          <a:xfrm>
            <a:off x="490537" y="11238851"/>
            <a:ext cx="2262158" cy="646331"/>
          </a:xfrm>
          <a:prstGeom prst="rect">
            <a:avLst/>
          </a:prstGeom>
          <a:noFill/>
        </p:spPr>
        <p:txBody>
          <a:bodyPr wrap="none" rtlCol="0">
            <a:spAutoFit/>
          </a:bodyPr>
          <a:lstStyle/>
          <a:p>
            <a:r>
              <a:rPr kumimoji="1" lang="ja-JP" altLang="en-US" dirty="0" smtClean="0">
                <a:solidFill>
                  <a:schemeClr val="bg1"/>
                </a:solidFill>
              </a:rPr>
              <a:t>城内地区市民協議会</a:t>
            </a:r>
            <a:endParaRPr kumimoji="1" lang="en-US" altLang="ja-JP" dirty="0" smtClean="0">
              <a:solidFill>
                <a:schemeClr val="bg1"/>
              </a:solidFill>
            </a:endParaRPr>
          </a:p>
          <a:p>
            <a:r>
              <a:rPr kumimoji="1" lang="ja-JP" altLang="en-US" dirty="0" smtClean="0">
                <a:solidFill>
                  <a:schemeClr val="bg1"/>
                </a:solidFill>
              </a:rPr>
              <a:t>（岸和田市）</a:t>
            </a:r>
            <a:endParaRPr kumimoji="1" lang="ja-JP" altLang="en-US" dirty="0">
              <a:solidFill>
                <a:schemeClr val="bg1"/>
              </a:solidFill>
            </a:endParaRPr>
          </a:p>
        </p:txBody>
      </p:sp>
      <p:sp>
        <p:nvSpPr>
          <p:cNvPr id="27" name="テキスト ボックス 26"/>
          <p:cNvSpPr txBox="1"/>
          <p:nvPr/>
        </p:nvSpPr>
        <p:spPr>
          <a:xfrm>
            <a:off x="2907991" y="11238851"/>
            <a:ext cx="2441694" cy="615553"/>
          </a:xfrm>
          <a:prstGeom prst="rect">
            <a:avLst/>
          </a:prstGeom>
          <a:noFill/>
        </p:spPr>
        <p:txBody>
          <a:bodyPr wrap="none" rtlCol="0">
            <a:spAutoFit/>
          </a:bodyPr>
          <a:lstStyle/>
          <a:p>
            <a:r>
              <a:rPr kumimoji="1" lang="ja-JP" altLang="en-US" sz="1600" dirty="0" smtClean="0">
                <a:solidFill>
                  <a:schemeClr val="bg1"/>
                </a:solidFill>
              </a:rPr>
              <a:t>藤田校区街頭犯罪抑止隊</a:t>
            </a:r>
            <a:endParaRPr kumimoji="1" lang="en-US" altLang="ja-JP" sz="1600" dirty="0" smtClean="0">
              <a:solidFill>
                <a:schemeClr val="bg1"/>
              </a:solidFill>
            </a:endParaRPr>
          </a:p>
          <a:p>
            <a:r>
              <a:rPr kumimoji="1" lang="ja-JP" altLang="en-US" dirty="0" smtClean="0">
                <a:solidFill>
                  <a:schemeClr val="bg1"/>
                </a:solidFill>
              </a:rPr>
              <a:t>（守口市）</a:t>
            </a:r>
            <a:endParaRPr kumimoji="1" lang="ja-JP" altLang="en-US" dirty="0">
              <a:solidFill>
                <a:schemeClr val="bg1"/>
              </a:solidFill>
            </a:endParaRPr>
          </a:p>
        </p:txBody>
      </p:sp>
      <p:sp>
        <p:nvSpPr>
          <p:cNvPr id="30" name="テキスト ボックス 29"/>
          <p:cNvSpPr txBox="1"/>
          <p:nvPr/>
        </p:nvSpPr>
        <p:spPr>
          <a:xfrm>
            <a:off x="5452242" y="11023408"/>
            <a:ext cx="2441694" cy="861774"/>
          </a:xfrm>
          <a:prstGeom prst="rect">
            <a:avLst/>
          </a:prstGeom>
          <a:noFill/>
        </p:spPr>
        <p:txBody>
          <a:bodyPr wrap="none" rtlCol="0">
            <a:spAutoFit/>
          </a:bodyPr>
          <a:lstStyle/>
          <a:p>
            <a:r>
              <a:rPr kumimoji="1" lang="ja-JP" altLang="en-US" sz="1600" dirty="0" smtClean="0">
                <a:solidFill>
                  <a:schemeClr val="bg1"/>
                </a:solidFill>
              </a:rPr>
              <a:t>南花台自治協議会</a:t>
            </a:r>
            <a:endParaRPr kumimoji="1" lang="en-US" altLang="ja-JP" sz="1600" dirty="0" smtClean="0">
              <a:solidFill>
                <a:schemeClr val="bg1"/>
              </a:solidFill>
            </a:endParaRPr>
          </a:p>
          <a:p>
            <a:r>
              <a:rPr kumimoji="1" lang="ja-JP" altLang="en-US" sz="1600" dirty="0" smtClean="0">
                <a:solidFill>
                  <a:schemeClr val="bg1"/>
                </a:solidFill>
              </a:rPr>
              <a:t>南花台防犯ステーション</a:t>
            </a:r>
            <a:endParaRPr kumimoji="1" lang="en-US" altLang="ja-JP" sz="1600" dirty="0" smtClean="0">
              <a:solidFill>
                <a:schemeClr val="bg1"/>
              </a:solidFill>
            </a:endParaRPr>
          </a:p>
          <a:p>
            <a:r>
              <a:rPr kumimoji="1" lang="ja-JP" altLang="en-US" sz="1600" dirty="0" smtClean="0">
                <a:solidFill>
                  <a:schemeClr val="bg1"/>
                </a:solidFill>
              </a:rPr>
              <a:t>（河内長野市）</a:t>
            </a:r>
            <a:endParaRPr kumimoji="1" lang="ja-JP" altLang="en-US" sz="1600" dirty="0">
              <a:solidFill>
                <a:schemeClr val="bg1"/>
              </a:solidFill>
            </a:endParaRPr>
          </a:p>
        </p:txBody>
      </p:sp>
      <p:sp>
        <p:nvSpPr>
          <p:cNvPr id="31" name="テキスト ボックス 30"/>
          <p:cNvSpPr txBox="1"/>
          <p:nvPr/>
        </p:nvSpPr>
        <p:spPr>
          <a:xfrm>
            <a:off x="7932077" y="10986581"/>
            <a:ext cx="2492990" cy="923330"/>
          </a:xfrm>
          <a:prstGeom prst="rect">
            <a:avLst/>
          </a:prstGeom>
          <a:noFill/>
        </p:spPr>
        <p:txBody>
          <a:bodyPr wrap="none" rtlCol="0">
            <a:spAutoFit/>
          </a:bodyPr>
          <a:lstStyle/>
          <a:p>
            <a:r>
              <a:rPr kumimoji="1" lang="ja-JP" altLang="en-US" dirty="0" smtClean="0">
                <a:solidFill>
                  <a:schemeClr val="bg1"/>
                </a:solidFill>
              </a:rPr>
              <a:t>上小阪校区</a:t>
            </a:r>
            <a:endParaRPr kumimoji="1" lang="en-US" altLang="ja-JP" dirty="0" smtClean="0">
              <a:solidFill>
                <a:schemeClr val="bg1"/>
              </a:solidFill>
            </a:endParaRPr>
          </a:p>
          <a:p>
            <a:r>
              <a:rPr kumimoji="1" lang="ja-JP" altLang="en-US" dirty="0" smtClean="0">
                <a:solidFill>
                  <a:schemeClr val="bg1"/>
                </a:solidFill>
              </a:rPr>
              <a:t>青色防犯パトロール隊</a:t>
            </a:r>
            <a:endParaRPr kumimoji="1" lang="en-US" altLang="ja-JP" dirty="0" smtClean="0">
              <a:solidFill>
                <a:schemeClr val="bg1"/>
              </a:solidFill>
            </a:endParaRPr>
          </a:p>
          <a:p>
            <a:r>
              <a:rPr kumimoji="1" lang="ja-JP" altLang="en-US" dirty="0" smtClean="0">
                <a:solidFill>
                  <a:schemeClr val="bg1"/>
                </a:solidFill>
              </a:rPr>
              <a:t>（東大阪市）</a:t>
            </a:r>
            <a:endParaRPr kumimoji="1" lang="ja-JP" altLang="en-US" dirty="0">
              <a:solidFill>
                <a:schemeClr val="bg1"/>
              </a:solidFill>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6343" y="6000192"/>
            <a:ext cx="2345299" cy="1723077"/>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22171" y="6065240"/>
            <a:ext cx="2351870" cy="1654610"/>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52242" y="6214297"/>
            <a:ext cx="2335658" cy="1437328"/>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947072" y="6263908"/>
            <a:ext cx="2362469" cy="1387717"/>
          </a:xfrm>
          <a:prstGeom prst="rect">
            <a:avLst/>
          </a:prstGeom>
        </p:spPr>
      </p:pic>
      <p:pic>
        <p:nvPicPr>
          <p:cNvPr id="12" name="図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9042" y="9329583"/>
            <a:ext cx="2336145" cy="1858467"/>
          </a:xfrm>
          <a:prstGeom prst="rect">
            <a:avLst/>
          </a:prstGeom>
        </p:spPr>
      </p:pic>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84500" y="9345605"/>
            <a:ext cx="2298266" cy="1866715"/>
          </a:xfrm>
          <a:prstGeom prst="rect">
            <a:avLst/>
          </a:prstGeom>
        </p:spPr>
      </p:pic>
      <p:pic>
        <p:nvPicPr>
          <p:cNvPr id="17" name="図 1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449493" y="9340695"/>
            <a:ext cx="2358805" cy="1543684"/>
          </a:xfrm>
          <a:prstGeom prst="rect">
            <a:avLst/>
          </a:prstGeom>
        </p:spPr>
      </p:pic>
      <p:pic>
        <p:nvPicPr>
          <p:cNvPr id="22" name="図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989263" y="9171441"/>
            <a:ext cx="2343132" cy="1788179"/>
          </a:xfrm>
          <a:prstGeom prst="rect">
            <a:avLst/>
          </a:prstGeom>
        </p:spPr>
      </p:pic>
      <p:pic>
        <p:nvPicPr>
          <p:cNvPr id="36" name="Picture 2" descr="https://www.unic.or.jp/files/sdg_logo_en_2.pn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687469" y="136221"/>
            <a:ext cx="2685256" cy="189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正方形/長方形 7"/>
          <p:cNvSpPr/>
          <p:nvPr/>
        </p:nvSpPr>
        <p:spPr>
          <a:xfrm>
            <a:off x="167846" y="115770"/>
            <a:ext cx="10332000" cy="14900046"/>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5834910" y="230935"/>
            <a:ext cx="4410182" cy="738664"/>
          </a:xfrm>
          <a:prstGeom prst="rect">
            <a:avLst/>
          </a:prstGeom>
          <a:solidFill>
            <a:srgbClr val="FFFF00"/>
          </a:solidFill>
          <a:ln w="76200" cmpd="dbl">
            <a:solidFill>
              <a:srgbClr val="0070C0"/>
            </a:solidFill>
          </a:ln>
        </p:spPr>
        <p:txBody>
          <a:bodyPr wrap="none" lIns="91440" tIns="45720" rIns="91440" bIns="45720" anchor="ctr">
            <a:spAutoFit/>
          </a:bodyPr>
          <a:lstStyle/>
          <a:p>
            <a:pPr algn="ctr"/>
            <a:r>
              <a:rPr lang="ja-JP" altLang="en-US" sz="2800" b="1" dirty="0">
                <a:solidFill>
                  <a:srgbClr val="0070C0"/>
                </a:solidFill>
                <a:latin typeface="Meiryo UI" panose="020B0604030504040204" pitchFamily="50" charset="-128"/>
                <a:ea typeface="Meiryo UI" panose="020B0604030504040204" pitchFamily="50" charset="-128"/>
              </a:rPr>
              <a:t>治安対策ニュース </a:t>
            </a:r>
            <a:r>
              <a:rPr lang="zh-CN" altLang="en-US" sz="2800" b="1" dirty="0" smtClean="0">
                <a:solidFill>
                  <a:srgbClr val="0070C0"/>
                </a:solidFill>
                <a:latin typeface="Meiryo UI" panose="020B0604030504040204" pitchFamily="50" charset="-128"/>
                <a:ea typeface="Meiryo UI" panose="020B0604030504040204" pitchFamily="50" charset="-128"/>
              </a:rPr>
              <a:t>第３</a:t>
            </a:r>
            <a:r>
              <a:rPr lang="ja-JP" altLang="en-US" sz="2800" b="1" dirty="0">
                <a:solidFill>
                  <a:srgbClr val="0070C0"/>
                </a:solidFill>
                <a:latin typeface="Meiryo UI" panose="020B0604030504040204" pitchFamily="50" charset="-128"/>
                <a:ea typeface="Meiryo UI" panose="020B0604030504040204" pitchFamily="50" charset="-128"/>
              </a:rPr>
              <a:t>６</a:t>
            </a:r>
            <a:r>
              <a:rPr lang="zh-CN" altLang="en-US" sz="2800" b="1" dirty="0" smtClean="0">
                <a:solidFill>
                  <a:srgbClr val="0070C0"/>
                </a:solidFill>
                <a:latin typeface="Meiryo UI" panose="020B0604030504040204" pitchFamily="50" charset="-128"/>
                <a:ea typeface="Meiryo UI" panose="020B0604030504040204" pitchFamily="50" charset="-128"/>
              </a:rPr>
              <a:t>号</a:t>
            </a:r>
            <a:r>
              <a:rPr lang="zh-CN" altLang="en-US" sz="2000" b="1" dirty="0" smtClean="0">
                <a:solidFill>
                  <a:srgbClr val="0070C0"/>
                </a:solidFill>
                <a:latin typeface="Meiryo UI" panose="020B0604030504040204" pitchFamily="50" charset="-128"/>
                <a:ea typeface="Meiryo UI" panose="020B0604030504040204" pitchFamily="50" charset="-128"/>
              </a:rPr>
              <a:t> </a:t>
            </a:r>
            <a:endParaRPr lang="en-US" altLang="zh-CN" sz="2000" b="1" dirty="0" smtClean="0">
              <a:solidFill>
                <a:srgbClr val="0070C0"/>
              </a:solidFill>
              <a:latin typeface="Meiryo UI" panose="020B0604030504040204" pitchFamily="50" charset="-128"/>
              <a:ea typeface="Meiryo UI" panose="020B0604030504040204" pitchFamily="50" charset="-128"/>
            </a:endParaRPr>
          </a:p>
          <a:p>
            <a:pPr algn="r"/>
            <a:r>
              <a:rPr lang="en-US" altLang="zh-CN" sz="1400" dirty="0" smtClean="0">
                <a:solidFill>
                  <a:srgbClr val="0070C0"/>
                </a:solidFill>
                <a:latin typeface="Meiryo UI" panose="020B0604030504040204" pitchFamily="50" charset="-128"/>
                <a:ea typeface="Meiryo UI" panose="020B0604030504040204" pitchFamily="50" charset="-128"/>
              </a:rPr>
              <a:t>(</a:t>
            </a:r>
            <a:r>
              <a:rPr lang="zh-CN" altLang="en-US" sz="1400" dirty="0" smtClean="0">
                <a:solidFill>
                  <a:srgbClr val="0070C0"/>
                </a:solidFill>
                <a:latin typeface="Meiryo UI" panose="020B0604030504040204" pitchFamily="50" charset="-128"/>
                <a:ea typeface="Meiryo UI" panose="020B0604030504040204" pitchFamily="50" charset="-128"/>
              </a:rPr>
              <a:t>令和</a:t>
            </a:r>
            <a:r>
              <a:rPr lang="ja-JP" altLang="en-US" sz="1400" dirty="0">
                <a:solidFill>
                  <a:srgbClr val="0070C0"/>
                </a:solidFill>
                <a:latin typeface="Meiryo UI" panose="020B0604030504040204" pitchFamily="50" charset="-128"/>
                <a:ea typeface="Meiryo UI" panose="020B0604030504040204" pitchFamily="50" charset="-128"/>
              </a:rPr>
              <a:t>３</a:t>
            </a:r>
            <a:r>
              <a:rPr lang="zh-CN" altLang="en-US" sz="1400" dirty="0" smtClean="0">
                <a:solidFill>
                  <a:srgbClr val="0070C0"/>
                </a:solidFill>
                <a:latin typeface="Meiryo UI" panose="020B0604030504040204" pitchFamily="50" charset="-128"/>
                <a:ea typeface="Meiryo UI" panose="020B0604030504040204" pitchFamily="50" charset="-128"/>
              </a:rPr>
              <a:t>年１</a:t>
            </a:r>
            <a:r>
              <a:rPr lang="ja-JP" altLang="en-US" sz="1400" dirty="0" smtClean="0">
                <a:solidFill>
                  <a:srgbClr val="0070C0"/>
                </a:solidFill>
                <a:latin typeface="Meiryo UI" panose="020B0604030504040204" pitchFamily="50" charset="-128"/>
                <a:ea typeface="Meiryo UI" panose="020B0604030504040204" pitchFamily="50" charset="-128"/>
              </a:rPr>
              <a:t>２</a:t>
            </a:r>
            <a:r>
              <a:rPr lang="zh-CN" altLang="en-US" sz="1400" dirty="0" smtClean="0">
                <a:solidFill>
                  <a:srgbClr val="0070C0"/>
                </a:solidFill>
                <a:latin typeface="Meiryo UI" panose="020B0604030504040204" pitchFamily="50" charset="-128"/>
                <a:ea typeface="Meiryo UI" panose="020B0604030504040204" pitchFamily="50" charset="-128"/>
              </a:rPr>
              <a:t>月</a:t>
            </a:r>
            <a:r>
              <a:rPr lang="zh-CN" altLang="en-US" sz="1400" dirty="0">
                <a:solidFill>
                  <a:srgbClr val="0070C0"/>
                </a:solidFill>
                <a:latin typeface="Meiryo UI" panose="020B0604030504040204" pitchFamily="50" charset="-128"/>
                <a:ea typeface="Meiryo UI" panose="020B0604030504040204" pitchFamily="50" charset="-128"/>
              </a:rPr>
              <a:t>発行</a:t>
            </a:r>
            <a:r>
              <a:rPr lang="en-US" altLang="zh-CN" sz="1400" dirty="0">
                <a:solidFill>
                  <a:srgbClr val="0E6EB8"/>
                </a:solidFill>
                <a:latin typeface="Meiryo UI" panose="020B0604030504040204" pitchFamily="50" charset="-128"/>
                <a:ea typeface="Meiryo UI" panose="020B0604030504040204" pitchFamily="50" charset="-128"/>
              </a:rPr>
              <a:t>)</a:t>
            </a:r>
            <a:endParaRPr lang="zh-CN" altLang="en-US" sz="1400" dirty="0">
              <a:solidFill>
                <a:srgbClr val="0E6EB8"/>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24659" y="291723"/>
            <a:ext cx="4624712" cy="646331"/>
          </a:xfrm>
          <a:prstGeom prst="rect">
            <a:avLst/>
          </a:prstGeom>
          <a:solidFill>
            <a:schemeClr val="accent1">
              <a:lumMod val="20000"/>
              <a:lumOff val="80000"/>
            </a:schemeClr>
          </a:solidFill>
        </p:spPr>
        <p:txBody>
          <a:bodyPr wrap="square" lIns="91440" tIns="45720" rIns="91440" bIns="45720">
            <a:spAutoFit/>
          </a:bodyPr>
          <a:lstStyle/>
          <a:p>
            <a:pPr algn="ctr"/>
            <a:r>
              <a:rPr lang="ja-JP" altLang="en-US" sz="3600" b="1" dirty="0" smtClean="0">
                <a:ln w="0">
                  <a:noFill/>
                </a:ln>
                <a:solidFill>
                  <a:schemeClr val="accent1">
                    <a:lumMod val="75000"/>
                  </a:schemeClr>
                </a:solidFill>
                <a:latin typeface="Meiryo UI" panose="020B0604030504040204" pitchFamily="50" charset="-128"/>
                <a:ea typeface="Meiryo UI" panose="020B0604030504040204" pitchFamily="50" charset="-128"/>
              </a:rPr>
              <a:t>受賞団体の活動紹介</a:t>
            </a:r>
            <a:endParaRPr lang="zh-CN" altLang="en-US" sz="3200" b="1" dirty="0">
              <a:ln w="0">
                <a:noFill/>
              </a:ln>
              <a:solidFill>
                <a:schemeClr val="accent1">
                  <a:lumMod val="75000"/>
                </a:scheme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79906" y="14147675"/>
            <a:ext cx="10332000" cy="792000"/>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6554" t="6554" r="6554" b="6554"/>
          <a:stretch/>
        </p:blipFill>
        <p:spPr>
          <a:xfrm>
            <a:off x="9537039" y="14228190"/>
            <a:ext cx="647581" cy="647580"/>
          </a:xfrm>
          <a:prstGeom prst="rect">
            <a:avLst/>
          </a:prstGeom>
        </p:spPr>
      </p:pic>
      <p:sp>
        <p:nvSpPr>
          <p:cNvPr id="17" name="テキスト ボックス 16"/>
          <p:cNvSpPr txBox="1"/>
          <p:nvPr/>
        </p:nvSpPr>
        <p:spPr>
          <a:xfrm>
            <a:off x="2012337" y="14211449"/>
            <a:ext cx="3948004" cy="400110"/>
          </a:xfrm>
          <a:prstGeom prst="rect">
            <a:avLst/>
          </a:prstGeom>
          <a:noFill/>
        </p:spPr>
        <p:txBody>
          <a:bodyPr wrap="non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Twitter</a:t>
            </a:r>
            <a:r>
              <a:rPr kumimoji="1" lang="ja-JP" altLang="en-US" sz="2000" b="1" dirty="0">
                <a:solidFill>
                  <a:schemeClr val="bg1"/>
                </a:solidFill>
                <a:latin typeface="Meiryo UI" panose="020B0604030504040204" pitchFamily="50" charset="-128"/>
                <a:ea typeface="Meiryo UI" panose="020B0604030504040204" pitchFamily="50" charset="-128"/>
              </a:rPr>
              <a:t>のフォロー</a:t>
            </a:r>
            <a:r>
              <a:rPr kumimoji="1" lang="ja-JP" altLang="en-US" sz="2000" b="1" dirty="0" smtClean="0">
                <a:solidFill>
                  <a:schemeClr val="bg1"/>
                </a:solidFill>
                <a:latin typeface="Meiryo UI" panose="020B0604030504040204" pitchFamily="50" charset="-128"/>
                <a:ea typeface="Meiryo UI" panose="020B0604030504040204" pitchFamily="50" charset="-128"/>
              </a:rPr>
              <a:t>をお願い</a:t>
            </a:r>
            <a:r>
              <a:rPr kumimoji="1" lang="ja-JP" altLang="en-US" sz="2000" b="1" dirty="0">
                <a:solidFill>
                  <a:schemeClr val="bg1"/>
                </a:solidFill>
                <a:latin typeface="Meiryo UI" panose="020B0604030504040204" pitchFamily="50" charset="-128"/>
                <a:ea typeface="Meiryo UI" panose="020B0604030504040204" pitchFamily="50" charset="-128"/>
              </a:rPr>
              <a:t>します！</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18" name="Picture 2" descr="クリックすると新しいウィンドウで開きます">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8562" y="14189726"/>
            <a:ext cx="726542" cy="7265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公式】大阪府治安対策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2191" y="14265794"/>
            <a:ext cx="571086" cy="571086"/>
          </a:xfrm>
          <a:prstGeom prst="ellipse">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4468981" y="14547202"/>
            <a:ext cx="2308645" cy="369332"/>
          </a:xfrm>
          <a:prstGeom prst="rect">
            <a:avLst/>
          </a:prstGeom>
          <a:noFill/>
        </p:spPr>
        <p:txBody>
          <a:bodyPr wrap="none" rtlCol="0">
            <a:spAutoFit/>
          </a:bodyPr>
          <a:lstStyle/>
          <a:p>
            <a:r>
              <a:rPr kumimoji="1" lang="en-US" altLang="ja-JP" dirty="0"/>
              <a:t> </a:t>
            </a:r>
            <a:r>
              <a:rPr kumimoji="1" lang="en-US" altLang="ja-JP" b="1" dirty="0">
                <a:latin typeface="Meiryo UI" panose="020B0604030504040204" pitchFamily="50" charset="-128"/>
                <a:ea typeface="Meiryo UI" panose="020B0604030504040204" pitchFamily="50" charset="-128"/>
              </a:rPr>
              <a:t>@</a:t>
            </a:r>
            <a:r>
              <a:rPr kumimoji="1" lang="en-US" altLang="ja-JP" b="1" dirty="0" err="1">
                <a:latin typeface="Meiryo UI" panose="020B0604030504040204" pitchFamily="50" charset="-128"/>
                <a:ea typeface="Meiryo UI" panose="020B0604030504040204" pitchFamily="50" charset="-128"/>
              </a:rPr>
              <a:t>osaka_chiantai</a:t>
            </a:r>
            <a:endParaRPr kumimoji="1" lang="ja-JP" altLang="en-US"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946434" y="14547202"/>
            <a:ext cx="2723823"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公式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大阪府治安対策課</a:t>
            </a:r>
          </a:p>
        </p:txBody>
      </p:sp>
      <p:pic>
        <p:nvPicPr>
          <p:cNvPr id="23" name="図 22">
            <a:hlinkClick r:id="rId7"/>
          </p:cNvPr>
          <p:cNvPicPr>
            <a:picLocks noChangeAspect="1"/>
          </p:cNvPicPr>
          <p:nvPr/>
        </p:nvPicPr>
        <p:blipFill rotWithShape="1">
          <a:blip r:embed="rId8">
            <a:clrChange>
              <a:clrFrom>
                <a:srgbClr val="FFFFFF"/>
              </a:clrFrom>
              <a:clrTo>
                <a:srgbClr val="FFFFFF">
                  <a:alpha val="0"/>
                </a:srgbClr>
              </a:clrTo>
            </a:clrChange>
          </a:blip>
          <a:srcRect l="58345" t="56561" r="16668" b="29898"/>
          <a:stretch/>
        </p:blipFill>
        <p:spPr>
          <a:xfrm>
            <a:off x="6948657" y="14333775"/>
            <a:ext cx="1525721" cy="464868"/>
          </a:xfrm>
          <a:prstGeom prst="rect">
            <a:avLst/>
          </a:prstGeom>
        </p:spPr>
      </p:pic>
      <p:pic>
        <p:nvPicPr>
          <p:cNvPr id="24" name="Picture 10" descr="http://yajidesign.com/i/0149/0149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70902" flipH="1">
            <a:off x="8266080" y="14607126"/>
            <a:ext cx="337379" cy="26749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8656670" y="14333775"/>
            <a:ext cx="880369" cy="415498"/>
          </a:xfrm>
          <a:prstGeom prst="rect">
            <a:avLst/>
          </a:prstGeom>
          <a:noFill/>
        </p:spPr>
        <p:txBody>
          <a:bodyPr wrap="none" rtlCol="0">
            <a:spAutoFit/>
          </a:bodyPr>
          <a:lstStyle/>
          <a:p>
            <a:pPr algn="r"/>
            <a:r>
              <a:rPr kumimoji="1" lang="en-US" altLang="ja-JP" sz="1050" dirty="0" smtClean="0">
                <a:latin typeface="Meiryo UI" panose="020B0604030504040204" pitchFamily="50" charset="-128"/>
                <a:ea typeface="Meiryo UI" panose="020B0604030504040204" pitchFamily="50" charset="-128"/>
              </a:rPr>
              <a:t>QR</a:t>
            </a:r>
            <a:r>
              <a:rPr kumimoji="1" lang="ja-JP" altLang="en-US" sz="1050" dirty="0" smtClean="0">
                <a:latin typeface="Meiryo UI" panose="020B0604030504040204" pitchFamily="50" charset="-128"/>
                <a:ea typeface="Meiryo UI" panose="020B0604030504040204" pitchFamily="50" charset="-128"/>
              </a:rPr>
              <a:t>コードから</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どうぞ⇒</a:t>
            </a:r>
            <a:endParaRPr kumimoji="1" lang="en-US" altLang="ja-JP" sz="105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971906" y="13747534"/>
            <a:ext cx="8748000" cy="307777"/>
          </a:xfrm>
          <a:prstGeom prst="rect">
            <a:avLst/>
          </a:prstGeom>
          <a:noFill/>
        </p:spPr>
        <p:txBody>
          <a:bodyPr wrap="square" rtlCol="0">
            <a:sp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問合先：大阪府 青少年・地域安全室 治安対策課　　代表：０６－６９４１－０３５１　（内線：４２１４）</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3" name="メモ 2"/>
          <p:cNvSpPr/>
          <p:nvPr/>
        </p:nvSpPr>
        <p:spPr>
          <a:xfrm>
            <a:off x="279819" y="1089143"/>
            <a:ext cx="3240000" cy="3780000"/>
          </a:xfrm>
          <a:prstGeom prst="foldedCorner">
            <a:avLst>
              <a:gd name="adj" fmla="val 6208"/>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7" name="メモ 26"/>
          <p:cNvSpPr/>
          <p:nvPr/>
        </p:nvSpPr>
        <p:spPr>
          <a:xfrm>
            <a:off x="3747689" y="1088244"/>
            <a:ext cx="3240000" cy="3780000"/>
          </a:xfrm>
          <a:prstGeom prst="foldedCorner">
            <a:avLst>
              <a:gd name="adj" fmla="val 5746"/>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solidFill>
            </a:endParaRPr>
          </a:p>
        </p:txBody>
      </p:sp>
      <p:sp>
        <p:nvSpPr>
          <p:cNvPr id="28" name="メモ 27"/>
          <p:cNvSpPr/>
          <p:nvPr/>
        </p:nvSpPr>
        <p:spPr>
          <a:xfrm>
            <a:off x="7147875" y="1089143"/>
            <a:ext cx="3240000" cy="3780000"/>
          </a:xfrm>
          <a:prstGeom prst="foldedCorner">
            <a:avLst>
              <a:gd name="adj" fmla="val 7762"/>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2" name="メモ 31"/>
          <p:cNvSpPr/>
          <p:nvPr/>
        </p:nvSpPr>
        <p:spPr>
          <a:xfrm>
            <a:off x="3724979" y="9358534"/>
            <a:ext cx="3226333" cy="4068000"/>
          </a:xfrm>
          <a:prstGeom prst="foldedCorner">
            <a:avLst>
              <a:gd name="adj" fmla="val 12466"/>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3" name="メモ 32"/>
          <p:cNvSpPr/>
          <p:nvPr/>
        </p:nvSpPr>
        <p:spPr>
          <a:xfrm>
            <a:off x="306835" y="9350856"/>
            <a:ext cx="3186358" cy="4068000"/>
          </a:xfrm>
          <a:prstGeom prst="foldedCorner">
            <a:avLst>
              <a:gd name="adj" fmla="val 8801"/>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7" name="メモ 46"/>
          <p:cNvSpPr/>
          <p:nvPr/>
        </p:nvSpPr>
        <p:spPr>
          <a:xfrm>
            <a:off x="306835" y="5270233"/>
            <a:ext cx="3212984" cy="3852000"/>
          </a:xfrm>
          <a:prstGeom prst="foldedCorner">
            <a:avLst>
              <a:gd name="adj" fmla="val 6194"/>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8" name="メモ 47"/>
          <p:cNvSpPr/>
          <p:nvPr/>
        </p:nvSpPr>
        <p:spPr>
          <a:xfrm>
            <a:off x="3724979" y="5274469"/>
            <a:ext cx="3240000" cy="3852000"/>
          </a:xfrm>
          <a:prstGeom prst="foldedCorner">
            <a:avLst>
              <a:gd name="adj" fmla="val 6116"/>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9" name="メモ 48"/>
          <p:cNvSpPr/>
          <p:nvPr/>
        </p:nvSpPr>
        <p:spPr>
          <a:xfrm>
            <a:off x="7144087" y="5274469"/>
            <a:ext cx="3240000" cy="3852000"/>
          </a:xfrm>
          <a:prstGeom prst="foldedCorner">
            <a:avLst>
              <a:gd name="adj" fmla="val 5704"/>
            </a:avLst>
          </a:prstGeom>
          <a:solidFill>
            <a:schemeClr val="accent6">
              <a:lumMod val="20000"/>
              <a:lumOff val="80000"/>
            </a:schemeClr>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0" name="正方形/長方形 49"/>
          <p:cNvSpPr/>
          <p:nvPr/>
        </p:nvSpPr>
        <p:spPr>
          <a:xfrm>
            <a:off x="4199846" y="2812779"/>
            <a:ext cx="2268000" cy="523220"/>
          </a:xfrm>
          <a:prstGeom prst="rect">
            <a:avLst/>
          </a:prstGeom>
        </p:spPr>
        <p:txBody>
          <a:bodyPr wrap="square">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東成防犯協会神路支部</a:t>
            </a: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（大阪市東成区）</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221269" y="2950413"/>
            <a:ext cx="3275243" cy="461665"/>
          </a:xfrm>
          <a:prstGeom prst="rect">
            <a:avLst/>
          </a:prstGeom>
        </p:spPr>
        <p:txBody>
          <a:bodyPr wrap="square">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島屋連合振興町会島屋小学校児童見守り隊</a:t>
            </a:r>
            <a:endParaRPr lang="en-US" altLang="ja-JP" sz="1200" b="1" dirty="0" smtClean="0">
              <a:solidFill>
                <a:schemeClr val="bg1"/>
              </a:solidFill>
              <a:latin typeface="Meiryo UI" panose="020B0604030504040204" pitchFamily="50" charset="-128"/>
              <a:ea typeface="Meiryo UI" panose="020B0604030504040204" pitchFamily="50" charset="-128"/>
            </a:endParaRPr>
          </a:p>
          <a:p>
            <a:pPr algn="ctr"/>
            <a:r>
              <a:rPr lang="ja-JP" altLang="en-US" sz="1200" b="1" dirty="0" smtClean="0">
                <a:solidFill>
                  <a:schemeClr val="bg1"/>
                </a:solidFill>
                <a:latin typeface="Meiryo UI" panose="020B0604030504040204" pitchFamily="50" charset="-128"/>
                <a:ea typeface="Meiryo UI" panose="020B0604030504040204" pitchFamily="50" charset="-128"/>
              </a:rPr>
              <a:t>（大阪市此花区）</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7515161" y="7461893"/>
            <a:ext cx="2497852" cy="523220"/>
          </a:xfrm>
          <a:prstGeom prst="rect">
            <a:avLst/>
          </a:prstGeom>
        </p:spPr>
        <p:txBody>
          <a:bodyPr wrap="square">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藤田校区街頭犯罪抑止隊</a:t>
            </a:r>
            <a:endParaRPr lang="en-US" altLang="zh-CN"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（守口市）</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55" name="正方形/長方形 54"/>
          <p:cNvSpPr/>
          <p:nvPr/>
        </p:nvSpPr>
        <p:spPr>
          <a:xfrm>
            <a:off x="7058105" y="2814124"/>
            <a:ext cx="3316603" cy="523220"/>
          </a:xfrm>
          <a:prstGeom prst="rect">
            <a:avLst/>
          </a:prstGeom>
        </p:spPr>
        <p:txBody>
          <a:bodyPr wrap="square">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山之内スマイル協議会</a:t>
            </a: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（大阪市住吉区）</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124237" y="11221986"/>
            <a:ext cx="3576236" cy="461665"/>
          </a:xfrm>
          <a:prstGeom prst="rect">
            <a:avLst/>
          </a:prstGeom>
        </p:spPr>
        <p:txBody>
          <a:bodyPr wrap="square">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南花台自治協議会　南花台防犯ステーション</a:t>
            </a:r>
            <a:endParaRPr lang="en-US" altLang="ja-JP" sz="1200" b="1" dirty="0" smtClean="0">
              <a:solidFill>
                <a:schemeClr val="bg1"/>
              </a:solidFill>
              <a:latin typeface="Meiryo UI" panose="020B0604030504040204" pitchFamily="50" charset="-128"/>
              <a:ea typeface="Meiryo UI" panose="020B0604030504040204" pitchFamily="50" charset="-128"/>
            </a:endParaRPr>
          </a:p>
          <a:p>
            <a:pPr algn="ctr"/>
            <a:r>
              <a:rPr lang="ja-JP" altLang="en-US" sz="1200" b="1" dirty="0" smtClean="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河内長野市</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353076" y="7204505"/>
            <a:ext cx="3132000" cy="646331"/>
          </a:xfrm>
          <a:prstGeom prst="rect">
            <a:avLst/>
          </a:prstGeom>
        </p:spPr>
        <p:txBody>
          <a:bodyPr wrap="square">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堺区学生ボランティア</a:t>
            </a:r>
            <a:endParaRPr lang="en-US" altLang="ja-JP" sz="1200" b="1" dirty="0" smtClean="0">
              <a:solidFill>
                <a:schemeClr val="bg1"/>
              </a:solidFill>
              <a:latin typeface="Meiryo UI" panose="020B0604030504040204" pitchFamily="50" charset="-128"/>
              <a:ea typeface="Meiryo UI" panose="020B0604030504040204" pitchFamily="50" charset="-128"/>
            </a:endParaRPr>
          </a:p>
          <a:p>
            <a:pPr algn="ctr"/>
            <a:r>
              <a:rPr lang="ja-JP" altLang="en-US" sz="1200" b="1" dirty="0" smtClean="0">
                <a:solidFill>
                  <a:schemeClr val="bg1"/>
                </a:solidFill>
                <a:latin typeface="Meiryo UI" panose="020B0604030504040204" pitchFamily="50" charset="-128"/>
                <a:ea typeface="Meiryo UI" panose="020B0604030504040204" pitchFamily="50" charset="-128"/>
              </a:rPr>
              <a:t>「私たちも見まもり隊コネクト」</a:t>
            </a:r>
            <a:endParaRPr lang="en-US" altLang="ja-JP" sz="1200" b="1" dirty="0" smtClean="0">
              <a:solidFill>
                <a:schemeClr val="bg1"/>
              </a:solidFill>
              <a:latin typeface="Meiryo UI" panose="020B0604030504040204" pitchFamily="50" charset="-128"/>
              <a:ea typeface="Meiryo UI" panose="020B0604030504040204" pitchFamily="50" charset="-128"/>
            </a:endParaRPr>
          </a:p>
          <a:p>
            <a:pPr algn="ctr"/>
            <a:r>
              <a:rPr lang="ja-JP" altLang="en-US" sz="1200" b="1" dirty="0" smtClean="0">
                <a:solidFill>
                  <a:schemeClr val="bg1"/>
                </a:solidFill>
                <a:latin typeface="Meiryo UI" panose="020B0604030504040204" pitchFamily="50" charset="-128"/>
                <a:ea typeface="Meiryo UI" panose="020B0604030504040204" pitchFamily="50" charset="-128"/>
              </a:rPr>
              <a:t>（堺市堺区）</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201875" y="3452158"/>
            <a:ext cx="3132000" cy="269304"/>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endParaRPr lang="ja-JP" altLang="en-US" sz="1150" dirty="0">
              <a:latin typeface="Meiryo UI" panose="020B0604030504040204" pitchFamily="50" charset="-128"/>
              <a:ea typeface="Meiryo UI" panose="020B0604030504040204" pitchFamily="50" charset="-128"/>
            </a:endParaRPr>
          </a:p>
        </p:txBody>
      </p:sp>
      <p:sp>
        <p:nvSpPr>
          <p:cNvPr id="14" name="正方形/長方形 13"/>
          <p:cNvSpPr/>
          <p:nvPr/>
        </p:nvSpPr>
        <p:spPr>
          <a:xfrm>
            <a:off x="7206900" y="7921904"/>
            <a:ext cx="3132000" cy="1200329"/>
          </a:xfrm>
          <a:prstGeom prst="rect">
            <a:avLst/>
          </a:prstGeom>
        </p:spPr>
        <p:txBody>
          <a:bodyPr wrap="square">
            <a:spAutoFit/>
          </a:bodyPr>
          <a:lstStyle/>
          <a:p>
            <a:r>
              <a:rPr lang="ja-JP" altLang="en-US" sz="900" dirty="0">
                <a:solidFill>
                  <a:schemeClr val="bg1"/>
                </a:solidFill>
                <a:latin typeface="HG丸ｺﾞｼｯｸM-PRO" panose="020F0600000000000000" pitchFamily="50" charset="-128"/>
                <a:ea typeface="HG丸ｺﾞｼｯｸM-PRO" panose="020F0600000000000000" pitchFamily="50" charset="-128"/>
              </a:rPr>
              <a:t>　平成</a:t>
            </a:r>
            <a:r>
              <a:rPr lang="en-US" altLang="ja-JP" sz="900" dirty="0">
                <a:solidFill>
                  <a:schemeClr val="bg1"/>
                </a:solidFill>
                <a:latin typeface="HG丸ｺﾞｼｯｸM-PRO" panose="020F0600000000000000" pitchFamily="50" charset="-128"/>
                <a:ea typeface="HG丸ｺﾞｼｯｸM-PRO" panose="020F0600000000000000" pitchFamily="50" charset="-128"/>
              </a:rPr>
              <a:t>18</a:t>
            </a:r>
            <a:r>
              <a:rPr lang="ja-JP" altLang="en-US" sz="900" dirty="0">
                <a:solidFill>
                  <a:schemeClr val="bg1"/>
                </a:solidFill>
                <a:latin typeface="HG丸ｺﾞｼｯｸM-PRO" panose="020F0600000000000000" pitchFamily="50" charset="-128"/>
                <a:ea typeface="HG丸ｺﾞｼｯｸM-PRO" panose="020F0600000000000000" pitchFamily="50" charset="-128"/>
              </a:rPr>
              <a:t>年</a:t>
            </a:r>
            <a:r>
              <a:rPr lang="en-US" altLang="ja-JP" sz="900" dirty="0">
                <a:solidFill>
                  <a:schemeClr val="bg1"/>
                </a:solidFill>
                <a:latin typeface="HG丸ｺﾞｼｯｸM-PRO" panose="020F0600000000000000" pitchFamily="50" charset="-128"/>
                <a:ea typeface="HG丸ｺﾞｼｯｸM-PRO" panose="020F0600000000000000" pitchFamily="50" charset="-128"/>
              </a:rPr>
              <a:t>8</a:t>
            </a:r>
            <a:r>
              <a:rPr lang="ja-JP" altLang="en-US" sz="900" dirty="0">
                <a:solidFill>
                  <a:schemeClr val="bg1"/>
                </a:solidFill>
                <a:latin typeface="HG丸ｺﾞｼｯｸM-PRO" panose="020F0600000000000000" pitchFamily="50" charset="-128"/>
                <a:ea typeface="HG丸ｺﾞｼｯｸM-PRO" panose="020F0600000000000000" pitchFamily="50" charset="-128"/>
              </a:rPr>
              <a:t>月に設立され、現在</a:t>
            </a:r>
            <a:r>
              <a:rPr lang="en-US" altLang="ja-JP" sz="900" dirty="0">
                <a:solidFill>
                  <a:schemeClr val="bg1"/>
                </a:solidFill>
                <a:latin typeface="HG丸ｺﾞｼｯｸM-PRO" panose="020F0600000000000000" pitchFamily="50" charset="-128"/>
                <a:ea typeface="HG丸ｺﾞｼｯｸM-PRO" panose="020F0600000000000000" pitchFamily="50" charset="-128"/>
              </a:rPr>
              <a:t>41</a:t>
            </a:r>
            <a:r>
              <a:rPr lang="ja-JP" altLang="en-US" sz="900" dirty="0">
                <a:solidFill>
                  <a:schemeClr val="bg1"/>
                </a:solidFill>
                <a:latin typeface="HG丸ｺﾞｼｯｸM-PRO" panose="020F0600000000000000" pitchFamily="50" charset="-128"/>
                <a:ea typeface="HG丸ｺﾞｼｯｸM-PRO" panose="020F0600000000000000" pitchFamily="50" charset="-128"/>
              </a:rPr>
              <a:t>名の構成員の方々が、守口市において、青パト巡回や登下校見守り活動を行って</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います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また</a:t>
            </a:r>
            <a:r>
              <a:rPr lang="ja-JP" altLang="en-US" sz="900" dirty="0">
                <a:solidFill>
                  <a:schemeClr val="bg1"/>
                </a:solidFill>
                <a:latin typeface="HG丸ｺﾞｼｯｸM-PRO" panose="020F0600000000000000" pitchFamily="50" charset="-128"/>
                <a:ea typeface="HG丸ｺﾞｼｯｸM-PRO" panose="020F0600000000000000" pitchFamily="50" charset="-128"/>
              </a:rPr>
              <a:t>、摂南大学准教授が監修</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し、全国</a:t>
            </a:r>
            <a:r>
              <a:rPr lang="ja-JP" altLang="en-US" sz="900" dirty="0">
                <a:solidFill>
                  <a:schemeClr val="bg1"/>
                </a:solidFill>
                <a:latin typeface="HG丸ｺﾞｼｯｸM-PRO" panose="020F0600000000000000" pitchFamily="50" charset="-128"/>
                <a:ea typeface="HG丸ｺﾞｼｯｸM-PRO" panose="020F0600000000000000" pitchFamily="50" charset="-128"/>
              </a:rPr>
              <a:t>防犯協会連合会が制作した「青パト活動マニュアル」において活動例として</a:t>
            </a:r>
            <a:r>
              <a:rPr lang="ja-JP" altLang="en-US" sz="900">
                <a:solidFill>
                  <a:schemeClr val="bg1"/>
                </a:solidFill>
                <a:latin typeface="HG丸ｺﾞｼｯｸM-PRO" panose="020F0600000000000000" pitchFamily="50" charset="-128"/>
                <a:ea typeface="HG丸ｺﾞｼｯｸM-PRO" panose="020F0600000000000000" pitchFamily="50" charset="-128"/>
              </a:rPr>
              <a:t>掲載</a:t>
            </a:r>
            <a:r>
              <a:rPr lang="ja-JP" altLang="en-US" sz="900" smtClean="0">
                <a:solidFill>
                  <a:schemeClr val="bg1"/>
                </a:solidFill>
                <a:latin typeface="HG丸ｺﾞｼｯｸM-PRO" panose="020F0600000000000000" pitchFamily="50" charset="-128"/>
                <a:ea typeface="HG丸ｺﾞｼｯｸM-PRO" panose="020F0600000000000000" pitchFamily="50" charset="-128"/>
              </a:rPr>
              <a:t>されるなど、</a:t>
            </a:r>
            <a:r>
              <a:rPr lang="ja-JP" altLang="en-US" sz="900" dirty="0">
                <a:solidFill>
                  <a:schemeClr val="bg1"/>
                </a:solidFill>
                <a:latin typeface="HG丸ｺﾞｼｯｸM-PRO" panose="020F0600000000000000" pitchFamily="50" charset="-128"/>
                <a:ea typeface="HG丸ｺﾞｼｯｸM-PRO" panose="020F0600000000000000" pitchFamily="50" charset="-128"/>
              </a:rPr>
              <a:t>日々の活動は地域の模範となっており、地域の安全に大きく貢献して</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いただいている</a:t>
            </a:r>
            <a:r>
              <a:rPr lang="ja-JP" altLang="en-US" sz="900" dirty="0">
                <a:solidFill>
                  <a:schemeClr val="bg1"/>
                </a:solidFill>
                <a:latin typeface="HG丸ｺﾞｼｯｸM-PRO" panose="020F0600000000000000" pitchFamily="50" charset="-128"/>
                <a:ea typeface="HG丸ｺﾞｼｯｸM-PRO" panose="020F0600000000000000" pitchFamily="50" charset="-128"/>
              </a:rPr>
              <a:t>団体</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です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82" name="正方形/長方形 81"/>
          <p:cNvSpPr/>
          <p:nvPr/>
        </p:nvSpPr>
        <p:spPr>
          <a:xfrm>
            <a:off x="3751807" y="3454644"/>
            <a:ext cx="3132000" cy="261610"/>
          </a:xfrm>
          <a:prstGeom prst="rect">
            <a:avLst/>
          </a:prstGeom>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　</a:t>
            </a:r>
            <a:endParaRPr lang="ja-JP" altLang="en-US" sz="600" dirty="0">
              <a:latin typeface="HG丸ｺﾞｼｯｸM-PRO" panose="020F0600000000000000" pitchFamily="50" charset="-128"/>
              <a:ea typeface="HG丸ｺﾞｼｯｸM-PRO" panose="020F0600000000000000" pitchFamily="50" charset="-128"/>
            </a:endParaRPr>
          </a:p>
        </p:txBody>
      </p:sp>
      <p:sp>
        <p:nvSpPr>
          <p:cNvPr id="83" name="正方形/長方形 82"/>
          <p:cNvSpPr/>
          <p:nvPr/>
        </p:nvSpPr>
        <p:spPr>
          <a:xfrm>
            <a:off x="276017" y="3389393"/>
            <a:ext cx="3132000" cy="1374735"/>
          </a:xfrm>
          <a:prstGeom prst="rect">
            <a:avLst/>
          </a:prstGeom>
        </p:spPr>
        <p:txBody>
          <a:bodyPr wrap="square">
            <a:spAutoFit/>
          </a:bodyPr>
          <a:lstStyle/>
          <a:p>
            <a:pPr algn="just">
              <a:lnSpc>
                <a:spcPts val="1000"/>
              </a:lnSpc>
              <a:spcAft>
                <a:spcPts val="0"/>
              </a:spcAft>
            </a:pP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　平成</a:t>
            </a:r>
            <a:r>
              <a:rPr lang="en-US" altLang="ja-JP" sz="1000" dirty="0">
                <a:solidFill>
                  <a:schemeClr val="bg1"/>
                </a:solidFill>
                <a:latin typeface="HG丸ｺﾞｼｯｸM-PRO" panose="020F0600000000000000" pitchFamily="50" charset="-128"/>
                <a:ea typeface="HG丸ｺﾞｼｯｸM-PRO" panose="020F0600000000000000" pitchFamily="50" charset="-128"/>
              </a:rPr>
              <a:t>19</a:t>
            </a:r>
            <a:r>
              <a:rPr lang="ja-JP" altLang="en-US" sz="1000" dirty="0">
                <a:solidFill>
                  <a:schemeClr val="bg1"/>
                </a:solidFill>
                <a:latin typeface="HG丸ｺﾞｼｯｸM-PRO" panose="020F0600000000000000" pitchFamily="50" charset="-128"/>
                <a:ea typeface="HG丸ｺﾞｼｯｸM-PRO" panose="020F0600000000000000" pitchFamily="50" charset="-128"/>
              </a:rPr>
              <a:t>年</a:t>
            </a:r>
            <a:r>
              <a:rPr lang="en-US" altLang="ja-JP" sz="1000" dirty="0">
                <a:solidFill>
                  <a:schemeClr val="bg1"/>
                </a:solidFill>
                <a:latin typeface="HG丸ｺﾞｼｯｸM-PRO" panose="020F0600000000000000" pitchFamily="50" charset="-128"/>
                <a:ea typeface="HG丸ｺﾞｼｯｸM-PRO" panose="020F0600000000000000" pitchFamily="50" charset="-128"/>
              </a:rPr>
              <a:t>9</a:t>
            </a:r>
            <a:r>
              <a:rPr lang="ja-JP" altLang="en-US" sz="1000" dirty="0">
                <a:solidFill>
                  <a:schemeClr val="bg1"/>
                </a:solidFill>
                <a:latin typeface="HG丸ｺﾞｼｯｸM-PRO" panose="020F0600000000000000" pitchFamily="50" charset="-128"/>
                <a:ea typeface="HG丸ｺﾞｼｯｸM-PRO" panose="020F0600000000000000" pitchFamily="50" charset="-128"/>
              </a:rPr>
              <a:t>月に設立し、大阪市此花区において、主に、保護者・教職員と連携して小学校の見守り活動を行っているほか、ランニングパトロールによる工夫を凝らした活動</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を継続しています</a:t>
            </a:r>
            <a:r>
              <a:rPr lang="ja-JP" altLang="en-US" sz="1000" dirty="0">
                <a:solidFill>
                  <a:schemeClr val="bg1"/>
                </a:solidFill>
                <a:latin typeface="HG丸ｺﾞｼｯｸM-PRO" panose="020F0600000000000000" pitchFamily="50" charset="-128"/>
                <a:ea typeface="HG丸ｺﾞｼｯｸM-PRO" panose="020F0600000000000000" pitchFamily="50" charset="-128"/>
              </a:rPr>
              <a:t>。</a:t>
            </a:r>
          </a:p>
          <a:p>
            <a:pPr algn="just">
              <a:lnSpc>
                <a:spcPts val="1000"/>
              </a:lnSpc>
              <a:spcAft>
                <a:spcPts val="0"/>
              </a:spcAft>
            </a:pPr>
            <a:r>
              <a:rPr lang="ja-JP" altLang="en-US" sz="1000" dirty="0">
                <a:solidFill>
                  <a:schemeClr val="bg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交通量</a:t>
            </a:r>
            <a:r>
              <a:rPr lang="ja-JP" altLang="en-US" sz="1000" dirty="0">
                <a:solidFill>
                  <a:schemeClr val="bg1"/>
                </a:solidFill>
                <a:latin typeface="HG丸ｺﾞｼｯｸM-PRO" panose="020F0600000000000000" pitchFamily="50" charset="-128"/>
                <a:ea typeface="HG丸ｺﾞｼｯｸM-PRO" panose="020F0600000000000000" pitchFamily="50" charset="-128"/>
              </a:rPr>
              <a:t>の激しい地区内において、地元企業の敷地内を通学路として使用させてもらえないか粘り強く働きかけ続け、安心して通学できるルートを確保されたほか、企業の職員も見守り活動に参加してくれるようになるなど、防犯の輪を広げる活動により、防犯力向上に大きく貢献されている団体です。</a:t>
            </a:r>
          </a:p>
        </p:txBody>
      </p:sp>
      <p:sp>
        <p:nvSpPr>
          <p:cNvPr id="85" name="正方形/長方形 84"/>
          <p:cNvSpPr/>
          <p:nvPr/>
        </p:nvSpPr>
        <p:spPr>
          <a:xfrm>
            <a:off x="3850593" y="3440313"/>
            <a:ext cx="3132000" cy="1169551"/>
          </a:xfrm>
          <a:prstGeom prst="rect">
            <a:avLst/>
          </a:prstGeom>
        </p:spPr>
        <p:txBody>
          <a:bodyPr wrap="square">
            <a:spAutoFit/>
          </a:bodyPr>
          <a:lstStyle/>
          <a:p>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　平成</a:t>
            </a:r>
            <a:r>
              <a:rPr lang="en-US" altLang="ja-JP" sz="1000" dirty="0">
                <a:solidFill>
                  <a:schemeClr val="bg1"/>
                </a:solidFill>
                <a:latin typeface="HG丸ｺﾞｼｯｸM-PRO" panose="020F0600000000000000" pitchFamily="50" charset="-128"/>
                <a:ea typeface="HG丸ｺﾞｼｯｸM-PRO" panose="020F0600000000000000" pitchFamily="50" charset="-128"/>
              </a:rPr>
              <a:t>16</a:t>
            </a:r>
            <a:r>
              <a:rPr lang="ja-JP" altLang="en-US" sz="1000" dirty="0">
                <a:solidFill>
                  <a:schemeClr val="bg1"/>
                </a:solidFill>
                <a:latin typeface="HG丸ｺﾞｼｯｸM-PRO" panose="020F0600000000000000" pitchFamily="50" charset="-128"/>
                <a:ea typeface="HG丸ｺﾞｼｯｸM-PRO" panose="020F0600000000000000" pitchFamily="50" charset="-128"/>
              </a:rPr>
              <a:t>年に</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設立</a:t>
            </a:r>
            <a:r>
              <a:rPr lang="ja-JP" altLang="en-US" sz="1000" dirty="0">
                <a:solidFill>
                  <a:schemeClr val="bg1"/>
                </a:solidFill>
                <a:latin typeface="HG丸ｺﾞｼｯｸM-PRO" panose="020F0600000000000000" pitchFamily="50" charset="-128"/>
                <a:ea typeface="HG丸ｺﾞｼｯｸM-PRO" panose="020F0600000000000000" pitchFamily="50" charset="-128"/>
              </a:rPr>
              <a:t>し</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1000" dirty="0">
                <a:solidFill>
                  <a:schemeClr val="bg1"/>
                </a:solidFill>
                <a:latin typeface="HG丸ｺﾞｼｯｸM-PRO" panose="020F0600000000000000" pitchFamily="50" charset="-128"/>
                <a:ea typeface="HG丸ｺﾞｼｯｸM-PRO" panose="020F0600000000000000" pitchFamily="50" charset="-128"/>
              </a:rPr>
              <a:t>大阪市東成区において、主に登下校見守り活動を行っています。</a:t>
            </a:r>
          </a:p>
          <a:p>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　コロナ</a:t>
            </a:r>
            <a:r>
              <a:rPr lang="ja-JP" altLang="en-US" sz="1000" dirty="0">
                <a:solidFill>
                  <a:schemeClr val="bg1"/>
                </a:solidFill>
                <a:latin typeface="HG丸ｺﾞｼｯｸM-PRO" panose="020F0600000000000000" pitchFamily="50" charset="-128"/>
                <a:ea typeface="HG丸ｺﾞｼｯｸM-PRO" panose="020F0600000000000000" pitchFamily="50" charset="-128"/>
              </a:rPr>
              <a:t>禍で対面での活動が難しい時期には、ホームページを開設したり、</a:t>
            </a:r>
            <a:r>
              <a:rPr lang="en-US" altLang="ja-JP" sz="1000" dirty="0">
                <a:solidFill>
                  <a:schemeClr val="bg1"/>
                </a:solidFill>
                <a:latin typeface="HG丸ｺﾞｼｯｸM-PRO" panose="020F0600000000000000" pitchFamily="50" charset="-128"/>
                <a:ea typeface="HG丸ｺﾞｼｯｸM-PRO" panose="020F0600000000000000" pitchFamily="50" charset="-128"/>
              </a:rPr>
              <a:t>SNS</a:t>
            </a:r>
            <a:r>
              <a:rPr lang="ja-JP" altLang="en-US" sz="1000" dirty="0">
                <a:solidFill>
                  <a:schemeClr val="bg1"/>
                </a:solidFill>
                <a:latin typeface="HG丸ｺﾞｼｯｸM-PRO" panose="020F0600000000000000" pitchFamily="50" charset="-128"/>
                <a:ea typeface="HG丸ｺﾞｼｯｸM-PRO" panose="020F0600000000000000" pitchFamily="50" charset="-128"/>
              </a:rPr>
              <a:t>を有効活用し、関係機関と連携を取りながらタイムリーな情報を提供</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するなどして</a:t>
            </a:r>
            <a:r>
              <a:rPr lang="ja-JP" altLang="en-US" sz="1000" dirty="0">
                <a:solidFill>
                  <a:schemeClr val="bg1"/>
                </a:solidFill>
                <a:latin typeface="HG丸ｺﾞｼｯｸM-PRO" panose="020F0600000000000000" pitchFamily="50" charset="-128"/>
                <a:ea typeface="HG丸ｺﾞｼｯｸM-PRO" panose="020F0600000000000000" pitchFamily="50" charset="-128"/>
              </a:rPr>
              <a:t>、地域住民の自主防犯意識の向上を</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図</a:t>
            </a:r>
            <a:r>
              <a:rPr lang="ja-JP" altLang="en-US" sz="1000" dirty="0">
                <a:solidFill>
                  <a:schemeClr val="bg1"/>
                </a:solidFill>
                <a:latin typeface="HG丸ｺﾞｼｯｸM-PRO" panose="020F0600000000000000" pitchFamily="50" charset="-128"/>
                <a:ea typeface="HG丸ｺﾞｼｯｸM-PRO" panose="020F0600000000000000" pitchFamily="50" charset="-128"/>
              </a:rPr>
              <a:t>る</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など</a:t>
            </a:r>
            <a:r>
              <a:rPr lang="ja-JP" altLang="en-US" sz="1000" dirty="0">
                <a:solidFill>
                  <a:schemeClr val="bg1"/>
                </a:solidFill>
                <a:latin typeface="HG丸ｺﾞｼｯｸM-PRO" panose="020F0600000000000000" pitchFamily="50" charset="-128"/>
                <a:ea typeface="HG丸ｺﾞｼｯｸM-PRO" panose="020F0600000000000000" pitchFamily="50" charset="-128"/>
              </a:rPr>
              <a:t>、多大な貢献をしていただいている団体</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です</a:t>
            </a:r>
            <a:r>
              <a:rPr lang="ja-JP" altLang="en-US" sz="10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88" name="正方形/長方形 87"/>
          <p:cNvSpPr/>
          <p:nvPr/>
        </p:nvSpPr>
        <p:spPr>
          <a:xfrm>
            <a:off x="353076" y="11631563"/>
            <a:ext cx="3132000" cy="1477328"/>
          </a:xfrm>
          <a:prstGeom prst="rect">
            <a:avLst/>
          </a:prstGeom>
        </p:spPr>
        <p:txBody>
          <a:bodyPr wrap="square">
            <a:spAutoFit/>
          </a:bodyPr>
          <a:lstStyle/>
          <a:p>
            <a:r>
              <a:rPr lang="ja-JP" altLang="en-US" sz="900" dirty="0">
                <a:solidFill>
                  <a:schemeClr val="bg1"/>
                </a:solidFill>
                <a:latin typeface="HG丸ｺﾞｼｯｸM-PRO" panose="020F0600000000000000" pitchFamily="50" charset="-128"/>
                <a:ea typeface="HG丸ｺﾞｼｯｸM-PRO" panose="020F0600000000000000" pitchFamily="50" charset="-128"/>
              </a:rPr>
              <a:t>　平成</a:t>
            </a:r>
            <a:r>
              <a:rPr lang="en-US" altLang="ja-JP" sz="900" dirty="0">
                <a:solidFill>
                  <a:schemeClr val="bg1"/>
                </a:solidFill>
                <a:latin typeface="HG丸ｺﾞｼｯｸM-PRO" panose="020F0600000000000000" pitchFamily="50" charset="-128"/>
                <a:ea typeface="HG丸ｺﾞｼｯｸM-PRO" panose="020F0600000000000000" pitchFamily="50" charset="-128"/>
              </a:rPr>
              <a:t>21</a:t>
            </a:r>
            <a:r>
              <a:rPr lang="ja-JP" altLang="en-US" sz="900" dirty="0">
                <a:solidFill>
                  <a:schemeClr val="bg1"/>
                </a:solidFill>
                <a:latin typeface="HG丸ｺﾞｼｯｸM-PRO" panose="020F0600000000000000" pitchFamily="50" charset="-128"/>
                <a:ea typeface="HG丸ｺﾞｼｯｸM-PRO" panose="020F0600000000000000" pitchFamily="50" charset="-128"/>
              </a:rPr>
              <a:t>年</a:t>
            </a:r>
            <a:r>
              <a:rPr lang="en-US" altLang="ja-JP" sz="900" dirty="0">
                <a:solidFill>
                  <a:schemeClr val="bg1"/>
                </a:solidFill>
                <a:latin typeface="HG丸ｺﾞｼｯｸM-PRO" panose="020F0600000000000000" pitchFamily="50" charset="-128"/>
                <a:ea typeface="HG丸ｺﾞｼｯｸM-PRO" panose="020F0600000000000000" pitchFamily="50" charset="-128"/>
              </a:rPr>
              <a:t>12</a:t>
            </a:r>
            <a:r>
              <a:rPr lang="ja-JP" altLang="en-US" sz="900" dirty="0">
                <a:solidFill>
                  <a:schemeClr val="bg1"/>
                </a:solidFill>
                <a:latin typeface="HG丸ｺﾞｼｯｸM-PRO" panose="020F0600000000000000" pitchFamily="50" charset="-128"/>
                <a:ea typeface="HG丸ｺﾞｼｯｸM-PRO" panose="020F0600000000000000" pitchFamily="50" charset="-128"/>
              </a:rPr>
              <a:t>月に</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設立</a:t>
            </a:r>
            <a:r>
              <a:rPr lang="ja-JP" altLang="en-US" sz="900" dirty="0">
                <a:solidFill>
                  <a:schemeClr val="bg1"/>
                </a:solidFill>
                <a:latin typeface="HG丸ｺﾞｼｯｸM-PRO" panose="020F0600000000000000" pitchFamily="50" charset="-128"/>
                <a:ea typeface="HG丸ｺﾞｼｯｸM-PRO" panose="020F0600000000000000" pitchFamily="50" charset="-128"/>
              </a:rPr>
              <a:t>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900" dirty="0">
                <a:solidFill>
                  <a:schemeClr val="bg1"/>
                </a:solidFill>
                <a:latin typeface="HG丸ｺﾞｼｯｸM-PRO" panose="020F0600000000000000" pitchFamily="50" charset="-128"/>
                <a:ea typeface="HG丸ｺﾞｼｯｸM-PRO" panose="020F0600000000000000" pitchFamily="50" charset="-128"/>
              </a:rPr>
              <a:t>河内長野市に</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おいてさまざまなボランティア活動を</a:t>
            </a:r>
            <a:r>
              <a:rPr lang="ja-JP" altLang="en-US" sz="900" dirty="0">
                <a:solidFill>
                  <a:schemeClr val="bg1"/>
                </a:solidFill>
                <a:latin typeface="HG丸ｺﾞｼｯｸM-PRO" panose="020F0600000000000000" pitchFamily="50" charset="-128"/>
                <a:ea typeface="HG丸ｺﾞｼｯｸM-PRO" panose="020F0600000000000000" pitchFamily="50" charset="-128"/>
              </a:rPr>
              <a:t>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て</a:t>
            </a:r>
            <a:r>
              <a:rPr lang="ja-JP" altLang="en-US" sz="900" dirty="0">
                <a:solidFill>
                  <a:schemeClr val="bg1"/>
                </a:solidFill>
                <a:latin typeface="HG丸ｺﾞｼｯｸM-PRO" panose="020F0600000000000000" pitchFamily="50" charset="-128"/>
                <a:ea typeface="HG丸ｺﾞｼｯｸM-PRO" panose="020F0600000000000000" pitchFamily="50" charset="-128"/>
              </a:rPr>
              <a:t>います。</a:t>
            </a:r>
          </a:p>
          <a:p>
            <a:r>
              <a:rPr lang="ja-JP" altLang="en-US" sz="900" dirty="0">
                <a:solidFill>
                  <a:schemeClr val="bg1"/>
                </a:solidFill>
                <a:latin typeface="HG丸ｺﾞｼｯｸM-PRO" panose="020F0600000000000000" pitchFamily="50" charset="-128"/>
                <a:ea typeface="HG丸ｺﾞｼｯｸM-PRO" panose="020F0600000000000000" pitchFamily="50" charset="-128"/>
              </a:rPr>
              <a:t>　商業施設内に設置した防犯ステーションでは、</a:t>
            </a:r>
            <a:r>
              <a:rPr lang="en-US" altLang="ja-JP" sz="900" dirty="0">
                <a:solidFill>
                  <a:schemeClr val="bg1"/>
                </a:solidFill>
                <a:latin typeface="HG丸ｺﾞｼｯｸM-PRO" panose="020F0600000000000000" pitchFamily="50" charset="-128"/>
                <a:ea typeface="HG丸ｺﾞｼｯｸM-PRO" panose="020F0600000000000000" pitchFamily="50" charset="-128"/>
              </a:rPr>
              <a:t>100</a:t>
            </a:r>
            <a:r>
              <a:rPr lang="ja-JP" altLang="en-US" sz="900" dirty="0">
                <a:solidFill>
                  <a:schemeClr val="bg1"/>
                </a:solidFill>
                <a:latin typeface="HG丸ｺﾞｼｯｸM-PRO" panose="020F0600000000000000" pitchFamily="50" charset="-128"/>
                <a:ea typeface="HG丸ｺﾞｼｯｸM-PRO" panose="020F0600000000000000" pitchFamily="50" charset="-128"/>
              </a:rPr>
              <a:t>名を超える運営員が交代で常駐し、住人の相談を受けたり防犯教室を開催する等、住民の安心な暮らしに繋がる活動を</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続けています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a:p>
            <a:r>
              <a:rPr lang="ja-JP" altLang="en-US" sz="900" dirty="0">
                <a:solidFill>
                  <a:schemeClr val="bg1"/>
                </a:solidFill>
                <a:latin typeface="HG丸ｺﾞｼｯｸM-PRO" panose="020F0600000000000000" pitchFamily="50" charset="-128"/>
                <a:ea typeface="HG丸ｺﾞｼｯｸM-PRO" panose="020F0600000000000000" pitchFamily="50" charset="-128"/>
              </a:rPr>
              <a:t>　また、まちを美しくすることで犯罪発生を抑止するため、花壇にプランターを設置し、防犯にまつわるスローガンを掲げ、安心安全なまちづくりに</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貢献</a:t>
            </a:r>
            <a:r>
              <a:rPr lang="ja-JP" altLang="en-US" sz="900" dirty="0">
                <a:solidFill>
                  <a:schemeClr val="bg1"/>
                </a:solidFill>
                <a:latin typeface="HG丸ｺﾞｼｯｸM-PRO" panose="020F0600000000000000" pitchFamily="50" charset="-128"/>
                <a:ea typeface="HG丸ｺﾞｼｯｸM-PRO" panose="020F0600000000000000" pitchFamily="50" charset="-128"/>
              </a:rPr>
              <a:t>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ていただいています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90" name="正方形/長方形 89"/>
          <p:cNvSpPr/>
          <p:nvPr/>
        </p:nvSpPr>
        <p:spPr>
          <a:xfrm>
            <a:off x="1930512" y="11953603"/>
            <a:ext cx="3132000" cy="407804"/>
          </a:xfrm>
          <a:prstGeom prst="rect">
            <a:avLst/>
          </a:prstGeom>
        </p:spPr>
        <p:txBody>
          <a:bodyPr wrap="square">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endParaRPr lang="ja-JP" altLang="en-US" sz="1150" dirty="0">
              <a:latin typeface="Meiryo UI" panose="020B0604030504040204" pitchFamily="50" charset="-128"/>
              <a:ea typeface="Meiryo UI" panose="020B0604030504040204" pitchFamily="50" charset="-128"/>
            </a:endParaRPr>
          </a:p>
        </p:txBody>
      </p:sp>
      <p:sp>
        <p:nvSpPr>
          <p:cNvPr id="44" name="正方形/長方形 43"/>
          <p:cNvSpPr/>
          <p:nvPr/>
        </p:nvSpPr>
        <p:spPr>
          <a:xfrm>
            <a:off x="3943260" y="11495147"/>
            <a:ext cx="2749093" cy="523220"/>
          </a:xfrm>
          <a:prstGeom prst="rect">
            <a:avLst/>
          </a:prstGeom>
        </p:spPr>
        <p:txBody>
          <a:bodyPr wrap="square">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上小阪校区青色防犯パトロール（東大阪市）　　　　　　　　　　　　　　　　　　　　　　　　　　　　　　　　　　　　　　　　</a:t>
            </a:r>
            <a:endParaRPr lang="zh-CN" altLang="en-US" sz="1400" b="1" dirty="0">
              <a:solidFill>
                <a:schemeClr val="bg1"/>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a:blip r:embed="rId10"/>
          <a:stretch>
            <a:fillRect/>
          </a:stretch>
        </p:blipFill>
        <p:spPr>
          <a:xfrm>
            <a:off x="3784751" y="1420955"/>
            <a:ext cx="1572526" cy="1183019"/>
          </a:xfrm>
          <a:prstGeom prst="rect">
            <a:avLst/>
          </a:prstGeom>
        </p:spPr>
      </p:pic>
      <p:pic>
        <p:nvPicPr>
          <p:cNvPr id="51" name="図 50"/>
          <p:cNvPicPr>
            <a:picLocks noChangeAspect="1"/>
          </p:cNvPicPr>
          <p:nvPr/>
        </p:nvPicPr>
        <p:blipFill rotWithShape="1">
          <a:blip r:embed="rId11"/>
          <a:srcRect l="14861" t="26389" r="44847" b="18194"/>
          <a:stretch/>
        </p:blipFill>
        <p:spPr>
          <a:xfrm>
            <a:off x="5404959" y="1420955"/>
            <a:ext cx="1529919" cy="1183019"/>
          </a:xfrm>
          <a:prstGeom prst="rect">
            <a:avLst/>
          </a:prstGeom>
        </p:spPr>
      </p:pic>
      <p:pic>
        <p:nvPicPr>
          <p:cNvPr id="52" name="図 5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15559" y="1433548"/>
            <a:ext cx="1591729" cy="1163345"/>
          </a:xfrm>
          <a:prstGeom prst="rect">
            <a:avLst/>
          </a:prstGeom>
        </p:spPr>
      </p:pic>
      <p:pic>
        <p:nvPicPr>
          <p:cNvPr id="59" name="図 58"/>
          <p:cNvPicPr/>
          <p:nvPr/>
        </p:nvPicPr>
        <p:blipFill>
          <a:blip r:embed="rId13" cstate="screen">
            <a:extLst>
              <a:ext uri="{28A0092B-C50C-407E-A947-70E740481C1C}">
                <a14:useLocalDpi xmlns:a14="http://schemas.microsoft.com/office/drawing/2010/main"/>
              </a:ext>
            </a:extLst>
          </a:blip>
          <a:stretch>
            <a:fillRect/>
          </a:stretch>
        </p:blipFill>
        <p:spPr>
          <a:xfrm>
            <a:off x="8844608" y="1430791"/>
            <a:ext cx="1491169" cy="1163345"/>
          </a:xfrm>
          <a:prstGeom prst="rect">
            <a:avLst/>
          </a:prstGeom>
        </p:spPr>
      </p:pic>
      <p:sp>
        <p:nvSpPr>
          <p:cNvPr id="60" name="正方形/長方形 59"/>
          <p:cNvSpPr/>
          <p:nvPr/>
        </p:nvSpPr>
        <p:spPr>
          <a:xfrm>
            <a:off x="7201875" y="3335999"/>
            <a:ext cx="3195158" cy="1338828"/>
          </a:xfrm>
          <a:prstGeom prst="rect">
            <a:avLst/>
          </a:prstGeom>
        </p:spPr>
        <p:txBody>
          <a:bodyPr wrap="square">
            <a:spAutoFit/>
          </a:bodyPr>
          <a:lstStyle/>
          <a:p>
            <a:r>
              <a:rPr lang="ja-JP" altLang="en-US" sz="900" dirty="0">
                <a:solidFill>
                  <a:schemeClr val="bg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平成</a:t>
            </a:r>
            <a:r>
              <a:rPr lang="en-US" altLang="ja-JP" sz="900" dirty="0">
                <a:solidFill>
                  <a:schemeClr val="bg1"/>
                </a:solidFill>
                <a:latin typeface="HG丸ｺﾞｼｯｸM-PRO" panose="020F0600000000000000" pitchFamily="50" charset="-128"/>
                <a:ea typeface="HG丸ｺﾞｼｯｸM-PRO" panose="020F0600000000000000" pitchFamily="50" charset="-128"/>
              </a:rPr>
              <a:t>24</a:t>
            </a:r>
            <a:r>
              <a:rPr lang="ja-JP" altLang="en-US" sz="900" dirty="0">
                <a:solidFill>
                  <a:schemeClr val="bg1"/>
                </a:solidFill>
                <a:latin typeface="HG丸ｺﾞｼｯｸM-PRO" panose="020F0600000000000000" pitchFamily="50" charset="-128"/>
                <a:ea typeface="HG丸ｺﾞｼｯｸM-PRO" panose="020F0600000000000000" pitchFamily="50" charset="-128"/>
              </a:rPr>
              <a:t>年４月に</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設立</a:t>
            </a:r>
            <a:r>
              <a:rPr lang="ja-JP" altLang="en-US" sz="900" dirty="0">
                <a:solidFill>
                  <a:schemeClr val="bg1"/>
                </a:solidFill>
                <a:latin typeface="HG丸ｺﾞｼｯｸM-PRO" panose="020F0600000000000000" pitchFamily="50" charset="-128"/>
                <a:ea typeface="HG丸ｺﾞｼｯｸM-PRO" panose="020F0600000000000000" pitchFamily="50" charset="-128"/>
              </a:rPr>
              <a:t>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a:t>
            </a:r>
            <a:r>
              <a:rPr lang="en-US" altLang="ja-JP" sz="900" dirty="0" smtClean="0">
                <a:solidFill>
                  <a:schemeClr val="bg1"/>
                </a:solidFill>
                <a:latin typeface="HG丸ｺﾞｼｯｸM-PRO" panose="020F0600000000000000" pitchFamily="50" charset="-128"/>
                <a:ea typeface="HG丸ｺﾞｼｯｸM-PRO" panose="020F0600000000000000" pitchFamily="50" charset="-128"/>
              </a:rPr>
              <a:t>130</a:t>
            </a:r>
            <a:r>
              <a:rPr lang="ja-JP" altLang="en-US" sz="900" dirty="0">
                <a:solidFill>
                  <a:schemeClr val="bg1"/>
                </a:solidFill>
                <a:latin typeface="HG丸ｺﾞｼｯｸM-PRO" panose="020F0600000000000000" pitchFamily="50" charset="-128"/>
                <a:ea typeface="HG丸ｺﾞｼｯｸM-PRO" panose="020F0600000000000000" pitchFamily="50" charset="-128"/>
              </a:rPr>
              <a:t>名の構成員により、大阪市住吉区において、主に子ども見守り活動を行って</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います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見守り</a:t>
            </a:r>
            <a:r>
              <a:rPr lang="ja-JP" altLang="en-US" sz="900" dirty="0">
                <a:solidFill>
                  <a:schemeClr val="bg1"/>
                </a:solidFill>
                <a:latin typeface="HG丸ｺﾞｼｯｸM-PRO" panose="020F0600000000000000" pitchFamily="50" charset="-128"/>
                <a:ea typeface="HG丸ｺﾞｼｯｸM-PRO" panose="020F0600000000000000" pitchFamily="50" charset="-128"/>
              </a:rPr>
              <a:t>活動のほか、地元会館を拠点として、「子ども食堂」や「いきいき百歳体操」等のイベントを開催して、行政・警察・地域が相互に地域の安全に関する情報を共有し、連携を深めて防犯力を高める活動を続けています。</a:t>
            </a:r>
          </a:p>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また</a:t>
            </a:r>
            <a:r>
              <a:rPr lang="ja-JP" altLang="en-US" sz="900" dirty="0">
                <a:solidFill>
                  <a:schemeClr val="bg1"/>
                </a:solidFill>
                <a:latin typeface="HG丸ｺﾞｼｯｸM-PRO" panose="020F0600000000000000" pitchFamily="50" charset="-128"/>
                <a:ea typeface="HG丸ｺﾞｼｯｸM-PRO" panose="020F0600000000000000" pitchFamily="50" charset="-128"/>
              </a:rPr>
              <a:t>、高齢者の見守り訪問を続け、特殊詐欺被害防止チラシやステッカーを</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配布して注意</a:t>
            </a:r>
            <a:r>
              <a:rPr lang="ja-JP" altLang="en-US" sz="900" dirty="0">
                <a:solidFill>
                  <a:schemeClr val="bg1"/>
                </a:solidFill>
                <a:latin typeface="HG丸ｺﾞｼｯｸM-PRO" panose="020F0600000000000000" pitchFamily="50" charset="-128"/>
                <a:ea typeface="HG丸ｺﾞｼｯｸM-PRO" panose="020F0600000000000000" pitchFamily="50" charset="-128"/>
              </a:rPr>
              <a:t>喚起する等、防犯意識の向上に大きく貢献されている団体</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です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61" name="正方形/長方形 60"/>
          <p:cNvSpPr/>
          <p:nvPr/>
        </p:nvSpPr>
        <p:spPr>
          <a:xfrm>
            <a:off x="4040650" y="7316745"/>
            <a:ext cx="2749093" cy="523220"/>
          </a:xfrm>
          <a:prstGeom prst="rect">
            <a:avLst/>
          </a:prstGeom>
        </p:spPr>
        <p:txBody>
          <a:bodyPr wrap="square">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城内地区市民協</a:t>
            </a:r>
            <a:r>
              <a:rPr lang="ja-JP" altLang="en-US" sz="1400" b="1" dirty="0" smtClean="0">
                <a:solidFill>
                  <a:schemeClr val="bg1"/>
                </a:solidFill>
                <a:latin typeface="Meiryo UI" panose="020B0604030504040204" pitchFamily="50" charset="-128"/>
                <a:ea typeface="Meiryo UI" panose="020B0604030504040204" pitchFamily="50" charset="-128"/>
              </a:rPr>
              <a:t>議会</a:t>
            </a: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（岸和田市）　　　　　　　　　　　　　　　　　　　　　　　　　　　　　　　　　　　　　　　　</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3778979" y="11947017"/>
            <a:ext cx="3132000" cy="1338828"/>
          </a:xfrm>
          <a:prstGeom prst="rect">
            <a:avLst/>
          </a:prstGeom>
        </p:spPr>
        <p:txBody>
          <a:bodyPr wrap="square">
            <a:spAutoFit/>
          </a:bodyPr>
          <a:lstStyle/>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900" dirty="0">
                <a:solidFill>
                  <a:schemeClr val="bg1"/>
                </a:solidFill>
                <a:latin typeface="HG丸ｺﾞｼｯｸM-PRO" panose="020F0600000000000000" pitchFamily="50" charset="-128"/>
                <a:ea typeface="HG丸ｺﾞｼｯｸM-PRO" panose="020F0600000000000000" pitchFamily="50" charset="-128"/>
              </a:rPr>
              <a:t>平成</a:t>
            </a:r>
            <a:r>
              <a:rPr lang="en-US" altLang="ja-JP" sz="900" dirty="0">
                <a:solidFill>
                  <a:schemeClr val="bg1"/>
                </a:solidFill>
                <a:latin typeface="HG丸ｺﾞｼｯｸM-PRO" panose="020F0600000000000000" pitchFamily="50" charset="-128"/>
                <a:ea typeface="HG丸ｺﾞｼｯｸM-PRO" panose="020F0600000000000000" pitchFamily="50" charset="-128"/>
              </a:rPr>
              <a:t>25</a:t>
            </a:r>
            <a:r>
              <a:rPr lang="ja-JP" altLang="en-US" sz="900" dirty="0">
                <a:solidFill>
                  <a:schemeClr val="bg1"/>
                </a:solidFill>
                <a:latin typeface="HG丸ｺﾞｼｯｸM-PRO" panose="020F0600000000000000" pitchFamily="50" charset="-128"/>
                <a:ea typeface="HG丸ｺﾞｼｯｸM-PRO" panose="020F0600000000000000" pitchFamily="50" charset="-128"/>
              </a:rPr>
              <a:t>年に設立され、東大阪市で青パト巡回や登下校見守り活動</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を</a:t>
            </a:r>
            <a:r>
              <a:rPr lang="ja-JP" altLang="en-US" sz="900" dirty="0">
                <a:solidFill>
                  <a:schemeClr val="bg1"/>
                </a:solidFill>
                <a:latin typeface="HG丸ｺﾞｼｯｸM-PRO" panose="020F0600000000000000" pitchFamily="50" charset="-128"/>
                <a:ea typeface="HG丸ｺﾞｼｯｸM-PRO" panose="020F0600000000000000" pitchFamily="50" charset="-128"/>
              </a:rPr>
              <a:t>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て</a:t>
            </a:r>
            <a:r>
              <a:rPr lang="ja-JP" altLang="en-US" sz="900" dirty="0">
                <a:solidFill>
                  <a:schemeClr val="bg1"/>
                </a:solidFill>
                <a:latin typeface="HG丸ｺﾞｼｯｸM-PRO" panose="020F0600000000000000" pitchFamily="50" charset="-128"/>
                <a:ea typeface="HG丸ｺﾞｼｯｸM-PRO" panose="020F0600000000000000" pitchFamily="50" charset="-128"/>
              </a:rPr>
              <a:t>います。</a:t>
            </a:r>
          </a:p>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昨夏</a:t>
            </a:r>
            <a:r>
              <a:rPr lang="ja-JP" altLang="en-US" sz="900" dirty="0">
                <a:solidFill>
                  <a:schemeClr val="bg1"/>
                </a:solidFill>
                <a:latin typeface="HG丸ｺﾞｼｯｸM-PRO" panose="020F0600000000000000" pitchFamily="50" charset="-128"/>
                <a:ea typeface="HG丸ｺﾞｼｯｸM-PRO" panose="020F0600000000000000" pitchFamily="50" charset="-128"/>
              </a:rPr>
              <a:t>には、青パトを広く認知してもらうため、青パト体験試乗会を開催し、小学生が参加して一緒に青パトに乗車してパトロールを実施したり、コロナ禍でうまく活動ができない時期には、防犯ニュース等のオリジナル広報紙やチラシ、シールを作製して防犯啓発を</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行うなど、さまざまな形で地域の防犯力向上に貢献していただいています。</a:t>
            </a:r>
            <a:endParaRPr lang="ja-JP" altLang="en-US" sz="9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3" name="図 6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9737" y="5375755"/>
            <a:ext cx="2421550" cy="1816163"/>
          </a:xfrm>
          <a:prstGeom prst="rect">
            <a:avLst/>
          </a:prstGeom>
        </p:spPr>
      </p:pic>
      <p:sp>
        <p:nvSpPr>
          <p:cNvPr id="64" name="正方形/長方形 63"/>
          <p:cNvSpPr/>
          <p:nvPr/>
        </p:nvSpPr>
        <p:spPr>
          <a:xfrm>
            <a:off x="277095" y="7789991"/>
            <a:ext cx="3218292" cy="1338828"/>
          </a:xfrm>
          <a:prstGeom prst="rect">
            <a:avLst/>
          </a:prstGeom>
        </p:spPr>
        <p:txBody>
          <a:bodyPr wrap="square">
            <a:spAutoFit/>
          </a:bodyPr>
          <a:lstStyle/>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900" dirty="0">
                <a:solidFill>
                  <a:schemeClr val="bg1"/>
                </a:solidFill>
                <a:latin typeface="HG丸ｺﾞｼｯｸM-PRO" panose="020F0600000000000000" pitchFamily="50" charset="-128"/>
                <a:ea typeface="HG丸ｺﾞｼｯｸM-PRO" panose="020F0600000000000000" pitchFamily="50" charset="-128"/>
              </a:rPr>
              <a:t>平成</a:t>
            </a:r>
            <a:r>
              <a:rPr lang="en-US" altLang="ja-JP" sz="900" dirty="0">
                <a:solidFill>
                  <a:schemeClr val="bg1"/>
                </a:solidFill>
                <a:latin typeface="HG丸ｺﾞｼｯｸM-PRO" panose="020F0600000000000000" pitchFamily="50" charset="-128"/>
                <a:ea typeface="HG丸ｺﾞｼｯｸM-PRO" panose="020F0600000000000000" pitchFamily="50" charset="-128"/>
              </a:rPr>
              <a:t>30</a:t>
            </a:r>
            <a:r>
              <a:rPr lang="ja-JP" altLang="en-US" sz="900" dirty="0">
                <a:solidFill>
                  <a:schemeClr val="bg1"/>
                </a:solidFill>
                <a:latin typeface="HG丸ｺﾞｼｯｸM-PRO" panose="020F0600000000000000" pitchFamily="50" charset="-128"/>
                <a:ea typeface="HG丸ｺﾞｼｯｸM-PRO" panose="020F0600000000000000" pitchFamily="50" charset="-128"/>
              </a:rPr>
              <a:t>年</a:t>
            </a:r>
            <a:r>
              <a:rPr lang="en-US" altLang="ja-JP" sz="900" dirty="0">
                <a:solidFill>
                  <a:schemeClr val="bg1"/>
                </a:solidFill>
                <a:latin typeface="HG丸ｺﾞｼｯｸM-PRO" panose="020F0600000000000000" pitchFamily="50" charset="-128"/>
                <a:ea typeface="HG丸ｺﾞｼｯｸM-PRO" panose="020F0600000000000000" pitchFamily="50" charset="-128"/>
              </a:rPr>
              <a:t>8</a:t>
            </a:r>
            <a:r>
              <a:rPr lang="ja-JP" altLang="en-US" sz="900" dirty="0">
                <a:solidFill>
                  <a:schemeClr val="bg1"/>
                </a:solidFill>
                <a:latin typeface="HG丸ｺﾞｼｯｸM-PRO" panose="020F0600000000000000" pitchFamily="50" charset="-128"/>
                <a:ea typeface="HG丸ｺﾞｼｯｸM-PRO" panose="020F0600000000000000" pitchFamily="50" charset="-128"/>
              </a:rPr>
              <a:t>月に設立し、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高校</a:t>
            </a:r>
            <a:r>
              <a:rPr lang="ja-JP" altLang="en-US" sz="900" dirty="0">
                <a:solidFill>
                  <a:schemeClr val="bg1"/>
                </a:solidFill>
                <a:latin typeface="HG丸ｺﾞｼｯｸM-PRO" panose="020F0600000000000000" pitchFamily="50" charset="-128"/>
                <a:ea typeface="HG丸ｺﾞｼｯｸM-PRO" panose="020F0600000000000000" pitchFamily="50" charset="-128"/>
              </a:rPr>
              <a:t>の垣根を越えた堺区内の６つの高校の生徒が中心</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にな</a:t>
            </a:r>
            <a:r>
              <a:rPr lang="ja-JP" altLang="en-US" sz="900" dirty="0">
                <a:solidFill>
                  <a:schemeClr val="bg1"/>
                </a:solidFill>
                <a:latin typeface="HG丸ｺﾞｼｯｸM-PRO" panose="020F0600000000000000" pitchFamily="50" charset="-128"/>
                <a:ea typeface="HG丸ｺﾞｼｯｸM-PRO" panose="020F0600000000000000" pitchFamily="50" charset="-128"/>
              </a:rPr>
              <a:t>り</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900" dirty="0">
                <a:solidFill>
                  <a:schemeClr val="bg1"/>
                </a:solidFill>
                <a:latin typeface="HG丸ｺﾞｼｯｸM-PRO" panose="020F0600000000000000" pitchFamily="50" charset="-128"/>
                <a:ea typeface="HG丸ｺﾞｼｯｸM-PRO" panose="020F0600000000000000" pitchFamily="50" charset="-128"/>
              </a:rPr>
              <a:t>「できる範囲で、楽しく、無理なく、継続的に」をモットーに、さまざまなボランティア活動を</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行って</a:t>
            </a:r>
            <a:r>
              <a:rPr lang="ja-JP" altLang="en-US" sz="900" dirty="0">
                <a:solidFill>
                  <a:schemeClr val="bg1"/>
                </a:solidFill>
                <a:latin typeface="HG丸ｺﾞｼｯｸM-PRO" panose="020F0600000000000000" pitchFamily="50" charset="-128"/>
                <a:ea typeface="HG丸ｺﾞｼｯｸM-PRO" panose="020F0600000000000000" pitchFamily="50" charset="-128"/>
              </a:rPr>
              <a:t>い</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高校生</a:t>
            </a:r>
            <a:r>
              <a:rPr lang="ja-JP" altLang="en-US" sz="900" dirty="0">
                <a:solidFill>
                  <a:schemeClr val="bg1"/>
                </a:solidFill>
                <a:latin typeface="HG丸ｺﾞｼｯｸM-PRO" panose="020F0600000000000000" pitchFamily="50" charset="-128"/>
                <a:ea typeface="HG丸ｺﾞｼｯｸM-PRO" panose="020F0600000000000000" pitchFamily="50" charset="-128"/>
              </a:rPr>
              <a:t>がデザインしたポスターや線香、</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ポケットティッシュ</a:t>
            </a:r>
            <a:r>
              <a:rPr lang="ja-JP" altLang="en-US" sz="900" dirty="0">
                <a:solidFill>
                  <a:schemeClr val="bg1"/>
                </a:solidFill>
                <a:latin typeface="HG丸ｺﾞｼｯｸM-PRO" panose="020F0600000000000000" pitchFamily="50" charset="-128"/>
                <a:ea typeface="HG丸ｺﾞｼｯｸM-PRO" panose="020F0600000000000000" pitchFamily="50" charset="-128"/>
              </a:rPr>
              <a:t>、エコバッグにより特殊詐欺被害防止啓発活動を行ったり、川柳甲子園を開催し、若い世代が発信する防犯ボランティア活動が区民の防犯意識の向上に大きく貢献して</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いただいて</a:t>
            </a:r>
            <a:r>
              <a:rPr lang="ja-JP" altLang="en-US" sz="900" dirty="0">
                <a:solidFill>
                  <a:schemeClr val="bg1"/>
                </a:solidFill>
                <a:latin typeface="HG丸ｺﾞｼｯｸM-PRO" panose="020F0600000000000000" pitchFamily="50" charset="-128"/>
                <a:ea typeface="HG丸ｺﾞｼｯｸM-PRO" panose="020F0600000000000000" pitchFamily="50" charset="-128"/>
              </a:rPr>
              <a:t>い</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65" name="正方形/長方形 64"/>
          <p:cNvSpPr/>
          <p:nvPr/>
        </p:nvSpPr>
        <p:spPr>
          <a:xfrm>
            <a:off x="3801689" y="7792915"/>
            <a:ext cx="3132000" cy="1200329"/>
          </a:xfrm>
          <a:prstGeom prst="rect">
            <a:avLst/>
          </a:prstGeom>
        </p:spPr>
        <p:txBody>
          <a:bodyPr wrap="square">
            <a:spAutoFit/>
          </a:bodyPr>
          <a:lstStyle/>
          <a:p>
            <a:r>
              <a:rPr lang="ja-JP" altLang="en-US" sz="900" dirty="0">
                <a:solidFill>
                  <a:schemeClr val="bg1"/>
                </a:solidFill>
                <a:latin typeface="HG丸ｺﾞｼｯｸM-PRO" panose="020F0600000000000000" pitchFamily="50" charset="-128"/>
                <a:ea typeface="HG丸ｺﾞｼｯｸM-PRO" panose="020F0600000000000000" pitchFamily="50" charset="-128"/>
              </a:rPr>
              <a:t>　平成</a:t>
            </a:r>
            <a:r>
              <a:rPr lang="en-US" altLang="ja-JP" sz="900" dirty="0">
                <a:solidFill>
                  <a:schemeClr val="bg1"/>
                </a:solidFill>
                <a:latin typeface="HG丸ｺﾞｼｯｸM-PRO" panose="020F0600000000000000" pitchFamily="50" charset="-128"/>
                <a:ea typeface="HG丸ｺﾞｼｯｸM-PRO" panose="020F0600000000000000" pitchFamily="50" charset="-128"/>
              </a:rPr>
              <a:t>20</a:t>
            </a:r>
            <a:r>
              <a:rPr lang="ja-JP" altLang="en-US" sz="900" dirty="0">
                <a:solidFill>
                  <a:schemeClr val="bg1"/>
                </a:solidFill>
                <a:latin typeface="HG丸ｺﾞｼｯｸM-PRO" panose="020F0600000000000000" pitchFamily="50" charset="-128"/>
                <a:ea typeface="HG丸ｺﾞｼｯｸM-PRO" panose="020F0600000000000000" pitchFamily="50" charset="-128"/>
              </a:rPr>
              <a:t>年４月に設立し、</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現在</a:t>
            </a:r>
            <a:r>
              <a:rPr lang="en-US" altLang="ja-JP" sz="900" dirty="0" smtClean="0">
                <a:solidFill>
                  <a:schemeClr val="bg1"/>
                </a:solidFill>
                <a:latin typeface="HG丸ｺﾞｼｯｸM-PRO" panose="020F0600000000000000" pitchFamily="50" charset="-128"/>
                <a:ea typeface="HG丸ｺﾞｼｯｸM-PRO" panose="020F0600000000000000" pitchFamily="50" charset="-128"/>
              </a:rPr>
              <a:t>70</a:t>
            </a:r>
            <a:r>
              <a:rPr lang="ja-JP" altLang="en-US" sz="900" dirty="0">
                <a:solidFill>
                  <a:schemeClr val="bg1"/>
                </a:solidFill>
                <a:latin typeface="HG丸ｺﾞｼｯｸM-PRO" panose="020F0600000000000000" pitchFamily="50" charset="-128"/>
                <a:ea typeface="HG丸ｺﾞｼｯｸM-PRO" panose="020F0600000000000000" pitchFamily="50" charset="-128"/>
              </a:rPr>
              <a:t>名の方々が、岸和田市において青パト巡回や登下校見守り活動のほか、さまざまな「</a:t>
            </a:r>
            <a:r>
              <a:rPr lang="ja-JP" altLang="en-US" sz="900" dirty="0" err="1">
                <a:solidFill>
                  <a:schemeClr val="bg1"/>
                </a:solidFill>
                <a:latin typeface="HG丸ｺﾞｼｯｸM-PRO" panose="020F0600000000000000" pitchFamily="50" charset="-128"/>
                <a:ea typeface="HG丸ｺﾞｼｯｸM-PRO" panose="020F0600000000000000" pitchFamily="50" charset="-128"/>
              </a:rPr>
              <a:t>ながら</a:t>
            </a:r>
            <a:r>
              <a:rPr lang="ja-JP" altLang="en-US" sz="900" dirty="0">
                <a:solidFill>
                  <a:schemeClr val="bg1"/>
                </a:solidFill>
                <a:latin typeface="HG丸ｺﾞｼｯｸM-PRO" panose="020F0600000000000000" pitchFamily="50" charset="-128"/>
                <a:ea typeface="HG丸ｺﾞｼｯｸM-PRO" panose="020F0600000000000000" pitchFamily="50" charset="-128"/>
              </a:rPr>
              <a:t>見守り活動」を</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続けて</a:t>
            </a:r>
            <a:r>
              <a:rPr lang="ja-JP" altLang="en-US" sz="900" dirty="0">
                <a:solidFill>
                  <a:schemeClr val="bg1"/>
                </a:solidFill>
                <a:latin typeface="HG丸ｺﾞｼｯｸM-PRO" panose="020F0600000000000000" pitchFamily="50" charset="-128"/>
                <a:ea typeface="HG丸ｺﾞｼｯｸM-PRO" panose="020F0600000000000000" pitchFamily="50" charset="-128"/>
              </a:rPr>
              <a:t>い</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ます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a:p>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　非常</a:t>
            </a:r>
            <a:r>
              <a:rPr lang="ja-JP" altLang="en-US" sz="900" dirty="0">
                <a:solidFill>
                  <a:schemeClr val="bg1"/>
                </a:solidFill>
                <a:latin typeface="HG丸ｺﾞｼｯｸM-PRO" panose="020F0600000000000000" pitchFamily="50" charset="-128"/>
                <a:ea typeface="HG丸ｺﾞｼｯｸM-PRO" panose="020F0600000000000000" pitchFamily="50" charset="-128"/>
              </a:rPr>
              <a:t>に多くの方が熱心にたくさんのボランティア活動に取り組まれ、地域の模範となる防犯ボランティア団体であり、地区内の児童に対する声掛け事案や各種犯罪が大きく減少する等、安全安心なまちづくりに大きく貢献して</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いただいている</a:t>
            </a:r>
            <a:r>
              <a:rPr lang="ja-JP" altLang="en-US" sz="900" dirty="0">
                <a:solidFill>
                  <a:schemeClr val="bg1"/>
                </a:solidFill>
                <a:latin typeface="HG丸ｺﾞｼｯｸM-PRO" panose="020F0600000000000000" pitchFamily="50" charset="-128"/>
                <a:ea typeface="HG丸ｺﾞｼｯｸM-PRO" panose="020F0600000000000000" pitchFamily="50" charset="-128"/>
              </a:rPr>
              <a:t>団体</a:t>
            </a:r>
            <a:r>
              <a:rPr lang="ja-JP" altLang="en-US" sz="900" dirty="0" smtClean="0">
                <a:solidFill>
                  <a:schemeClr val="bg1"/>
                </a:solidFill>
                <a:latin typeface="HG丸ｺﾞｼｯｸM-PRO" panose="020F0600000000000000" pitchFamily="50" charset="-128"/>
                <a:ea typeface="HG丸ｺﾞｼｯｸM-PRO" panose="020F0600000000000000" pitchFamily="50" charset="-128"/>
              </a:rPr>
              <a:t>です</a:t>
            </a:r>
            <a:r>
              <a:rPr lang="ja-JP" altLang="en-US" sz="900" dirty="0">
                <a:solidFill>
                  <a:schemeClr val="bg1"/>
                </a:solidFill>
                <a:latin typeface="HG丸ｺﾞｼｯｸM-PRO" panose="020F0600000000000000" pitchFamily="50" charset="-128"/>
                <a:ea typeface="HG丸ｺﾞｼｯｸM-PRO" panose="020F0600000000000000" pitchFamily="50" charset="-128"/>
              </a:rPr>
              <a:t>。</a:t>
            </a:r>
          </a:p>
        </p:txBody>
      </p:sp>
      <p:pic>
        <p:nvPicPr>
          <p:cNvPr id="66" name="図 65" descr="\\lgsv2\危機管理課\05 防犯関係\26◇防犯関係\１．防犯事業\☆表彰関係\府知事表彰\R1年度\写真データ\南花台防犯ステーション\DSCN0258.JPG"/>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8200" y="10022385"/>
            <a:ext cx="1564155" cy="973877"/>
          </a:xfrm>
          <a:prstGeom prst="rect">
            <a:avLst/>
          </a:prstGeom>
          <a:noFill/>
          <a:ln>
            <a:noFill/>
          </a:ln>
        </p:spPr>
      </p:pic>
      <p:pic>
        <p:nvPicPr>
          <p:cNvPr id="67" name="図 66"/>
          <p:cNvPicPr/>
          <p:nvPr/>
        </p:nvPicPr>
        <p:blipFill rotWithShape="1">
          <a:blip r:embed="rId16" cstate="screen">
            <a:extLst>
              <a:ext uri="{28A0092B-C50C-407E-A947-70E740481C1C}">
                <a14:useLocalDpi xmlns:a14="http://schemas.microsoft.com/office/drawing/2010/main"/>
              </a:ext>
            </a:extLst>
          </a:blip>
          <a:srcRect/>
          <a:stretch/>
        </p:blipFill>
        <p:spPr bwMode="auto">
          <a:xfrm>
            <a:off x="1904677" y="9997569"/>
            <a:ext cx="1529116" cy="973877"/>
          </a:xfrm>
          <a:prstGeom prst="rect">
            <a:avLst/>
          </a:prstGeom>
          <a:ln>
            <a:noFill/>
          </a:ln>
          <a:extLst>
            <a:ext uri="{53640926-AAD7-44D8-BBD7-CCE9431645EC}">
              <a14:shadowObscured xmlns:a14="http://schemas.microsoft.com/office/drawing/2010/main"/>
            </a:ext>
          </a:extLst>
        </p:spPr>
      </p:pic>
      <p:pic>
        <p:nvPicPr>
          <p:cNvPr id="68" name="図 67" descr="C:\Users\0012090\Desktop\令和3年ボランティア団体表彰\DSC_2139.JPG"/>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100474" y="5457358"/>
            <a:ext cx="2513606" cy="1808597"/>
          </a:xfrm>
          <a:prstGeom prst="rect">
            <a:avLst/>
          </a:prstGeom>
          <a:noFill/>
          <a:ln>
            <a:noFill/>
          </a:ln>
        </p:spPr>
      </p:pic>
      <p:pic>
        <p:nvPicPr>
          <p:cNvPr id="5" name="図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81065" y="5489121"/>
            <a:ext cx="2383670" cy="1788156"/>
          </a:xfrm>
          <a:prstGeom prst="rect">
            <a:avLst/>
          </a:prstGeom>
        </p:spPr>
      </p:pic>
      <p:pic>
        <p:nvPicPr>
          <p:cNvPr id="69" name="図 6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54692" y="1163952"/>
            <a:ext cx="2374649" cy="1786461"/>
          </a:xfrm>
          <a:prstGeom prst="rect">
            <a:avLst/>
          </a:prstGeom>
        </p:spPr>
      </p:pic>
      <p:pic>
        <p:nvPicPr>
          <p:cNvPr id="6" name="図 5"/>
          <p:cNvPicPr>
            <a:picLocks noChangeAspect="1"/>
          </p:cNvPicPr>
          <p:nvPr/>
        </p:nvPicPr>
        <p:blipFill rotWithShape="1">
          <a:blip r:embed="rId20"/>
          <a:srcRect l="6738" t="7598" r="49203" b="71132"/>
          <a:stretch/>
        </p:blipFill>
        <p:spPr>
          <a:xfrm>
            <a:off x="3966574" y="9525996"/>
            <a:ext cx="2756810" cy="1887354"/>
          </a:xfrm>
          <a:prstGeom prst="rect">
            <a:avLst/>
          </a:prstGeom>
        </p:spPr>
      </p:pic>
      <p:pic>
        <p:nvPicPr>
          <p:cNvPr id="2" name="図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7626" y="9919602"/>
            <a:ext cx="2363230" cy="3613345"/>
          </a:xfrm>
          <a:prstGeom prst="rect">
            <a:avLst/>
          </a:prstGeom>
        </p:spPr>
      </p:pic>
      <p:sp>
        <p:nvSpPr>
          <p:cNvPr id="58" name="正方形/長方形 57"/>
          <p:cNvSpPr/>
          <p:nvPr/>
        </p:nvSpPr>
        <p:spPr>
          <a:xfrm>
            <a:off x="7121966" y="9478050"/>
            <a:ext cx="3123126" cy="461665"/>
          </a:xfrm>
          <a:prstGeom prst="rect">
            <a:avLst/>
          </a:prstGeom>
          <a:noFill/>
        </p:spPr>
        <p:txBody>
          <a:bodyPr wrap="square" lIns="91440" tIns="45720" rIns="91440" bIns="45720">
            <a:spAutoFit/>
          </a:bodyPr>
          <a:lstStyle/>
          <a:p>
            <a:r>
              <a:rPr lang="ja-JP" altLang="en-US" sz="2400" b="1" i="1" dirty="0" smtClean="0">
                <a:ln w="0">
                  <a:noFill/>
                </a:ln>
                <a:solidFill>
                  <a:schemeClr val="bg1"/>
                </a:solidFill>
                <a:latin typeface="Meiryo UI" panose="020B0604030504040204" pitchFamily="50" charset="-128"/>
                <a:ea typeface="Meiryo UI" panose="020B0604030504040204" pitchFamily="50" charset="-128"/>
              </a:rPr>
              <a:t>おめでとうございます！</a:t>
            </a:r>
            <a:endParaRPr lang="zh-CN" altLang="en-US" sz="2000" b="1" i="1" dirty="0">
              <a:ln w="0">
                <a:noFill/>
              </a:ln>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506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4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0</TotalTime>
  <Words>1275</Words>
  <Application>Microsoft Office PowerPoint</Application>
  <PresentationFormat>ユーザー設定</PresentationFormat>
  <Paragraphs>75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Meiryo UI</vt:lpstr>
      <vt:lpstr>メイリオ</vt:lpstr>
      <vt:lpstr>Century Gothic</vt:lpstr>
      <vt:lpstr>Wingdings 3</vt:lpstr>
      <vt:lpstr>スライス</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2021-11-29T01:00:03Z</dcterms:created>
  <dcterms:modified xsi:type="dcterms:W3CDTF">2021-11-29T01:00:24Z</dcterms:modified>
</cp:coreProperties>
</file>