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Lst>
  <p:sldSz cx="10691813" cy="1511935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6EB8"/>
    <a:srgbClr val="00AA61"/>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44" autoAdjust="0"/>
    <p:restoredTop sz="94660"/>
  </p:normalViewPr>
  <p:slideViewPr>
    <p:cSldViewPr snapToGrid="0" showGuides="1">
      <p:cViewPr>
        <p:scale>
          <a:sx n="50" d="100"/>
          <a:sy n="50" d="100"/>
        </p:scale>
        <p:origin x="1776" y="-1608"/>
      </p:cViewPr>
      <p:guideLst>
        <p:guide orient="horz" pos="476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2019/12/6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326286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2019/12/6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247519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2019/12/6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73904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2019/12/6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996527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2019/12/6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722364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F80C0D2-A8FB-4921-92ED-673C58564FAA}" type="datetimeFigureOut">
              <a:rPr kumimoji="1" lang="ja-JP" altLang="en-US" smtClean="0"/>
              <a:t>2019/12/6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2002553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smtClean="0"/>
              <a:t>マスター テキストの書式設定</a:t>
            </a:r>
          </a:p>
        </p:txBody>
      </p:sp>
      <p:sp>
        <p:nvSpPr>
          <p:cNvPr id="4" name="Content Placeholder 3"/>
          <p:cNvSpPr>
            <a:spLocks noGrp="1"/>
          </p:cNvSpPr>
          <p:nvPr>
            <p:ph sz="half" idx="2"/>
          </p:nvPr>
        </p:nvSpPr>
        <p:spPr>
          <a:xfrm>
            <a:off x="736456" y="5522763"/>
            <a:ext cx="4523137" cy="812315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smtClean="0"/>
              <a:t>マスター テキストの書式設定</a:t>
            </a:r>
          </a:p>
        </p:txBody>
      </p:sp>
      <p:sp>
        <p:nvSpPr>
          <p:cNvPr id="6" name="Content Placeholder 5"/>
          <p:cNvSpPr>
            <a:spLocks noGrp="1"/>
          </p:cNvSpPr>
          <p:nvPr>
            <p:ph sz="quarter" idx="4"/>
          </p:nvPr>
        </p:nvSpPr>
        <p:spPr>
          <a:xfrm>
            <a:off x="5412731" y="5522763"/>
            <a:ext cx="4545413" cy="812315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F80C0D2-A8FB-4921-92ED-673C58564FAA}" type="datetimeFigureOut">
              <a:rPr kumimoji="1" lang="ja-JP" altLang="en-US" smtClean="0"/>
              <a:t>2019/12/6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2589256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8F80C0D2-A8FB-4921-92ED-673C58564FAA}" type="datetimeFigureOut">
              <a:rPr kumimoji="1" lang="ja-JP" altLang="en-US" smtClean="0"/>
              <a:t>2019/12/6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3991104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0C0D2-A8FB-4921-92ED-673C58564FAA}" type="datetimeFigureOut">
              <a:rPr kumimoji="1" lang="ja-JP" altLang="en-US" smtClean="0"/>
              <a:t>2019/12/6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35783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F80C0D2-A8FB-4921-92ED-673C58564FAA}" type="datetimeFigureOut">
              <a:rPr kumimoji="1" lang="ja-JP" altLang="en-US" smtClean="0"/>
              <a:t>2019/12/6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2982009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ja-JP" altLang="en-US" smtClean="0"/>
              <a:t>図を追加</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F80C0D2-A8FB-4921-92ED-673C58564FAA}" type="datetimeFigureOut">
              <a:rPr kumimoji="1" lang="ja-JP" altLang="en-US" smtClean="0"/>
              <a:t>2019/12/6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421486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6EB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8F80C0D2-A8FB-4921-92ED-673C58564FAA}" type="datetimeFigureOut">
              <a:rPr kumimoji="1" lang="ja-JP" altLang="en-US" smtClean="0"/>
              <a:t>2019/12/6</a:t>
            </a:fld>
            <a:endParaRPr kumimoji="1" lang="ja-JP" altLang="en-US"/>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2103735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kumimoji="1"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kumimoji="1"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kumimoji="1"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kumimoji="1"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9pPr>
    </p:bodyStyle>
    <p:otherStyle>
      <a:defPPr>
        <a:defRPr lang="en-US"/>
      </a:defPPr>
      <a:lvl1pPr marL="0" algn="l" defTabSz="1069208" rtl="0" eaLnBrk="1" latinLnBrk="0" hangingPunct="1">
        <a:defRPr kumimoji="1" sz="2105" kern="1200">
          <a:solidFill>
            <a:schemeClr val="tx1"/>
          </a:solidFill>
          <a:latin typeface="+mn-lt"/>
          <a:ea typeface="+mn-ea"/>
          <a:cs typeface="+mn-cs"/>
        </a:defRPr>
      </a:lvl1pPr>
      <a:lvl2pPr marL="534604" algn="l" defTabSz="1069208" rtl="0" eaLnBrk="1" latinLnBrk="0" hangingPunct="1">
        <a:defRPr kumimoji="1" sz="2105" kern="1200">
          <a:solidFill>
            <a:schemeClr val="tx1"/>
          </a:solidFill>
          <a:latin typeface="+mn-lt"/>
          <a:ea typeface="+mn-ea"/>
          <a:cs typeface="+mn-cs"/>
        </a:defRPr>
      </a:lvl2pPr>
      <a:lvl3pPr marL="1069208" algn="l" defTabSz="1069208" rtl="0" eaLnBrk="1" latinLnBrk="0" hangingPunct="1">
        <a:defRPr kumimoji="1" sz="2105" kern="1200">
          <a:solidFill>
            <a:schemeClr val="tx1"/>
          </a:solidFill>
          <a:latin typeface="+mn-lt"/>
          <a:ea typeface="+mn-ea"/>
          <a:cs typeface="+mn-cs"/>
        </a:defRPr>
      </a:lvl3pPr>
      <a:lvl4pPr marL="1603812" algn="l" defTabSz="1069208" rtl="0" eaLnBrk="1" latinLnBrk="0" hangingPunct="1">
        <a:defRPr kumimoji="1" sz="2105" kern="1200">
          <a:solidFill>
            <a:schemeClr val="tx1"/>
          </a:solidFill>
          <a:latin typeface="+mn-lt"/>
          <a:ea typeface="+mn-ea"/>
          <a:cs typeface="+mn-cs"/>
        </a:defRPr>
      </a:lvl4pPr>
      <a:lvl5pPr marL="2138416" algn="l" defTabSz="1069208" rtl="0" eaLnBrk="1" latinLnBrk="0" hangingPunct="1">
        <a:defRPr kumimoji="1" sz="2105" kern="1200">
          <a:solidFill>
            <a:schemeClr val="tx1"/>
          </a:solidFill>
          <a:latin typeface="+mn-lt"/>
          <a:ea typeface="+mn-ea"/>
          <a:cs typeface="+mn-cs"/>
        </a:defRPr>
      </a:lvl5pPr>
      <a:lvl6pPr marL="2673020" algn="l" defTabSz="1069208" rtl="0" eaLnBrk="1" latinLnBrk="0" hangingPunct="1">
        <a:defRPr kumimoji="1" sz="2105" kern="1200">
          <a:solidFill>
            <a:schemeClr val="tx1"/>
          </a:solidFill>
          <a:latin typeface="+mn-lt"/>
          <a:ea typeface="+mn-ea"/>
          <a:cs typeface="+mn-cs"/>
        </a:defRPr>
      </a:lvl6pPr>
      <a:lvl7pPr marL="3207624" algn="l" defTabSz="1069208" rtl="0" eaLnBrk="1" latinLnBrk="0" hangingPunct="1">
        <a:defRPr kumimoji="1" sz="2105" kern="1200">
          <a:solidFill>
            <a:schemeClr val="tx1"/>
          </a:solidFill>
          <a:latin typeface="+mn-lt"/>
          <a:ea typeface="+mn-ea"/>
          <a:cs typeface="+mn-cs"/>
        </a:defRPr>
      </a:lvl7pPr>
      <a:lvl8pPr marL="3742228" algn="l" defTabSz="1069208" rtl="0" eaLnBrk="1" latinLnBrk="0" hangingPunct="1">
        <a:defRPr kumimoji="1" sz="2105" kern="1200">
          <a:solidFill>
            <a:schemeClr val="tx1"/>
          </a:solidFill>
          <a:latin typeface="+mn-lt"/>
          <a:ea typeface="+mn-ea"/>
          <a:cs typeface="+mn-cs"/>
        </a:defRPr>
      </a:lvl8pPr>
      <a:lvl9pPr marL="4276832" algn="l" defTabSz="1069208" rtl="0" eaLnBrk="1" latinLnBrk="0" hangingPunct="1">
        <a:defRPr kumimoji="1"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18" Type="http://schemas.openxmlformats.org/officeDocument/2006/relationships/image" Target="../media/image19.jpeg"/><Relationship Id="rId26" Type="http://schemas.openxmlformats.org/officeDocument/2006/relationships/image" Target="../media/image27.emf"/><Relationship Id="rId3" Type="http://schemas.openxmlformats.org/officeDocument/2006/relationships/image" Target="../media/image6.png"/><Relationship Id="rId21" Type="http://schemas.openxmlformats.org/officeDocument/2006/relationships/image" Target="../media/image22.jpeg"/><Relationship Id="rId7" Type="http://schemas.openxmlformats.org/officeDocument/2006/relationships/hyperlink" Target="https://twitter.com/osaka_chiantai/" TargetMode="External"/><Relationship Id="rId12" Type="http://schemas.openxmlformats.org/officeDocument/2006/relationships/image" Target="../media/image13.jpeg"/><Relationship Id="rId17" Type="http://schemas.openxmlformats.org/officeDocument/2006/relationships/image" Target="../media/image18.jpeg"/><Relationship Id="rId25" Type="http://schemas.openxmlformats.org/officeDocument/2006/relationships/image" Target="../media/image26.jpeg"/><Relationship Id="rId2" Type="http://schemas.openxmlformats.org/officeDocument/2006/relationships/image" Target="../media/image1.jpg"/><Relationship Id="rId16" Type="http://schemas.openxmlformats.org/officeDocument/2006/relationships/image" Target="../media/image17.jpe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2.jpeg"/><Relationship Id="rId24" Type="http://schemas.openxmlformats.org/officeDocument/2006/relationships/image" Target="../media/image25.jpeg"/><Relationship Id="rId5" Type="http://schemas.openxmlformats.org/officeDocument/2006/relationships/image" Target="../media/image7.png"/><Relationship Id="rId15" Type="http://schemas.openxmlformats.org/officeDocument/2006/relationships/image" Target="../media/image16.jpeg"/><Relationship Id="rId23" Type="http://schemas.openxmlformats.org/officeDocument/2006/relationships/image" Target="../media/image24.emf"/><Relationship Id="rId10" Type="http://schemas.openxmlformats.org/officeDocument/2006/relationships/image" Target="../media/image11.jpeg"/><Relationship Id="rId19" Type="http://schemas.openxmlformats.org/officeDocument/2006/relationships/image" Target="../media/image20.jpeg"/><Relationship Id="rId4" Type="http://schemas.openxmlformats.org/officeDocument/2006/relationships/hyperlink" Target="http://ord.yahoo.co.jp/o/image/RV=1/RE=1561784275/RH=b3JkLnlhaG9vLmNvLmpw/RB=/RU=aHR0cHM6Ly9pcGhvbmUtbWFuaWEuanAvbmV3cy0xMzI2NjQv/RS=%5eADBN1KxJHk0nIzPFW9wR1hZa1V8Qyk-;_ylc=X3IDMgRmc3QDMD9yPTUmbD1yaQRpZHgDMARvaWQDQU5kOUdjUm9kQnpUWHpWd2NYcFdlR1dseGVDSlM2T3ltQzVqMzZoRUNfUlFyQ1FSM2o2aFN2eDZtTVFmaHVkQQRwA1ZIZHBkSFJsY2ctLQRwb3MDNQRzZWMDc2h3BHNsawNyaQ--" TargetMode="External"/><Relationship Id="rId9" Type="http://schemas.openxmlformats.org/officeDocument/2006/relationships/image" Target="../media/image10.png"/><Relationship Id="rId14" Type="http://schemas.openxmlformats.org/officeDocument/2006/relationships/image" Target="../media/image15.jpeg"/><Relationship Id="rId22" Type="http://schemas.openxmlformats.org/officeDocument/2006/relationships/image" Target="../media/image23.jpeg"/><Relationship Id="rId27"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79906" y="179675"/>
            <a:ext cx="10332000" cy="14760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メモ 8"/>
          <p:cNvSpPr/>
          <p:nvPr/>
        </p:nvSpPr>
        <p:spPr>
          <a:xfrm>
            <a:off x="377906" y="2875912"/>
            <a:ext cx="9936000" cy="11880000"/>
          </a:xfrm>
          <a:prstGeom prst="foldedCorner">
            <a:avLst>
              <a:gd name="adj" fmla="val 13700"/>
            </a:avLst>
          </a:prstGeom>
          <a:solidFill>
            <a:schemeClr val="bg1"/>
          </a:solidFill>
          <a:ln>
            <a:solidFill>
              <a:srgbClr val="0E6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06897" y="353884"/>
            <a:ext cx="7566495" cy="1969770"/>
          </a:xfrm>
          <a:prstGeom prst="rect">
            <a:avLst/>
          </a:prstGeom>
          <a:noFill/>
        </p:spPr>
        <p:txBody>
          <a:bodyPr wrap="none" lIns="91440" tIns="45720" rIns="91440" bIns="45720">
            <a:spAutoFit/>
          </a:bodyPr>
          <a:lstStyle/>
          <a:p>
            <a:r>
              <a:rPr lang="ja-JP" altLang="en-US" dirty="0" smtClean="0">
                <a:ln w="0">
                  <a:noFill/>
                </a:ln>
                <a:solidFill>
                  <a:srgbClr val="0E6EB8"/>
                </a:solidFill>
                <a:latin typeface="Meiryo UI" panose="020B0604030504040204" pitchFamily="50" charset="-128"/>
                <a:ea typeface="Meiryo UI" panose="020B0604030504040204" pitchFamily="50" charset="-128"/>
              </a:rPr>
              <a:t>大阪府 青少年・地域安全室 治安対策課</a:t>
            </a:r>
            <a:r>
              <a:rPr lang="en-US" altLang="ja-JP" dirty="0" smtClean="0">
                <a:ln w="0">
                  <a:noFill/>
                </a:ln>
                <a:solidFill>
                  <a:srgbClr val="0E6EB8"/>
                </a:solidFill>
                <a:latin typeface="Meiryo UI" panose="020B0604030504040204" pitchFamily="50" charset="-128"/>
                <a:ea typeface="Meiryo UI" panose="020B0604030504040204" pitchFamily="50" charset="-128"/>
              </a:rPr>
              <a:t>  </a:t>
            </a:r>
            <a:r>
              <a:rPr lang="ja-JP" altLang="en-US" dirty="0" smtClean="0">
                <a:ln w="0">
                  <a:noFill/>
                </a:ln>
                <a:solidFill>
                  <a:srgbClr val="0E6EB8"/>
                </a:solidFill>
                <a:latin typeface="Meiryo UI" panose="020B0604030504040204" pitchFamily="50" charset="-128"/>
                <a:ea typeface="Meiryo UI" panose="020B0604030504040204" pitchFamily="50" charset="-128"/>
              </a:rPr>
              <a:t>発行</a:t>
            </a:r>
            <a:endParaRPr lang="en-US" altLang="ja-JP" cap="none" spc="0" dirty="0" smtClean="0">
              <a:ln w="0">
                <a:noFill/>
              </a:ln>
              <a:solidFill>
                <a:srgbClr val="0E6EB8"/>
              </a:solidFill>
              <a:latin typeface="Meiryo UI" panose="020B0604030504040204" pitchFamily="50" charset="-128"/>
              <a:ea typeface="Meiryo UI" panose="020B0604030504040204" pitchFamily="50" charset="-128"/>
            </a:endParaRPr>
          </a:p>
          <a:p>
            <a:r>
              <a:rPr lang="ja-JP" altLang="en-US" sz="8000" b="1" cap="none" spc="-150" dirty="0" smtClean="0">
                <a:ln w="0">
                  <a:noFill/>
                </a:ln>
                <a:solidFill>
                  <a:srgbClr val="0E6EB8"/>
                </a:solidFill>
                <a:latin typeface="Meiryo UI" panose="020B0604030504040204" pitchFamily="50" charset="-128"/>
                <a:ea typeface="Meiryo UI" panose="020B0604030504040204" pitchFamily="50" charset="-128"/>
              </a:rPr>
              <a:t>治安対策ニュース</a:t>
            </a:r>
            <a:endParaRPr lang="en-US" altLang="ja-JP" sz="8000" b="1" cap="none" spc="-150" dirty="0" smtClean="0">
              <a:ln w="0">
                <a:noFill/>
              </a:ln>
              <a:solidFill>
                <a:srgbClr val="0E6EB8"/>
              </a:solidFill>
              <a:latin typeface="Meiryo UI" panose="020B0604030504040204" pitchFamily="50" charset="-128"/>
              <a:ea typeface="Meiryo UI" panose="020B0604030504040204" pitchFamily="50" charset="-128"/>
            </a:endParaRPr>
          </a:p>
          <a:p>
            <a:r>
              <a:rPr lang="zh-CN" altLang="en-US" sz="2000" b="1" dirty="0">
                <a:ln w="0">
                  <a:noFill/>
                </a:ln>
                <a:solidFill>
                  <a:srgbClr val="0E6EB8"/>
                </a:solidFill>
                <a:latin typeface="Meiryo UI" panose="020B0604030504040204" pitchFamily="50" charset="-128"/>
                <a:ea typeface="Meiryo UI" panose="020B0604030504040204" pitchFamily="50" charset="-128"/>
              </a:rPr>
              <a:t>第３０号</a:t>
            </a:r>
            <a:r>
              <a:rPr lang="zh-CN" altLang="en-US" sz="1600" dirty="0">
                <a:ln w="0">
                  <a:noFill/>
                </a:ln>
                <a:solidFill>
                  <a:srgbClr val="0E6EB8"/>
                </a:solidFill>
                <a:latin typeface="Meiryo UI" panose="020B0604030504040204" pitchFamily="50" charset="-128"/>
                <a:ea typeface="Meiryo UI" panose="020B0604030504040204" pitchFamily="50" charset="-128"/>
              </a:rPr>
              <a:t>　</a:t>
            </a:r>
            <a:r>
              <a:rPr lang="en-US" altLang="zh-CN" sz="1600" dirty="0">
                <a:ln w="0">
                  <a:noFill/>
                </a:ln>
                <a:solidFill>
                  <a:srgbClr val="0E6EB8"/>
                </a:solidFill>
                <a:latin typeface="Meiryo UI" panose="020B0604030504040204" pitchFamily="50" charset="-128"/>
                <a:ea typeface="Meiryo UI" panose="020B0604030504040204" pitchFamily="50" charset="-128"/>
              </a:rPr>
              <a:t>(</a:t>
            </a:r>
            <a:r>
              <a:rPr lang="zh-CN" altLang="en-US" sz="1600" dirty="0">
                <a:ln w="0">
                  <a:noFill/>
                </a:ln>
                <a:solidFill>
                  <a:srgbClr val="0E6EB8"/>
                </a:solidFill>
                <a:latin typeface="Meiryo UI" panose="020B0604030504040204" pitchFamily="50" charset="-128"/>
                <a:ea typeface="Meiryo UI" panose="020B0604030504040204" pitchFamily="50" charset="-128"/>
              </a:rPr>
              <a:t>令和元年</a:t>
            </a:r>
            <a:r>
              <a:rPr lang="zh-CN" altLang="en-US" sz="1600" dirty="0" smtClean="0">
                <a:ln w="0">
                  <a:noFill/>
                </a:ln>
                <a:solidFill>
                  <a:srgbClr val="0E6EB8"/>
                </a:solidFill>
                <a:latin typeface="Meiryo UI" panose="020B0604030504040204" pitchFamily="50" charset="-128"/>
                <a:ea typeface="Meiryo UI" panose="020B0604030504040204" pitchFamily="50" charset="-128"/>
              </a:rPr>
              <a:t>１</a:t>
            </a:r>
            <a:r>
              <a:rPr lang="ja-JP" altLang="en-US" sz="1600" dirty="0" smtClean="0">
                <a:ln w="0">
                  <a:noFill/>
                </a:ln>
                <a:solidFill>
                  <a:srgbClr val="0E6EB8"/>
                </a:solidFill>
                <a:latin typeface="Meiryo UI" panose="020B0604030504040204" pitchFamily="50" charset="-128"/>
                <a:ea typeface="Meiryo UI" panose="020B0604030504040204" pitchFamily="50" charset="-128"/>
              </a:rPr>
              <a:t>２</a:t>
            </a:r>
            <a:r>
              <a:rPr lang="zh-CN" altLang="en-US" sz="1600" dirty="0" smtClean="0">
                <a:ln w="0">
                  <a:noFill/>
                </a:ln>
                <a:solidFill>
                  <a:srgbClr val="0E6EB8"/>
                </a:solidFill>
                <a:latin typeface="Meiryo UI" panose="020B0604030504040204" pitchFamily="50" charset="-128"/>
                <a:ea typeface="Meiryo UI" panose="020B0604030504040204" pitchFamily="50" charset="-128"/>
              </a:rPr>
              <a:t>月</a:t>
            </a:r>
            <a:r>
              <a:rPr lang="zh-CN" altLang="en-US" sz="1600" dirty="0">
                <a:ln w="0">
                  <a:noFill/>
                </a:ln>
                <a:solidFill>
                  <a:srgbClr val="0E6EB8"/>
                </a:solidFill>
                <a:latin typeface="Meiryo UI" panose="020B0604030504040204" pitchFamily="50" charset="-128"/>
                <a:ea typeface="Meiryo UI" panose="020B0604030504040204" pitchFamily="50" charset="-128"/>
              </a:rPr>
              <a:t>発行</a:t>
            </a:r>
            <a:r>
              <a:rPr lang="en-US" altLang="zh-CN" sz="1600" dirty="0">
                <a:ln w="0">
                  <a:noFill/>
                </a:ln>
                <a:solidFill>
                  <a:srgbClr val="0E6EB8"/>
                </a:solidFill>
                <a:latin typeface="Meiryo UI" panose="020B0604030504040204" pitchFamily="50" charset="-128"/>
                <a:ea typeface="Meiryo UI" panose="020B0604030504040204" pitchFamily="50" charset="-128"/>
              </a:rPr>
              <a:t>)</a:t>
            </a:r>
            <a:r>
              <a:rPr lang="zh-CN" altLang="en-US" sz="1600" dirty="0">
                <a:ln w="0">
                  <a:noFill/>
                </a:ln>
                <a:solidFill>
                  <a:srgbClr val="0E6EB8"/>
                </a:solidFill>
                <a:latin typeface="Meiryo UI" panose="020B0604030504040204" pitchFamily="50" charset="-128"/>
                <a:ea typeface="Meiryo UI" panose="020B0604030504040204" pitchFamily="50" charset="-128"/>
              </a:rPr>
              <a:t>　発行：年</a:t>
            </a:r>
            <a:r>
              <a:rPr lang="zh-CN" altLang="en-US" sz="1600" dirty="0" smtClean="0">
                <a:ln w="0">
                  <a:noFill/>
                </a:ln>
                <a:solidFill>
                  <a:srgbClr val="0E6EB8"/>
                </a:solidFill>
                <a:latin typeface="Meiryo UI" panose="020B0604030504040204" pitchFamily="50" charset="-128"/>
                <a:ea typeface="Meiryo UI" panose="020B0604030504040204" pitchFamily="50" charset="-128"/>
              </a:rPr>
              <a:t>３回</a:t>
            </a:r>
            <a:endParaRPr lang="zh-CN" altLang="en-US" sz="1600" dirty="0">
              <a:ln w="0">
                <a:noFill/>
              </a:ln>
              <a:solidFill>
                <a:srgbClr val="0E6EB8"/>
              </a:solidFill>
              <a:latin typeface="Meiryo UI" panose="020B0604030504040204" pitchFamily="50" charset="-128"/>
              <a:ea typeface="Meiryo UI" panose="020B0604030504040204" pitchFamily="50" charset="-128"/>
            </a:endParaRPr>
          </a:p>
        </p:txBody>
      </p:sp>
      <p:pic>
        <p:nvPicPr>
          <p:cNvPr id="1026" name="Picture 2" descr="https://www.unic.or.jp/files/sdg_logo_en_2.pn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7700650" y="344230"/>
            <a:ext cx="2685256" cy="1899047"/>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直線コネクタ 9"/>
          <p:cNvCxnSpPr/>
          <p:nvPr/>
        </p:nvCxnSpPr>
        <p:spPr>
          <a:xfrm>
            <a:off x="305906" y="2348022"/>
            <a:ext cx="10080000" cy="0"/>
          </a:xfrm>
          <a:prstGeom prst="line">
            <a:avLst/>
          </a:prstGeom>
          <a:ln w="12700">
            <a:solidFill>
              <a:srgbClr val="0E6EB8"/>
            </a:solidFill>
          </a:ln>
        </p:spPr>
        <p:style>
          <a:lnRef idx="1">
            <a:schemeClr val="accent1"/>
          </a:lnRef>
          <a:fillRef idx="0">
            <a:schemeClr val="accent1"/>
          </a:fillRef>
          <a:effectRef idx="0">
            <a:schemeClr val="accent1"/>
          </a:effectRef>
          <a:fontRef idx="minor">
            <a:schemeClr val="tx1"/>
          </a:fontRef>
        </p:style>
      </p:cxnSp>
      <p:sp>
        <p:nvSpPr>
          <p:cNvPr id="13" name="正方形/長方形 12" hidden="1"/>
          <p:cNvSpPr/>
          <p:nvPr/>
        </p:nvSpPr>
        <p:spPr>
          <a:xfrm>
            <a:off x="377906" y="2860631"/>
            <a:ext cx="9936000" cy="11880000"/>
          </a:xfrm>
          <a:prstGeom prst="rect">
            <a:avLst/>
          </a:prstGeom>
          <a:solidFill>
            <a:schemeClr val="bg1"/>
          </a:solidFill>
          <a:ln>
            <a:solidFill>
              <a:srgbClr val="0E6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 name="図 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77906" y="2835729"/>
            <a:ext cx="9936000" cy="7125577"/>
          </a:xfrm>
          <a:prstGeom prst="rect">
            <a:avLst/>
          </a:prstGeom>
        </p:spPr>
      </p:pic>
      <p:sp>
        <p:nvSpPr>
          <p:cNvPr id="12" name="正方形/長方形 11"/>
          <p:cNvSpPr/>
          <p:nvPr/>
        </p:nvSpPr>
        <p:spPr>
          <a:xfrm>
            <a:off x="88900" y="2504599"/>
            <a:ext cx="2867660" cy="648000"/>
          </a:xfrm>
          <a:prstGeom prst="rect">
            <a:avLst/>
          </a:prstGeom>
          <a:solidFill>
            <a:srgbClr val="00AA6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210820" y="2628544"/>
            <a:ext cx="2552302" cy="400110"/>
          </a:xfrm>
          <a:prstGeom prst="rect">
            <a:avLst/>
          </a:prstGeom>
          <a:noFill/>
        </p:spPr>
        <p:txBody>
          <a:bodyPr wrap="none" lIns="91440" tIns="45720" rIns="91440" bIns="45720">
            <a:spAutoFit/>
          </a:bodyPr>
          <a:lstStyle/>
          <a:p>
            <a:r>
              <a:rPr lang="ja-JP" altLang="en-US" sz="2000" b="1" dirty="0" smtClean="0">
                <a:ln w="0">
                  <a:noFill/>
                </a:ln>
                <a:solidFill>
                  <a:schemeClr val="bg1"/>
                </a:solidFill>
                <a:latin typeface="Meiryo UI" panose="020B0604030504040204" pitchFamily="50" charset="-128"/>
                <a:ea typeface="Meiryo UI" panose="020B0604030504040204" pitchFamily="50" charset="-128"/>
              </a:rPr>
              <a:t>おめでとうございます！</a:t>
            </a:r>
            <a:endParaRPr lang="zh-CN" altLang="en-US" b="1" dirty="0">
              <a:ln w="0">
                <a:noFill/>
              </a:ln>
              <a:solidFill>
                <a:schemeClr val="bg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666700" y="10279882"/>
            <a:ext cx="9360000" cy="3046988"/>
          </a:xfrm>
          <a:prstGeom prst="rect">
            <a:avLst/>
          </a:prstGeom>
        </p:spPr>
        <p:txBody>
          <a:bodyPr wrap="square">
            <a:spAutoFit/>
          </a:bodyPr>
          <a:lstStyle/>
          <a:p>
            <a:r>
              <a:rPr lang="en-US" altLang="ja-JP" sz="2400" dirty="0">
                <a:latin typeface="Meiryo UI" panose="020B0604030504040204" pitchFamily="50" charset="-128"/>
                <a:ea typeface="Meiryo UI" panose="020B0604030504040204" pitchFamily="50" charset="-128"/>
              </a:rPr>
              <a:t>10</a:t>
            </a:r>
            <a:r>
              <a:rPr lang="ja-JP" altLang="en-US" sz="2400" dirty="0">
                <a:latin typeface="Meiryo UI" panose="020B0604030504040204" pitchFamily="50" charset="-128"/>
                <a:ea typeface="Meiryo UI" panose="020B0604030504040204" pitchFamily="50" charset="-128"/>
              </a:rPr>
              <a:t>月</a:t>
            </a:r>
            <a:r>
              <a:rPr lang="en-US" altLang="ja-JP" sz="2400" dirty="0" smtClean="0">
                <a:latin typeface="Meiryo UI" panose="020B0604030504040204" pitchFamily="50" charset="-128"/>
                <a:ea typeface="Meiryo UI" panose="020B0604030504040204" pitchFamily="50" charset="-128"/>
              </a:rPr>
              <a:t>29</a:t>
            </a:r>
            <a:r>
              <a:rPr lang="ja-JP" altLang="en-US" sz="2400" dirty="0" smtClean="0">
                <a:latin typeface="Meiryo UI" panose="020B0604030504040204" pitchFamily="50" charset="-128"/>
                <a:ea typeface="Meiryo UI" panose="020B0604030504040204" pitchFamily="50" charset="-128"/>
              </a:rPr>
              <a:t>日</a:t>
            </a:r>
            <a:r>
              <a:rPr lang="ja-JP" altLang="en-US" sz="2400" dirty="0">
                <a:latin typeface="Meiryo UI" panose="020B0604030504040204" pitchFamily="50" charset="-128"/>
                <a:ea typeface="Meiryo UI" panose="020B0604030504040204" pitchFamily="50" charset="-128"/>
              </a:rPr>
              <a:t>、大阪府庁において、地域の防犯活動に熱心に取り組まれ、安全なまちづくりに貢献されてきた府内</a:t>
            </a:r>
            <a:r>
              <a:rPr lang="ja-JP" altLang="en-US" sz="2400" dirty="0" smtClean="0">
                <a:latin typeface="Meiryo UI" panose="020B0604030504040204" pitchFamily="50" charset="-128"/>
                <a:ea typeface="Meiryo UI" panose="020B0604030504040204" pitchFamily="50" charset="-128"/>
              </a:rPr>
              <a:t>の１０の</a:t>
            </a:r>
            <a:r>
              <a:rPr lang="ja-JP" altLang="en-US" sz="2400" dirty="0">
                <a:latin typeface="Meiryo UI" panose="020B0604030504040204" pitchFamily="50" charset="-128"/>
                <a:ea typeface="Meiryo UI" panose="020B0604030504040204" pitchFamily="50" charset="-128"/>
              </a:rPr>
              <a:t>ボランティア団体が、知事からの</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大阪府安全なまちづくりボランティア団体表彰</a:t>
            </a:r>
            <a:r>
              <a:rPr lang="en-US" altLang="ja-JP" sz="2400" dirty="0">
                <a:latin typeface="Meiryo UI" panose="020B0604030504040204" pitchFamily="50" charset="-128"/>
                <a:ea typeface="Meiryo UI" panose="020B0604030504040204" pitchFamily="50" charset="-128"/>
              </a:rPr>
              <a:t>』</a:t>
            </a:r>
            <a:r>
              <a:rPr lang="ja-JP" altLang="en-US" sz="2400" dirty="0" err="1">
                <a:latin typeface="Meiryo UI" panose="020B0604030504040204" pitchFamily="50" charset="-128"/>
                <a:ea typeface="Meiryo UI" panose="020B0604030504040204" pitchFamily="50" charset="-128"/>
              </a:rPr>
              <a:t>を受</a:t>
            </a:r>
            <a:r>
              <a:rPr lang="ja-JP" altLang="en-US" sz="2400" dirty="0">
                <a:latin typeface="Meiryo UI" panose="020B0604030504040204" pitchFamily="50" charset="-128"/>
                <a:ea typeface="Meiryo UI" panose="020B0604030504040204" pitchFamily="50" charset="-128"/>
              </a:rPr>
              <a:t>賞されました</a:t>
            </a:r>
            <a:r>
              <a:rPr lang="ja-JP" altLang="en-US" sz="2400" dirty="0" smtClean="0">
                <a:latin typeface="Meiryo UI" panose="020B0604030504040204" pitchFamily="50" charset="-128"/>
                <a:ea typeface="Meiryo UI" panose="020B0604030504040204" pitchFamily="50" charset="-128"/>
              </a:rPr>
              <a:t>。</a:t>
            </a:r>
            <a:endParaRPr lang="en-US" altLang="ja-JP" sz="2400" dirty="0" smtClean="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r>
              <a:rPr lang="ja-JP" altLang="en-US" sz="2400" dirty="0" smtClean="0">
                <a:latin typeface="Meiryo UI" panose="020B0604030504040204" pitchFamily="50" charset="-128"/>
                <a:ea typeface="Meiryo UI" panose="020B0604030504040204" pitchFamily="50" charset="-128"/>
              </a:rPr>
              <a:t>表彰式</a:t>
            </a:r>
            <a:r>
              <a:rPr lang="ja-JP" altLang="en-US" sz="2400" dirty="0">
                <a:latin typeface="Meiryo UI" panose="020B0604030504040204" pitchFamily="50" charset="-128"/>
                <a:ea typeface="Meiryo UI" panose="020B0604030504040204" pitchFamily="50" charset="-128"/>
              </a:rPr>
              <a:t>において</a:t>
            </a:r>
            <a:r>
              <a:rPr lang="ja-JP" altLang="en-US" sz="2400" dirty="0" smtClean="0">
                <a:latin typeface="Meiryo UI" panose="020B0604030504040204" pitchFamily="50" charset="-128"/>
                <a:ea typeface="Meiryo UI" panose="020B0604030504040204" pitchFamily="50" charset="-128"/>
              </a:rPr>
              <a:t>、「皆様方の安全なまちづくりに向けた御尽力、深く敬意を表する。府民が安心して暮らせる</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安全なまち・大阪</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」には、皆様の活動が欠かせない。引き続き、ご支援、ご協力いただきたい。」と知事からのメッセージ（田中副知事</a:t>
            </a:r>
            <a:r>
              <a:rPr lang="ja-JP" altLang="en-US" sz="2400" dirty="0">
                <a:latin typeface="Meiryo UI" panose="020B0604030504040204" pitchFamily="50" charset="-128"/>
                <a:ea typeface="Meiryo UI" panose="020B0604030504040204" pitchFamily="50" charset="-128"/>
              </a:rPr>
              <a:t>代読）があり、各団体に表彰状</a:t>
            </a:r>
            <a:r>
              <a:rPr lang="ja-JP" altLang="en-US" sz="2400" dirty="0" smtClean="0">
                <a:latin typeface="Meiryo UI" panose="020B0604030504040204" pitchFamily="50" charset="-128"/>
                <a:ea typeface="Meiryo UI" panose="020B0604030504040204" pitchFamily="50" charset="-128"/>
              </a:rPr>
              <a:t>を</a:t>
            </a:r>
            <a:r>
              <a:rPr lang="ja-JP" altLang="en-US" sz="2400" dirty="0">
                <a:latin typeface="Meiryo UI" panose="020B0604030504040204" pitchFamily="50" charset="-128"/>
                <a:ea typeface="Meiryo UI" panose="020B0604030504040204" pitchFamily="50" charset="-128"/>
              </a:rPr>
              <a:t>贈呈</a:t>
            </a:r>
            <a:r>
              <a:rPr lang="ja-JP" altLang="en-US" sz="2400" dirty="0" smtClean="0">
                <a:latin typeface="Meiryo UI" panose="020B0604030504040204" pitchFamily="50" charset="-128"/>
                <a:ea typeface="Meiryo UI" panose="020B0604030504040204" pitchFamily="50" charset="-128"/>
              </a:rPr>
              <a:t>しました</a:t>
            </a:r>
            <a:r>
              <a:rPr lang="ja-JP" altLang="en-US" sz="2400" dirty="0">
                <a:latin typeface="Meiryo UI" panose="020B0604030504040204" pitchFamily="50" charset="-128"/>
                <a:ea typeface="Meiryo UI" panose="020B0604030504040204" pitchFamily="50" charset="-128"/>
              </a:rPr>
              <a:t>。</a:t>
            </a:r>
          </a:p>
        </p:txBody>
      </p:sp>
      <p:sp>
        <p:nvSpPr>
          <p:cNvPr id="2" name="テキスト ボックス 1"/>
          <p:cNvSpPr txBox="1"/>
          <p:nvPr/>
        </p:nvSpPr>
        <p:spPr>
          <a:xfrm>
            <a:off x="314721" y="3452955"/>
            <a:ext cx="10062370" cy="2195473"/>
          </a:xfrm>
          <a:prstGeom prst="rect">
            <a:avLst/>
          </a:prstGeom>
          <a:noFill/>
        </p:spPr>
        <p:txBody>
          <a:bodyPr wrap="none" rtlCol="0">
            <a:spAutoFit/>
          </a:bodyPr>
          <a:lstStyle/>
          <a:p>
            <a:pPr algn="ctr">
              <a:lnSpc>
                <a:spcPts val="8200"/>
              </a:lnSpc>
            </a:pPr>
            <a:r>
              <a:rPr lang="ja-JP" altLang="en-US" sz="8000" b="1" dirty="0" smtClean="0">
                <a:ln>
                  <a:solidFill>
                    <a:srgbClr val="00AA61"/>
                  </a:solidFill>
                </a:ln>
                <a:solidFill>
                  <a:srgbClr val="00AA61"/>
                </a:solidFill>
                <a:effectLst>
                  <a:glow rad="127000">
                    <a:schemeClr val="bg1"/>
                  </a:glow>
                </a:effectLst>
                <a:latin typeface="Meiryo UI" panose="020B0604030504040204" pitchFamily="50" charset="-128"/>
                <a:ea typeface="Meiryo UI" panose="020B0604030504040204" pitchFamily="50" charset="-128"/>
              </a:rPr>
              <a:t>大阪府</a:t>
            </a:r>
            <a:r>
              <a:rPr lang="ja-JP" altLang="en-US" sz="8000" b="1" dirty="0">
                <a:ln>
                  <a:solidFill>
                    <a:srgbClr val="00AA61"/>
                  </a:solidFill>
                </a:ln>
                <a:solidFill>
                  <a:srgbClr val="00AA61"/>
                </a:solidFill>
                <a:effectLst>
                  <a:glow rad="127000">
                    <a:schemeClr val="bg1"/>
                  </a:glow>
                </a:effectLst>
                <a:latin typeface="Meiryo UI" panose="020B0604030504040204" pitchFamily="50" charset="-128"/>
                <a:ea typeface="Meiryo UI" panose="020B0604030504040204" pitchFamily="50" charset="-128"/>
              </a:rPr>
              <a:t>安全な</a:t>
            </a:r>
            <a:r>
              <a:rPr lang="ja-JP" altLang="en-US" sz="8000" b="1" dirty="0" smtClean="0">
                <a:ln>
                  <a:solidFill>
                    <a:srgbClr val="00AA61"/>
                  </a:solidFill>
                </a:ln>
                <a:solidFill>
                  <a:srgbClr val="00AA61"/>
                </a:solidFill>
                <a:effectLst>
                  <a:glow rad="127000">
                    <a:schemeClr val="bg1"/>
                  </a:glow>
                </a:effectLst>
                <a:latin typeface="Meiryo UI" panose="020B0604030504040204" pitchFamily="50" charset="-128"/>
                <a:ea typeface="Meiryo UI" panose="020B0604030504040204" pitchFamily="50" charset="-128"/>
              </a:rPr>
              <a:t>まちづくり</a:t>
            </a:r>
            <a:endParaRPr lang="en-US" altLang="ja-JP" sz="1200" b="1" dirty="0" smtClean="0">
              <a:ln>
                <a:solidFill>
                  <a:srgbClr val="00AA61"/>
                </a:solidFill>
              </a:ln>
              <a:solidFill>
                <a:srgbClr val="00AA61"/>
              </a:solidFill>
              <a:effectLst>
                <a:glow rad="127000">
                  <a:schemeClr val="bg1"/>
                </a:glow>
              </a:effectLst>
              <a:latin typeface="Meiryo UI" panose="020B0604030504040204" pitchFamily="50" charset="-128"/>
              <a:ea typeface="Meiryo UI" panose="020B0604030504040204" pitchFamily="50" charset="-128"/>
            </a:endParaRPr>
          </a:p>
          <a:p>
            <a:pPr algn="ctr">
              <a:lnSpc>
                <a:spcPts val="8200"/>
              </a:lnSpc>
            </a:pPr>
            <a:r>
              <a:rPr lang="ja-JP" altLang="en-US" sz="8000" b="1" dirty="0" smtClean="0">
                <a:ln>
                  <a:solidFill>
                    <a:srgbClr val="00AA61"/>
                  </a:solidFill>
                </a:ln>
                <a:solidFill>
                  <a:srgbClr val="00AA61"/>
                </a:solidFill>
                <a:effectLst>
                  <a:glow rad="127000">
                    <a:schemeClr val="bg1"/>
                  </a:glow>
                </a:effectLst>
                <a:latin typeface="Meiryo UI" panose="020B0604030504040204" pitchFamily="50" charset="-128"/>
                <a:ea typeface="Meiryo UI" panose="020B0604030504040204" pitchFamily="50" charset="-128"/>
              </a:rPr>
              <a:t>ボランティア</a:t>
            </a:r>
            <a:r>
              <a:rPr lang="ja-JP" altLang="en-US" sz="8000" b="1" dirty="0">
                <a:ln>
                  <a:solidFill>
                    <a:srgbClr val="00AA61"/>
                  </a:solidFill>
                </a:ln>
                <a:solidFill>
                  <a:srgbClr val="00AA61"/>
                </a:solidFill>
                <a:effectLst>
                  <a:glow rad="127000">
                    <a:schemeClr val="bg1"/>
                  </a:glow>
                </a:effectLst>
                <a:latin typeface="Meiryo UI" panose="020B0604030504040204" pitchFamily="50" charset="-128"/>
                <a:ea typeface="Meiryo UI" panose="020B0604030504040204" pitchFamily="50" charset="-128"/>
              </a:rPr>
              <a:t>団体</a:t>
            </a:r>
            <a:r>
              <a:rPr lang="ja-JP" altLang="en-US" sz="8000" b="1" dirty="0" smtClean="0">
                <a:ln>
                  <a:solidFill>
                    <a:srgbClr val="00AA61"/>
                  </a:solidFill>
                </a:ln>
                <a:solidFill>
                  <a:srgbClr val="00AA61"/>
                </a:solidFill>
                <a:effectLst>
                  <a:glow rad="127000">
                    <a:schemeClr val="bg1"/>
                  </a:glow>
                </a:effectLst>
                <a:latin typeface="Meiryo UI" panose="020B0604030504040204" pitchFamily="50" charset="-128"/>
                <a:ea typeface="Meiryo UI" panose="020B0604030504040204" pitchFamily="50" charset="-128"/>
              </a:rPr>
              <a:t>表彰</a:t>
            </a:r>
            <a:endParaRPr kumimoji="1" lang="ja-JP" altLang="en-US" sz="8000" b="1" dirty="0">
              <a:ln>
                <a:solidFill>
                  <a:srgbClr val="00AA61"/>
                </a:solidFill>
              </a:ln>
              <a:solidFill>
                <a:srgbClr val="00AA61"/>
              </a:solidFill>
              <a:effectLst>
                <a:glow rad="127000">
                  <a:schemeClr val="bg1"/>
                </a:glow>
              </a:effectLst>
              <a:latin typeface="Meiryo UI" panose="020B0604030504040204" pitchFamily="50" charset="-128"/>
              <a:ea typeface="Meiryo UI" panose="020B0604030504040204" pitchFamily="50" charset="-128"/>
            </a:endParaRPr>
          </a:p>
        </p:txBody>
      </p:sp>
      <p:sp>
        <p:nvSpPr>
          <p:cNvPr id="5" name="正方形/長方形 4"/>
          <p:cNvSpPr/>
          <p:nvPr/>
        </p:nvSpPr>
        <p:spPr>
          <a:xfrm>
            <a:off x="377906" y="8815942"/>
            <a:ext cx="9936000" cy="1092607"/>
          </a:xfrm>
          <a:prstGeom prst="rect">
            <a:avLst/>
          </a:prstGeom>
        </p:spPr>
        <p:txBody>
          <a:bodyPr wrap="square">
            <a:spAutoFit/>
          </a:bodyPr>
          <a:lstStyle/>
          <a:p>
            <a:r>
              <a:rPr lang="en-US" altLang="ja-JP" sz="1300" b="1" dirty="0">
                <a:solidFill>
                  <a:schemeClr val="bg1"/>
                </a:solidFill>
                <a:latin typeface="Meiryo UI" panose="020B0604030504040204" pitchFamily="50" charset="-128"/>
                <a:ea typeface="Meiryo UI" panose="020B0604030504040204" pitchFamily="50" charset="-128"/>
              </a:rPr>
              <a:t>― </a:t>
            </a:r>
            <a:r>
              <a:rPr lang="ja-JP" altLang="en-US" sz="1300" b="1" dirty="0">
                <a:solidFill>
                  <a:schemeClr val="bg1"/>
                </a:solidFill>
                <a:latin typeface="Meiryo UI" panose="020B0604030504040204" pitchFamily="50" charset="-128"/>
                <a:ea typeface="Meiryo UI" panose="020B0604030504040204" pitchFamily="50" charset="-128"/>
              </a:rPr>
              <a:t>記念写真 </a:t>
            </a:r>
            <a:r>
              <a:rPr lang="en-US" altLang="ja-JP" sz="1300" b="1" dirty="0" smtClean="0">
                <a:solidFill>
                  <a:schemeClr val="bg1"/>
                </a:solidFill>
                <a:latin typeface="Meiryo UI" panose="020B0604030504040204" pitchFamily="50" charset="-128"/>
                <a:ea typeface="Meiryo UI" panose="020B0604030504040204" pitchFamily="50" charset="-128"/>
              </a:rPr>
              <a:t>―</a:t>
            </a:r>
          </a:p>
          <a:p>
            <a:r>
              <a:rPr lang="en-US" altLang="ja-JP" sz="1300" b="1" dirty="0">
                <a:solidFill>
                  <a:schemeClr val="bg1"/>
                </a:solidFill>
                <a:latin typeface="Meiryo UI" panose="020B0604030504040204" pitchFamily="50" charset="-128"/>
                <a:ea typeface="Meiryo UI" panose="020B0604030504040204" pitchFamily="50" charset="-128"/>
              </a:rPr>
              <a:t>【</a:t>
            </a:r>
            <a:r>
              <a:rPr lang="ja-JP" altLang="en-US" sz="1300" b="1" dirty="0">
                <a:solidFill>
                  <a:schemeClr val="bg1"/>
                </a:solidFill>
                <a:latin typeface="Meiryo UI" panose="020B0604030504040204" pitchFamily="50" charset="-128"/>
                <a:ea typeface="Meiryo UI" panose="020B0604030504040204" pitchFamily="50" charset="-128"/>
              </a:rPr>
              <a:t>後列左側より</a:t>
            </a:r>
            <a:r>
              <a:rPr lang="en-US" altLang="ja-JP" sz="1300" b="1" dirty="0" smtClean="0">
                <a:solidFill>
                  <a:schemeClr val="bg1"/>
                </a:solidFill>
                <a:latin typeface="Meiryo UI" panose="020B0604030504040204" pitchFamily="50" charset="-128"/>
                <a:ea typeface="Meiryo UI" panose="020B0604030504040204" pitchFamily="50" charset="-128"/>
              </a:rPr>
              <a:t>】</a:t>
            </a:r>
            <a:r>
              <a:rPr lang="ja-JP" altLang="en-US" sz="1300" b="1" dirty="0" smtClean="0">
                <a:solidFill>
                  <a:schemeClr val="bg1"/>
                </a:solidFill>
                <a:latin typeface="Meiryo UI" panose="020B0604030504040204" pitchFamily="50" charset="-128"/>
                <a:ea typeface="Meiryo UI" panose="020B0604030504040204" pitchFamily="50" charset="-128"/>
              </a:rPr>
              <a:t>井上</a:t>
            </a:r>
            <a:r>
              <a:rPr lang="ja-JP" altLang="en-US" sz="1300" b="1" dirty="0">
                <a:solidFill>
                  <a:schemeClr val="bg1"/>
                </a:solidFill>
                <a:latin typeface="Meiryo UI" panose="020B0604030504040204" pitchFamily="50" charset="-128"/>
                <a:ea typeface="Meiryo UI" panose="020B0604030504040204" pitchFamily="50" charset="-128"/>
              </a:rPr>
              <a:t>青少年地域安全室長・春日出</a:t>
            </a:r>
            <a:r>
              <a:rPr lang="ja-JP" altLang="en-US" sz="1300" b="1" dirty="0" smtClean="0">
                <a:solidFill>
                  <a:schemeClr val="bg1"/>
                </a:solidFill>
                <a:latin typeface="Meiryo UI" panose="020B0604030504040204" pitchFamily="50" charset="-128"/>
                <a:ea typeface="Meiryo UI" panose="020B0604030504040204" pitchFamily="50" charset="-128"/>
              </a:rPr>
              <a:t>小学校こども</a:t>
            </a:r>
            <a:r>
              <a:rPr lang="ja-JP" altLang="en-US" sz="1300" b="1" dirty="0">
                <a:solidFill>
                  <a:schemeClr val="bg1"/>
                </a:solidFill>
                <a:latin typeface="Meiryo UI" panose="020B0604030504040204" pitchFamily="50" charset="-128"/>
                <a:ea typeface="Meiryo UI" panose="020B0604030504040204" pitchFamily="50" charset="-128"/>
              </a:rPr>
              <a:t>見</a:t>
            </a:r>
            <a:r>
              <a:rPr lang="ja-JP" altLang="en-US" sz="1300" b="1" dirty="0" smtClean="0">
                <a:solidFill>
                  <a:schemeClr val="bg1"/>
                </a:solidFill>
                <a:latin typeface="Meiryo UI" panose="020B0604030504040204" pitchFamily="50" charset="-128"/>
                <a:ea typeface="Meiryo UI" panose="020B0604030504040204" pitchFamily="50" charset="-128"/>
              </a:rPr>
              <a:t>守隊</a:t>
            </a:r>
            <a:r>
              <a:rPr lang="ja-JP" altLang="en-US" sz="1300" b="1" dirty="0">
                <a:solidFill>
                  <a:schemeClr val="bg1"/>
                </a:solidFill>
                <a:latin typeface="Meiryo UI" panose="020B0604030504040204" pitchFamily="50" charset="-128"/>
                <a:ea typeface="Meiryo UI" panose="020B0604030504040204" pitchFamily="50" charset="-128"/>
              </a:rPr>
              <a:t>（大阪市此花区）・摂津セーフティパトロール隊 味舌校区（摂津市</a:t>
            </a:r>
            <a:r>
              <a:rPr lang="ja-JP" altLang="en-US" sz="1300" b="1" dirty="0" smtClean="0">
                <a:solidFill>
                  <a:schemeClr val="bg1"/>
                </a:solidFill>
                <a:latin typeface="Meiryo UI" panose="020B0604030504040204" pitchFamily="50" charset="-128"/>
                <a:ea typeface="Meiryo UI" panose="020B0604030504040204" pitchFamily="50" charset="-128"/>
              </a:rPr>
              <a:t>）</a:t>
            </a:r>
            <a:endParaRPr lang="en-US" altLang="ja-JP" sz="1300" b="1" dirty="0" smtClean="0">
              <a:solidFill>
                <a:schemeClr val="bg1"/>
              </a:solidFill>
              <a:latin typeface="Meiryo UI" panose="020B0604030504040204" pitchFamily="50" charset="-128"/>
              <a:ea typeface="Meiryo UI" panose="020B0604030504040204" pitchFamily="50" charset="-128"/>
            </a:endParaRPr>
          </a:p>
          <a:p>
            <a:r>
              <a:rPr lang="ja-JP" altLang="en-US" sz="1300" b="1" dirty="0" smtClean="0">
                <a:solidFill>
                  <a:schemeClr val="bg1"/>
                </a:solidFill>
                <a:latin typeface="Meiryo UI" panose="020B0604030504040204" pitchFamily="50" charset="-128"/>
                <a:ea typeface="Meiryo UI" panose="020B0604030504040204" pitchFamily="50" charset="-128"/>
              </a:rPr>
              <a:t>・</a:t>
            </a:r>
            <a:r>
              <a:rPr lang="ja-JP" altLang="en-US" sz="1300" b="1" dirty="0">
                <a:solidFill>
                  <a:schemeClr val="bg1"/>
                </a:solidFill>
                <a:latin typeface="Meiryo UI" panose="020B0604030504040204" pitchFamily="50" charset="-128"/>
                <a:ea typeface="Meiryo UI" panose="020B0604030504040204" pitchFamily="50" charset="-128"/>
              </a:rPr>
              <a:t>友渕地域活動協議会（大阪市都島区）・阿倍野小学校区あべのはぐくみ</a:t>
            </a:r>
            <a:r>
              <a:rPr lang="ja-JP" altLang="en-US" sz="1300" b="1" dirty="0" smtClean="0">
                <a:solidFill>
                  <a:schemeClr val="bg1"/>
                </a:solidFill>
                <a:latin typeface="Meiryo UI" panose="020B0604030504040204" pitchFamily="50" charset="-128"/>
                <a:ea typeface="Meiryo UI" panose="020B0604030504040204" pitchFamily="50" charset="-128"/>
              </a:rPr>
              <a:t>ネット見守り隊（</a:t>
            </a:r>
            <a:r>
              <a:rPr lang="ja-JP" altLang="en-US" sz="1300" b="1" dirty="0">
                <a:solidFill>
                  <a:schemeClr val="bg1"/>
                </a:solidFill>
                <a:latin typeface="Meiryo UI" panose="020B0604030504040204" pitchFamily="50" charset="-128"/>
                <a:ea typeface="Meiryo UI" panose="020B0604030504040204" pitchFamily="50" charset="-128"/>
              </a:rPr>
              <a:t>大阪市阿倍野区</a:t>
            </a:r>
            <a:r>
              <a:rPr lang="ja-JP" altLang="en-US" sz="1300" b="1" dirty="0" smtClean="0">
                <a:solidFill>
                  <a:schemeClr val="bg1"/>
                </a:solidFill>
                <a:latin typeface="Meiryo UI" panose="020B0604030504040204" pitchFamily="50" charset="-128"/>
                <a:ea typeface="Meiryo UI" panose="020B0604030504040204" pitchFamily="50" charset="-128"/>
              </a:rPr>
              <a:t>）・桑原</a:t>
            </a:r>
            <a:r>
              <a:rPr lang="ja-JP" altLang="en-US" sz="1300" b="1" dirty="0">
                <a:solidFill>
                  <a:schemeClr val="bg1"/>
                </a:solidFill>
                <a:latin typeface="Meiryo UI" panose="020B0604030504040204" pitchFamily="50" charset="-128"/>
                <a:ea typeface="Meiryo UI" panose="020B0604030504040204" pitchFamily="50" charset="-128"/>
              </a:rPr>
              <a:t>治安対策</a:t>
            </a:r>
            <a:r>
              <a:rPr lang="ja-JP" altLang="en-US" sz="1300" b="1" dirty="0" smtClean="0">
                <a:solidFill>
                  <a:schemeClr val="bg1"/>
                </a:solidFill>
                <a:latin typeface="Meiryo UI" panose="020B0604030504040204" pitchFamily="50" charset="-128"/>
                <a:ea typeface="Meiryo UI" panose="020B0604030504040204" pitchFamily="50" charset="-128"/>
              </a:rPr>
              <a:t>課長</a:t>
            </a:r>
            <a:endParaRPr lang="en-US" altLang="ja-JP" sz="1300" b="1" dirty="0">
              <a:solidFill>
                <a:schemeClr val="bg1"/>
              </a:solidFill>
              <a:latin typeface="Meiryo UI" panose="020B0604030504040204" pitchFamily="50" charset="-128"/>
              <a:ea typeface="Meiryo UI" panose="020B0604030504040204" pitchFamily="50" charset="-128"/>
            </a:endParaRPr>
          </a:p>
          <a:p>
            <a:r>
              <a:rPr lang="en-US" altLang="ja-JP" sz="1300" b="1" dirty="0" smtClean="0">
                <a:solidFill>
                  <a:schemeClr val="bg1"/>
                </a:solidFill>
                <a:latin typeface="Meiryo UI" panose="020B0604030504040204" pitchFamily="50" charset="-128"/>
                <a:ea typeface="Meiryo UI" panose="020B0604030504040204" pitchFamily="50" charset="-128"/>
              </a:rPr>
              <a:t>【</a:t>
            </a:r>
            <a:r>
              <a:rPr lang="ja-JP" altLang="en-US" sz="1300" b="1" dirty="0" smtClean="0">
                <a:solidFill>
                  <a:schemeClr val="bg1"/>
                </a:solidFill>
                <a:latin typeface="Meiryo UI" panose="020B0604030504040204" pitchFamily="50" charset="-128"/>
                <a:ea typeface="Meiryo UI" panose="020B0604030504040204" pitchFamily="50" charset="-128"/>
              </a:rPr>
              <a:t>前列左側</a:t>
            </a:r>
            <a:r>
              <a:rPr lang="ja-JP" altLang="en-US" sz="1300" b="1" dirty="0">
                <a:solidFill>
                  <a:schemeClr val="bg1"/>
                </a:solidFill>
                <a:latin typeface="Meiryo UI" panose="020B0604030504040204" pitchFamily="50" charset="-128"/>
                <a:ea typeface="Meiryo UI" panose="020B0604030504040204" pitchFamily="50" charset="-128"/>
              </a:rPr>
              <a:t>より</a:t>
            </a:r>
            <a:r>
              <a:rPr lang="en-US" altLang="ja-JP" sz="1300" b="1" dirty="0" smtClean="0">
                <a:solidFill>
                  <a:schemeClr val="bg1"/>
                </a:solidFill>
                <a:latin typeface="Meiryo UI" panose="020B0604030504040204" pitchFamily="50" charset="-128"/>
                <a:ea typeface="Meiryo UI" panose="020B0604030504040204" pitchFamily="50" charset="-128"/>
              </a:rPr>
              <a:t>】</a:t>
            </a:r>
            <a:r>
              <a:rPr lang="ja-JP" altLang="en-US" sz="1300" b="1" dirty="0" smtClean="0">
                <a:solidFill>
                  <a:schemeClr val="bg1"/>
                </a:solidFill>
                <a:latin typeface="Meiryo UI" panose="020B0604030504040204" pitchFamily="50" charset="-128"/>
                <a:ea typeface="Meiryo UI" panose="020B0604030504040204" pitchFamily="50" charset="-128"/>
              </a:rPr>
              <a:t>成和</a:t>
            </a:r>
            <a:r>
              <a:rPr lang="ja-JP" altLang="en-US" sz="1300" b="1" dirty="0">
                <a:solidFill>
                  <a:schemeClr val="bg1"/>
                </a:solidFill>
                <a:latin typeface="Meiryo UI" panose="020B0604030504040204" pitchFamily="50" charset="-128"/>
                <a:ea typeface="Meiryo UI" panose="020B0604030504040204" pitchFamily="50" charset="-128"/>
              </a:rPr>
              <a:t>校区自治</a:t>
            </a:r>
            <a:r>
              <a:rPr lang="ja-JP" altLang="en-US" sz="1300" b="1" dirty="0" smtClean="0">
                <a:solidFill>
                  <a:schemeClr val="bg1"/>
                </a:solidFill>
                <a:latin typeface="Meiryo UI" panose="020B0604030504040204" pitchFamily="50" charset="-128"/>
                <a:ea typeface="Meiryo UI" panose="020B0604030504040204" pitchFamily="50" charset="-128"/>
              </a:rPr>
              <a:t>連合会（東大阪市）・羽衣学園高等学校（高石市）・野崎</a:t>
            </a:r>
            <a:r>
              <a:rPr lang="ja-JP" altLang="en-US" sz="1300" b="1" dirty="0">
                <a:solidFill>
                  <a:schemeClr val="bg1"/>
                </a:solidFill>
                <a:latin typeface="Meiryo UI" panose="020B0604030504040204" pitchFamily="50" charset="-128"/>
                <a:ea typeface="Meiryo UI" panose="020B0604030504040204" pitchFamily="50" charset="-128"/>
              </a:rPr>
              <a:t>第一子ども</a:t>
            </a:r>
            <a:r>
              <a:rPr lang="ja-JP" altLang="en-US" sz="1300" b="1" dirty="0" smtClean="0">
                <a:solidFill>
                  <a:schemeClr val="bg1"/>
                </a:solidFill>
                <a:latin typeface="Meiryo UI" panose="020B0604030504040204" pitchFamily="50" charset="-128"/>
                <a:ea typeface="Meiryo UI" panose="020B0604030504040204" pitchFamily="50" charset="-128"/>
              </a:rPr>
              <a:t>見守り隊（大東市）・田中副知事・橋本危機管理監</a:t>
            </a:r>
            <a:r>
              <a:rPr lang="ja-JP" altLang="en-US" sz="1300" b="1" dirty="0">
                <a:solidFill>
                  <a:schemeClr val="bg1"/>
                </a:solidFill>
                <a:latin typeface="Meiryo UI" panose="020B0604030504040204" pitchFamily="50" charset="-128"/>
                <a:ea typeface="Meiryo UI" panose="020B0604030504040204" pitchFamily="50" charset="-128"/>
              </a:rPr>
              <a:t>・浜寺校区自主</a:t>
            </a:r>
            <a:r>
              <a:rPr lang="ja-JP" altLang="en-US" sz="1300" b="1" dirty="0" smtClean="0">
                <a:solidFill>
                  <a:schemeClr val="bg1"/>
                </a:solidFill>
                <a:latin typeface="Meiryo UI" panose="020B0604030504040204" pitchFamily="50" charset="-128"/>
                <a:ea typeface="Meiryo UI" panose="020B0604030504040204" pitchFamily="50" charset="-128"/>
              </a:rPr>
              <a:t>警備隊（堺市西区）・大阪</a:t>
            </a:r>
            <a:r>
              <a:rPr lang="ja-JP" altLang="en-US" sz="1300" b="1" dirty="0">
                <a:solidFill>
                  <a:schemeClr val="bg1"/>
                </a:solidFill>
                <a:latin typeface="Meiryo UI" panose="020B0604030504040204" pitchFamily="50" charset="-128"/>
                <a:ea typeface="Meiryo UI" panose="020B0604030504040204" pitchFamily="50" charset="-128"/>
              </a:rPr>
              <a:t>そねざき</a:t>
            </a:r>
            <a:r>
              <a:rPr lang="ja-JP" altLang="en-US" sz="1300" b="1" dirty="0" smtClean="0">
                <a:solidFill>
                  <a:schemeClr val="bg1"/>
                </a:solidFill>
                <a:latin typeface="Meiryo UI" panose="020B0604030504040204" pitchFamily="50" charset="-128"/>
                <a:ea typeface="Meiryo UI" panose="020B0604030504040204" pitchFamily="50" charset="-128"/>
              </a:rPr>
              <a:t>ロータリークラブ（大阪市北区）・大阪中央ロータリークラブ（大阪市北区）</a:t>
            </a:r>
            <a:endParaRPr lang="ja-JP" altLang="en-US" sz="1300" b="1" dirty="0">
              <a:solidFill>
                <a:schemeClr val="bg1"/>
              </a:solidFill>
              <a:latin typeface="Meiryo UI" panose="020B0604030504040204" pitchFamily="50" charset="-128"/>
              <a:ea typeface="Meiryo UI" panose="020B0604030504040204" pitchFamily="50" charset="-128"/>
            </a:endParaRPr>
          </a:p>
        </p:txBody>
      </p:sp>
      <p:sp>
        <p:nvSpPr>
          <p:cNvPr id="11" name="楕円 10"/>
          <p:cNvSpPr/>
          <p:nvPr/>
        </p:nvSpPr>
        <p:spPr>
          <a:xfrm>
            <a:off x="9220182" y="13645446"/>
            <a:ext cx="1235410" cy="1235410"/>
          </a:xfrm>
          <a:prstGeom prst="ellipse">
            <a:avLst/>
          </a:prstGeom>
          <a:solidFill>
            <a:srgbClr val="00AA61"/>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9241411" y="13893819"/>
            <a:ext cx="1192955" cy="738664"/>
          </a:xfrm>
          <a:prstGeom prst="rect">
            <a:avLst/>
          </a:prstGeom>
          <a:noFill/>
        </p:spPr>
        <p:txBody>
          <a:bodyPr wrap="none" lIns="91440" tIns="45720" rIns="91440" bIns="45720">
            <a:spAutoFit/>
          </a:bodyPr>
          <a:lstStyle/>
          <a:p>
            <a:pPr algn="ctr"/>
            <a:r>
              <a:rPr lang="ja-JP" altLang="en-US" sz="1400" b="1" dirty="0" smtClean="0">
                <a:ln w="0">
                  <a:noFill/>
                </a:ln>
                <a:solidFill>
                  <a:schemeClr val="bg1"/>
                </a:solidFill>
                <a:latin typeface="Meiryo UI" panose="020B0604030504040204" pitchFamily="50" charset="-128"/>
                <a:ea typeface="Meiryo UI" panose="020B0604030504040204" pitchFamily="50" charset="-128"/>
              </a:rPr>
              <a:t>受賞団体の</a:t>
            </a:r>
            <a:endParaRPr lang="en-US" altLang="ja-JP" sz="1400" b="1" dirty="0" smtClean="0">
              <a:ln w="0">
                <a:noFill/>
              </a:ln>
              <a:solidFill>
                <a:schemeClr val="bg1"/>
              </a:solidFill>
              <a:latin typeface="Meiryo UI" panose="020B0604030504040204" pitchFamily="50" charset="-128"/>
              <a:ea typeface="Meiryo UI" panose="020B0604030504040204" pitchFamily="50" charset="-128"/>
            </a:endParaRPr>
          </a:p>
          <a:p>
            <a:pPr algn="ctr"/>
            <a:r>
              <a:rPr lang="ja-JP" altLang="en-US" sz="1400" b="1" dirty="0" smtClean="0">
                <a:ln w="0">
                  <a:noFill/>
                </a:ln>
                <a:solidFill>
                  <a:schemeClr val="bg1"/>
                </a:solidFill>
                <a:latin typeface="Meiryo UI" panose="020B0604030504040204" pitchFamily="50" charset="-128"/>
                <a:ea typeface="Meiryo UI" panose="020B0604030504040204" pitchFamily="50" charset="-128"/>
              </a:rPr>
              <a:t>活動紹介は</a:t>
            </a:r>
            <a:endParaRPr lang="en-US" altLang="ja-JP" sz="1400" b="1" dirty="0" smtClean="0">
              <a:ln w="0">
                <a:noFill/>
              </a:ln>
              <a:solidFill>
                <a:schemeClr val="bg1"/>
              </a:solidFill>
              <a:latin typeface="Meiryo UI" panose="020B0604030504040204" pitchFamily="50" charset="-128"/>
              <a:ea typeface="Meiryo UI" panose="020B0604030504040204" pitchFamily="50" charset="-128"/>
            </a:endParaRPr>
          </a:p>
          <a:p>
            <a:pPr algn="ctr"/>
            <a:r>
              <a:rPr lang="ja-JP" altLang="en-US" sz="1400" b="1" dirty="0" smtClean="0">
                <a:ln w="0">
                  <a:noFill/>
                </a:ln>
                <a:solidFill>
                  <a:schemeClr val="bg1"/>
                </a:solidFill>
                <a:latin typeface="Meiryo UI" panose="020B0604030504040204" pitchFamily="50" charset="-128"/>
                <a:ea typeface="Meiryo UI" panose="020B0604030504040204" pitchFamily="50" charset="-128"/>
              </a:rPr>
              <a:t>２</a:t>
            </a:r>
            <a:r>
              <a:rPr lang="ja-JP" altLang="en-US" sz="1400" b="1" dirty="0">
                <a:ln w="0">
                  <a:noFill/>
                </a:ln>
                <a:solidFill>
                  <a:schemeClr val="bg1"/>
                </a:solidFill>
                <a:latin typeface="Meiryo UI" panose="020B0604030504040204" pitchFamily="50" charset="-128"/>
                <a:ea typeface="Meiryo UI" panose="020B0604030504040204" pitchFamily="50" charset="-128"/>
              </a:rPr>
              <a:t>枚目</a:t>
            </a:r>
            <a:r>
              <a:rPr lang="ja-JP" altLang="en-US" sz="1400" b="1" dirty="0" smtClean="0">
                <a:ln w="0">
                  <a:noFill/>
                </a:ln>
                <a:solidFill>
                  <a:schemeClr val="bg1"/>
                </a:solidFill>
                <a:latin typeface="Meiryo UI" panose="020B0604030504040204" pitchFamily="50" charset="-128"/>
                <a:ea typeface="Meiryo UI" panose="020B0604030504040204" pitchFamily="50" charset="-128"/>
              </a:rPr>
              <a:t>にて！</a:t>
            </a:r>
            <a:endParaRPr lang="en-US" altLang="ja-JP" sz="1400" b="1" dirty="0" smtClean="0">
              <a:ln w="0">
                <a:noFill/>
              </a:ln>
              <a:solidFill>
                <a:schemeClr val="bg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119257" y="13474705"/>
            <a:ext cx="6010275" cy="1938992"/>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rPr>
              <a:t>大阪府</a:t>
            </a:r>
            <a:r>
              <a:rPr lang="ja-JP" altLang="ja-JP" sz="1600" dirty="0">
                <a:latin typeface="Meiryo UI" panose="020B0604030504040204" pitchFamily="50" charset="-128"/>
                <a:ea typeface="Meiryo UI" panose="020B0604030504040204" pitchFamily="50" charset="-128"/>
              </a:rPr>
              <a:t>安全なまちづくりボランティア団体</a:t>
            </a:r>
            <a:r>
              <a:rPr lang="ja-JP" altLang="ja-JP" sz="1600" dirty="0" smtClean="0">
                <a:latin typeface="Meiryo UI" panose="020B0604030504040204" pitchFamily="50" charset="-128"/>
                <a:ea typeface="Meiryo UI" panose="020B0604030504040204" pitchFamily="50" charset="-128"/>
              </a:rPr>
              <a:t>表彰</a:t>
            </a:r>
            <a:r>
              <a:rPr lang="ja-JP" altLang="en-US" sz="1600" dirty="0" smtClean="0">
                <a:latin typeface="Meiryo UI" panose="020B0604030504040204" pitchFamily="50" charset="-128"/>
                <a:ea typeface="Meiryo UI" panose="020B0604030504040204" pitchFamily="50" charset="-128"/>
              </a:rPr>
              <a:t>とは</a:t>
            </a:r>
            <a:r>
              <a:rPr lang="en-US" altLang="ja-JP" sz="1600" dirty="0" smtClean="0">
                <a:latin typeface="Meiryo UI" panose="020B0604030504040204" pitchFamily="50" charset="-128"/>
                <a:ea typeface="Meiryo UI" panose="020B0604030504040204" pitchFamily="50" charset="-128"/>
              </a:rPr>
              <a:t>※</a:t>
            </a:r>
          </a:p>
          <a:p>
            <a:r>
              <a:rPr lang="ja-JP" altLang="en-US" sz="1600" dirty="0" smtClean="0">
                <a:latin typeface="Meiryo UI" panose="020B0604030504040204" pitchFamily="50" charset="-128"/>
                <a:ea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安全なまち・大阪」の実現に向けて、安全なまちづくり活動を先駆的、意欲的に実践している団体</a:t>
            </a:r>
            <a:r>
              <a:rPr lang="ja-JP" altLang="ja-JP" sz="1600" dirty="0" smtClean="0">
                <a:latin typeface="Meiryo UI" panose="020B0604030504040204" pitchFamily="50" charset="-128"/>
                <a:ea typeface="Meiryo UI" panose="020B0604030504040204" pitchFamily="50" charset="-128"/>
              </a:rPr>
              <a:t>を</a:t>
            </a:r>
            <a:r>
              <a:rPr lang="ja-JP" altLang="en-US" sz="1600" dirty="0" smtClean="0">
                <a:latin typeface="Meiryo UI" panose="020B0604030504040204" pitchFamily="50" charset="-128"/>
                <a:ea typeface="Meiryo UI" panose="020B0604030504040204" pitchFamily="50" charset="-128"/>
              </a:rPr>
              <a:t>大阪府知事が</a:t>
            </a:r>
            <a:r>
              <a:rPr lang="ja-JP" altLang="ja-JP" sz="1600" dirty="0" smtClean="0">
                <a:latin typeface="Meiryo UI" panose="020B0604030504040204" pitchFamily="50" charset="-128"/>
                <a:ea typeface="Meiryo UI" panose="020B0604030504040204" pitchFamily="50" charset="-128"/>
              </a:rPr>
              <a:t>表彰する</a:t>
            </a:r>
            <a:r>
              <a:rPr lang="ja-JP" altLang="en-US" sz="1600" dirty="0" smtClean="0">
                <a:latin typeface="Meiryo UI" panose="020B0604030504040204" pitchFamily="50" charset="-128"/>
                <a:ea typeface="Meiryo UI" panose="020B0604030504040204" pitchFamily="50" charset="-128"/>
              </a:rPr>
              <a:t>制度で、平成１７年度より実施しており、本年度までに９６団体の方が受賞されています。</a:t>
            </a:r>
            <a:endParaRPr lang="ja-JP" altLang="ja-JP" sz="1600" dirty="0">
              <a:latin typeface="Meiryo UI" panose="020B0604030504040204" pitchFamily="50" charset="-128"/>
              <a:ea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endParaRPr>
          </a:p>
          <a:p>
            <a:endParaRPr kumimoji="1" lang="ja-JP" altLang="en-US" dirty="0"/>
          </a:p>
        </p:txBody>
      </p:sp>
      <p:sp>
        <p:nvSpPr>
          <p:cNvPr id="7" name="正方形/長方形 6"/>
          <p:cNvSpPr/>
          <p:nvPr/>
        </p:nvSpPr>
        <p:spPr>
          <a:xfrm>
            <a:off x="2168953" y="13489846"/>
            <a:ext cx="5871183" cy="11235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4223" y="13330963"/>
            <a:ext cx="982353" cy="1356127"/>
          </a:xfrm>
          <a:prstGeom prst="rect">
            <a:avLst/>
          </a:prstGeom>
        </p:spPr>
      </p:pic>
      <p:pic>
        <p:nvPicPr>
          <p:cNvPr id="23" name="図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1218" y="13363625"/>
            <a:ext cx="1000878" cy="1323465"/>
          </a:xfrm>
          <a:prstGeom prst="rect">
            <a:avLst/>
          </a:prstGeom>
        </p:spPr>
      </p:pic>
    </p:spTree>
    <p:extLst>
      <p:ext uri="{BB962C8B-B14F-4D97-AF65-F5344CB8AC3E}">
        <p14:creationId xmlns:p14="http://schemas.microsoft.com/office/powerpoint/2010/main" val="4206019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79906" y="255875"/>
            <a:ext cx="10332000" cy="14760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p:cNvSpPr/>
          <p:nvPr/>
        </p:nvSpPr>
        <p:spPr>
          <a:xfrm>
            <a:off x="6219394" y="82768"/>
            <a:ext cx="4440638" cy="738664"/>
          </a:xfrm>
          <a:prstGeom prst="rect">
            <a:avLst/>
          </a:prstGeom>
          <a:solidFill>
            <a:schemeClr val="bg1"/>
          </a:solidFill>
          <a:ln w="76200" cmpd="dbl">
            <a:solidFill>
              <a:srgbClr val="0E6EB8"/>
            </a:solidFill>
          </a:ln>
        </p:spPr>
        <p:txBody>
          <a:bodyPr wrap="none" lIns="91440" tIns="45720" rIns="91440" bIns="45720" anchor="ctr">
            <a:spAutoFit/>
          </a:bodyPr>
          <a:lstStyle/>
          <a:p>
            <a:pPr algn="ctr"/>
            <a:r>
              <a:rPr lang="ja-JP" altLang="en-US" sz="2800" b="1" dirty="0">
                <a:solidFill>
                  <a:srgbClr val="0E6EB8"/>
                </a:solidFill>
                <a:latin typeface="Meiryo UI" panose="020B0604030504040204" pitchFamily="50" charset="-128"/>
                <a:ea typeface="Meiryo UI" panose="020B0604030504040204" pitchFamily="50" charset="-128"/>
              </a:rPr>
              <a:t>治安対策ニュース </a:t>
            </a:r>
            <a:r>
              <a:rPr lang="zh-CN" altLang="en-US" sz="2800" b="1" dirty="0" smtClean="0">
                <a:solidFill>
                  <a:srgbClr val="0E6EB8"/>
                </a:solidFill>
                <a:latin typeface="Meiryo UI" panose="020B0604030504040204" pitchFamily="50" charset="-128"/>
                <a:ea typeface="Meiryo UI" panose="020B0604030504040204" pitchFamily="50" charset="-128"/>
              </a:rPr>
              <a:t>第３０号</a:t>
            </a:r>
            <a:r>
              <a:rPr lang="zh-CN" altLang="en-US" sz="2000" b="1" dirty="0" smtClean="0">
                <a:solidFill>
                  <a:srgbClr val="0E6EB8"/>
                </a:solidFill>
                <a:latin typeface="Meiryo UI" panose="020B0604030504040204" pitchFamily="50" charset="-128"/>
                <a:ea typeface="Meiryo UI" panose="020B0604030504040204" pitchFamily="50" charset="-128"/>
              </a:rPr>
              <a:t> </a:t>
            </a:r>
            <a:endParaRPr lang="en-US" altLang="zh-CN" sz="2000" b="1" dirty="0" smtClean="0">
              <a:solidFill>
                <a:srgbClr val="0E6EB8"/>
              </a:solidFill>
              <a:latin typeface="Meiryo UI" panose="020B0604030504040204" pitchFamily="50" charset="-128"/>
              <a:ea typeface="Meiryo UI" panose="020B0604030504040204" pitchFamily="50" charset="-128"/>
            </a:endParaRPr>
          </a:p>
          <a:p>
            <a:pPr algn="r"/>
            <a:r>
              <a:rPr lang="en-US" altLang="zh-CN" sz="1400" dirty="0" smtClean="0">
                <a:solidFill>
                  <a:srgbClr val="0E6EB8"/>
                </a:solidFill>
                <a:latin typeface="Meiryo UI" panose="020B0604030504040204" pitchFamily="50" charset="-128"/>
                <a:ea typeface="Meiryo UI" panose="020B0604030504040204" pitchFamily="50" charset="-128"/>
              </a:rPr>
              <a:t>(</a:t>
            </a:r>
            <a:r>
              <a:rPr lang="zh-CN" altLang="en-US" sz="1400" dirty="0">
                <a:solidFill>
                  <a:srgbClr val="0E6EB8"/>
                </a:solidFill>
                <a:latin typeface="Meiryo UI" panose="020B0604030504040204" pitchFamily="50" charset="-128"/>
                <a:ea typeface="Meiryo UI" panose="020B0604030504040204" pitchFamily="50" charset="-128"/>
              </a:rPr>
              <a:t>令和元年</a:t>
            </a:r>
            <a:r>
              <a:rPr lang="zh-CN" altLang="en-US" sz="1400" dirty="0" smtClean="0">
                <a:solidFill>
                  <a:srgbClr val="0E6EB8"/>
                </a:solidFill>
                <a:latin typeface="Meiryo UI" panose="020B0604030504040204" pitchFamily="50" charset="-128"/>
                <a:ea typeface="Meiryo UI" panose="020B0604030504040204" pitchFamily="50" charset="-128"/>
              </a:rPr>
              <a:t>１</a:t>
            </a:r>
            <a:r>
              <a:rPr lang="ja-JP" altLang="en-US" sz="1400" dirty="0" smtClean="0">
                <a:solidFill>
                  <a:srgbClr val="0E6EB8"/>
                </a:solidFill>
                <a:latin typeface="Meiryo UI" panose="020B0604030504040204" pitchFamily="50" charset="-128"/>
                <a:ea typeface="Meiryo UI" panose="020B0604030504040204" pitchFamily="50" charset="-128"/>
              </a:rPr>
              <a:t>２</a:t>
            </a:r>
            <a:r>
              <a:rPr lang="zh-CN" altLang="en-US" sz="1400" dirty="0" smtClean="0">
                <a:solidFill>
                  <a:srgbClr val="0E6EB8"/>
                </a:solidFill>
                <a:latin typeface="Meiryo UI" panose="020B0604030504040204" pitchFamily="50" charset="-128"/>
                <a:ea typeface="Meiryo UI" panose="020B0604030504040204" pitchFamily="50" charset="-128"/>
              </a:rPr>
              <a:t>月</a:t>
            </a:r>
            <a:r>
              <a:rPr lang="zh-CN" altLang="en-US" sz="1400" dirty="0">
                <a:solidFill>
                  <a:srgbClr val="0E6EB8"/>
                </a:solidFill>
                <a:latin typeface="Meiryo UI" panose="020B0604030504040204" pitchFamily="50" charset="-128"/>
                <a:ea typeface="Meiryo UI" panose="020B0604030504040204" pitchFamily="50" charset="-128"/>
              </a:rPr>
              <a:t>発行</a:t>
            </a:r>
            <a:r>
              <a:rPr lang="en-US" altLang="zh-CN" sz="1400" dirty="0">
                <a:solidFill>
                  <a:srgbClr val="0E6EB8"/>
                </a:solidFill>
                <a:latin typeface="Meiryo UI" panose="020B0604030504040204" pitchFamily="50" charset="-128"/>
                <a:ea typeface="Meiryo UI" panose="020B0604030504040204" pitchFamily="50" charset="-128"/>
              </a:rPr>
              <a:t>)</a:t>
            </a:r>
            <a:endParaRPr lang="zh-CN" altLang="en-US" sz="1400" dirty="0">
              <a:solidFill>
                <a:srgbClr val="0E6EB8"/>
              </a:solidFill>
              <a:latin typeface="Meiryo UI" panose="020B0604030504040204" pitchFamily="50" charset="-128"/>
              <a:ea typeface="Meiryo UI" panose="020B0604030504040204" pitchFamily="50" charset="-128"/>
            </a:endParaRPr>
          </a:p>
        </p:txBody>
      </p:sp>
      <p:grpSp>
        <p:nvGrpSpPr>
          <p:cNvPr id="2" name="グループ化 1"/>
          <p:cNvGrpSpPr/>
          <p:nvPr/>
        </p:nvGrpSpPr>
        <p:grpSpPr>
          <a:xfrm>
            <a:off x="88900" y="178799"/>
            <a:ext cx="2798288" cy="648000"/>
            <a:chOff x="88900" y="2504336"/>
            <a:chExt cx="2798288" cy="648000"/>
          </a:xfrm>
        </p:grpSpPr>
        <p:sp>
          <p:nvSpPr>
            <p:cNvPr id="12" name="正方形/長方形 11"/>
            <p:cNvSpPr/>
            <p:nvPr/>
          </p:nvSpPr>
          <p:spPr>
            <a:xfrm>
              <a:off x="90539" y="2504336"/>
              <a:ext cx="2796649" cy="648000"/>
            </a:xfrm>
            <a:prstGeom prst="rect">
              <a:avLst/>
            </a:prstGeom>
            <a:solidFill>
              <a:srgbClr val="00AA6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88900" y="2628544"/>
              <a:ext cx="2642070" cy="400110"/>
            </a:xfrm>
            <a:prstGeom prst="rect">
              <a:avLst/>
            </a:prstGeom>
            <a:noFill/>
          </p:spPr>
          <p:txBody>
            <a:bodyPr wrap="none" lIns="91440" tIns="45720" rIns="91440" bIns="45720">
              <a:spAutoFit/>
            </a:bodyPr>
            <a:lstStyle/>
            <a:p>
              <a:r>
                <a:rPr lang="ja-JP" altLang="en-US" sz="2000" b="1" dirty="0" smtClean="0">
                  <a:ln w="0">
                    <a:noFill/>
                  </a:ln>
                  <a:solidFill>
                    <a:schemeClr val="bg1"/>
                  </a:solidFill>
                  <a:latin typeface="Meiryo UI" panose="020B0604030504040204" pitchFamily="50" charset="-128"/>
                  <a:ea typeface="Meiryo UI" panose="020B0604030504040204" pitchFamily="50" charset="-128"/>
                </a:rPr>
                <a:t>　受賞団体の活動紹介</a:t>
              </a:r>
              <a:endParaRPr lang="zh-CN" altLang="en-US" b="1" dirty="0">
                <a:ln w="0">
                  <a:noFill/>
                </a:ln>
                <a:solidFill>
                  <a:schemeClr val="bg1"/>
                </a:solidFill>
                <a:latin typeface="Meiryo UI" panose="020B0604030504040204" pitchFamily="50" charset="-128"/>
                <a:ea typeface="Meiryo UI" panose="020B0604030504040204" pitchFamily="50" charset="-128"/>
              </a:endParaRPr>
            </a:p>
          </p:txBody>
        </p:sp>
      </p:grpSp>
      <p:sp>
        <p:nvSpPr>
          <p:cNvPr id="15" name="正方形/長方形 14"/>
          <p:cNvSpPr/>
          <p:nvPr/>
        </p:nvSpPr>
        <p:spPr>
          <a:xfrm>
            <a:off x="179906" y="14147675"/>
            <a:ext cx="10332000" cy="792000"/>
          </a:xfrm>
          <a:prstGeom prst="rect">
            <a:avLst/>
          </a:prstGeom>
          <a:solidFill>
            <a:srgbClr val="1DA1F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endParaRPr kumimoji="1" lang="ja-JP" altLang="en-US" sz="2115"/>
          </a:p>
        </p:txBody>
      </p:sp>
      <p:pic>
        <p:nvPicPr>
          <p:cNvPr id="16" name="図 15"/>
          <p:cNvPicPr>
            <a:picLocks noChangeAspect="1"/>
          </p:cNvPicPr>
          <p:nvPr/>
        </p:nvPicPr>
        <p:blipFill rotWithShape="1">
          <a:blip r:embed="rId3" cstate="print">
            <a:extLst>
              <a:ext uri="{28A0092B-C50C-407E-A947-70E740481C1C}">
                <a14:useLocalDpi xmlns:a14="http://schemas.microsoft.com/office/drawing/2010/main" val="0"/>
              </a:ext>
            </a:extLst>
          </a:blip>
          <a:srcRect l="6554" t="6554" r="6554" b="6554"/>
          <a:stretch/>
        </p:blipFill>
        <p:spPr>
          <a:xfrm>
            <a:off x="9537039" y="14228190"/>
            <a:ext cx="647581" cy="647580"/>
          </a:xfrm>
          <a:prstGeom prst="rect">
            <a:avLst/>
          </a:prstGeom>
        </p:spPr>
      </p:pic>
      <p:sp>
        <p:nvSpPr>
          <p:cNvPr id="17" name="テキスト ボックス 16"/>
          <p:cNvSpPr txBox="1"/>
          <p:nvPr/>
        </p:nvSpPr>
        <p:spPr>
          <a:xfrm>
            <a:off x="2012337" y="14211449"/>
            <a:ext cx="3948004" cy="400110"/>
          </a:xfrm>
          <a:prstGeom prst="rect">
            <a:avLst/>
          </a:prstGeom>
          <a:noFill/>
        </p:spPr>
        <p:txBody>
          <a:bodyPr wrap="none" rtlCol="0">
            <a:spAutoFit/>
          </a:bodyPr>
          <a:lstStyle/>
          <a:p>
            <a:r>
              <a:rPr kumimoji="1" lang="en-US" altLang="ja-JP" sz="2000" b="1" dirty="0">
                <a:solidFill>
                  <a:schemeClr val="bg1"/>
                </a:solidFill>
                <a:latin typeface="Meiryo UI" panose="020B0604030504040204" pitchFamily="50" charset="-128"/>
                <a:ea typeface="Meiryo UI" panose="020B0604030504040204" pitchFamily="50" charset="-128"/>
              </a:rPr>
              <a:t>Twitter</a:t>
            </a:r>
            <a:r>
              <a:rPr kumimoji="1" lang="ja-JP" altLang="en-US" sz="2000" b="1" dirty="0">
                <a:solidFill>
                  <a:schemeClr val="bg1"/>
                </a:solidFill>
                <a:latin typeface="Meiryo UI" panose="020B0604030504040204" pitchFamily="50" charset="-128"/>
                <a:ea typeface="Meiryo UI" panose="020B0604030504040204" pitchFamily="50" charset="-128"/>
              </a:rPr>
              <a:t>のフォロー</a:t>
            </a:r>
            <a:r>
              <a:rPr kumimoji="1" lang="ja-JP" altLang="en-US" sz="2000" b="1" dirty="0" smtClean="0">
                <a:solidFill>
                  <a:schemeClr val="bg1"/>
                </a:solidFill>
                <a:latin typeface="Meiryo UI" panose="020B0604030504040204" pitchFamily="50" charset="-128"/>
                <a:ea typeface="Meiryo UI" panose="020B0604030504040204" pitchFamily="50" charset="-128"/>
              </a:rPr>
              <a:t>をお願い</a:t>
            </a:r>
            <a:r>
              <a:rPr kumimoji="1" lang="ja-JP" altLang="en-US" sz="2000" b="1" dirty="0">
                <a:solidFill>
                  <a:schemeClr val="bg1"/>
                </a:solidFill>
                <a:latin typeface="Meiryo UI" panose="020B0604030504040204" pitchFamily="50" charset="-128"/>
                <a:ea typeface="Meiryo UI" panose="020B0604030504040204" pitchFamily="50" charset="-128"/>
              </a:rPr>
              <a:t>します！</a:t>
            </a:r>
            <a:endParaRPr kumimoji="1" lang="en-US" altLang="ja-JP" sz="2000" b="1" dirty="0">
              <a:solidFill>
                <a:schemeClr val="bg1"/>
              </a:solidFill>
              <a:latin typeface="Meiryo UI" panose="020B0604030504040204" pitchFamily="50" charset="-128"/>
              <a:ea typeface="Meiryo UI" panose="020B0604030504040204" pitchFamily="50" charset="-128"/>
            </a:endParaRPr>
          </a:p>
        </p:txBody>
      </p:sp>
      <p:pic>
        <p:nvPicPr>
          <p:cNvPr id="18" name="Picture 2" descr="クリックすると新しいウィンドウで開きます">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88562" y="14189726"/>
            <a:ext cx="726542" cy="72654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公式】大阪府治安対策課"/>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42191" y="14265794"/>
            <a:ext cx="571086" cy="571086"/>
          </a:xfrm>
          <a:prstGeom prst="ellipse">
            <a:avLst/>
          </a:prstGeom>
          <a:noFill/>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4468981" y="14547202"/>
            <a:ext cx="2308645" cy="369332"/>
          </a:xfrm>
          <a:prstGeom prst="rect">
            <a:avLst/>
          </a:prstGeom>
          <a:noFill/>
        </p:spPr>
        <p:txBody>
          <a:bodyPr wrap="none" rtlCol="0">
            <a:spAutoFit/>
          </a:bodyPr>
          <a:lstStyle/>
          <a:p>
            <a:r>
              <a:rPr kumimoji="1" lang="en-US" altLang="ja-JP" dirty="0"/>
              <a:t> </a:t>
            </a:r>
            <a:r>
              <a:rPr kumimoji="1" lang="en-US" altLang="ja-JP" b="1" dirty="0">
                <a:latin typeface="Meiryo UI" panose="020B0604030504040204" pitchFamily="50" charset="-128"/>
                <a:ea typeface="Meiryo UI" panose="020B0604030504040204" pitchFamily="50" charset="-128"/>
              </a:rPr>
              <a:t>@</a:t>
            </a:r>
            <a:r>
              <a:rPr kumimoji="1" lang="en-US" altLang="ja-JP" b="1" dirty="0" err="1">
                <a:latin typeface="Meiryo UI" panose="020B0604030504040204" pitchFamily="50" charset="-128"/>
                <a:ea typeface="Meiryo UI" panose="020B0604030504040204" pitchFamily="50" charset="-128"/>
              </a:rPr>
              <a:t>osaka_chiantai</a:t>
            </a:r>
            <a:endParaRPr kumimoji="1" lang="ja-JP" altLang="en-US" b="1"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1946434" y="14547202"/>
            <a:ext cx="2723823" cy="369332"/>
          </a:xfrm>
          <a:prstGeom prst="rect">
            <a:avLst/>
          </a:prstGeom>
          <a:noFill/>
        </p:spPr>
        <p:txBody>
          <a:bodyPr wrap="none" rtlCol="0">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公式</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大阪府治安対策課</a:t>
            </a:r>
          </a:p>
        </p:txBody>
      </p:sp>
      <p:pic>
        <p:nvPicPr>
          <p:cNvPr id="23" name="図 22">
            <a:hlinkClick r:id="rId7"/>
          </p:cNvPr>
          <p:cNvPicPr>
            <a:picLocks noChangeAspect="1"/>
          </p:cNvPicPr>
          <p:nvPr/>
        </p:nvPicPr>
        <p:blipFill rotWithShape="1">
          <a:blip r:embed="rId8">
            <a:clrChange>
              <a:clrFrom>
                <a:srgbClr val="FFFFFF"/>
              </a:clrFrom>
              <a:clrTo>
                <a:srgbClr val="FFFFFF">
                  <a:alpha val="0"/>
                </a:srgbClr>
              </a:clrTo>
            </a:clrChange>
          </a:blip>
          <a:srcRect l="58345" t="56561" r="16668" b="29898"/>
          <a:stretch/>
        </p:blipFill>
        <p:spPr>
          <a:xfrm>
            <a:off x="6948657" y="14333775"/>
            <a:ext cx="1525721" cy="464868"/>
          </a:xfrm>
          <a:prstGeom prst="rect">
            <a:avLst/>
          </a:prstGeom>
        </p:spPr>
      </p:pic>
      <p:pic>
        <p:nvPicPr>
          <p:cNvPr id="24" name="Picture 10" descr="http://yajidesign.com/i/0149/0149_5.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870902" flipH="1">
            <a:off x="8266080" y="14607126"/>
            <a:ext cx="337379" cy="267493"/>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p:cNvSpPr txBox="1"/>
          <p:nvPr/>
        </p:nvSpPr>
        <p:spPr>
          <a:xfrm>
            <a:off x="8656670" y="14333775"/>
            <a:ext cx="880369" cy="415498"/>
          </a:xfrm>
          <a:prstGeom prst="rect">
            <a:avLst/>
          </a:prstGeom>
          <a:noFill/>
        </p:spPr>
        <p:txBody>
          <a:bodyPr wrap="none" rtlCol="0">
            <a:spAutoFit/>
          </a:bodyPr>
          <a:lstStyle/>
          <a:p>
            <a:pPr algn="r"/>
            <a:r>
              <a:rPr kumimoji="1" lang="en-US" altLang="ja-JP" sz="1050" dirty="0" smtClean="0">
                <a:latin typeface="Meiryo UI" panose="020B0604030504040204" pitchFamily="50" charset="-128"/>
                <a:ea typeface="Meiryo UI" panose="020B0604030504040204" pitchFamily="50" charset="-128"/>
              </a:rPr>
              <a:t>QR</a:t>
            </a:r>
            <a:r>
              <a:rPr kumimoji="1" lang="ja-JP" altLang="en-US" sz="1050" dirty="0" smtClean="0">
                <a:latin typeface="Meiryo UI" panose="020B0604030504040204" pitchFamily="50" charset="-128"/>
                <a:ea typeface="Meiryo UI" panose="020B0604030504040204" pitchFamily="50" charset="-128"/>
              </a:rPr>
              <a:t>コードから</a:t>
            </a:r>
            <a:endParaRPr kumimoji="1" lang="en-US" altLang="ja-JP" sz="1050" dirty="0" smtClean="0">
              <a:latin typeface="Meiryo UI" panose="020B0604030504040204" pitchFamily="50" charset="-128"/>
              <a:ea typeface="Meiryo UI" panose="020B0604030504040204" pitchFamily="50" charset="-128"/>
            </a:endParaRPr>
          </a:p>
          <a:p>
            <a:pPr algn="r"/>
            <a:r>
              <a:rPr kumimoji="1" lang="ja-JP" altLang="en-US" sz="1050" dirty="0" smtClean="0">
                <a:latin typeface="Meiryo UI" panose="020B0604030504040204" pitchFamily="50" charset="-128"/>
                <a:ea typeface="Meiryo UI" panose="020B0604030504040204" pitchFamily="50" charset="-128"/>
              </a:rPr>
              <a:t>どうぞ⇒</a:t>
            </a:r>
            <a:endParaRPr kumimoji="1" lang="en-US" altLang="ja-JP" sz="1050" dirty="0" smtClean="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971906" y="13747534"/>
            <a:ext cx="8748000" cy="324000"/>
          </a:xfrm>
          <a:prstGeom prst="rect">
            <a:avLst/>
          </a:prstGeom>
          <a:noFill/>
        </p:spPr>
        <p:txBody>
          <a:bodyPr wrap="square" rtlCol="0">
            <a:spAutoFit/>
          </a:bodyPr>
          <a:lstStyle/>
          <a:p>
            <a:pPr algn="ctr"/>
            <a:r>
              <a:rPr kumimoji="1" lang="ja-JP" altLang="en-US" sz="1400" b="1" dirty="0" smtClean="0">
                <a:latin typeface="Meiryo UI" panose="020B0604030504040204" pitchFamily="50" charset="-128"/>
                <a:ea typeface="Meiryo UI" panose="020B0604030504040204" pitchFamily="50" charset="-128"/>
              </a:rPr>
              <a:t>問合先：大阪府 青少年・地域安全室 治安対策課　　代表：０６－６９４１－０３５１　（内線：４２１４）</a:t>
            </a:r>
            <a:endParaRPr kumimoji="1" lang="en-US" altLang="ja-JP" sz="1400" b="1" dirty="0" smtClean="0">
              <a:latin typeface="Meiryo UI" panose="020B0604030504040204" pitchFamily="50" charset="-128"/>
              <a:ea typeface="Meiryo UI" panose="020B0604030504040204" pitchFamily="50" charset="-128"/>
            </a:endParaRPr>
          </a:p>
        </p:txBody>
      </p:sp>
      <p:sp>
        <p:nvSpPr>
          <p:cNvPr id="3" name="メモ 2"/>
          <p:cNvSpPr/>
          <p:nvPr/>
        </p:nvSpPr>
        <p:spPr>
          <a:xfrm>
            <a:off x="279819" y="1089143"/>
            <a:ext cx="3240000" cy="3780000"/>
          </a:xfrm>
          <a:prstGeom prst="foldedCorner">
            <a:avLst>
              <a:gd name="adj" fmla="val 7090"/>
            </a:avLst>
          </a:prstGeom>
          <a:solidFill>
            <a:schemeClr val="bg1"/>
          </a:solidFill>
          <a:ln>
            <a:noFill/>
          </a:ln>
          <a:effectLst>
            <a:outerShdw blurRad="203200" sx="105000" sy="105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メモ 26"/>
          <p:cNvSpPr/>
          <p:nvPr/>
        </p:nvSpPr>
        <p:spPr>
          <a:xfrm>
            <a:off x="3713847" y="1089143"/>
            <a:ext cx="3240000" cy="3780000"/>
          </a:xfrm>
          <a:prstGeom prst="foldedCorner">
            <a:avLst>
              <a:gd name="adj" fmla="val 5746"/>
            </a:avLst>
          </a:prstGeom>
          <a:solidFill>
            <a:schemeClr val="bg1"/>
          </a:solidFill>
          <a:ln>
            <a:noFill/>
          </a:ln>
          <a:effectLst>
            <a:outerShdw blurRad="203200" sx="105000" sy="105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メモ 27"/>
          <p:cNvSpPr/>
          <p:nvPr/>
        </p:nvSpPr>
        <p:spPr>
          <a:xfrm>
            <a:off x="7147875" y="1089143"/>
            <a:ext cx="3240000" cy="3780000"/>
          </a:xfrm>
          <a:prstGeom prst="foldedCorner">
            <a:avLst>
              <a:gd name="adj" fmla="val 7762"/>
            </a:avLst>
          </a:prstGeom>
          <a:solidFill>
            <a:schemeClr val="bg1"/>
          </a:solidFill>
          <a:ln>
            <a:noFill/>
          </a:ln>
          <a:effectLst>
            <a:outerShdw blurRad="203200" sx="105000" sy="105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メモ 31"/>
          <p:cNvSpPr/>
          <p:nvPr/>
        </p:nvSpPr>
        <p:spPr>
          <a:xfrm>
            <a:off x="306634" y="9520876"/>
            <a:ext cx="2376000" cy="3816000"/>
          </a:xfrm>
          <a:prstGeom prst="foldedCorner">
            <a:avLst>
              <a:gd name="adj" fmla="val 12466"/>
            </a:avLst>
          </a:prstGeom>
          <a:solidFill>
            <a:schemeClr val="bg1"/>
          </a:solidFill>
          <a:ln>
            <a:noFill/>
          </a:ln>
          <a:effectLst>
            <a:outerShdw blurRad="203200" sx="105000" sy="105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メモ 32"/>
          <p:cNvSpPr/>
          <p:nvPr/>
        </p:nvSpPr>
        <p:spPr>
          <a:xfrm>
            <a:off x="2867279" y="9520876"/>
            <a:ext cx="2376000" cy="4068000"/>
          </a:xfrm>
          <a:prstGeom prst="foldedCorner">
            <a:avLst>
              <a:gd name="adj" fmla="val 8801"/>
            </a:avLst>
          </a:prstGeom>
          <a:solidFill>
            <a:schemeClr val="bg1"/>
          </a:solidFill>
          <a:ln>
            <a:noFill/>
          </a:ln>
          <a:effectLst>
            <a:outerShdw blurRad="203200" sx="105000" sy="105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メモ 33"/>
          <p:cNvSpPr/>
          <p:nvPr/>
        </p:nvSpPr>
        <p:spPr>
          <a:xfrm>
            <a:off x="5427924" y="9520876"/>
            <a:ext cx="2376000" cy="3960000"/>
          </a:xfrm>
          <a:prstGeom prst="foldedCorner">
            <a:avLst>
              <a:gd name="adj" fmla="val 12466"/>
            </a:avLst>
          </a:prstGeom>
          <a:solidFill>
            <a:schemeClr val="bg1"/>
          </a:solidFill>
          <a:ln>
            <a:noFill/>
          </a:ln>
          <a:effectLst>
            <a:outerShdw blurRad="203200" sx="105000" sy="105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メモ 42"/>
          <p:cNvSpPr/>
          <p:nvPr/>
        </p:nvSpPr>
        <p:spPr>
          <a:xfrm>
            <a:off x="7988568" y="9520876"/>
            <a:ext cx="2376000" cy="4140000"/>
          </a:xfrm>
          <a:prstGeom prst="foldedCorner">
            <a:avLst>
              <a:gd name="adj" fmla="val 5651"/>
            </a:avLst>
          </a:prstGeom>
          <a:solidFill>
            <a:schemeClr val="bg1"/>
          </a:solidFill>
          <a:ln>
            <a:noFill/>
          </a:ln>
          <a:effectLst>
            <a:outerShdw blurRad="203200" sx="105000" sy="105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メモ 46"/>
          <p:cNvSpPr/>
          <p:nvPr/>
        </p:nvSpPr>
        <p:spPr>
          <a:xfrm>
            <a:off x="256512" y="5274821"/>
            <a:ext cx="3240000" cy="3852000"/>
          </a:xfrm>
          <a:prstGeom prst="foldedCorner">
            <a:avLst>
              <a:gd name="adj" fmla="val 6194"/>
            </a:avLst>
          </a:prstGeom>
          <a:solidFill>
            <a:schemeClr val="bg1"/>
          </a:solidFill>
          <a:ln>
            <a:noFill/>
          </a:ln>
          <a:effectLst>
            <a:outerShdw blurRad="203200" sx="105000" sy="105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メモ 47"/>
          <p:cNvSpPr/>
          <p:nvPr/>
        </p:nvSpPr>
        <p:spPr>
          <a:xfrm>
            <a:off x="3690540" y="5274821"/>
            <a:ext cx="3240000" cy="3852000"/>
          </a:xfrm>
          <a:prstGeom prst="foldedCorner">
            <a:avLst>
              <a:gd name="adj" fmla="val 6116"/>
            </a:avLst>
          </a:prstGeom>
          <a:solidFill>
            <a:schemeClr val="bg1"/>
          </a:solidFill>
          <a:ln>
            <a:noFill/>
          </a:ln>
          <a:effectLst>
            <a:outerShdw blurRad="203200" sx="105000" sy="105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メモ 48"/>
          <p:cNvSpPr/>
          <p:nvPr/>
        </p:nvSpPr>
        <p:spPr>
          <a:xfrm>
            <a:off x="7124568" y="5274821"/>
            <a:ext cx="3240000" cy="3852000"/>
          </a:xfrm>
          <a:prstGeom prst="foldedCorner">
            <a:avLst>
              <a:gd name="adj" fmla="val 5704"/>
            </a:avLst>
          </a:prstGeom>
          <a:solidFill>
            <a:schemeClr val="bg1"/>
          </a:solidFill>
          <a:ln>
            <a:noFill/>
          </a:ln>
          <a:effectLst>
            <a:outerShdw blurRad="203200" sx="105000" sy="105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71735" y="2887707"/>
            <a:ext cx="2268000" cy="468000"/>
          </a:xfrm>
          <a:prstGeom prst="rect">
            <a:avLst/>
          </a:prstGeom>
        </p:spPr>
        <p:txBody>
          <a:bodyPr wrap="square">
            <a:spAutoFit/>
          </a:bodyPr>
          <a:lstStyle/>
          <a:p>
            <a:pPr algn="ctr"/>
            <a:r>
              <a:rPr lang="ja-JP" altLang="en-US" sz="1200" b="1" dirty="0" smtClean="0">
                <a:latin typeface="Meiryo UI" panose="020B0604030504040204" pitchFamily="50" charset="-128"/>
                <a:ea typeface="Meiryo UI" panose="020B0604030504040204" pitchFamily="50" charset="-128"/>
              </a:rPr>
              <a:t>成和</a:t>
            </a:r>
            <a:r>
              <a:rPr lang="ja-JP" altLang="en-US" sz="1200" b="1" dirty="0">
                <a:latin typeface="Meiryo UI" panose="020B0604030504040204" pitchFamily="50" charset="-128"/>
                <a:ea typeface="Meiryo UI" panose="020B0604030504040204" pitchFamily="50" charset="-128"/>
              </a:rPr>
              <a:t>校区自治</a:t>
            </a:r>
            <a:r>
              <a:rPr lang="ja-JP" altLang="en-US" sz="1200" b="1" dirty="0" smtClean="0">
                <a:latin typeface="Meiryo UI" panose="020B0604030504040204" pitchFamily="50" charset="-128"/>
                <a:ea typeface="Meiryo UI" panose="020B0604030504040204" pitchFamily="50" charset="-128"/>
              </a:rPr>
              <a:t>連合会</a:t>
            </a:r>
            <a:endParaRPr lang="en-US" altLang="ja-JP" sz="1200" b="1" dirty="0">
              <a:latin typeface="Meiryo UI" panose="020B0604030504040204" pitchFamily="50" charset="-128"/>
              <a:ea typeface="Meiryo UI" panose="020B0604030504040204" pitchFamily="50" charset="-128"/>
            </a:endParaRPr>
          </a:p>
          <a:p>
            <a:pPr algn="ctr"/>
            <a:r>
              <a:rPr lang="ja-JP" altLang="en-US" sz="1200" b="1" dirty="0" smtClean="0">
                <a:latin typeface="Meiryo UI" panose="020B0604030504040204" pitchFamily="50" charset="-128"/>
                <a:ea typeface="Meiryo UI" panose="020B0604030504040204" pitchFamily="50" charset="-128"/>
              </a:rPr>
              <a:t>（東大阪市）</a:t>
            </a:r>
            <a:endParaRPr lang="ja-JP" altLang="en-US" sz="1200" b="1" dirty="0">
              <a:latin typeface="Meiryo UI" panose="020B0604030504040204" pitchFamily="50" charset="-128"/>
              <a:ea typeface="Meiryo UI" panose="020B0604030504040204" pitchFamily="50" charset="-128"/>
            </a:endParaRPr>
          </a:p>
        </p:txBody>
      </p:sp>
      <p:sp>
        <p:nvSpPr>
          <p:cNvPr id="50" name="正方形/長方形 49"/>
          <p:cNvSpPr/>
          <p:nvPr/>
        </p:nvSpPr>
        <p:spPr>
          <a:xfrm>
            <a:off x="4200151" y="2851472"/>
            <a:ext cx="2268000" cy="461665"/>
          </a:xfrm>
          <a:prstGeom prst="rect">
            <a:avLst/>
          </a:prstGeom>
        </p:spPr>
        <p:txBody>
          <a:bodyPr wrap="square">
            <a:spAutoFit/>
          </a:bodyPr>
          <a:lstStyle/>
          <a:p>
            <a:pPr algn="ctr"/>
            <a:r>
              <a:rPr lang="zh-CN" altLang="en-US" sz="1200" b="1" dirty="0">
                <a:latin typeface="Meiryo UI" panose="020B0604030504040204" pitchFamily="50" charset="-128"/>
                <a:ea typeface="Meiryo UI" panose="020B0604030504040204" pitchFamily="50" charset="-128"/>
              </a:rPr>
              <a:t>羽衣学園</a:t>
            </a:r>
            <a:r>
              <a:rPr lang="zh-CN" altLang="en-US" sz="1200" b="1" dirty="0" smtClean="0">
                <a:latin typeface="Meiryo UI" panose="020B0604030504040204" pitchFamily="50" charset="-128"/>
                <a:ea typeface="Meiryo UI" panose="020B0604030504040204" pitchFamily="50" charset="-128"/>
              </a:rPr>
              <a:t>高等学校</a:t>
            </a:r>
            <a:endParaRPr lang="en-US" altLang="zh-CN" sz="1200" b="1" dirty="0" smtClean="0">
              <a:latin typeface="Meiryo UI" panose="020B0604030504040204" pitchFamily="50" charset="-128"/>
              <a:ea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rPr>
              <a:t>（</a:t>
            </a:r>
            <a:r>
              <a:rPr lang="zh-CN" altLang="en-US" sz="1200" b="1" dirty="0" smtClean="0">
                <a:latin typeface="Meiryo UI" panose="020B0604030504040204" pitchFamily="50" charset="-128"/>
                <a:ea typeface="Meiryo UI" panose="020B0604030504040204" pitchFamily="50" charset="-128"/>
              </a:rPr>
              <a:t>高石市</a:t>
            </a:r>
            <a:r>
              <a:rPr lang="ja-JP" altLang="en-US" sz="1200" b="1" dirty="0" smtClean="0">
                <a:latin typeface="Meiryo UI" panose="020B0604030504040204" pitchFamily="50" charset="-128"/>
                <a:ea typeface="Meiryo UI" panose="020B0604030504040204" pitchFamily="50" charset="-128"/>
              </a:rPr>
              <a:t>）</a:t>
            </a:r>
            <a:endParaRPr lang="zh-CN" altLang="en-US" sz="1200" b="1" dirty="0">
              <a:latin typeface="Meiryo UI" panose="020B0604030504040204" pitchFamily="50" charset="-128"/>
              <a:ea typeface="Meiryo UI" panose="020B0604030504040204" pitchFamily="50" charset="-128"/>
            </a:endParaRPr>
          </a:p>
        </p:txBody>
      </p:sp>
      <p:sp>
        <p:nvSpPr>
          <p:cNvPr id="53" name="正方形/長方形 52"/>
          <p:cNvSpPr/>
          <p:nvPr/>
        </p:nvSpPr>
        <p:spPr>
          <a:xfrm>
            <a:off x="7566913" y="2887707"/>
            <a:ext cx="2268000" cy="461665"/>
          </a:xfrm>
          <a:prstGeom prst="rect">
            <a:avLst/>
          </a:prstGeom>
        </p:spPr>
        <p:txBody>
          <a:bodyPr wrap="square">
            <a:spAutoFit/>
          </a:bodyPr>
          <a:lstStyle/>
          <a:p>
            <a:pPr algn="ctr"/>
            <a:r>
              <a:rPr lang="ja-JP" altLang="en-US" sz="1200" b="1" dirty="0">
                <a:latin typeface="Meiryo UI" panose="020B0604030504040204" pitchFamily="50" charset="-128"/>
                <a:ea typeface="Meiryo UI" panose="020B0604030504040204" pitchFamily="50" charset="-128"/>
              </a:rPr>
              <a:t>野崎第一子ども</a:t>
            </a:r>
            <a:r>
              <a:rPr lang="ja-JP" altLang="en-US" sz="1200" b="1" dirty="0" smtClean="0">
                <a:latin typeface="Meiryo UI" panose="020B0604030504040204" pitchFamily="50" charset="-128"/>
                <a:ea typeface="Meiryo UI" panose="020B0604030504040204" pitchFamily="50" charset="-128"/>
              </a:rPr>
              <a:t>見守り隊</a:t>
            </a:r>
            <a:endParaRPr lang="en-US" altLang="ja-JP" sz="1200" b="1" dirty="0" smtClean="0">
              <a:latin typeface="Meiryo UI" panose="020B0604030504040204" pitchFamily="50" charset="-128"/>
              <a:ea typeface="Meiryo UI" panose="020B0604030504040204" pitchFamily="50" charset="-128"/>
            </a:endParaRPr>
          </a:p>
          <a:p>
            <a:pPr algn="ctr"/>
            <a:r>
              <a:rPr lang="ja-JP" altLang="en-US" sz="1200" b="1" dirty="0" smtClean="0">
                <a:latin typeface="Meiryo UI" panose="020B0604030504040204" pitchFamily="50" charset="-128"/>
                <a:ea typeface="Meiryo UI" panose="020B0604030504040204" pitchFamily="50" charset="-128"/>
              </a:rPr>
              <a:t>（大東市）</a:t>
            </a:r>
            <a:endParaRPr lang="ja-JP" altLang="en-US" sz="1200" b="1" dirty="0">
              <a:latin typeface="Meiryo UI" panose="020B0604030504040204" pitchFamily="50" charset="-128"/>
              <a:ea typeface="Meiryo UI" panose="020B0604030504040204" pitchFamily="50" charset="-128"/>
            </a:endParaRPr>
          </a:p>
        </p:txBody>
      </p:sp>
      <p:sp>
        <p:nvSpPr>
          <p:cNvPr id="54" name="正方形/長方形 53"/>
          <p:cNvSpPr/>
          <p:nvPr/>
        </p:nvSpPr>
        <p:spPr>
          <a:xfrm>
            <a:off x="729995" y="7111603"/>
            <a:ext cx="2268000" cy="461665"/>
          </a:xfrm>
          <a:prstGeom prst="rect">
            <a:avLst/>
          </a:prstGeom>
        </p:spPr>
        <p:txBody>
          <a:bodyPr wrap="square">
            <a:spAutoFit/>
          </a:bodyPr>
          <a:lstStyle/>
          <a:p>
            <a:pPr algn="ctr"/>
            <a:r>
              <a:rPr lang="zh-CN" altLang="en-US" sz="1200" b="1" dirty="0">
                <a:latin typeface="Meiryo UI" panose="020B0604030504040204" pitchFamily="50" charset="-128"/>
                <a:ea typeface="Meiryo UI" panose="020B0604030504040204" pitchFamily="50" charset="-128"/>
              </a:rPr>
              <a:t>浜寺校区自主</a:t>
            </a:r>
            <a:r>
              <a:rPr lang="zh-CN" altLang="en-US" sz="1200" b="1" dirty="0" smtClean="0">
                <a:latin typeface="Meiryo UI" panose="020B0604030504040204" pitchFamily="50" charset="-128"/>
                <a:ea typeface="Meiryo UI" panose="020B0604030504040204" pitchFamily="50" charset="-128"/>
              </a:rPr>
              <a:t>警備隊</a:t>
            </a:r>
            <a:endParaRPr lang="en-US" altLang="zh-CN" sz="1200" b="1" dirty="0" smtClean="0">
              <a:latin typeface="Meiryo UI" panose="020B0604030504040204" pitchFamily="50" charset="-128"/>
              <a:ea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rPr>
              <a:t>（</a:t>
            </a:r>
            <a:r>
              <a:rPr lang="zh-CN" altLang="en-US" sz="1200" b="1" dirty="0" smtClean="0">
                <a:latin typeface="Meiryo UI" panose="020B0604030504040204" pitchFamily="50" charset="-128"/>
                <a:ea typeface="Meiryo UI" panose="020B0604030504040204" pitchFamily="50" charset="-128"/>
              </a:rPr>
              <a:t>堺市西区</a:t>
            </a:r>
            <a:r>
              <a:rPr lang="ja-JP" altLang="en-US" sz="1200" b="1" dirty="0" smtClean="0">
                <a:latin typeface="Meiryo UI" panose="020B0604030504040204" pitchFamily="50" charset="-128"/>
                <a:ea typeface="Meiryo UI" panose="020B0604030504040204" pitchFamily="50" charset="-128"/>
              </a:rPr>
              <a:t>）</a:t>
            </a:r>
            <a:endParaRPr lang="zh-CN" altLang="en-US" sz="1200" b="1" dirty="0">
              <a:latin typeface="Meiryo UI" panose="020B0604030504040204" pitchFamily="50" charset="-128"/>
              <a:ea typeface="Meiryo UI" panose="020B0604030504040204" pitchFamily="50" charset="-128"/>
            </a:endParaRPr>
          </a:p>
        </p:txBody>
      </p:sp>
      <p:sp>
        <p:nvSpPr>
          <p:cNvPr id="55" name="正方形/長方形 54"/>
          <p:cNvSpPr/>
          <p:nvPr/>
        </p:nvSpPr>
        <p:spPr>
          <a:xfrm>
            <a:off x="4211906" y="7111602"/>
            <a:ext cx="2268000" cy="461665"/>
          </a:xfrm>
          <a:prstGeom prst="rect">
            <a:avLst/>
          </a:prstGeom>
        </p:spPr>
        <p:txBody>
          <a:bodyPr wrap="square">
            <a:spAutoFit/>
          </a:bodyPr>
          <a:lstStyle/>
          <a:p>
            <a:pPr algn="ctr"/>
            <a:r>
              <a:rPr lang="ja-JP" altLang="en-US" sz="1200" b="1" dirty="0">
                <a:latin typeface="Meiryo UI" panose="020B0604030504040204" pitchFamily="50" charset="-128"/>
                <a:ea typeface="Meiryo UI" panose="020B0604030504040204" pitchFamily="50" charset="-128"/>
              </a:rPr>
              <a:t>大阪そねざきロータリークラブ	</a:t>
            </a:r>
            <a:endParaRPr lang="en-US" altLang="ja-JP" sz="1200" b="1" dirty="0" smtClean="0">
              <a:latin typeface="Meiryo UI" panose="020B0604030504040204" pitchFamily="50" charset="-128"/>
              <a:ea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大阪市北区）</a:t>
            </a:r>
            <a:endParaRPr lang="ja-JP" altLang="en-US" sz="1200" b="1" dirty="0">
              <a:latin typeface="Meiryo UI" panose="020B0604030504040204" pitchFamily="50" charset="-128"/>
              <a:ea typeface="Meiryo UI" panose="020B0604030504040204" pitchFamily="50" charset="-128"/>
            </a:endParaRPr>
          </a:p>
        </p:txBody>
      </p:sp>
      <p:sp>
        <p:nvSpPr>
          <p:cNvPr id="56" name="正方形/長方形 55"/>
          <p:cNvSpPr/>
          <p:nvPr/>
        </p:nvSpPr>
        <p:spPr>
          <a:xfrm>
            <a:off x="7633875" y="7111602"/>
            <a:ext cx="2268000" cy="461665"/>
          </a:xfrm>
          <a:prstGeom prst="rect">
            <a:avLst/>
          </a:prstGeom>
        </p:spPr>
        <p:txBody>
          <a:bodyPr wrap="square">
            <a:spAutoFit/>
          </a:bodyPr>
          <a:lstStyle/>
          <a:p>
            <a:pPr algn="ctr"/>
            <a:r>
              <a:rPr lang="ja-JP" altLang="en-US" sz="1200" b="1" dirty="0">
                <a:latin typeface="Meiryo UI" panose="020B0604030504040204" pitchFamily="50" charset="-128"/>
                <a:ea typeface="Meiryo UI" panose="020B0604030504040204" pitchFamily="50" charset="-128"/>
              </a:rPr>
              <a:t>大阪中央</a:t>
            </a:r>
            <a:r>
              <a:rPr lang="ja-JP" altLang="en-US" sz="1200" b="1" dirty="0" smtClean="0">
                <a:latin typeface="Meiryo UI" panose="020B0604030504040204" pitchFamily="50" charset="-128"/>
                <a:ea typeface="Meiryo UI" panose="020B0604030504040204" pitchFamily="50" charset="-128"/>
              </a:rPr>
              <a:t>ロータリークラブ</a:t>
            </a:r>
            <a:endParaRPr lang="en-US" altLang="ja-JP" sz="1200" b="1" dirty="0" smtClean="0">
              <a:latin typeface="Meiryo UI" panose="020B0604030504040204" pitchFamily="50" charset="-128"/>
              <a:ea typeface="Meiryo UI" panose="020B0604030504040204" pitchFamily="50" charset="-128"/>
            </a:endParaRPr>
          </a:p>
          <a:p>
            <a:pPr algn="ctr"/>
            <a:r>
              <a:rPr lang="ja-JP" altLang="en-US" sz="1200" b="1" dirty="0" smtClean="0">
                <a:latin typeface="Meiryo UI" panose="020B0604030504040204" pitchFamily="50" charset="-128"/>
                <a:ea typeface="Meiryo UI" panose="020B0604030504040204" pitchFamily="50" charset="-128"/>
              </a:rPr>
              <a:t>（大阪市北区）</a:t>
            </a:r>
            <a:endParaRPr lang="ja-JP" altLang="en-US" sz="1200" b="1" dirty="0">
              <a:latin typeface="Meiryo UI" panose="020B0604030504040204" pitchFamily="50" charset="-128"/>
              <a:ea typeface="Meiryo UI" panose="020B0604030504040204" pitchFamily="50" charset="-128"/>
            </a:endParaRPr>
          </a:p>
        </p:txBody>
      </p:sp>
      <p:sp>
        <p:nvSpPr>
          <p:cNvPr id="57" name="正方形/長方形 56"/>
          <p:cNvSpPr/>
          <p:nvPr/>
        </p:nvSpPr>
        <p:spPr>
          <a:xfrm>
            <a:off x="337567" y="10899917"/>
            <a:ext cx="2268000" cy="461665"/>
          </a:xfrm>
          <a:prstGeom prst="rect">
            <a:avLst/>
          </a:prstGeom>
        </p:spPr>
        <p:txBody>
          <a:bodyPr wrap="square">
            <a:spAutoFit/>
          </a:bodyPr>
          <a:lstStyle/>
          <a:p>
            <a:pPr algn="ctr"/>
            <a:r>
              <a:rPr lang="ja-JP" altLang="en-US" sz="1200" b="1" dirty="0">
                <a:latin typeface="Meiryo UI" panose="020B0604030504040204" pitchFamily="50" charset="-128"/>
                <a:ea typeface="Meiryo UI" panose="020B0604030504040204" pitchFamily="50" charset="-128"/>
              </a:rPr>
              <a:t>春日出</a:t>
            </a:r>
            <a:r>
              <a:rPr lang="ja-JP" altLang="en-US" sz="1200" b="1" dirty="0" smtClean="0">
                <a:latin typeface="Meiryo UI" panose="020B0604030504040204" pitchFamily="50" charset="-128"/>
                <a:ea typeface="Meiryo UI" panose="020B0604030504040204" pitchFamily="50" charset="-128"/>
              </a:rPr>
              <a:t>小学校こども見守隊</a:t>
            </a:r>
            <a:endParaRPr lang="en-US" altLang="ja-JP" sz="1200" b="1" dirty="0" smtClean="0">
              <a:latin typeface="Meiryo UI" panose="020B0604030504040204" pitchFamily="50" charset="-128"/>
              <a:ea typeface="Meiryo UI" panose="020B0604030504040204" pitchFamily="50" charset="-128"/>
            </a:endParaRPr>
          </a:p>
          <a:p>
            <a:pPr algn="ctr"/>
            <a:r>
              <a:rPr lang="ja-JP" altLang="en-US" sz="1200" b="1" dirty="0" smtClean="0">
                <a:latin typeface="Meiryo UI" panose="020B0604030504040204" pitchFamily="50" charset="-128"/>
                <a:ea typeface="Meiryo UI" panose="020B0604030504040204" pitchFamily="50" charset="-128"/>
              </a:rPr>
              <a:t>（大阪市此花区）</a:t>
            </a:r>
            <a:endParaRPr lang="ja-JP" altLang="en-US" sz="1200" b="1" dirty="0">
              <a:latin typeface="Meiryo UI" panose="020B0604030504040204" pitchFamily="50" charset="-128"/>
              <a:ea typeface="Meiryo UI" panose="020B0604030504040204" pitchFamily="50" charset="-128"/>
            </a:endParaRPr>
          </a:p>
        </p:txBody>
      </p:sp>
      <p:sp>
        <p:nvSpPr>
          <p:cNvPr id="58" name="正方形/長方形 57"/>
          <p:cNvSpPr/>
          <p:nvPr/>
        </p:nvSpPr>
        <p:spPr>
          <a:xfrm>
            <a:off x="2730812" y="10896204"/>
            <a:ext cx="2648933" cy="461665"/>
          </a:xfrm>
          <a:prstGeom prst="rect">
            <a:avLst/>
          </a:prstGeom>
        </p:spPr>
        <p:txBody>
          <a:bodyPr wrap="square">
            <a:spAutoFit/>
          </a:bodyPr>
          <a:lstStyle/>
          <a:p>
            <a:pPr algn="ctr"/>
            <a:r>
              <a:rPr lang="ja-JP" altLang="en-US" sz="1100" b="1" dirty="0">
                <a:latin typeface="Meiryo UI" panose="020B0604030504040204" pitchFamily="50" charset="-128"/>
                <a:ea typeface="Meiryo UI" panose="020B0604030504040204" pitchFamily="50" charset="-128"/>
              </a:rPr>
              <a:t>摂津セーフティパトロール隊・味舌</a:t>
            </a:r>
            <a:r>
              <a:rPr lang="ja-JP" altLang="en-US" sz="1100" b="1" dirty="0" smtClean="0">
                <a:latin typeface="Meiryo UI" panose="020B0604030504040204" pitchFamily="50" charset="-128"/>
                <a:ea typeface="Meiryo UI" panose="020B0604030504040204" pitchFamily="50" charset="-128"/>
              </a:rPr>
              <a:t>校区</a:t>
            </a:r>
            <a:endParaRPr lang="en-US" altLang="ja-JP" sz="1100" b="1" dirty="0" smtClean="0">
              <a:latin typeface="Meiryo UI" panose="020B0604030504040204" pitchFamily="50" charset="-128"/>
              <a:ea typeface="Meiryo UI" panose="020B0604030504040204" pitchFamily="50" charset="-128"/>
            </a:endParaRPr>
          </a:p>
          <a:p>
            <a:pPr algn="ctr"/>
            <a:r>
              <a:rPr lang="ja-JP" altLang="en-US" sz="1200" b="1" dirty="0" smtClean="0">
                <a:latin typeface="Meiryo UI" panose="020B0604030504040204" pitchFamily="50" charset="-128"/>
                <a:ea typeface="Meiryo UI" panose="020B0604030504040204" pitchFamily="50" charset="-128"/>
              </a:rPr>
              <a:t>（摂津市）</a:t>
            </a:r>
            <a:endParaRPr lang="ja-JP" altLang="en-US" sz="1200" b="1" dirty="0">
              <a:latin typeface="Meiryo UI" panose="020B0604030504040204" pitchFamily="50" charset="-128"/>
              <a:ea typeface="Meiryo UI" panose="020B0604030504040204" pitchFamily="50" charset="-128"/>
            </a:endParaRPr>
          </a:p>
        </p:txBody>
      </p:sp>
      <p:sp>
        <p:nvSpPr>
          <p:cNvPr id="59" name="正方形/長方形 58"/>
          <p:cNvSpPr/>
          <p:nvPr/>
        </p:nvSpPr>
        <p:spPr>
          <a:xfrm>
            <a:off x="5291457" y="10871989"/>
            <a:ext cx="2648933" cy="461665"/>
          </a:xfrm>
          <a:prstGeom prst="rect">
            <a:avLst/>
          </a:prstGeom>
        </p:spPr>
        <p:txBody>
          <a:bodyPr wrap="square">
            <a:spAutoFit/>
          </a:bodyPr>
          <a:lstStyle/>
          <a:p>
            <a:pPr algn="ctr"/>
            <a:r>
              <a:rPr lang="zh-TW" altLang="en-US" sz="1200" b="1" dirty="0">
                <a:latin typeface="Meiryo UI" panose="020B0604030504040204" pitchFamily="50" charset="-128"/>
                <a:ea typeface="Meiryo UI" panose="020B0604030504040204" pitchFamily="50" charset="-128"/>
              </a:rPr>
              <a:t>友渕地域活動協</a:t>
            </a:r>
            <a:r>
              <a:rPr lang="zh-TW" altLang="en-US" sz="1200" b="1" dirty="0" smtClean="0">
                <a:latin typeface="Meiryo UI" panose="020B0604030504040204" pitchFamily="50" charset="-128"/>
                <a:ea typeface="Meiryo UI" panose="020B0604030504040204" pitchFamily="50" charset="-128"/>
              </a:rPr>
              <a:t>議会</a:t>
            </a:r>
            <a:endParaRPr lang="en-US" altLang="zh-TW" sz="1200" b="1" dirty="0" smtClean="0">
              <a:latin typeface="Meiryo UI" panose="020B0604030504040204" pitchFamily="50" charset="-128"/>
              <a:ea typeface="Meiryo UI" panose="020B0604030504040204" pitchFamily="50" charset="-128"/>
            </a:endParaRPr>
          </a:p>
          <a:p>
            <a:pPr algn="ctr"/>
            <a:r>
              <a:rPr lang="ja-JP" altLang="en-US" sz="1200" b="1" dirty="0" smtClean="0">
                <a:latin typeface="Meiryo UI" panose="020B0604030504040204" pitchFamily="50" charset="-128"/>
                <a:ea typeface="Meiryo UI" panose="020B0604030504040204" pitchFamily="50" charset="-128"/>
              </a:rPr>
              <a:t>（</a:t>
            </a:r>
            <a:r>
              <a:rPr lang="zh-TW" altLang="en-US" sz="1200" b="1" dirty="0" smtClean="0">
                <a:latin typeface="Meiryo UI" panose="020B0604030504040204" pitchFamily="50" charset="-128"/>
                <a:ea typeface="Meiryo UI" panose="020B0604030504040204" pitchFamily="50" charset="-128"/>
              </a:rPr>
              <a:t>大阪市都島区</a:t>
            </a:r>
            <a:r>
              <a:rPr lang="ja-JP" altLang="en-US" sz="1200" b="1" dirty="0" smtClean="0">
                <a:latin typeface="Meiryo UI" panose="020B0604030504040204" pitchFamily="50" charset="-128"/>
                <a:ea typeface="Meiryo UI" panose="020B0604030504040204" pitchFamily="50" charset="-128"/>
              </a:rPr>
              <a:t>）</a:t>
            </a:r>
            <a:endParaRPr lang="en-US" altLang="zh-TW" sz="1200" b="1" dirty="0" smtClean="0">
              <a:latin typeface="Meiryo UI" panose="020B0604030504040204" pitchFamily="50" charset="-128"/>
              <a:ea typeface="Meiryo UI" panose="020B0604030504040204" pitchFamily="50" charset="-128"/>
            </a:endParaRPr>
          </a:p>
        </p:txBody>
      </p:sp>
      <p:sp>
        <p:nvSpPr>
          <p:cNvPr id="60" name="正方形/長方形 59"/>
          <p:cNvSpPr/>
          <p:nvPr/>
        </p:nvSpPr>
        <p:spPr>
          <a:xfrm>
            <a:off x="8004659" y="10907396"/>
            <a:ext cx="2518273" cy="415498"/>
          </a:xfrm>
          <a:prstGeom prst="rect">
            <a:avLst/>
          </a:prstGeom>
        </p:spPr>
        <p:txBody>
          <a:bodyPr wrap="square">
            <a:spAutoFit/>
          </a:bodyPr>
          <a:lstStyle/>
          <a:p>
            <a:pPr algn="dist"/>
            <a:r>
              <a:rPr lang="ja-JP" altLang="en-US" sz="900" b="1" dirty="0">
                <a:latin typeface="Meiryo UI" panose="020B0604030504040204" pitchFamily="50" charset="-128"/>
                <a:ea typeface="Meiryo UI" panose="020B0604030504040204" pitchFamily="50" charset="-128"/>
              </a:rPr>
              <a:t>阿倍野小学校区あべのはぐくみ</a:t>
            </a:r>
            <a:r>
              <a:rPr lang="ja-JP" altLang="en-US" sz="900" b="1" dirty="0" smtClean="0">
                <a:latin typeface="Meiryo UI" panose="020B0604030504040204" pitchFamily="50" charset="-128"/>
                <a:ea typeface="Meiryo UI" panose="020B0604030504040204" pitchFamily="50" charset="-128"/>
              </a:rPr>
              <a:t>ネット見守り隊</a:t>
            </a:r>
            <a:r>
              <a:rPr lang="ja-JP" altLang="en-US" sz="900" b="1" dirty="0">
                <a:latin typeface="Meiryo UI" panose="020B0604030504040204" pitchFamily="50" charset="-128"/>
                <a:ea typeface="Meiryo UI" panose="020B0604030504040204" pitchFamily="50" charset="-128"/>
              </a:rPr>
              <a:t>	</a:t>
            </a:r>
            <a:endParaRPr lang="en-US" altLang="ja-JP" sz="900" b="1" dirty="0" smtClean="0">
              <a:latin typeface="Meiryo UI" panose="020B0604030504040204" pitchFamily="50" charset="-128"/>
              <a:ea typeface="Meiryo UI" panose="020B0604030504040204" pitchFamily="50" charset="-128"/>
            </a:endParaRPr>
          </a:p>
          <a:p>
            <a:pPr algn="ctr"/>
            <a:r>
              <a:rPr lang="ja-JP" altLang="en-US" sz="1200" b="1" dirty="0" smtClean="0">
                <a:latin typeface="Meiryo UI" panose="020B0604030504040204" pitchFamily="50" charset="-128"/>
                <a:ea typeface="Meiryo UI" panose="020B0604030504040204" pitchFamily="50" charset="-128"/>
              </a:rPr>
              <a:t>（大阪市阿倍野区）</a:t>
            </a:r>
            <a:endParaRPr lang="ja-JP" altLang="en-US" sz="1200" b="1" dirty="0">
              <a:latin typeface="Meiryo UI" panose="020B0604030504040204" pitchFamily="50" charset="-128"/>
              <a:ea typeface="Meiryo UI" panose="020B0604030504040204" pitchFamily="50" charset="-128"/>
            </a:endParaRPr>
          </a:p>
        </p:txBody>
      </p:sp>
      <p:pic>
        <p:nvPicPr>
          <p:cNvPr id="51" name="図 50" descr="D:\ShimizuKoh\Desktop\写真関係\青パト東大阪市成和地区写真\P1030067.JPG"/>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bwMode="auto">
          <a:xfrm>
            <a:off x="423995" y="1201109"/>
            <a:ext cx="2880000" cy="1620000"/>
          </a:xfrm>
          <a:prstGeom prst="rect">
            <a:avLst/>
          </a:prstGeom>
          <a:noFill/>
          <a:ln>
            <a:noFill/>
          </a:ln>
        </p:spPr>
      </p:pic>
      <p:pic>
        <p:nvPicPr>
          <p:cNvPr id="2050" name="Picture 2" descr="押しピン"/>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757085" y="898573"/>
            <a:ext cx="273229" cy="43989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2" name="図 51" descr="D:\ShimizuKoh\Desktop\写真関係\羽衣学園ジョグパト\30.12.17\IMG_0913.JPG"/>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bwMode="auto">
          <a:xfrm>
            <a:off x="3893846" y="1196111"/>
            <a:ext cx="2880000" cy="1620000"/>
          </a:xfrm>
          <a:prstGeom prst="rect">
            <a:avLst/>
          </a:prstGeom>
          <a:noFill/>
          <a:ln>
            <a:noFill/>
          </a:ln>
        </p:spPr>
      </p:pic>
      <p:pic>
        <p:nvPicPr>
          <p:cNvPr id="35" name="Picture 2" descr="押しピン"/>
          <p:cNvPicPr>
            <a:picLocks noChangeAspect="1" noChangeArrowheads="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5197232" y="1019812"/>
            <a:ext cx="273229" cy="43989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1" name="図 60"/>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419929" y="5432579"/>
            <a:ext cx="2880000" cy="1620000"/>
          </a:xfrm>
          <a:prstGeom prst="rect">
            <a:avLst/>
          </a:prstGeom>
          <a:ln>
            <a:noFill/>
          </a:ln>
        </p:spPr>
      </p:pic>
      <p:pic>
        <p:nvPicPr>
          <p:cNvPr id="37" name="Picture 2" descr="押しピン"/>
          <p:cNvPicPr>
            <a:picLocks noChangeAspect="1" noChangeArrowheads="1"/>
          </p:cNvPicPr>
          <p:nvPr/>
        </p:nvPicPr>
        <p:blipFill rotWithShape="1">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673205" y="5127921"/>
            <a:ext cx="273229" cy="43989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2" name="図 61" descr="F:\DCIM\104_PANA\P1040362.JPG"/>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bwMode="auto">
          <a:xfrm>
            <a:off x="3851457" y="5432579"/>
            <a:ext cx="2880000" cy="1620000"/>
          </a:xfrm>
          <a:prstGeom prst="rect">
            <a:avLst/>
          </a:prstGeom>
          <a:noFill/>
          <a:ln>
            <a:noFill/>
          </a:ln>
        </p:spPr>
      </p:pic>
      <p:pic>
        <p:nvPicPr>
          <p:cNvPr id="38" name="Picture 2" descr="押しピン"/>
          <p:cNvPicPr>
            <a:picLocks noChangeAspect="1" noChangeArrowheads="1"/>
          </p:cNvPicPr>
          <p:nvPr/>
        </p:nvPicPr>
        <p:blipFill rotWithShape="1">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5210085" y="5248610"/>
            <a:ext cx="273229" cy="43989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3" name="図 62" descr="F:\DCIM\104_PANA\P1040361.JPG"/>
          <p:cNvPicPr>
            <a:picLocks noChangeAspect="1"/>
          </p:cNvPicPr>
          <p:nvPr/>
        </p:nvPicPr>
        <p:blipFill rotWithShape="1">
          <a:blip r:embed="rId18" cstate="print">
            <a:extLst>
              <a:ext uri="{28A0092B-C50C-407E-A947-70E740481C1C}">
                <a14:useLocalDpi xmlns:a14="http://schemas.microsoft.com/office/drawing/2010/main" val="0"/>
              </a:ext>
            </a:extLst>
          </a:blip>
          <a:srcRect/>
          <a:stretch/>
        </p:blipFill>
        <p:spPr bwMode="auto">
          <a:xfrm>
            <a:off x="7304568" y="5435750"/>
            <a:ext cx="2880000" cy="1620000"/>
          </a:xfrm>
          <a:prstGeom prst="rect">
            <a:avLst/>
          </a:prstGeom>
          <a:noFill/>
          <a:ln>
            <a:noFill/>
          </a:ln>
        </p:spPr>
      </p:pic>
      <p:pic>
        <p:nvPicPr>
          <p:cNvPr id="39" name="Picture 2" descr="押しピン"/>
          <p:cNvPicPr>
            <a:picLocks noChangeAspect="1" noChangeArrowheads="1"/>
          </p:cNvPicPr>
          <p:nvPr/>
        </p:nvPicPr>
        <p:blipFill rotWithShape="1">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8564300" y="5127921"/>
            <a:ext cx="273229" cy="43989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4" name="Picture 2"/>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bwMode="auto">
          <a:xfrm>
            <a:off x="414634" y="9622019"/>
            <a:ext cx="2160000" cy="1215000"/>
          </a:xfrm>
          <a:prstGeom prst="rect">
            <a:avLst/>
          </a:prstGeom>
          <a:noFill/>
          <a:ln>
            <a:noFill/>
          </a:ln>
          <a:extLst/>
        </p:spPr>
      </p:pic>
      <p:pic>
        <p:nvPicPr>
          <p:cNvPr id="42" name="Picture 2" descr="押しピン"/>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334952" y="9304886"/>
            <a:ext cx="273229" cy="43989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5" name="図 64"/>
          <p:cNvPicPr>
            <a:picLocks noChangeAspect="1"/>
          </p:cNvPicPr>
          <p:nvPr/>
        </p:nvPicPr>
        <p:blipFill rotWithShape="1">
          <a:blip r:embed="rId21" cstate="print">
            <a:extLst>
              <a:ext uri="{28A0092B-C50C-407E-A947-70E740481C1C}">
                <a14:useLocalDpi xmlns:a14="http://schemas.microsoft.com/office/drawing/2010/main" val="0"/>
              </a:ext>
            </a:extLst>
          </a:blip>
          <a:srcRect/>
          <a:stretch/>
        </p:blipFill>
        <p:spPr>
          <a:xfrm>
            <a:off x="2975278" y="9627500"/>
            <a:ext cx="2160000" cy="1215000"/>
          </a:xfrm>
          <a:prstGeom prst="rect">
            <a:avLst/>
          </a:prstGeom>
        </p:spPr>
      </p:pic>
      <p:pic>
        <p:nvPicPr>
          <p:cNvPr id="41" name="Picture 2" descr="押しピン"/>
          <p:cNvPicPr>
            <a:picLocks noChangeAspect="1" noChangeArrowheads="1"/>
          </p:cNvPicPr>
          <p:nvPr/>
        </p:nvPicPr>
        <p:blipFill rotWithShape="1">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3969125" y="9276507"/>
            <a:ext cx="273229" cy="43989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7" name="図 66"/>
          <p:cNvPicPr>
            <a:picLocks noChangeAspect="1"/>
          </p:cNvPicPr>
          <p:nvPr/>
        </p:nvPicPr>
        <p:blipFill rotWithShape="1">
          <a:blip r:embed="rId23" cstate="print">
            <a:extLst>
              <a:ext uri="{28A0092B-C50C-407E-A947-70E740481C1C}">
                <a14:useLocalDpi xmlns:a14="http://schemas.microsoft.com/office/drawing/2010/main" val="0"/>
              </a:ext>
            </a:extLst>
          </a:blip>
          <a:srcRect l="7358" t="15435" r="1361" b="14526"/>
          <a:stretch/>
        </p:blipFill>
        <p:spPr>
          <a:xfrm>
            <a:off x="5535923" y="9610348"/>
            <a:ext cx="2160000" cy="1215000"/>
          </a:xfrm>
          <a:prstGeom prst="rect">
            <a:avLst/>
          </a:prstGeom>
        </p:spPr>
      </p:pic>
      <p:pic>
        <p:nvPicPr>
          <p:cNvPr id="40" name="Picture 2" descr="押しピン"/>
          <p:cNvPicPr>
            <a:picLocks noChangeAspect="1" noChangeArrowheads="1"/>
          </p:cNvPicPr>
          <p:nvPr/>
        </p:nvPicPr>
        <p:blipFill rotWithShape="1">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6446328" y="9276507"/>
            <a:ext cx="273229" cy="43989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8" name="図 67"/>
          <p:cNvPicPr>
            <a:picLocks noChangeAspect="1"/>
          </p:cNvPicPr>
          <p:nvPr/>
        </p:nvPicPr>
        <p:blipFill rotWithShape="1">
          <a:blip r:embed="rId25" cstate="print">
            <a:extLst>
              <a:ext uri="{28A0092B-C50C-407E-A947-70E740481C1C}">
                <a14:useLocalDpi xmlns:a14="http://schemas.microsoft.com/office/drawing/2010/main" val="0"/>
              </a:ext>
            </a:extLst>
          </a:blip>
          <a:srcRect/>
          <a:stretch/>
        </p:blipFill>
        <p:spPr>
          <a:xfrm>
            <a:off x="8096567" y="9627500"/>
            <a:ext cx="2160000" cy="1215000"/>
          </a:xfrm>
          <a:prstGeom prst="rect">
            <a:avLst/>
          </a:prstGeom>
        </p:spPr>
      </p:pic>
      <p:pic>
        <p:nvPicPr>
          <p:cNvPr id="44" name="Picture 2" descr="押しピン"/>
          <p:cNvPicPr>
            <a:picLocks noChangeAspect="1" noChangeArrowheads="1"/>
          </p:cNvPicPr>
          <p:nvPr/>
        </p:nvPicPr>
        <p:blipFill rotWithShape="1">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8941189" y="9276507"/>
            <a:ext cx="273229" cy="43989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9" name="図 68"/>
          <p:cNvPicPr>
            <a:picLocks noChangeAspect="1"/>
          </p:cNvPicPr>
          <p:nvPr/>
        </p:nvPicPr>
        <p:blipFill rotWithShape="1">
          <a:blip r:embed="rId26" cstate="print">
            <a:extLst>
              <a:ext uri="{28A0092B-C50C-407E-A947-70E740481C1C}">
                <a14:useLocalDpi xmlns:a14="http://schemas.microsoft.com/office/drawing/2010/main" val="0"/>
              </a:ext>
            </a:extLst>
          </a:blip>
          <a:srcRect t="9697" b="9697"/>
          <a:stretch/>
        </p:blipFill>
        <p:spPr bwMode="auto">
          <a:xfrm>
            <a:off x="7327875" y="1201981"/>
            <a:ext cx="2880000" cy="1620000"/>
          </a:xfrm>
          <a:prstGeom prst="rect">
            <a:avLst/>
          </a:prstGeom>
          <a:noFill/>
          <a:ln>
            <a:noFill/>
          </a:ln>
        </p:spPr>
      </p:pic>
      <p:pic>
        <p:nvPicPr>
          <p:cNvPr id="36" name="Picture 2" descr="押しピン"/>
          <p:cNvPicPr>
            <a:picLocks noChangeAspect="1" noChangeArrowheads="1"/>
          </p:cNvPicPr>
          <p:nvPr/>
        </p:nvPicPr>
        <p:blipFill rotWithShape="1">
          <a:blip r:embed="rId2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8564299" y="1023769"/>
            <a:ext cx="273229" cy="43989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337567" y="3344557"/>
            <a:ext cx="3132000" cy="1508105"/>
          </a:xfrm>
          <a:prstGeom prst="rect">
            <a:avLst/>
          </a:prstGeom>
        </p:spPr>
        <p:txBody>
          <a:bodyPr wrap="square">
            <a:spAutoFit/>
          </a:bodyPr>
          <a:lstStyle/>
          <a:p>
            <a:r>
              <a:rPr lang="ja-JP" altLang="en-US" sz="1150" dirty="0" smtClean="0">
                <a:latin typeface="Meiryo UI" panose="020B0604030504040204" pitchFamily="50" charset="-128"/>
                <a:ea typeface="Meiryo UI" panose="020B0604030504040204" pitchFamily="50" charset="-128"/>
              </a:rPr>
              <a:t>　「</a:t>
            </a:r>
            <a:r>
              <a:rPr lang="ja-JP" altLang="en-US" sz="1150" dirty="0">
                <a:latin typeface="Meiryo UI" panose="020B0604030504040204" pitchFamily="50" charset="-128"/>
                <a:ea typeface="Meiryo UI" panose="020B0604030504040204" pitchFamily="50" charset="-128"/>
              </a:rPr>
              <a:t>自分達の町は自分で守る」といった熱い思いを持って、地域安全センターを中心に青色防犯パトロール活動等の防犯警戒を行っている団体</a:t>
            </a:r>
            <a:r>
              <a:rPr lang="ja-JP" altLang="en-US" sz="1150" dirty="0" smtClean="0">
                <a:latin typeface="Meiryo UI" panose="020B0604030504040204" pitchFamily="50" charset="-128"/>
                <a:ea typeface="Meiryo UI" panose="020B0604030504040204" pitchFamily="50" charset="-128"/>
              </a:rPr>
              <a:t>で</a:t>
            </a:r>
            <a:r>
              <a:rPr lang="ja-JP" altLang="en-US" sz="1150" dirty="0">
                <a:latin typeface="Meiryo UI" panose="020B0604030504040204" pitchFamily="50" charset="-128"/>
                <a:ea typeface="Meiryo UI" panose="020B0604030504040204" pitchFamily="50" charset="-128"/>
              </a:rPr>
              <a:t>す。安まちメールや犯罪発生マップの分析により、地区の犯罪発生状況の統計データを独自で作成し、パトロール活動に活かしており、市内の青色防犯パトロールの団体の模範的な存在で地域防犯力向上</a:t>
            </a:r>
            <a:r>
              <a:rPr lang="ja-JP" altLang="en-US" sz="1150" dirty="0" smtClean="0">
                <a:latin typeface="Meiryo UI" panose="020B0604030504040204" pitchFamily="50" charset="-128"/>
                <a:ea typeface="Meiryo UI" panose="020B0604030504040204" pitchFamily="50" charset="-128"/>
              </a:rPr>
              <a:t>に貢献をしています。</a:t>
            </a:r>
            <a:endParaRPr lang="en-US" altLang="ja-JP" sz="1150" dirty="0" smtClean="0">
              <a:latin typeface="Meiryo UI" panose="020B0604030504040204" pitchFamily="50" charset="-128"/>
              <a:ea typeface="Meiryo UI" panose="020B0604030504040204" pitchFamily="50" charset="-128"/>
            </a:endParaRPr>
          </a:p>
        </p:txBody>
      </p:sp>
      <p:sp>
        <p:nvSpPr>
          <p:cNvPr id="7" name="正方形/長方形 6"/>
          <p:cNvSpPr/>
          <p:nvPr/>
        </p:nvSpPr>
        <p:spPr>
          <a:xfrm>
            <a:off x="3767846" y="3344370"/>
            <a:ext cx="3132000" cy="1508105"/>
          </a:xfrm>
          <a:prstGeom prst="rect">
            <a:avLst/>
          </a:prstGeom>
        </p:spPr>
        <p:txBody>
          <a:bodyPr wrap="square">
            <a:spAutoFit/>
          </a:bodyPr>
          <a:lstStyle/>
          <a:p>
            <a:r>
              <a:rPr lang="ja-JP" altLang="en-US" sz="1150" dirty="0" smtClean="0">
                <a:latin typeface="Meiryo UI" panose="020B0604030504040204" pitchFamily="50" charset="-128"/>
                <a:ea typeface="Meiryo UI" panose="020B0604030504040204" pitchFamily="50" charset="-128"/>
              </a:rPr>
              <a:t>　小学校</a:t>
            </a:r>
            <a:r>
              <a:rPr lang="ja-JP" altLang="en-US" sz="1150" dirty="0">
                <a:latin typeface="Meiryo UI" panose="020B0604030504040204" pitchFamily="50" charset="-128"/>
                <a:ea typeface="Meiryo UI" panose="020B0604030504040204" pitchFamily="50" charset="-128"/>
              </a:rPr>
              <a:t>の下校時間にあわせて、各小学校区をクラブ活動単位でジョギングをしながら行うパトロール活動（通称ジョグパト）を行い地域の防犯活動に取り組んで</a:t>
            </a:r>
            <a:r>
              <a:rPr lang="ja-JP" altLang="en-US" sz="1150" dirty="0" smtClean="0">
                <a:latin typeface="Meiryo UI" panose="020B0604030504040204" pitchFamily="50" charset="-128"/>
                <a:ea typeface="Meiryo UI" panose="020B0604030504040204" pitchFamily="50" charset="-128"/>
              </a:rPr>
              <a:t>います。学生</a:t>
            </a:r>
            <a:r>
              <a:rPr lang="ja-JP" altLang="en-US" sz="1150" dirty="0">
                <a:latin typeface="Meiryo UI" panose="020B0604030504040204" pitchFamily="50" charset="-128"/>
                <a:ea typeface="Meiryo UI" panose="020B0604030504040204" pitchFamily="50" charset="-128"/>
              </a:rPr>
              <a:t>自ら、地区の会合に参加したり、活動マップの作成を</a:t>
            </a:r>
            <a:r>
              <a:rPr lang="ja-JP" altLang="en-US" sz="1150" dirty="0" smtClean="0">
                <a:latin typeface="Meiryo UI" panose="020B0604030504040204" pitchFamily="50" charset="-128"/>
                <a:ea typeface="Meiryo UI" panose="020B0604030504040204" pitchFamily="50" charset="-128"/>
              </a:rPr>
              <a:t>行ったり</a:t>
            </a:r>
            <a:r>
              <a:rPr lang="ja-JP" altLang="en-US" sz="1150" dirty="0">
                <a:latin typeface="Meiryo UI" panose="020B0604030504040204" pitchFamily="50" charset="-128"/>
                <a:ea typeface="Meiryo UI" panose="020B0604030504040204" pitchFamily="50" charset="-128"/>
              </a:rPr>
              <a:t>するなどして防犯意識の向上に</a:t>
            </a:r>
            <a:r>
              <a:rPr lang="ja-JP" altLang="en-US" sz="1150" dirty="0" smtClean="0">
                <a:latin typeface="Meiryo UI" panose="020B0604030504040204" pitchFamily="50" charset="-128"/>
                <a:ea typeface="Meiryo UI" panose="020B0604030504040204" pitchFamily="50" charset="-128"/>
              </a:rPr>
              <a:t>努め、</a:t>
            </a:r>
            <a:r>
              <a:rPr lang="ja-JP" altLang="en-US" sz="1150" dirty="0">
                <a:latin typeface="Meiryo UI" panose="020B0604030504040204" pitchFamily="50" charset="-128"/>
                <a:ea typeface="Meiryo UI" panose="020B0604030504040204" pitchFamily="50" charset="-128"/>
              </a:rPr>
              <a:t>ジョグパト中に地域の方に挨拶をすることで</a:t>
            </a:r>
            <a:r>
              <a:rPr lang="ja-JP" altLang="en-US" sz="1150" dirty="0" smtClean="0">
                <a:latin typeface="Meiryo UI" panose="020B0604030504040204" pitchFamily="50" charset="-128"/>
                <a:ea typeface="Meiryo UI" panose="020B0604030504040204" pitchFamily="50" charset="-128"/>
              </a:rPr>
              <a:t>、防犯</a:t>
            </a:r>
            <a:r>
              <a:rPr lang="ja-JP" altLang="en-US" sz="1150" dirty="0">
                <a:latin typeface="Meiryo UI" panose="020B0604030504040204" pitchFamily="50" charset="-128"/>
                <a:ea typeface="Meiryo UI" panose="020B0604030504040204" pitchFamily="50" charset="-128"/>
              </a:rPr>
              <a:t>に関する様々な活動を実践して地域の安全安心</a:t>
            </a:r>
            <a:r>
              <a:rPr lang="ja-JP" altLang="en-US" sz="1150" dirty="0" smtClean="0">
                <a:latin typeface="Meiryo UI" panose="020B0604030504040204" pitchFamily="50" charset="-128"/>
                <a:ea typeface="Meiryo UI" panose="020B0604030504040204" pitchFamily="50" charset="-128"/>
              </a:rPr>
              <a:t>に貢献</a:t>
            </a:r>
            <a:r>
              <a:rPr lang="ja-JP" altLang="en-US" sz="1150" dirty="0">
                <a:latin typeface="Meiryo UI" panose="020B0604030504040204" pitchFamily="50" charset="-128"/>
                <a:ea typeface="Meiryo UI" panose="020B0604030504040204" pitchFamily="50" charset="-128"/>
              </a:rPr>
              <a:t>を</a:t>
            </a:r>
            <a:r>
              <a:rPr lang="ja-JP" altLang="en-US" sz="1150" dirty="0" smtClean="0">
                <a:latin typeface="Meiryo UI" panose="020B0604030504040204" pitchFamily="50" charset="-128"/>
                <a:ea typeface="Meiryo UI" panose="020B0604030504040204" pitchFamily="50" charset="-128"/>
              </a:rPr>
              <a:t>しています。</a:t>
            </a:r>
            <a:endParaRPr lang="ja-JP" altLang="en-US" sz="1150" dirty="0">
              <a:latin typeface="Meiryo UI" panose="020B0604030504040204" pitchFamily="50" charset="-128"/>
              <a:ea typeface="Meiryo UI" panose="020B0604030504040204" pitchFamily="50" charset="-128"/>
            </a:endParaRPr>
          </a:p>
        </p:txBody>
      </p:sp>
      <p:sp>
        <p:nvSpPr>
          <p:cNvPr id="10" name="正方形/長方形 9"/>
          <p:cNvSpPr/>
          <p:nvPr/>
        </p:nvSpPr>
        <p:spPr>
          <a:xfrm>
            <a:off x="7201810" y="3343895"/>
            <a:ext cx="3132000" cy="1331134"/>
          </a:xfrm>
          <a:prstGeom prst="rect">
            <a:avLst/>
          </a:prstGeom>
        </p:spPr>
        <p:txBody>
          <a:bodyPr wrap="square">
            <a:spAutoFit/>
          </a:bodyPr>
          <a:lstStyle/>
          <a:p>
            <a:r>
              <a:rPr lang="ja-JP" altLang="en-US" sz="1150" dirty="0" smtClean="0">
                <a:latin typeface="Meiryo UI" panose="020B0604030504040204" pitchFamily="50" charset="-128"/>
                <a:ea typeface="Meiryo UI" panose="020B0604030504040204" pitchFamily="50" charset="-128"/>
              </a:rPr>
              <a:t>　子ども</a:t>
            </a:r>
            <a:r>
              <a:rPr lang="ja-JP" altLang="en-US" sz="1150" dirty="0">
                <a:latin typeface="Meiryo UI" panose="020B0604030504040204" pitchFamily="50" charset="-128"/>
                <a:ea typeface="Meiryo UI" panose="020B0604030504040204" pitchFamily="50" charset="-128"/>
              </a:rPr>
              <a:t>が安全に登下校できる地域づくりを目指して、登下校時における見守り活動のほか、警察や行政、学校等と連携して、合同パトロールなども行って</a:t>
            </a:r>
            <a:r>
              <a:rPr lang="ja-JP" altLang="en-US" sz="1150" dirty="0" smtClean="0">
                <a:latin typeface="Meiryo UI" panose="020B0604030504040204" pitchFamily="50" charset="-128"/>
                <a:ea typeface="Meiryo UI" panose="020B0604030504040204" pitchFamily="50" charset="-128"/>
              </a:rPr>
              <a:t>いま</a:t>
            </a:r>
            <a:r>
              <a:rPr lang="ja-JP" altLang="en-US" sz="1150" dirty="0">
                <a:latin typeface="Meiryo UI" panose="020B0604030504040204" pitchFamily="50" charset="-128"/>
                <a:ea typeface="Meiryo UI" panose="020B0604030504040204" pitchFamily="50" charset="-128"/>
              </a:rPr>
              <a:t>す</a:t>
            </a:r>
            <a:r>
              <a:rPr lang="ja-JP" altLang="en-US" sz="1150" dirty="0" smtClean="0">
                <a:latin typeface="Meiryo UI" panose="020B0604030504040204" pitchFamily="50" charset="-128"/>
                <a:ea typeface="Meiryo UI" panose="020B0604030504040204" pitchFamily="50" charset="-128"/>
              </a:rPr>
              <a:t>。青色</a:t>
            </a:r>
            <a:r>
              <a:rPr lang="ja-JP" altLang="en-US" sz="1150" dirty="0">
                <a:latin typeface="Meiryo UI" panose="020B0604030504040204" pitchFamily="50" charset="-128"/>
                <a:ea typeface="Meiryo UI" panose="020B0604030504040204" pitchFamily="50" charset="-128"/>
              </a:rPr>
              <a:t>防犯パトロール活動は、朝・昼・晩の</a:t>
            </a:r>
            <a:r>
              <a:rPr lang="en-US" altLang="ja-JP" sz="1150" dirty="0">
                <a:latin typeface="Meiryo UI" panose="020B0604030504040204" pitchFamily="50" charset="-128"/>
                <a:ea typeface="Meiryo UI" panose="020B0604030504040204" pitchFamily="50" charset="-128"/>
              </a:rPr>
              <a:t>3</a:t>
            </a:r>
            <a:r>
              <a:rPr lang="ja-JP" altLang="en-US" sz="1150" dirty="0">
                <a:latin typeface="Meiryo UI" panose="020B0604030504040204" pitchFamily="50" charset="-128"/>
                <a:ea typeface="Meiryo UI" panose="020B0604030504040204" pitchFamily="50" charset="-128"/>
              </a:rPr>
              <a:t>回行っており、月に</a:t>
            </a:r>
            <a:r>
              <a:rPr lang="en-US" altLang="ja-JP" sz="1150" dirty="0">
                <a:latin typeface="Meiryo UI" panose="020B0604030504040204" pitchFamily="50" charset="-128"/>
                <a:ea typeface="Meiryo UI" panose="020B0604030504040204" pitchFamily="50" charset="-128"/>
              </a:rPr>
              <a:t>1</a:t>
            </a:r>
            <a:r>
              <a:rPr lang="ja-JP" altLang="en-US" sz="1150" dirty="0">
                <a:latin typeface="Meiryo UI" panose="020B0604030504040204" pitchFamily="50" charset="-128"/>
                <a:ea typeface="Meiryo UI" panose="020B0604030504040204" pitchFamily="50" charset="-128"/>
              </a:rPr>
              <a:t>回は市内の青パト隊、警察</a:t>
            </a:r>
            <a:r>
              <a:rPr lang="ja-JP" altLang="en-US" sz="1150" dirty="0" smtClean="0">
                <a:latin typeface="Meiryo UI" panose="020B0604030504040204" pitchFamily="50" charset="-128"/>
                <a:ea typeface="Meiryo UI" panose="020B0604030504040204" pitchFamily="50" charset="-128"/>
              </a:rPr>
              <a:t>と会合</a:t>
            </a:r>
            <a:r>
              <a:rPr lang="ja-JP" altLang="en-US" sz="1150" dirty="0">
                <a:latin typeface="Meiryo UI" panose="020B0604030504040204" pitchFamily="50" charset="-128"/>
                <a:ea typeface="Meiryo UI" panose="020B0604030504040204" pitchFamily="50" charset="-128"/>
              </a:rPr>
              <a:t>を持ち、危険個所等を共有するなどして、効果的な地区の犯罪発生抑止活動を行って</a:t>
            </a:r>
            <a:r>
              <a:rPr lang="ja-JP" altLang="en-US" sz="1150" dirty="0" smtClean="0">
                <a:latin typeface="Meiryo UI" panose="020B0604030504040204" pitchFamily="50" charset="-128"/>
                <a:ea typeface="Meiryo UI" panose="020B0604030504040204" pitchFamily="50" charset="-128"/>
              </a:rPr>
              <a:t>います。</a:t>
            </a:r>
            <a:endParaRPr lang="ja-JP" altLang="en-US" sz="1150" dirty="0">
              <a:latin typeface="Meiryo UI" panose="020B0604030504040204" pitchFamily="50" charset="-128"/>
              <a:ea typeface="Meiryo UI" panose="020B0604030504040204" pitchFamily="50" charset="-128"/>
            </a:endParaRPr>
          </a:p>
        </p:txBody>
      </p:sp>
      <p:sp>
        <p:nvSpPr>
          <p:cNvPr id="11" name="正方形/長方形 10"/>
          <p:cNvSpPr/>
          <p:nvPr/>
        </p:nvSpPr>
        <p:spPr>
          <a:xfrm>
            <a:off x="293929" y="7559675"/>
            <a:ext cx="3132000" cy="1508105"/>
          </a:xfrm>
          <a:prstGeom prst="rect">
            <a:avLst/>
          </a:prstGeom>
        </p:spPr>
        <p:txBody>
          <a:bodyPr wrap="square">
            <a:spAutoFit/>
          </a:bodyPr>
          <a:lstStyle/>
          <a:p>
            <a:r>
              <a:rPr lang="ja-JP" altLang="en-US" sz="1150" dirty="0" smtClean="0">
                <a:latin typeface="Meiryo UI" panose="020B0604030504040204" pitchFamily="50" charset="-128"/>
                <a:ea typeface="Meiryo UI" panose="020B0604030504040204" pitchFamily="50" charset="-128"/>
              </a:rPr>
              <a:t>　「</a:t>
            </a:r>
            <a:r>
              <a:rPr lang="ja-JP" altLang="en-US" sz="1150" dirty="0">
                <a:latin typeface="Meiryo UI" panose="020B0604030504040204" pitchFamily="50" charset="-128"/>
                <a:ea typeface="Meiryo UI" panose="020B0604030504040204" pitchFamily="50" charset="-128"/>
              </a:rPr>
              <a:t>できる人が　できる時間に　できる場所」をモットーに</a:t>
            </a:r>
            <a:r>
              <a:rPr lang="ja-JP" altLang="en-US" sz="1150" dirty="0" smtClean="0">
                <a:latin typeface="Meiryo UI" panose="020B0604030504040204" pitchFamily="50" charset="-128"/>
                <a:ea typeface="Meiryo UI" panose="020B0604030504040204" pitchFamily="50" charset="-128"/>
              </a:rPr>
              <a:t>して活動</a:t>
            </a:r>
            <a:r>
              <a:rPr lang="ja-JP" altLang="en-US" sz="1150" dirty="0">
                <a:latin typeface="Meiryo UI" panose="020B0604030504040204" pitchFamily="50" charset="-128"/>
                <a:ea typeface="Meiryo UI" panose="020B0604030504040204" pitchFamily="50" charset="-128"/>
              </a:rPr>
              <a:t>を</a:t>
            </a:r>
            <a:r>
              <a:rPr lang="ja-JP" altLang="en-US" sz="1150" dirty="0" smtClean="0">
                <a:latin typeface="Meiryo UI" panose="020B0604030504040204" pitchFamily="50" charset="-128"/>
                <a:ea typeface="Meiryo UI" panose="020B0604030504040204" pitchFamily="50" charset="-128"/>
              </a:rPr>
              <a:t>行っています。子ども</a:t>
            </a:r>
            <a:r>
              <a:rPr lang="ja-JP" altLang="en-US" sz="1150" dirty="0">
                <a:latin typeface="Meiryo UI" panose="020B0604030504040204" pitchFamily="50" charset="-128"/>
                <a:ea typeface="Meiryo UI" panose="020B0604030504040204" pitchFamily="50" charset="-128"/>
              </a:rPr>
              <a:t>見守り活動や防犯パトロール以外にも、校区内の育成会議や各種イベントに参加する</a:t>
            </a:r>
            <a:r>
              <a:rPr lang="ja-JP" altLang="en-US" sz="1150" dirty="0" smtClean="0">
                <a:latin typeface="Meiryo UI" panose="020B0604030504040204" pitchFamily="50" charset="-128"/>
                <a:ea typeface="Meiryo UI" panose="020B0604030504040204" pitchFamily="50" charset="-128"/>
              </a:rPr>
              <a:t>など、地域</a:t>
            </a:r>
            <a:r>
              <a:rPr lang="ja-JP" altLang="en-US" sz="1150" dirty="0">
                <a:latin typeface="Meiryo UI" panose="020B0604030504040204" pitchFamily="50" charset="-128"/>
                <a:ea typeface="Meiryo UI" panose="020B0604030504040204" pitchFamily="50" charset="-128"/>
              </a:rPr>
              <a:t>の安全対策にも取り組んでおり、地域住民からの信頼も厚い団体</a:t>
            </a:r>
            <a:r>
              <a:rPr lang="ja-JP" altLang="en-US" sz="1150" dirty="0" smtClean="0">
                <a:latin typeface="Meiryo UI" panose="020B0604030504040204" pitchFamily="50" charset="-128"/>
                <a:ea typeface="Meiryo UI" panose="020B0604030504040204" pitchFamily="50" charset="-128"/>
              </a:rPr>
              <a:t>です。</a:t>
            </a:r>
            <a:endParaRPr lang="en-US" altLang="ja-JP" sz="1150" dirty="0" smtClean="0">
              <a:latin typeface="Meiryo UI" panose="020B0604030504040204" pitchFamily="50" charset="-128"/>
              <a:ea typeface="Meiryo UI" panose="020B0604030504040204" pitchFamily="50" charset="-128"/>
            </a:endParaRPr>
          </a:p>
          <a:p>
            <a:r>
              <a:rPr lang="ja-JP" altLang="en-US" sz="1150" dirty="0" smtClean="0">
                <a:latin typeface="Meiryo UI" panose="020B0604030504040204" pitchFamily="50" charset="-128"/>
                <a:ea typeface="Meiryo UI" panose="020B0604030504040204" pitchFamily="50" charset="-128"/>
              </a:rPr>
              <a:t>　</a:t>
            </a:r>
            <a:r>
              <a:rPr lang="en-US" altLang="ja-JP" sz="1150" dirty="0" smtClean="0">
                <a:latin typeface="Meiryo UI" panose="020B0604030504040204" pitchFamily="50" charset="-128"/>
                <a:ea typeface="Meiryo UI" panose="020B0604030504040204" pitchFamily="50" charset="-128"/>
              </a:rPr>
              <a:t>10</a:t>
            </a:r>
            <a:r>
              <a:rPr lang="ja-JP" altLang="en-US" sz="1150" dirty="0">
                <a:latin typeface="Meiryo UI" panose="020B0604030504040204" pitchFamily="50" charset="-128"/>
                <a:ea typeface="Meiryo UI" panose="020B0604030504040204" pitchFamily="50" charset="-128"/>
              </a:rPr>
              <a:t>～</a:t>
            </a:r>
            <a:r>
              <a:rPr lang="en-US" altLang="ja-JP" sz="1150" dirty="0" smtClean="0">
                <a:latin typeface="Meiryo UI" panose="020B0604030504040204" pitchFamily="50" charset="-128"/>
                <a:ea typeface="Meiryo UI" panose="020B0604030504040204" pitchFamily="50" charset="-128"/>
              </a:rPr>
              <a:t>20</a:t>
            </a:r>
            <a:r>
              <a:rPr lang="ja-JP" altLang="en-US" sz="1150" dirty="0">
                <a:latin typeface="Meiryo UI" panose="020B0604030504040204" pitchFamily="50" charset="-128"/>
                <a:ea typeface="Meiryo UI" panose="020B0604030504040204" pitchFamily="50" charset="-128"/>
              </a:rPr>
              <a:t>代の若い世代に積極的に防犯活動を推奨し、次世代の育成に取り組んでおり</a:t>
            </a:r>
            <a:r>
              <a:rPr lang="ja-JP" altLang="en-US" sz="1150" dirty="0" smtClean="0">
                <a:latin typeface="Meiryo UI" panose="020B0604030504040204" pitchFamily="50" charset="-128"/>
                <a:ea typeface="Meiryo UI" panose="020B0604030504040204" pitchFamily="50" charset="-128"/>
              </a:rPr>
              <a:t>、地域</a:t>
            </a:r>
            <a:r>
              <a:rPr lang="ja-JP" altLang="en-US" sz="1150" dirty="0">
                <a:latin typeface="Meiryo UI" panose="020B0604030504040204" pitchFamily="50" charset="-128"/>
                <a:ea typeface="Meiryo UI" panose="020B0604030504040204" pitchFamily="50" charset="-128"/>
              </a:rPr>
              <a:t>の犯罪減少や防犯力</a:t>
            </a:r>
            <a:r>
              <a:rPr lang="ja-JP" altLang="en-US" sz="1150" dirty="0" smtClean="0">
                <a:latin typeface="Meiryo UI" panose="020B0604030504040204" pitchFamily="50" charset="-128"/>
                <a:ea typeface="Meiryo UI" panose="020B0604030504040204" pitchFamily="50" charset="-128"/>
              </a:rPr>
              <a:t>向上に貢献しています。</a:t>
            </a:r>
            <a:endParaRPr lang="ja-JP" altLang="en-US" sz="1150" dirty="0">
              <a:latin typeface="Meiryo UI" panose="020B0604030504040204" pitchFamily="50" charset="-128"/>
              <a:ea typeface="Meiryo UI" panose="020B0604030504040204" pitchFamily="50" charset="-128"/>
            </a:endParaRPr>
          </a:p>
        </p:txBody>
      </p:sp>
      <p:sp>
        <p:nvSpPr>
          <p:cNvPr id="14" name="正方形/長方形 13"/>
          <p:cNvSpPr/>
          <p:nvPr/>
        </p:nvSpPr>
        <p:spPr>
          <a:xfrm>
            <a:off x="3725457" y="7567057"/>
            <a:ext cx="3132000" cy="1508105"/>
          </a:xfrm>
          <a:prstGeom prst="rect">
            <a:avLst/>
          </a:prstGeom>
        </p:spPr>
        <p:txBody>
          <a:bodyPr wrap="square">
            <a:spAutoFit/>
          </a:bodyPr>
          <a:lstStyle/>
          <a:p>
            <a:r>
              <a:rPr lang="ja-JP" altLang="en-US" sz="1150" dirty="0" smtClean="0">
                <a:latin typeface="Meiryo UI" panose="020B0604030504040204" pitchFamily="50" charset="-128"/>
                <a:ea typeface="Meiryo UI" panose="020B0604030504040204" pitchFamily="50" charset="-128"/>
              </a:rPr>
              <a:t>　「</a:t>
            </a:r>
            <a:r>
              <a:rPr lang="en-US" altLang="ja-JP" sz="1150" dirty="0">
                <a:latin typeface="Meiryo UI" panose="020B0604030504040204" pitchFamily="50" charset="-128"/>
                <a:ea typeface="Meiryo UI" panose="020B0604030504040204" pitchFamily="50" charset="-128"/>
              </a:rPr>
              <a:t>We</a:t>
            </a:r>
            <a:r>
              <a:rPr lang="ja-JP" altLang="en-US" sz="1150" dirty="0">
                <a:latin typeface="Meiryo UI" panose="020B0604030504040204" pitchFamily="50" charset="-128"/>
                <a:ea typeface="Meiryo UI" panose="020B0604030504040204" pitchFamily="50" charset="-128"/>
              </a:rPr>
              <a:t>　</a:t>
            </a:r>
            <a:r>
              <a:rPr lang="en-US" altLang="ja-JP" sz="1150" dirty="0">
                <a:latin typeface="Meiryo UI" panose="020B0604030504040204" pitchFamily="50" charset="-128"/>
                <a:ea typeface="Meiryo UI" panose="020B0604030504040204" pitchFamily="50" charset="-128"/>
              </a:rPr>
              <a:t>Serve</a:t>
            </a:r>
            <a:r>
              <a:rPr lang="ja-JP" altLang="en-US" sz="1150" dirty="0">
                <a:latin typeface="Meiryo UI" panose="020B0604030504040204" pitchFamily="50" charset="-128"/>
                <a:ea typeface="Meiryo UI" panose="020B0604030504040204" pitchFamily="50" charset="-128"/>
              </a:rPr>
              <a:t>～我々は団体で奉仕する」をモットーにする社会貢献団体であり</a:t>
            </a:r>
            <a:r>
              <a:rPr lang="ja-JP" altLang="en-US" sz="1150" dirty="0" smtClean="0">
                <a:latin typeface="Meiryo UI" panose="020B0604030504040204" pitchFamily="50" charset="-128"/>
                <a:ea typeface="Meiryo UI" panose="020B0604030504040204" pitchFamily="50" charset="-128"/>
              </a:rPr>
              <a:t>、国内外</a:t>
            </a:r>
            <a:r>
              <a:rPr lang="ja-JP" altLang="en-US" sz="1150" dirty="0">
                <a:latin typeface="Meiryo UI" panose="020B0604030504040204" pitchFamily="50" charset="-128"/>
                <a:ea typeface="Meiryo UI" panose="020B0604030504040204" pitchFamily="50" charset="-128"/>
              </a:rPr>
              <a:t>まで幅広い分野において、ボランティア活動や犯罪被害防止活動などを</a:t>
            </a:r>
            <a:r>
              <a:rPr lang="ja-JP" altLang="en-US" sz="1150" dirty="0" smtClean="0">
                <a:latin typeface="Meiryo UI" panose="020B0604030504040204" pitchFamily="50" charset="-128"/>
                <a:ea typeface="Meiryo UI" panose="020B0604030504040204" pitchFamily="50" charset="-128"/>
              </a:rPr>
              <a:t>行っています。活動</a:t>
            </a:r>
            <a:r>
              <a:rPr lang="ja-JP" altLang="en-US" sz="1150" dirty="0">
                <a:latin typeface="Meiryo UI" panose="020B0604030504040204" pitchFamily="50" charset="-128"/>
                <a:ea typeface="Meiryo UI" panose="020B0604030504040204" pitchFamily="50" charset="-128"/>
              </a:rPr>
              <a:t>としては、警察や行政と協力して社会問題化している児童虐待の啓発イベントの開催や痴漢盗撮の犯罪被害防止</a:t>
            </a:r>
            <a:r>
              <a:rPr lang="en-US" altLang="ja-JP" sz="1150" dirty="0" smtClean="0">
                <a:latin typeface="Meiryo UI" panose="020B0604030504040204" pitchFamily="50" charset="-128"/>
                <a:ea typeface="Meiryo UI" panose="020B0604030504040204" pitchFamily="50" charset="-128"/>
              </a:rPr>
              <a:t>DVD</a:t>
            </a:r>
            <a:r>
              <a:rPr lang="ja-JP" altLang="en-US" sz="1150" dirty="0" err="1" smtClean="0">
                <a:latin typeface="Meiryo UI" panose="020B0604030504040204" pitchFamily="50" charset="-128"/>
                <a:ea typeface="Meiryo UI" panose="020B0604030504040204" pitchFamily="50" charset="-128"/>
              </a:rPr>
              <a:t>を</a:t>
            </a:r>
            <a:r>
              <a:rPr lang="ja-JP" altLang="en-US" sz="1150" dirty="0" err="1">
                <a:latin typeface="Meiryo UI" panose="020B0604030504040204" pitchFamily="50" charset="-128"/>
                <a:ea typeface="Meiryo UI" panose="020B0604030504040204" pitchFamily="50" charset="-128"/>
              </a:rPr>
              <a:t>専</a:t>
            </a:r>
            <a:r>
              <a:rPr lang="ja-JP" altLang="en-US" sz="1150" dirty="0">
                <a:latin typeface="Meiryo UI" panose="020B0604030504040204" pitchFamily="50" charset="-128"/>
                <a:ea typeface="Meiryo UI" panose="020B0604030504040204" pitchFamily="50" charset="-128"/>
              </a:rPr>
              <a:t>門学校生と作成し配付するなど、従来と違った視点からの啓発活動を行って</a:t>
            </a:r>
            <a:r>
              <a:rPr lang="ja-JP" altLang="en-US" sz="1150" dirty="0" smtClean="0">
                <a:latin typeface="Meiryo UI" panose="020B0604030504040204" pitchFamily="50" charset="-128"/>
                <a:ea typeface="Meiryo UI" panose="020B0604030504040204" pitchFamily="50" charset="-128"/>
              </a:rPr>
              <a:t>います。</a:t>
            </a:r>
            <a:endParaRPr lang="ja-JP" altLang="en-US" sz="1150" dirty="0">
              <a:latin typeface="Meiryo UI" panose="020B0604030504040204" pitchFamily="50" charset="-128"/>
              <a:ea typeface="Meiryo UI" panose="020B0604030504040204" pitchFamily="50" charset="-128"/>
            </a:endParaRPr>
          </a:p>
        </p:txBody>
      </p:sp>
      <p:sp>
        <p:nvSpPr>
          <p:cNvPr id="29" name="正方形/長方形 28"/>
          <p:cNvSpPr/>
          <p:nvPr/>
        </p:nvSpPr>
        <p:spPr>
          <a:xfrm>
            <a:off x="7173077" y="7563073"/>
            <a:ext cx="3132000" cy="1508105"/>
          </a:xfrm>
          <a:prstGeom prst="rect">
            <a:avLst/>
          </a:prstGeom>
        </p:spPr>
        <p:txBody>
          <a:bodyPr wrap="square">
            <a:spAutoFit/>
          </a:bodyPr>
          <a:lstStyle/>
          <a:p>
            <a:r>
              <a:rPr lang="ja-JP" altLang="en-US" sz="1150" dirty="0" smtClean="0">
                <a:latin typeface="Meiryo UI" panose="020B0604030504040204" pitchFamily="50" charset="-128"/>
                <a:ea typeface="Meiryo UI" panose="020B0604030504040204" pitchFamily="50" charset="-128"/>
              </a:rPr>
              <a:t>　奉仕</a:t>
            </a:r>
            <a:r>
              <a:rPr lang="ja-JP" altLang="en-US" sz="1150" dirty="0">
                <a:latin typeface="Meiryo UI" panose="020B0604030504040204" pitchFamily="50" charset="-128"/>
                <a:ea typeface="Meiryo UI" panose="020B0604030504040204" pitchFamily="50" charset="-128"/>
              </a:rPr>
              <a:t>の精神を理念に掲げる社会貢献団体であり、国内外を含めて、子どもに関するボランティア活動を一番の柱にして活動して</a:t>
            </a:r>
            <a:r>
              <a:rPr lang="ja-JP" altLang="en-US" sz="1150" dirty="0" smtClean="0">
                <a:latin typeface="Meiryo UI" panose="020B0604030504040204" pitchFamily="50" charset="-128"/>
                <a:ea typeface="Meiryo UI" panose="020B0604030504040204" pitchFamily="50" charset="-128"/>
              </a:rPr>
              <a:t>います。活動</a:t>
            </a:r>
            <a:r>
              <a:rPr lang="ja-JP" altLang="en-US" sz="1150" dirty="0">
                <a:latin typeface="Meiryo UI" panose="020B0604030504040204" pitchFamily="50" charset="-128"/>
                <a:ea typeface="Meiryo UI" panose="020B0604030504040204" pitchFamily="50" charset="-128"/>
              </a:rPr>
              <a:t>は、警察との犯罪被害防止キャンペーンを行ったり</a:t>
            </a:r>
            <a:r>
              <a:rPr lang="ja-JP" altLang="en-US" sz="1150" dirty="0" smtClean="0">
                <a:latin typeface="Meiryo UI" panose="020B0604030504040204" pitchFamily="50" charset="-128"/>
                <a:ea typeface="Meiryo UI" panose="020B0604030504040204" pitchFamily="50" charset="-128"/>
              </a:rPr>
              <a:t>、各種</a:t>
            </a:r>
            <a:r>
              <a:rPr lang="ja-JP" altLang="en-US" sz="1150" dirty="0">
                <a:latin typeface="Meiryo UI" panose="020B0604030504040204" pitchFamily="50" charset="-128"/>
                <a:ea typeface="Meiryo UI" panose="020B0604030504040204" pitchFamily="50" charset="-128"/>
              </a:rPr>
              <a:t>啓発活動を意欲的に展開</a:t>
            </a:r>
            <a:r>
              <a:rPr lang="ja-JP" altLang="en-US" sz="1150" dirty="0" smtClean="0">
                <a:latin typeface="Meiryo UI" panose="020B0604030504040204" pitchFamily="50" charset="-128"/>
                <a:ea typeface="Meiryo UI" panose="020B0604030504040204" pitchFamily="50" charset="-128"/>
              </a:rPr>
              <a:t>しています。また</a:t>
            </a:r>
            <a:r>
              <a:rPr lang="ja-JP" altLang="en-US" sz="1150" dirty="0">
                <a:latin typeface="Meiryo UI" panose="020B0604030504040204" pitchFamily="50" charset="-128"/>
                <a:ea typeface="Meiryo UI" panose="020B0604030504040204" pitchFamily="50" charset="-128"/>
              </a:rPr>
              <a:t>、</a:t>
            </a:r>
            <a:r>
              <a:rPr lang="ja-JP" altLang="en-US" sz="1150" dirty="0" smtClean="0">
                <a:latin typeface="Meiryo UI" panose="020B0604030504040204" pitchFamily="50" charset="-128"/>
                <a:ea typeface="Meiryo UI" panose="020B0604030504040204" pitchFamily="50" charset="-128"/>
              </a:rPr>
              <a:t>地域</a:t>
            </a:r>
            <a:r>
              <a:rPr lang="ja-JP" altLang="en-US" sz="1150" dirty="0">
                <a:latin typeface="Meiryo UI" panose="020B0604030504040204" pitchFamily="50" charset="-128"/>
                <a:ea typeface="Meiryo UI" panose="020B0604030504040204" pitchFamily="50" charset="-128"/>
              </a:rPr>
              <a:t>における子どもの安全を見守りの為に北区内の小学校に防犯ブザーを寄贈する</a:t>
            </a:r>
            <a:r>
              <a:rPr lang="ja-JP" altLang="en-US" sz="1150" dirty="0" smtClean="0">
                <a:latin typeface="Meiryo UI" panose="020B0604030504040204" pitchFamily="50" charset="-128"/>
                <a:ea typeface="Meiryo UI" panose="020B0604030504040204" pitchFamily="50" charset="-128"/>
              </a:rPr>
              <a:t>など、地域</a:t>
            </a:r>
            <a:r>
              <a:rPr lang="ja-JP" altLang="en-US" sz="1150" dirty="0">
                <a:latin typeface="Meiryo UI" panose="020B0604030504040204" pitchFamily="50" charset="-128"/>
                <a:ea typeface="Meiryo UI" panose="020B0604030504040204" pitchFamily="50" charset="-128"/>
              </a:rPr>
              <a:t>の安全安心なまちづくりに大きく貢献</a:t>
            </a:r>
            <a:r>
              <a:rPr lang="ja-JP" altLang="en-US" sz="1150" dirty="0" smtClean="0">
                <a:latin typeface="Meiryo UI" panose="020B0604030504040204" pitchFamily="50" charset="-128"/>
                <a:ea typeface="Meiryo UI" panose="020B0604030504040204" pitchFamily="50" charset="-128"/>
              </a:rPr>
              <a:t>しています。</a:t>
            </a:r>
            <a:endParaRPr lang="ja-JP" altLang="en-US" sz="1150" dirty="0">
              <a:latin typeface="Meiryo UI" panose="020B0604030504040204" pitchFamily="50" charset="-128"/>
              <a:ea typeface="Meiryo UI" panose="020B0604030504040204" pitchFamily="50" charset="-128"/>
            </a:endParaRPr>
          </a:p>
        </p:txBody>
      </p:sp>
      <p:sp>
        <p:nvSpPr>
          <p:cNvPr id="30" name="正方形/長方形 29"/>
          <p:cNvSpPr/>
          <p:nvPr/>
        </p:nvSpPr>
        <p:spPr>
          <a:xfrm>
            <a:off x="321325" y="11386754"/>
            <a:ext cx="2340000" cy="1862048"/>
          </a:xfrm>
          <a:prstGeom prst="rect">
            <a:avLst/>
          </a:prstGeom>
        </p:spPr>
        <p:txBody>
          <a:bodyPr wrap="square">
            <a:spAutoFit/>
          </a:bodyPr>
          <a:lstStyle/>
          <a:p>
            <a:r>
              <a:rPr lang="ja-JP" altLang="en-US" sz="1150" dirty="0" smtClean="0">
                <a:latin typeface="Meiryo UI" panose="020B0604030504040204" pitchFamily="50" charset="-128"/>
                <a:ea typeface="Meiryo UI" panose="020B0604030504040204" pitchFamily="50" charset="-128"/>
              </a:rPr>
              <a:t>　長年</a:t>
            </a:r>
            <a:r>
              <a:rPr lang="ja-JP" altLang="en-US" sz="1150" dirty="0">
                <a:latin typeface="Meiryo UI" panose="020B0604030504040204" pitchFamily="50" charset="-128"/>
                <a:ea typeface="Meiryo UI" panose="020B0604030504040204" pitchFamily="50" charset="-128"/>
              </a:rPr>
              <a:t>子どもたちの犯罪被害防止や交通事故防止を目的として、登下校時間帯を中心に見守り活動を</a:t>
            </a:r>
            <a:r>
              <a:rPr lang="ja-JP" altLang="en-US" sz="1150" dirty="0" smtClean="0">
                <a:latin typeface="Meiryo UI" panose="020B0604030504040204" pitchFamily="50" charset="-128"/>
                <a:ea typeface="Meiryo UI" panose="020B0604030504040204" pitchFamily="50" charset="-128"/>
              </a:rPr>
              <a:t>行っています。校</a:t>
            </a:r>
            <a:r>
              <a:rPr lang="ja-JP" altLang="en-US" sz="1150" dirty="0">
                <a:latin typeface="Meiryo UI" panose="020B0604030504040204" pitchFamily="50" charset="-128"/>
                <a:ea typeface="Meiryo UI" panose="020B0604030504040204" pitchFamily="50" charset="-128"/>
              </a:rPr>
              <a:t>区内において、幅広く有志を集い、子ども見守り活動等の安全なまちづくりに関わる活動を行っており、災害対策や子どもの安全に関する緊急対応まで行い、学校のみならず保護者や地域住民からも信頼が厚く感謝されて</a:t>
            </a:r>
            <a:r>
              <a:rPr lang="ja-JP" altLang="en-US" sz="1150" dirty="0" smtClean="0">
                <a:latin typeface="Meiryo UI" panose="020B0604030504040204" pitchFamily="50" charset="-128"/>
                <a:ea typeface="Meiryo UI" panose="020B0604030504040204" pitchFamily="50" charset="-128"/>
              </a:rPr>
              <a:t>います。</a:t>
            </a:r>
            <a:endParaRPr lang="ja-JP" altLang="en-US" sz="1150" dirty="0">
              <a:latin typeface="Meiryo UI" panose="020B0604030504040204" pitchFamily="50" charset="-128"/>
              <a:ea typeface="Meiryo UI" panose="020B0604030504040204" pitchFamily="50" charset="-128"/>
            </a:endParaRPr>
          </a:p>
        </p:txBody>
      </p:sp>
      <p:sp>
        <p:nvSpPr>
          <p:cNvPr id="31" name="正方形/長方形 30"/>
          <p:cNvSpPr/>
          <p:nvPr/>
        </p:nvSpPr>
        <p:spPr>
          <a:xfrm>
            <a:off x="2887188" y="11375227"/>
            <a:ext cx="2340000" cy="2215991"/>
          </a:xfrm>
          <a:prstGeom prst="rect">
            <a:avLst/>
          </a:prstGeom>
        </p:spPr>
        <p:txBody>
          <a:bodyPr wrap="square">
            <a:spAutoFit/>
          </a:bodyPr>
          <a:lstStyle/>
          <a:p>
            <a:r>
              <a:rPr lang="ja-JP" altLang="en-US" sz="1150" dirty="0" smtClean="0">
                <a:latin typeface="Meiryo UI" panose="020B0604030504040204" pitchFamily="50" charset="-128"/>
                <a:ea typeface="Meiryo UI" panose="020B0604030504040204" pitchFamily="50" charset="-128"/>
              </a:rPr>
              <a:t>　青色</a:t>
            </a:r>
            <a:r>
              <a:rPr lang="ja-JP" altLang="en-US" sz="1150" dirty="0">
                <a:latin typeface="Meiryo UI" panose="020B0604030504040204" pitchFamily="50" charset="-128"/>
                <a:ea typeface="Meiryo UI" panose="020B0604030504040204" pitchFamily="50" charset="-128"/>
              </a:rPr>
              <a:t>防犯パトロールカーや登下校見守りを中心に子どもの見守り活動を行って</a:t>
            </a:r>
            <a:r>
              <a:rPr lang="ja-JP" altLang="en-US" sz="1150" dirty="0" smtClean="0">
                <a:latin typeface="Meiryo UI" panose="020B0604030504040204" pitchFamily="50" charset="-128"/>
                <a:ea typeface="Meiryo UI" panose="020B0604030504040204" pitchFamily="50" charset="-128"/>
              </a:rPr>
              <a:t>います。活動</a:t>
            </a:r>
            <a:r>
              <a:rPr lang="ja-JP" altLang="en-US" sz="1150" dirty="0">
                <a:latin typeface="Meiryo UI" panose="020B0604030504040204" pitchFamily="50" charset="-128"/>
                <a:ea typeface="Meiryo UI" panose="020B0604030504040204" pitchFamily="50" charset="-128"/>
              </a:rPr>
              <a:t>については、子ども見守り時に、挨拶や声掛けを積極的に行うことで</a:t>
            </a:r>
            <a:r>
              <a:rPr lang="ja-JP" altLang="en-US" sz="1150" dirty="0" smtClean="0">
                <a:latin typeface="Meiryo UI" panose="020B0604030504040204" pitchFamily="50" charset="-128"/>
                <a:ea typeface="Meiryo UI" panose="020B0604030504040204" pitchFamily="50" charset="-128"/>
              </a:rPr>
              <a:t>、挨拶</a:t>
            </a:r>
            <a:r>
              <a:rPr lang="ja-JP" altLang="en-US" sz="1150" dirty="0">
                <a:latin typeface="Meiryo UI" panose="020B0604030504040204" pitchFamily="50" charset="-128"/>
                <a:ea typeface="Meiryo UI" panose="020B0604030504040204" pitchFamily="50" charset="-128"/>
              </a:rPr>
              <a:t>ができる子どもの育成に努めて</a:t>
            </a:r>
            <a:r>
              <a:rPr lang="ja-JP" altLang="en-US" sz="1150" dirty="0" smtClean="0">
                <a:latin typeface="Meiryo UI" panose="020B0604030504040204" pitchFamily="50" charset="-128"/>
                <a:ea typeface="Meiryo UI" panose="020B0604030504040204" pitchFamily="50" charset="-128"/>
              </a:rPr>
              <a:t>います。また</a:t>
            </a:r>
            <a:r>
              <a:rPr lang="ja-JP" altLang="en-US" sz="1150" dirty="0">
                <a:latin typeface="Meiryo UI" panose="020B0604030504040204" pitchFamily="50" charset="-128"/>
                <a:ea typeface="Meiryo UI" panose="020B0604030504040204" pitchFamily="50" charset="-128"/>
              </a:rPr>
              <a:t>、ジョギングや犬の散歩を行う際にパトロール隊の制服を着用し、犯罪抑止活動を行う「</a:t>
            </a:r>
            <a:r>
              <a:rPr lang="ja-JP" altLang="en-US" sz="1150" dirty="0" err="1">
                <a:latin typeface="Meiryo UI" panose="020B0604030504040204" pitchFamily="50" charset="-128"/>
                <a:ea typeface="Meiryo UI" panose="020B0604030504040204" pitchFamily="50" charset="-128"/>
              </a:rPr>
              <a:t>ながら</a:t>
            </a:r>
            <a:r>
              <a:rPr lang="ja-JP" altLang="en-US" sz="1150" dirty="0">
                <a:latin typeface="Meiryo UI" panose="020B0604030504040204" pitchFamily="50" charset="-128"/>
                <a:ea typeface="Meiryo UI" panose="020B0604030504040204" pitchFamily="50" charset="-128"/>
              </a:rPr>
              <a:t>見守り活動」推奨</a:t>
            </a:r>
            <a:r>
              <a:rPr lang="ja-JP" altLang="en-US" sz="1150" dirty="0" smtClean="0">
                <a:latin typeface="Meiryo UI" panose="020B0604030504040204" pitchFamily="50" charset="-128"/>
                <a:ea typeface="Meiryo UI" panose="020B0604030504040204" pitchFamily="50" charset="-128"/>
              </a:rPr>
              <a:t>し、</a:t>
            </a:r>
            <a:r>
              <a:rPr lang="ja-JP" altLang="en-US" sz="1150" dirty="0">
                <a:latin typeface="Meiryo UI" panose="020B0604030504040204" pitchFamily="50" charset="-128"/>
                <a:ea typeface="Meiryo UI" panose="020B0604030504040204" pitchFamily="50" charset="-128"/>
              </a:rPr>
              <a:t>他の防犯ボランティア団体とも積極的に連携するなど地域の防犯力向上に大きく貢献して</a:t>
            </a:r>
            <a:r>
              <a:rPr lang="ja-JP" altLang="en-US" sz="1150" dirty="0" smtClean="0">
                <a:latin typeface="Meiryo UI" panose="020B0604030504040204" pitchFamily="50" charset="-128"/>
                <a:ea typeface="Meiryo UI" panose="020B0604030504040204" pitchFamily="50" charset="-128"/>
              </a:rPr>
              <a:t>います。</a:t>
            </a:r>
            <a:endParaRPr lang="ja-JP" altLang="en-US" sz="1150" dirty="0">
              <a:latin typeface="Meiryo UI" panose="020B0604030504040204" pitchFamily="50" charset="-128"/>
              <a:ea typeface="Meiryo UI" panose="020B0604030504040204" pitchFamily="50" charset="-128"/>
            </a:endParaRPr>
          </a:p>
        </p:txBody>
      </p:sp>
      <p:sp>
        <p:nvSpPr>
          <p:cNvPr id="70" name="正方形/長方形 69"/>
          <p:cNvSpPr/>
          <p:nvPr/>
        </p:nvSpPr>
        <p:spPr>
          <a:xfrm>
            <a:off x="5443868" y="11358146"/>
            <a:ext cx="2340000" cy="1862048"/>
          </a:xfrm>
          <a:prstGeom prst="rect">
            <a:avLst/>
          </a:prstGeom>
        </p:spPr>
        <p:txBody>
          <a:bodyPr wrap="square">
            <a:spAutoFit/>
          </a:bodyPr>
          <a:lstStyle/>
          <a:p>
            <a:r>
              <a:rPr lang="ja-JP" altLang="en-US" sz="1150" dirty="0" smtClean="0">
                <a:latin typeface="Meiryo UI" panose="020B0604030504040204" pitchFamily="50" charset="-128"/>
                <a:ea typeface="Meiryo UI" panose="020B0604030504040204" pitchFamily="50" charset="-128"/>
              </a:rPr>
              <a:t>　地区</a:t>
            </a:r>
            <a:r>
              <a:rPr lang="ja-JP" altLang="en-US" sz="1150" dirty="0">
                <a:latin typeface="Meiryo UI" panose="020B0604030504040204" pitchFamily="50" charset="-128"/>
                <a:ea typeface="Meiryo UI" panose="020B0604030504040204" pitchFamily="50" charset="-128"/>
              </a:rPr>
              <a:t>の</a:t>
            </a:r>
            <a:r>
              <a:rPr lang="en-US" altLang="ja-JP" sz="1150" dirty="0">
                <a:latin typeface="Meiryo UI" panose="020B0604030504040204" pitchFamily="50" charset="-128"/>
                <a:ea typeface="Meiryo UI" panose="020B0604030504040204" pitchFamily="50" charset="-128"/>
              </a:rPr>
              <a:t>29</a:t>
            </a:r>
            <a:r>
              <a:rPr lang="ja-JP" altLang="en-US" sz="1150" dirty="0">
                <a:latin typeface="Meiryo UI" panose="020B0604030504040204" pitchFamily="50" charset="-128"/>
                <a:ea typeface="Meiryo UI" panose="020B0604030504040204" pitchFamily="50" charset="-128"/>
              </a:rPr>
              <a:t>団体</a:t>
            </a:r>
            <a:r>
              <a:rPr lang="ja-JP" altLang="en-US" sz="1150">
                <a:latin typeface="Meiryo UI" panose="020B0604030504040204" pitchFamily="50" charset="-128"/>
                <a:ea typeface="Meiryo UI" panose="020B0604030504040204" pitchFamily="50" charset="-128"/>
              </a:rPr>
              <a:t>が</a:t>
            </a:r>
            <a:r>
              <a:rPr lang="ja-JP" altLang="en-US" sz="1150" smtClean="0">
                <a:latin typeface="Meiryo UI" panose="020B0604030504040204" pitchFamily="50" charset="-128"/>
                <a:ea typeface="Meiryo UI" panose="020B0604030504040204" pitchFamily="50" charset="-128"/>
              </a:rPr>
              <a:t>協動して</a:t>
            </a:r>
            <a:r>
              <a:rPr lang="ja-JP" altLang="en-US" sz="1150" dirty="0">
                <a:latin typeface="Meiryo UI" panose="020B0604030504040204" pitchFamily="50" charset="-128"/>
                <a:ea typeface="Meiryo UI" panose="020B0604030504040204" pitchFamily="50" charset="-128"/>
              </a:rPr>
              <a:t>、児童らの登下校時における見守り活動や夜間パトロールを意欲的に行い、地域の全体の安全確保に大きく寄与しており、地区の住民からも厚い信頼を得て</a:t>
            </a:r>
            <a:r>
              <a:rPr lang="ja-JP" altLang="en-US" sz="1150" dirty="0" smtClean="0">
                <a:latin typeface="Meiryo UI" panose="020B0604030504040204" pitchFamily="50" charset="-128"/>
                <a:ea typeface="Meiryo UI" panose="020B0604030504040204" pitchFamily="50" charset="-128"/>
              </a:rPr>
              <a:t>います。また、社会</a:t>
            </a:r>
            <a:r>
              <a:rPr lang="ja-JP" altLang="en-US" sz="1150" dirty="0">
                <a:latin typeface="Meiryo UI" panose="020B0604030504040204" pitchFamily="50" charset="-128"/>
                <a:ea typeface="Meiryo UI" panose="020B0604030504040204" pitchFamily="50" charset="-128"/>
              </a:rPr>
              <a:t>問題となっている特殊詐欺を撲滅するため、警察と協定を結び、防犯機能付き電話を</a:t>
            </a:r>
            <a:r>
              <a:rPr lang="ja-JP" altLang="en-US" sz="1150" dirty="0" smtClean="0">
                <a:latin typeface="Meiryo UI" panose="020B0604030504040204" pitchFamily="50" charset="-128"/>
                <a:ea typeface="Meiryo UI" panose="020B0604030504040204" pitchFamily="50" charset="-128"/>
              </a:rPr>
              <a:t>普及</a:t>
            </a:r>
            <a:r>
              <a:rPr lang="ja-JP" altLang="en-US" sz="1150" dirty="0">
                <a:latin typeface="Meiryo UI" panose="020B0604030504040204" pitchFamily="50" charset="-128"/>
                <a:ea typeface="Meiryo UI" panose="020B0604030504040204" pitchFamily="50" charset="-128"/>
              </a:rPr>
              <a:t>させるキャンペーンを実施するなど地域の防犯力向上に大きく貢献</a:t>
            </a:r>
            <a:r>
              <a:rPr lang="ja-JP" altLang="en-US" sz="1150" dirty="0" smtClean="0">
                <a:latin typeface="Meiryo UI" panose="020B0604030504040204" pitchFamily="50" charset="-128"/>
                <a:ea typeface="Meiryo UI" panose="020B0604030504040204" pitchFamily="50" charset="-128"/>
              </a:rPr>
              <a:t>しています。</a:t>
            </a:r>
            <a:endParaRPr lang="ja-JP" altLang="en-US" sz="1150" dirty="0">
              <a:latin typeface="Meiryo UI" panose="020B0604030504040204" pitchFamily="50" charset="-128"/>
              <a:ea typeface="Meiryo UI" panose="020B0604030504040204" pitchFamily="50" charset="-128"/>
            </a:endParaRPr>
          </a:p>
        </p:txBody>
      </p:sp>
      <p:sp>
        <p:nvSpPr>
          <p:cNvPr id="71" name="正方形/長方形 70"/>
          <p:cNvSpPr/>
          <p:nvPr/>
        </p:nvSpPr>
        <p:spPr>
          <a:xfrm>
            <a:off x="8006567" y="11366223"/>
            <a:ext cx="2340000" cy="2215991"/>
          </a:xfrm>
          <a:prstGeom prst="rect">
            <a:avLst/>
          </a:prstGeom>
        </p:spPr>
        <p:txBody>
          <a:bodyPr wrap="square">
            <a:spAutoFit/>
          </a:bodyPr>
          <a:lstStyle/>
          <a:p>
            <a:r>
              <a:rPr lang="ja-JP" altLang="en-US" sz="1150" dirty="0" smtClean="0">
                <a:latin typeface="Meiryo UI" panose="020B0604030504040204" pitchFamily="50" charset="-128"/>
                <a:ea typeface="Meiryo UI" panose="020B0604030504040204" pitchFamily="50" charset="-128"/>
              </a:rPr>
              <a:t>　「</a:t>
            </a:r>
            <a:r>
              <a:rPr lang="ja-JP" altLang="en-US" sz="1150" dirty="0">
                <a:latin typeface="Meiryo UI" panose="020B0604030504040204" pitchFamily="50" charset="-128"/>
                <a:ea typeface="Meiryo UI" panose="020B0604030504040204" pitchFamily="50" charset="-128"/>
              </a:rPr>
              <a:t>地域の安心・安全は自分で守ろう」を合言葉に長年に渡り活動を行っている団体</a:t>
            </a:r>
            <a:r>
              <a:rPr lang="ja-JP" altLang="en-US" sz="1150" dirty="0" smtClean="0">
                <a:latin typeface="Meiryo UI" panose="020B0604030504040204" pitchFamily="50" charset="-128"/>
                <a:ea typeface="Meiryo UI" panose="020B0604030504040204" pitchFamily="50" charset="-128"/>
              </a:rPr>
              <a:t>です。活動</a:t>
            </a:r>
            <a:r>
              <a:rPr lang="ja-JP" altLang="en-US" sz="1150" dirty="0">
                <a:latin typeface="Meiryo UI" panose="020B0604030504040204" pitchFamily="50" charset="-128"/>
                <a:ea typeface="Meiryo UI" panose="020B0604030504040204" pitchFamily="50" charset="-128"/>
              </a:rPr>
              <a:t>は、毎登下校時の子ども見守り活動のほか、放課後</a:t>
            </a:r>
            <a:r>
              <a:rPr lang="ja-JP" altLang="en-US" sz="1150" dirty="0" smtClean="0">
                <a:latin typeface="Meiryo UI" panose="020B0604030504040204" pitchFamily="50" charset="-128"/>
                <a:ea typeface="Meiryo UI" panose="020B0604030504040204" pitchFamily="50" charset="-128"/>
              </a:rPr>
              <a:t>に</a:t>
            </a:r>
            <a:r>
              <a:rPr lang="ja-JP" altLang="en-US" sz="1150" dirty="0">
                <a:latin typeface="Meiryo UI" panose="020B0604030504040204" pitchFamily="50" charset="-128"/>
                <a:ea typeface="Meiryo UI" panose="020B0604030504040204" pitchFamily="50" charset="-128"/>
              </a:rPr>
              <a:t>開放</a:t>
            </a:r>
            <a:r>
              <a:rPr lang="ja-JP" altLang="en-US" sz="1150" dirty="0" smtClean="0">
                <a:latin typeface="Meiryo UI" panose="020B0604030504040204" pitchFamily="50" charset="-128"/>
                <a:ea typeface="Meiryo UI" panose="020B0604030504040204" pitchFamily="50" charset="-128"/>
              </a:rPr>
              <a:t>された</a:t>
            </a:r>
            <a:r>
              <a:rPr lang="ja-JP" altLang="en-US" sz="1150" dirty="0">
                <a:latin typeface="Meiryo UI" panose="020B0604030504040204" pitchFamily="50" charset="-128"/>
                <a:ea typeface="Meiryo UI" panose="020B0604030504040204" pitchFamily="50" charset="-128"/>
              </a:rPr>
              <a:t>運動場の見守り活動や地区</a:t>
            </a:r>
            <a:r>
              <a:rPr lang="ja-JP" altLang="en-US" sz="1150" dirty="0" smtClean="0">
                <a:latin typeface="Meiryo UI" panose="020B0604030504040204" pitchFamily="50" charset="-128"/>
                <a:ea typeface="Meiryo UI" panose="020B0604030504040204" pitchFamily="50" charset="-128"/>
              </a:rPr>
              <a:t>の夜間</a:t>
            </a:r>
            <a:r>
              <a:rPr lang="ja-JP" altLang="en-US" sz="1150" dirty="0">
                <a:latin typeface="Meiryo UI" panose="020B0604030504040204" pitchFamily="50" charset="-128"/>
                <a:ea typeface="Meiryo UI" panose="020B0604030504040204" pitchFamily="50" charset="-128"/>
              </a:rPr>
              <a:t>パトロールも行っており、防犯イベントなども積極的に</a:t>
            </a:r>
            <a:r>
              <a:rPr lang="ja-JP" altLang="en-US" sz="1150" dirty="0" smtClean="0">
                <a:latin typeface="Meiryo UI" panose="020B0604030504040204" pitchFamily="50" charset="-128"/>
                <a:ea typeface="Meiryo UI" panose="020B0604030504040204" pitchFamily="50" charset="-128"/>
              </a:rPr>
              <a:t>行っています。また</a:t>
            </a:r>
            <a:r>
              <a:rPr lang="ja-JP" altLang="en-US" sz="1150" dirty="0">
                <a:latin typeface="Meiryo UI" panose="020B0604030504040204" pitchFamily="50" charset="-128"/>
                <a:ea typeface="Meiryo UI" panose="020B0604030504040204" pitchFamily="50" charset="-128"/>
              </a:rPr>
              <a:t>、活動時には挨拶・声掛け運動を展開し、活動当初児童であった者が社会人になり、</a:t>
            </a:r>
            <a:r>
              <a:rPr lang="ja-JP" altLang="en-US" sz="1150" dirty="0" smtClean="0">
                <a:latin typeface="Meiryo UI" panose="020B0604030504040204" pitchFamily="50" charset="-128"/>
                <a:ea typeface="Meiryo UI" panose="020B0604030504040204" pitchFamily="50" charset="-128"/>
              </a:rPr>
              <a:t>ボランティア</a:t>
            </a:r>
            <a:r>
              <a:rPr lang="ja-JP" altLang="en-US" sz="1150" dirty="0">
                <a:latin typeface="Meiryo UI" panose="020B0604030504040204" pitchFamily="50" charset="-128"/>
                <a:ea typeface="Meiryo UI" panose="020B0604030504040204" pitchFamily="50" charset="-128"/>
              </a:rPr>
              <a:t>を通じた世代間交流も頻繁に</a:t>
            </a:r>
            <a:r>
              <a:rPr lang="ja-JP" altLang="en-US" sz="1150" dirty="0" smtClean="0">
                <a:latin typeface="Meiryo UI" panose="020B0604030504040204" pitchFamily="50" charset="-128"/>
                <a:ea typeface="Meiryo UI" panose="020B0604030504040204" pitchFamily="50" charset="-128"/>
              </a:rPr>
              <a:t>行われる地域を目指しています。</a:t>
            </a:r>
            <a:endParaRPr lang="ja-JP" altLang="en-US" sz="11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1506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375</Words>
  <Application>Microsoft Office PowerPoint</Application>
  <PresentationFormat>ユーザー設定</PresentationFormat>
  <Paragraphs>59</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Meiryo UI</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2019-12-06T02:25:23Z</dcterms:created>
  <dcterms:modified xsi:type="dcterms:W3CDTF">2019-12-06T02:25:29Z</dcterms:modified>
</cp:coreProperties>
</file>