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61"/>
    <a:srgbClr val="0E6EB8"/>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00" autoAdjust="0"/>
    <p:restoredTop sz="94660"/>
  </p:normalViewPr>
  <p:slideViewPr>
    <p:cSldViewPr snapToGrid="0" showGuides="1">
      <p:cViewPr varScale="1">
        <p:scale>
          <a:sx n="38" d="100"/>
          <a:sy n="38" d="100"/>
        </p:scale>
        <p:origin x="1044" y="66"/>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32628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24751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73904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99652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722364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00255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smtClean="0"/>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58925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99110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3578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98200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smtClean="0"/>
              <a:t>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F80C0D2-A8FB-4921-92ED-673C58564FAA}" type="datetimeFigureOut">
              <a:rPr kumimoji="1" lang="ja-JP" altLang="en-US" smtClean="0"/>
              <a:t>2020/12/16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421486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6EB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8F80C0D2-A8FB-4921-92ED-673C58564FAA}" type="datetimeFigureOut">
              <a:rPr kumimoji="1" lang="ja-JP" altLang="en-US" smtClean="0"/>
              <a:t>2020/12/16</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103735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2.png"/><Relationship Id="rId7" Type="http://schemas.openxmlformats.org/officeDocument/2006/relationships/hyperlink" Target="https://twitter.com/osaka_chiantai/" TargetMode="External"/><Relationship Id="rId12" Type="http://schemas.openxmlformats.org/officeDocument/2006/relationships/image" Target="../media/image19.png"/><Relationship Id="rId17" Type="http://schemas.openxmlformats.org/officeDocument/2006/relationships/image" Target="../media/image24.jpeg"/><Relationship Id="rId2" Type="http://schemas.openxmlformats.org/officeDocument/2006/relationships/image" Target="../media/image1.jpg"/><Relationship Id="rId16"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8.emf"/><Relationship Id="rId5" Type="http://schemas.openxmlformats.org/officeDocument/2006/relationships/image" Target="../media/image13.png"/><Relationship Id="rId15" Type="http://schemas.openxmlformats.org/officeDocument/2006/relationships/image" Target="../media/image22.jpeg"/><Relationship Id="rId10" Type="http://schemas.openxmlformats.org/officeDocument/2006/relationships/image" Target="../media/image17.emf"/><Relationship Id="rId4"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 Id="rId9" Type="http://schemas.openxmlformats.org/officeDocument/2006/relationships/image" Target="../media/image16.pn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A61"/>
        </a:solidFill>
        <a:effectLst/>
      </p:bgPr>
    </p:bg>
    <p:spTree>
      <p:nvGrpSpPr>
        <p:cNvPr id="1" name=""/>
        <p:cNvGrpSpPr/>
        <p:nvPr/>
      </p:nvGrpSpPr>
      <p:grpSpPr>
        <a:xfrm>
          <a:off x="0" y="0"/>
          <a:ext cx="0" cy="0"/>
          <a:chOff x="0" y="0"/>
          <a:chExt cx="0" cy="0"/>
        </a:xfrm>
      </p:grpSpPr>
      <p:sp>
        <p:nvSpPr>
          <p:cNvPr id="8" name="正方形/長方形 7"/>
          <p:cNvSpPr/>
          <p:nvPr/>
        </p:nvSpPr>
        <p:spPr>
          <a:xfrm>
            <a:off x="179906" y="220796"/>
            <a:ext cx="10332000" cy="14651317"/>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メモ 8"/>
          <p:cNvSpPr/>
          <p:nvPr/>
        </p:nvSpPr>
        <p:spPr>
          <a:xfrm>
            <a:off x="377906" y="13010598"/>
            <a:ext cx="9936000" cy="1737061"/>
          </a:xfrm>
          <a:prstGeom prst="foldedCorner">
            <a:avLst>
              <a:gd name="adj" fmla="val 13700"/>
            </a:avLst>
          </a:prstGeom>
          <a:solidFill>
            <a:schemeClr val="bg1"/>
          </a:solidFill>
          <a:ln>
            <a:solidFill>
              <a:srgbClr val="00A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734969" y="421845"/>
            <a:ext cx="7566495" cy="1969770"/>
          </a:xfrm>
          <a:prstGeom prst="rect">
            <a:avLst/>
          </a:prstGeom>
          <a:noFill/>
        </p:spPr>
        <p:txBody>
          <a:bodyPr wrap="none" lIns="91440" tIns="45720" rIns="91440" bIns="45720">
            <a:spAutoFit/>
          </a:bodyPr>
          <a:lstStyle/>
          <a:p>
            <a:r>
              <a:rPr lang="ja-JP" altLang="en-US" dirty="0" smtClean="0">
                <a:ln w="0">
                  <a:noFill/>
                </a:ln>
                <a:solidFill>
                  <a:srgbClr val="00B050"/>
                </a:solidFill>
                <a:latin typeface="Meiryo UI" panose="020B0604030504040204" pitchFamily="50" charset="-128"/>
                <a:ea typeface="Meiryo UI" panose="020B0604030504040204" pitchFamily="50" charset="-128"/>
              </a:rPr>
              <a:t>大阪府 青少年・地域安全室 治安対策課</a:t>
            </a:r>
            <a:r>
              <a:rPr lang="en-US" altLang="ja-JP" dirty="0" smtClean="0">
                <a:ln w="0">
                  <a:noFill/>
                </a:ln>
                <a:solidFill>
                  <a:srgbClr val="00B050"/>
                </a:solidFill>
                <a:latin typeface="Meiryo UI" panose="020B0604030504040204" pitchFamily="50" charset="-128"/>
                <a:ea typeface="Meiryo UI" panose="020B0604030504040204" pitchFamily="50" charset="-128"/>
              </a:rPr>
              <a:t>  </a:t>
            </a:r>
            <a:r>
              <a:rPr lang="ja-JP" altLang="en-US" dirty="0" smtClean="0">
                <a:ln w="0">
                  <a:noFill/>
                </a:ln>
                <a:solidFill>
                  <a:srgbClr val="00B050"/>
                </a:solidFill>
                <a:latin typeface="Meiryo UI" panose="020B0604030504040204" pitchFamily="50" charset="-128"/>
                <a:ea typeface="Meiryo UI" panose="020B0604030504040204" pitchFamily="50" charset="-128"/>
              </a:rPr>
              <a:t>発行</a:t>
            </a:r>
            <a:endParaRPr lang="en-US" altLang="ja-JP" cap="none" spc="0" dirty="0" smtClean="0">
              <a:ln w="0">
                <a:noFill/>
              </a:ln>
              <a:solidFill>
                <a:srgbClr val="00B050"/>
              </a:solidFill>
              <a:latin typeface="Meiryo UI" panose="020B0604030504040204" pitchFamily="50" charset="-128"/>
              <a:ea typeface="Meiryo UI" panose="020B0604030504040204" pitchFamily="50" charset="-128"/>
            </a:endParaRPr>
          </a:p>
          <a:p>
            <a:r>
              <a:rPr lang="ja-JP" altLang="en-US" sz="8000" b="1" cap="none" spc="-150" dirty="0" smtClean="0">
                <a:ln w="0">
                  <a:noFill/>
                </a:ln>
                <a:solidFill>
                  <a:srgbClr val="00B050"/>
                </a:solidFill>
                <a:latin typeface="Meiryo UI" panose="020B0604030504040204" pitchFamily="50" charset="-128"/>
                <a:ea typeface="Meiryo UI" panose="020B0604030504040204" pitchFamily="50" charset="-128"/>
              </a:rPr>
              <a:t>治安対策ニュース</a:t>
            </a:r>
            <a:endParaRPr lang="en-US" altLang="ja-JP" sz="8000" b="1" cap="none" spc="-150" dirty="0" smtClean="0">
              <a:ln w="0">
                <a:noFill/>
              </a:ln>
              <a:solidFill>
                <a:srgbClr val="00B050"/>
              </a:solidFill>
              <a:latin typeface="Meiryo UI" panose="020B0604030504040204" pitchFamily="50" charset="-128"/>
              <a:ea typeface="Meiryo UI" panose="020B0604030504040204" pitchFamily="50" charset="-128"/>
            </a:endParaRPr>
          </a:p>
          <a:p>
            <a:r>
              <a:rPr lang="zh-CN" altLang="en-US" sz="2000" b="1" dirty="0" smtClean="0">
                <a:ln w="0">
                  <a:noFill/>
                </a:ln>
                <a:solidFill>
                  <a:srgbClr val="00B050"/>
                </a:solidFill>
                <a:latin typeface="Meiryo UI" panose="020B0604030504040204" pitchFamily="50" charset="-128"/>
                <a:ea typeface="Meiryo UI" panose="020B0604030504040204" pitchFamily="50" charset="-128"/>
              </a:rPr>
              <a:t>第３</a:t>
            </a:r>
            <a:r>
              <a:rPr lang="ja-JP" altLang="en-US" sz="2000" b="1" dirty="0" smtClean="0">
                <a:ln w="0">
                  <a:noFill/>
                </a:ln>
                <a:solidFill>
                  <a:srgbClr val="00B050"/>
                </a:solidFill>
                <a:latin typeface="Meiryo UI" panose="020B0604030504040204" pitchFamily="50" charset="-128"/>
                <a:ea typeface="Meiryo UI" panose="020B0604030504040204" pitchFamily="50" charset="-128"/>
              </a:rPr>
              <a:t>３</a:t>
            </a:r>
            <a:r>
              <a:rPr lang="zh-CN" altLang="en-US" sz="2000" b="1" dirty="0" smtClean="0">
                <a:ln w="0">
                  <a:noFill/>
                </a:ln>
                <a:solidFill>
                  <a:srgbClr val="00B050"/>
                </a:solidFill>
                <a:latin typeface="Meiryo UI" panose="020B0604030504040204" pitchFamily="50" charset="-128"/>
                <a:ea typeface="Meiryo UI" panose="020B0604030504040204" pitchFamily="50" charset="-128"/>
              </a:rPr>
              <a:t>号</a:t>
            </a:r>
            <a:r>
              <a:rPr lang="zh-CN" altLang="en-US" sz="1600" dirty="0">
                <a:ln w="0">
                  <a:noFill/>
                </a:ln>
                <a:solidFill>
                  <a:srgbClr val="00B050"/>
                </a:solidFill>
                <a:latin typeface="Meiryo UI" panose="020B0604030504040204" pitchFamily="50" charset="-128"/>
                <a:ea typeface="Meiryo UI" panose="020B0604030504040204" pitchFamily="50" charset="-128"/>
              </a:rPr>
              <a:t>　</a:t>
            </a:r>
            <a:r>
              <a:rPr lang="en-US" altLang="zh-CN" sz="1600" dirty="0">
                <a:ln w="0">
                  <a:noFill/>
                </a:ln>
                <a:solidFill>
                  <a:srgbClr val="00B050"/>
                </a:solidFill>
                <a:latin typeface="Meiryo UI" panose="020B0604030504040204" pitchFamily="50" charset="-128"/>
                <a:ea typeface="Meiryo UI" panose="020B0604030504040204" pitchFamily="50" charset="-128"/>
              </a:rPr>
              <a:t>(</a:t>
            </a:r>
            <a:r>
              <a:rPr lang="zh-CN" altLang="en-US" sz="1600" dirty="0" smtClean="0">
                <a:ln w="0">
                  <a:noFill/>
                </a:ln>
                <a:solidFill>
                  <a:srgbClr val="00B050"/>
                </a:solidFill>
                <a:latin typeface="Meiryo UI" panose="020B0604030504040204" pitchFamily="50" charset="-128"/>
                <a:ea typeface="Meiryo UI" panose="020B0604030504040204" pitchFamily="50" charset="-128"/>
              </a:rPr>
              <a:t>令和</a:t>
            </a:r>
            <a:r>
              <a:rPr lang="ja-JP" altLang="en-US" sz="1600" dirty="0" smtClean="0">
                <a:ln w="0">
                  <a:noFill/>
                </a:ln>
                <a:solidFill>
                  <a:srgbClr val="00B050"/>
                </a:solidFill>
                <a:latin typeface="Meiryo UI" panose="020B0604030504040204" pitchFamily="50" charset="-128"/>
                <a:ea typeface="Meiryo UI" panose="020B0604030504040204" pitchFamily="50" charset="-128"/>
              </a:rPr>
              <a:t>２</a:t>
            </a:r>
            <a:r>
              <a:rPr lang="zh-CN" altLang="en-US" sz="1600" dirty="0" smtClean="0">
                <a:ln w="0">
                  <a:noFill/>
                </a:ln>
                <a:solidFill>
                  <a:srgbClr val="00B050"/>
                </a:solidFill>
                <a:latin typeface="Meiryo UI" panose="020B0604030504040204" pitchFamily="50" charset="-128"/>
                <a:ea typeface="Meiryo UI" panose="020B0604030504040204" pitchFamily="50" charset="-128"/>
              </a:rPr>
              <a:t>年１</a:t>
            </a:r>
            <a:r>
              <a:rPr lang="ja-JP" altLang="en-US" sz="1600" dirty="0" smtClean="0">
                <a:ln w="0">
                  <a:noFill/>
                </a:ln>
                <a:solidFill>
                  <a:srgbClr val="00B050"/>
                </a:solidFill>
                <a:latin typeface="Meiryo UI" panose="020B0604030504040204" pitchFamily="50" charset="-128"/>
                <a:ea typeface="Meiryo UI" panose="020B0604030504040204" pitchFamily="50" charset="-128"/>
              </a:rPr>
              <a:t>２</a:t>
            </a:r>
            <a:r>
              <a:rPr lang="zh-CN" altLang="en-US" sz="1600" dirty="0" smtClean="0">
                <a:ln w="0">
                  <a:noFill/>
                </a:ln>
                <a:solidFill>
                  <a:srgbClr val="00B050"/>
                </a:solidFill>
                <a:latin typeface="Meiryo UI" panose="020B0604030504040204" pitchFamily="50" charset="-128"/>
                <a:ea typeface="Meiryo UI" panose="020B0604030504040204" pitchFamily="50" charset="-128"/>
              </a:rPr>
              <a:t>月</a:t>
            </a:r>
            <a:r>
              <a:rPr lang="zh-CN" altLang="en-US" sz="1600" dirty="0">
                <a:ln w="0">
                  <a:noFill/>
                </a:ln>
                <a:solidFill>
                  <a:srgbClr val="00B050"/>
                </a:solidFill>
                <a:latin typeface="Meiryo UI" panose="020B0604030504040204" pitchFamily="50" charset="-128"/>
                <a:ea typeface="Meiryo UI" panose="020B0604030504040204" pitchFamily="50" charset="-128"/>
              </a:rPr>
              <a:t>発行</a:t>
            </a:r>
            <a:r>
              <a:rPr lang="en-US" altLang="zh-CN" sz="1600" dirty="0">
                <a:ln w="0">
                  <a:noFill/>
                </a:ln>
                <a:solidFill>
                  <a:srgbClr val="00B050"/>
                </a:solidFill>
                <a:latin typeface="Meiryo UI" panose="020B0604030504040204" pitchFamily="50" charset="-128"/>
                <a:ea typeface="Meiryo UI" panose="020B0604030504040204" pitchFamily="50" charset="-128"/>
              </a:rPr>
              <a:t>)</a:t>
            </a:r>
            <a:r>
              <a:rPr lang="zh-CN" altLang="en-US" sz="1600" dirty="0">
                <a:ln w="0">
                  <a:noFill/>
                </a:ln>
                <a:solidFill>
                  <a:srgbClr val="00B050"/>
                </a:solidFill>
                <a:latin typeface="Meiryo UI" panose="020B0604030504040204" pitchFamily="50" charset="-128"/>
                <a:ea typeface="Meiryo UI" panose="020B0604030504040204" pitchFamily="50" charset="-128"/>
              </a:rPr>
              <a:t>　発行：年</a:t>
            </a:r>
            <a:r>
              <a:rPr lang="zh-CN" altLang="en-US" sz="1600" dirty="0" smtClean="0">
                <a:ln w="0">
                  <a:noFill/>
                </a:ln>
                <a:solidFill>
                  <a:srgbClr val="00B050"/>
                </a:solidFill>
                <a:latin typeface="Meiryo UI" panose="020B0604030504040204" pitchFamily="50" charset="-128"/>
                <a:ea typeface="Meiryo UI" panose="020B0604030504040204" pitchFamily="50" charset="-128"/>
              </a:rPr>
              <a:t>３回</a:t>
            </a:r>
            <a:endParaRPr lang="zh-CN" altLang="en-US" sz="1600" dirty="0">
              <a:ln w="0">
                <a:noFill/>
              </a:ln>
              <a:solidFill>
                <a:srgbClr val="00B050"/>
              </a:solidFill>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305906" y="2348022"/>
            <a:ext cx="10080000" cy="0"/>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正方形/長方形 12" hidden="1"/>
          <p:cNvSpPr/>
          <p:nvPr/>
        </p:nvSpPr>
        <p:spPr>
          <a:xfrm>
            <a:off x="377906" y="2860631"/>
            <a:ext cx="9936000" cy="11880000"/>
          </a:xfrm>
          <a:prstGeom prst="rect">
            <a:avLst/>
          </a:prstGeom>
          <a:solidFill>
            <a:schemeClr val="bg1"/>
          </a:solidFill>
          <a:ln>
            <a:solidFill>
              <a:srgbClr val="0E6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348962" y="12993333"/>
            <a:ext cx="9084474" cy="1754326"/>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10</a:t>
            </a:r>
            <a:r>
              <a:rPr lang="ja-JP" altLang="en-US" dirty="0">
                <a:latin typeface="Meiryo UI" panose="020B0604030504040204" pitchFamily="50" charset="-128"/>
                <a:ea typeface="Meiryo UI" panose="020B0604030504040204" pitchFamily="50" charset="-128"/>
              </a:rPr>
              <a:t>月</a:t>
            </a:r>
            <a:r>
              <a:rPr lang="en-US" altLang="ja-JP" dirty="0" smtClean="0">
                <a:latin typeface="Meiryo UI" panose="020B0604030504040204" pitchFamily="50" charset="-128"/>
                <a:ea typeface="Meiryo UI" panose="020B0604030504040204" pitchFamily="50" charset="-128"/>
              </a:rPr>
              <a:t>26</a:t>
            </a:r>
            <a:r>
              <a:rPr lang="ja-JP" altLang="en-US" dirty="0" smtClean="0">
                <a:latin typeface="Meiryo UI" panose="020B0604030504040204" pitchFamily="50" charset="-128"/>
                <a:ea typeface="Meiryo UI" panose="020B0604030504040204" pitchFamily="50" charset="-128"/>
              </a:rPr>
              <a:t>日</a:t>
            </a:r>
            <a:r>
              <a:rPr lang="ja-JP" altLang="en-US" dirty="0">
                <a:latin typeface="Meiryo UI" panose="020B0604030504040204" pitchFamily="50" charset="-128"/>
                <a:ea typeface="Meiryo UI" panose="020B0604030504040204" pitchFamily="50" charset="-128"/>
              </a:rPr>
              <a:t>、大阪</a:t>
            </a:r>
            <a:r>
              <a:rPr lang="ja-JP" altLang="en-US" dirty="0" smtClean="0">
                <a:latin typeface="Meiryo UI" panose="020B0604030504040204" pitchFamily="50" charset="-128"/>
                <a:ea typeface="Meiryo UI" panose="020B0604030504040204" pitchFamily="50" charset="-128"/>
              </a:rPr>
              <a:t>府庁</a:t>
            </a:r>
            <a:r>
              <a:rPr lang="ja-JP" altLang="en-US" dirty="0">
                <a:latin typeface="Meiryo UI" panose="020B0604030504040204" pitchFamily="50" charset="-128"/>
                <a:ea typeface="Meiryo UI" panose="020B0604030504040204" pitchFamily="50" charset="-128"/>
              </a:rPr>
              <a:t>正庁</a:t>
            </a:r>
            <a:r>
              <a:rPr lang="ja-JP" altLang="en-US" dirty="0" smtClean="0">
                <a:latin typeface="Meiryo UI" panose="020B0604030504040204" pitchFamily="50" charset="-128"/>
                <a:ea typeface="Meiryo UI" panose="020B0604030504040204" pitchFamily="50" charset="-128"/>
              </a:rPr>
              <a:t>の</a:t>
            </a:r>
            <a:r>
              <a:rPr lang="ja-JP" altLang="en-US" dirty="0">
                <a:latin typeface="Meiryo UI" panose="020B0604030504040204" pitchFamily="50" charset="-128"/>
                <a:ea typeface="Meiryo UI" panose="020B0604030504040204" pitchFamily="50" charset="-128"/>
              </a:rPr>
              <a:t>間</a:t>
            </a:r>
            <a:r>
              <a:rPr lang="ja-JP" altLang="en-US" dirty="0" smtClean="0">
                <a:latin typeface="Meiryo UI" panose="020B0604030504040204" pitchFamily="50" charset="-128"/>
                <a:ea typeface="Meiryo UI" panose="020B0604030504040204" pitchFamily="50" charset="-128"/>
              </a:rPr>
              <a:t>において</a:t>
            </a:r>
            <a:r>
              <a:rPr lang="ja-JP" altLang="en-US" dirty="0">
                <a:latin typeface="Meiryo UI" panose="020B0604030504040204" pitchFamily="50" charset="-128"/>
                <a:ea typeface="Meiryo UI" panose="020B0604030504040204" pitchFamily="50" charset="-128"/>
              </a:rPr>
              <a:t>、地域の防犯活動に熱心に取り組まれ、安全なまちづくりに貢献されてきた</a:t>
            </a:r>
            <a:r>
              <a:rPr lang="ja-JP" altLang="en-US" dirty="0" smtClean="0">
                <a:latin typeface="Meiryo UI" panose="020B0604030504040204" pitchFamily="50" charset="-128"/>
                <a:ea typeface="Meiryo UI" panose="020B0604030504040204" pitchFamily="50" charset="-128"/>
              </a:rPr>
              <a:t>府内の８つ</a:t>
            </a:r>
            <a:r>
              <a:rPr lang="ja-JP" altLang="en-US" dirty="0">
                <a:latin typeface="Meiryo UI" panose="020B0604030504040204" pitchFamily="50" charset="-128"/>
                <a:ea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rPr>
              <a:t>ボランティア</a:t>
            </a:r>
            <a:r>
              <a:rPr lang="ja-JP" altLang="en-US" dirty="0">
                <a:latin typeface="Meiryo UI" panose="020B0604030504040204" pitchFamily="50" charset="-128"/>
                <a:ea typeface="Meiryo UI" panose="020B0604030504040204" pitchFamily="50" charset="-128"/>
              </a:rPr>
              <a:t>団体が、知事からの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大阪府安全なまちづくりボランティア団体表彰</a:t>
            </a:r>
            <a:r>
              <a:rPr lang="en-US" altLang="ja-JP" dirty="0" smtClean="0">
                <a:latin typeface="Meiryo UI" panose="020B0604030504040204" pitchFamily="50" charset="-128"/>
                <a:ea typeface="Meiryo UI" panose="020B0604030504040204" pitchFamily="50" charset="-128"/>
              </a:rPr>
              <a:t>』</a:t>
            </a:r>
            <a:r>
              <a:rPr lang="ja-JP" altLang="en-US" dirty="0" err="1" smtClean="0">
                <a:latin typeface="Meiryo UI" panose="020B0604030504040204" pitchFamily="50" charset="-128"/>
                <a:ea typeface="Meiryo UI" panose="020B0604030504040204" pitchFamily="50" charset="-128"/>
              </a:rPr>
              <a:t>を受</a:t>
            </a:r>
            <a:r>
              <a:rPr lang="ja-JP" altLang="en-US" dirty="0" smtClean="0">
                <a:latin typeface="Meiryo UI" panose="020B0604030504040204" pitchFamily="50" charset="-128"/>
                <a:ea typeface="Meiryo UI" panose="020B0604030504040204" pitchFamily="50" charset="-128"/>
              </a:rPr>
              <a:t>賞されました。</a:t>
            </a:r>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表彰式</a:t>
            </a:r>
            <a:r>
              <a:rPr lang="ja-JP" altLang="en-US" dirty="0">
                <a:latin typeface="Meiryo UI" panose="020B0604030504040204" pitchFamily="50" charset="-128"/>
                <a:ea typeface="Meiryo UI" panose="020B0604030504040204" pitchFamily="50" charset="-128"/>
              </a:rPr>
              <a:t>において</a:t>
            </a:r>
            <a:r>
              <a:rPr lang="ja-JP" altLang="en-US" dirty="0" smtClean="0">
                <a:latin typeface="Meiryo UI" panose="020B0604030504040204" pitchFamily="50" charset="-128"/>
                <a:ea typeface="Meiryo UI" panose="020B0604030504040204" pitchFamily="50" charset="-128"/>
              </a:rPr>
              <a:t>、知事から「皆様方の安全なまちづくりに向けた御尽力、深く敬意を表する。府民が安心して暮らせる</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安全なまち・大阪</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」には、皆様の活動が欠かせない。引き続き、ご支援、ご協力いただきたい。」とのメッセージ（田中副知事</a:t>
            </a:r>
            <a:r>
              <a:rPr lang="ja-JP" altLang="en-US" dirty="0">
                <a:latin typeface="Meiryo UI" panose="020B0604030504040204" pitchFamily="50" charset="-128"/>
                <a:ea typeface="Meiryo UI" panose="020B0604030504040204" pitchFamily="50" charset="-128"/>
              </a:rPr>
              <a:t>代読）があり、各団体に</a:t>
            </a:r>
            <a:r>
              <a:rPr lang="ja-JP" altLang="en-US" dirty="0" smtClean="0">
                <a:latin typeface="Meiryo UI" panose="020B0604030504040204" pitchFamily="50" charset="-128"/>
                <a:ea typeface="Meiryo UI" panose="020B0604030504040204" pitchFamily="50" charset="-128"/>
              </a:rPr>
              <a:t>表彰状</a:t>
            </a:r>
            <a:r>
              <a:rPr lang="ja-JP" altLang="en-US" dirty="0">
                <a:latin typeface="Meiryo UI" panose="020B0604030504040204" pitchFamily="50" charset="-128"/>
                <a:ea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rPr>
              <a:t>贈呈さ</a:t>
            </a:r>
            <a:r>
              <a:rPr lang="ja-JP" altLang="en-US" dirty="0">
                <a:latin typeface="Meiryo UI" panose="020B0604030504040204" pitchFamily="50" charset="-128"/>
                <a:ea typeface="Meiryo UI" panose="020B0604030504040204" pitchFamily="50" charset="-128"/>
              </a:rPr>
              <a:t>れ</a:t>
            </a:r>
            <a:r>
              <a:rPr lang="ja-JP" altLang="en-US" dirty="0" smtClean="0">
                <a:latin typeface="Meiryo UI" panose="020B0604030504040204" pitchFamily="50" charset="-128"/>
                <a:ea typeface="Meiryo UI" panose="020B0604030504040204" pitchFamily="50" charset="-128"/>
              </a:rPr>
              <a:t>ました</a:t>
            </a:r>
            <a:r>
              <a:rPr lang="ja-JP" altLang="en-US" dirty="0">
                <a:latin typeface="Meiryo UI" panose="020B0604030504040204" pitchFamily="50" charset="-128"/>
                <a:ea typeface="Meiryo UI" panose="020B0604030504040204" pitchFamily="50" charset="-128"/>
              </a:rPr>
              <a:t>。</a:t>
            </a:r>
          </a:p>
        </p:txBody>
      </p:sp>
      <p:sp>
        <p:nvSpPr>
          <p:cNvPr id="11" name="楕円 10"/>
          <p:cNvSpPr/>
          <p:nvPr/>
        </p:nvSpPr>
        <p:spPr>
          <a:xfrm>
            <a:off x="9268898" y="13330518"/>
            <a:ext cx="1271951" cy="1282050"/>
          </a:xfrm>
          <a:prstGeom prst="ellipse">
            <a:avLst/>
          </a:prstGeom>
          <a:solidFill>
            <a:srgbClr val="0070C0"/>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370912" y="13587717"/>
            <a:ext cx="1067921" cy="738664"/>
          </a:xfrm>
          <a:prstGeom prst="rect">
            <a:avLst/>
          </a:prstGeom>
          <a:noFill/>
        </p:spPr>
        <p:txBody>
          <a:bodyPr wrap="none" lIns="91440" tIns="45720" rIns="91440" bIns="45720">
            <a:spAutoFit/>
          </a:bodyPr>
          <a:lstStyle/>
          <a:p>
            <a:pPr algn="ctr"/>
            <a:r>
              <a:rPr lang="ja-JP" altLang="en-US" sz="1400" b="1" dirty="0" smtClean="0">
                <a:ln w="0">
                  <a:noFill/>
                </a:ln>
                <a:solidFill>
                  <a:schemeClr val="bg1"/>
                </a:solidFill>
                <a:latin typeface="Meiryo UI" panose="020B0604030504040204" pitchFamily="50" charset="-128"/>
                <a:ea typeface="Meiryo UI" panose="020B0604030504040204" pitchFamily="50" charset="-128"/>
              </a:rPr>
              <a:t>受賞団体の</a:t>
            </a:r>
            <a:endParaRPr lang="en-US" altLang="ja-JP" sz="1400" b="1" dirty="0" smtClean="0">
              <a:ln w="0">
                <a:noFill/>
              </a:ln>
              <a:solidFill>
                <a:schemeClr val="bg1"/>
              </a:solidFill>
              <a:latin typeface="Meiryo UI" panose="020B0604030504040204" pitchFamily="50" charset="-128"/>
              <a:ea typeface="Meiryo UI" panose="020B0604030504040204" pitchFamily="50" charset="-128"/>
            </a:endParaRPr>
          </a:p>
          <a:p>
            <a:pPr algn="ctr"/>
            <a:r>
              <a:rPr lang="ja-JP" altLang="en-US" sz="1400" b="1" dirty="0" smtClean="0">
                <a:ln w="0">
                  <a:noFill/>
                </a:ln>
                <a:solidFill>
                  <a:schemeClr val="bg1"/>
                </a:solidFill>
                <a:latin typeface="Meiryo UI" panose="020B0604030504040204" pitchFamily="50" charset="-128"/>
                <a:ea typeface="Meiryo UI" panose="020B0604030504040204" pitchFamily="50" charset="-128"/>
              </a:rPr>
              <a:t>活動紹介は</a:t>
            </a:r>
            <a:endParaRPr lang="en-US" altLang="ja-JP" sz="1400" b="1" dirty="0" smtClean="0">
              <a:ln w="0">
                <a:noFill/>
              </a:ln>
              <a:solidFill>
                <a:schemeClr val="bg1"/>
              </a:solidFill>
              <a:latin typeface="Meiryo UI" panose="020B0604030504040204" pitchFamily="50" charset="-128"/>
              <a:ea typeface="Meiryo UI" panose="020B0604030504040204" pitchFamily="50" charset="-128"/>
            </a:endParaRPr>
          </a:p>
          <a:p>
            <a:pPr algn="ctr"/>
            <a:r>
              <a:rPr lang="ja-JP" altLang="en-US" sz="1400" b="1" dirty="0">
                <a:ln w="0">
                  <a:noFill/>
                </a:ln>
                <a:solidFill>
                  <a:schemeClr val="bg1"/>
                </a:solidFill>
                <a:latin typeface="Meiryo UI" panose="020B0604030504040204" pitchFamily="50" charset="-128"/>
                <a:ea typeface="Meiryo UI" panose="020B0604030504040204" pitchFamily="50" charset="-128"/>
              </a:rPr>
              <a:t>次</a:t>
            </a:r>
            <a:r>
              <a:rPr lang="ja-JP" altLang="en-US" sz="1400" b="1" dirty="0" smtClean="0">
                <a:ln w="0">
                  <a:noFill/>
                </a:ln>
                <a:solidFill>
                  <a:schemeClr val="bg1"/>
                </a:solidFill>
                <a:latin typeface="Meiryo UI" panose="020B0604030504040204" pitchFamily="50" charset="-128"/>
                <a:ea typeface="Meiryo UI" panose="020B0604030504040204" pitchFamily="50" charset="-128"/>
              </a:rPr>
              <a:t>面にて！</a:t>
            </a:r>
            <a:endParaRPr lang="en-US" altLang="ja-JP" sz="1400" b="1" dirty="0" smtClean="0">
              <a:ln w="0">
                <a:noFill/>
              </a:ln>
              <a:solidFill>
                <a:schemeClr val="bg1"/>
              </a:solidFill>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3"/>
          <a:stretch>
            <a:fillRect/>
          </a:stretch>
        </p:blipFill>
        <p:spPr>
          <a:xfrm>
            <a:off x="8771434" y="312240"/>
            <a:ext cx="1253177" cy="1999804"/>
          </a:xfrm>
          <a:prstGeom prst="rect">
            <a:avLst/>
          </a:prstGeom>
        </p:spPr>
      </p:pic>
      <p:sp>
        <p:nvSpPr>
          <p:cNvPr id="12" name="正方形/長方形 11"/>
          <p:cNvSpPr/>
          <p:nvPr/>
        </p:nvSpPr>
        <p:spPr>
          <a:xfrm>
            <a:off x="8207245" y="10038176"/>
            <a:ext cx="2244911" cy="6480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207246" y="10200313"/>
            <a:ext cx="2552302" cy="369332"/>
          </a:xfrm>
          <a:prstGeom prst="rect">
            <a:avLst/>
          </a:prstGeom>
          <a:noFill/>
        </p:spPr>
        <p:txBody>
          <a:bodyPr wrap="square" lIns="91440" tIns="45720" rIns="91440" bIns="45720">
            <a:spAutoFit/>
          </a:bodyPr>
          <a:lstStyle/>
          <a:p>
            <a:r>
              <a:rPr lang="ja-JP" altLang="en-US" b="1" dirty="0" smtClean="0">
                <a:ln w="0">
                  <a:noFill/>
                </a:ln>
                <a:solidFill>
                  <a:schemeClr val="bg1"/>
                </a:solidFill>
                <a:latin typeface="Meiryo UI" panose="020B0604030504040204" pitchFamily="50" charset="-128"/>
                <a:ea typeface="Meiryo UI" panose="020B0604030504040204" pitchFamily="50" charset="-128"/>
              </a:rPr>
              <a:t>おめでとうございます！</a:t>
            </a:r>
            <a:endParaRPr lang="zh-CN" altLang="en-US" sz="1600" b="1" dirty="0">
              <a:ln w="0">
                <a:noFill/>
              </a:ln>
              <a:solidFill>
                <a:schemeClr val="bg1"/>
              </a:solidFill>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1464" y="10704223"/>
            <a:ext cx="1952342" cy="2289110"/>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494" y="2523875"/>
            <a:ext cx="3213285" cy="2410275"/>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3519" y="2544142"/>
            <a:ext cx="3213285" cy="2410275"/>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495" y="5206372"/>
            <a:ext cx="3213285" cy="2410275"/>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06432" y="5206372"/>
            <a:ext cx="3213285" cy="2410275"/>
          </a:xfrm>
          <a:prstGeom prst="rect">
            <a:avLst/>
          </a:prstGeom>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495" y="7865723"/>
            <a:ext cx="3213285" cy="2410275"/>
          </a:xfrm>
          <a:prstGeom prst="rect">
            <a:avLst/>
          </a:prstGeom>
        </p:spPr>
      </p:pic>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06431" y="7865723"/>
            <a:ext cx="3213285" cy="2410275"/>
          </a:xfrm>
          <a:prstGeom prst="rect">
            <a:avLst/>
          </a:prstGeom>
        </p:spPr>
      </p:pic>
      <p:pic>
        <p:nvPicPr>
          <p:cNvPr id="21" name="図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7494" y="10525074"/>
            <a:ext cx="3213285" cy="2410275"/>
          </a:xfrm>
          <a:prstGeom prst="rect">
            <a:avLst/>
          </a:prstGeom>
        </p:spPr>
      </p:pic>
      <p:pic>
        <p:nvPicPr>
          <p:cNvPr id="27" name="図 2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06431" y="10530852"/>
            <a:ext cx="3213285" cy="2410275"/>
          </a:xfrm>
          <a:prstGeom prst="rect">
            <a:avLst/>
          </a:prstGeom>
        </p:spPr>
      </p:pic>
      <p:sp>
        <p:nvSpPr>
          <p:cNvPr id="34" name="テキスト ボックス 33"/>
          <p:cNvSpPr txBox="1"/>
          <p:nvPr/>
        </p:nvSpPr>
        <p:spPr>
          <a:xfrm>
            <a:off x="869796" y="7139523"/>
            <a:ext cx="2735681" cy="470850"/>
          </a:xfrm>
          <a:prstGeom prst="rect">
            <a:avLst/>
          </a:prstGeom>
          <a:solidFill>
            <a:schemeClr val="bg1"/>
          </a:solidFill>
        </p:spPr>
        <p:txBody>
          <a:bodyPr wrap="square" rtlCol="0">
            <a:spAutoFit/>
          </a:bodyPr>
          <a:lstStyle/>
          <a:p>
            <a:endParaRPr kumimoji="1" lang="ja-JP" altLang="en-US" dirty="0"/>
          </a:p>
        </p:txBody>
      </p:sp>
      <p:sp>
        <p:nvSpPr>
          <p:cNvPr id="38" name="テキスト ボックス 37"/>
          <p:cNvSpPr txBox="1"/>
          <p:nvPr/>
        </p:nvSpPr>
        <p:spPr>
          <a:xfrm>
            <a:off x="856295" y="9789807"/>
            <a:ext cx="2735681" cy="470850"/>
          </a:xfrm>
          <a:prstGeom prst="rect">
            <a:avLst/>
          </a:prstGeom>
          <a:solidFill>
            <a:schemeClr val="bg1"/>
          </a:solidFill>
        </p:spPr>
        <p:txBody>
          <a:bodyPr wrap="square" rtlCol="0">
            <a:spAutoFit/>
          </a:bodyPr>
          <a:lstStyle/>
          <a:p>
            <a:endParaRPr kumimoji="1" lang="ja-JP" altLang="en-US" dirty="0"/>
          </a:p>
        </p:txBody>
      </p:sp>
      <p:sp>
        <p:nvSpPr>
          <p:cNvPr id="40" name="テキスト ボックス 39"/>
          <p:cNvSpPr txBox="1"/>
          <p:nvPr/>
        </p:nvSpPr>
        <p:spPr>
          <a:xfrm>
            <a:off x="4811498" y="4463300"/>
            <a:ext cx="2735681" cy="470850"/>
          </a:xfrm>
          <a:prstGeom prst="rect">
            <a:avLst/>
          </a:prstGeom>
          <a:solidFill>
            <a:schemeClr val="bg1"/>
          </a:solidFill>
        </p:spPr>
        <p:txBody>
          <a:bodyPr wrap="square" rtlCol="0">
            <a:spAutoFit/>
          </a:bodyPr>
          <a:lstStyle/>
          <a:p>
            <a:endParaRPr kumimoji="1" lang="ja-JP" altLang="en-US" dirty="0"/>
          </a:p>
        </p:txBody>
      </p:sp>
      <p:sp>
        <p:nvSpPr>
          <p:cNvPr id="41" name="テキスト ボックス 40"/>
          <p:cNvSpPr txBox="1"/>
          <p:nvPr/>
        </p:nvSpPr>
        <p:spPr>
          <a:xfrm>
            <a:off x="4811497" y="7122413"/>
            <a:ext cx="2735681" cy="470850"/>
          </a:xfrm>
          <a:prstGeom prst="rect">
            <a:avLst/>
          </a:prstGeom>
          <a:solidFill>
            <a:schemeClr val="bg1"/>
          </a:solidFill>
        </p:spPr>
        <p:txBody>
          <a:bodyPr wrap="square" rtlCol="0">
            <a:spAutoFit/>
          </a:bodyPr>
          <a:lstStyle/>
          <a:p>
            <a:endParaRPr kumimoji="1" lang="ja-JP" altLang="en-US" dirty="0"/>
          </a:p>
        </p:txBody>
      </p:sp>
      <p:sp>
        <p:nvSpPr>
          <p:cNvPr id="42" name="テキスト ボックス 41"/>
          <p:cNvSpPr txBox="1"/>
          <p:nvPr/>
        </p:nvSpPr>
        <p:spPr>
          <a:xfrm>
            <a:off x="4811497" y="9789807"/>
            <a:ext cx="2735681" cy="470850"/>
          </a:xfrm>
          <a:prstGeom prst="rect">
            <a:avLst/>
          </a:prstGeom>
          <a:solidFill>
            <a:schemeClr val="bg1"/>
          </a:solidFill>
        </p:spPr>
        <p:txBody>
          <a:bodyPr wrap="square" rtlCol="0">
            <a:spAutoFit/>
          </a:bodyPr>
          <a:lstStyle/>
          <a:p>
            <a:endParaRPr kumimoji="1" lang="ja-JP" altLang="en-US" dirty="0"/>
          </a:p>
        </p:txBody>
      </p:sp>
      <p:sp>
        <p:nvSpPr>
          <p:cNvPr id="43" name="テキスト ボックス 42"/>
          <p:cNvSpPr txBox="1"/>
          <p:nvPr/>
        </p:nvSpPr>
        <p:spPr>
          <a:xfrm>
            <a:off x="4745232" y="12440003"/>
            <a:ext cx="2735681" cy="470850"/>
          </a:xfrm>
          <a:prstGeom prst="rect">
            <a:avLst/>
          </a:prstGeom>
          <a:solidFill>
            <a:schemeClr val="bg1"/>
          </a:solidFill>
        </p:spPr>
        <p:txBody>
          <a:bodyPr wrap="square" rtlCol="0">
            <a:spAutoFit/>
          </a:bodyPr>
          <a:lstStyle/>
          <a:p>
            <a:endParaRPr kumimoji="1" lang="ja-JP" altLang="en-US" dirty="0"/>
          </a:p>
        </p:txBody>
      </p:sp>
      <p:sp>
        <p:nvSpPr>
          <p:cNvPr id="44" name="テキスト ボックス 43"/>
          <p:cNvSpPr txBox="1"/>
          <p:nvPr/>
        </p:nvSpPr>
        <p:spPr>
          <a:xfrm>
            <a:off x="853507" y="12448920"/>
            <a:ext cx="2735681" cy="470850"/>
          </a:xfrm>
          <a:prstGeom prst="rect">
            <a:avLst/>
          </a:prstGeom>
          <a:solidFill>
            <a:schemeClr val="bg1"/>
          </a:solidFill>
        </p:spPr>
        <p:txBody>
          <a:bodyPr wrap="square" rtlCol="0">
            <a:spAutoFit/>
          </a:bodyPr>
          <a:lstStyle/>
          <a:p>
            <a:endParaRPr kumimoji="1" lang="ja-JP" altLang="en-US" dirty="0"/>
          </a:p>
        </p:txBody>
      </p:sp>
      <p:sp>
        <p:nvSpPr>
          <p:cNvPr id="45" name="テキスト ボックス 44"/>
          <p:cNvSpPr txBox="1"/>
          <p:nvPr/>
        </p:nvSpPr>
        <p:spPr>
          <a:xfrm>
            <a:off x="876895" y="4445300"/>
            <a:ext cx="2735681" cy="470850"/>
          </a:xfrm>
          <a:prstGeom prst="rect">
            <a:avLst/>
          </a:prstGeom>
          <a:solidFill>
            <a:schemeClr val="bg1"/>
          </a:solidFill>
        </p:spPr>
        <p:txBody>
          <a:bodyPr wrap="square" rtlCol="0">
            <a:spAutoFit/>
          </a:bodyPr>
          <a:lstStyle/>
          <a:p>
            <a:endParaRPr kumimoji="1" lang="ja-JP" altLang="en-US" dirty="0"/>
          </a:p>
        </p:txBody>
      </p:sp>
      <p:sp>
        <p:nvSpPr>
          <p:cNvPr id="39" name="テキスト ボックス 38"/>
          <p:cNvSpPr txBox="1"/>
          <p:nvPr/>
        </p:nvSpPr>
        <p:spPr>
          <a:xfrm>
            <a:off x="797897" y="4452199"/>
            <a:ext cx="2735681" cy="523220"/>
          </a:xfrm>
          <a:prstGeom prst="rect">
            <a:avLst/>
          </a:prstGeom>
          <a:noFill/>
        </p:spPr>
        <p:txBody>
          <a:bodyPr wrap="square" rtlCol="0">
            <a:spAutoFit/>
          </a:bodyPr>
          <a:lstStyle/>
          <a:p>
            <a:pPr algn="dist"/>
            <a:r>
              <a:rPr kumimoji="1" lang="ja-JP" altLang="en-US" sz="1600" b="1" dirty="0" smtClean="0">
                <a:latin typeface="HG丸ｺﾞｼｯｸM-PRO" panose="020F0600000000000000" pitchFamily="50" charset="-128"/>
                <a:ea typeface="HG丸ｺﾞｼｯｸM-PRO" panose="020F0600000000000000" pitchFamily="50" charset="-128"/>
              </a:rPr>
              <a:t>学校法人 山口学園</a:t>
            </a:r>
            <a:endParaRPr kumimoji="1" lang="en-US" altLang="ja-JP" sz="1600" b="1"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t>（大阪市北区）</a:t>
            </a:r>
            <a:endParaRPr kumimoji="1" lang="ja-JP" altLang="en-US" sz="1200" dirty="0"/>
          </a:p>
        </p:txBody>
      </p:sp>
      <p:sp>
        <p:nvSpPr>
          <p:cNvPr id="46" name="テキスト ボックス 45"/>
          <p:cNvSpPr txBox="1"/>
          <p:nvPr/>
        </p:nvSpPr>
        <p:spPr>
          <a:xfrm>
            <a:off x="4811496" y="4465564"/>
            <a:ext cx="2735681" cy="523220"/>
          </a:xfrm>
          <a:prstGeom prst="rect">
            <a:avLst/>
          </a:prstGeom>
          <a:noFill/>
        </p:spPr>
        <p:txBody>
          <a:bodyPr wrap="square" rtlCol="0">
            <a:spAutoFit/>
          </a:bodyPr>
          <a:lstStyle/>
          <a:p>
            <a:pPr algn="dist"/>
            <a:r>
              <a:rPr kumimoji="1" lang="ja-JP" altLang="en-US" sz="1600" b="1" dirty="0" smtClean="0">
                <a:latin typeface="HG丸ｺﾞｼｯｸM-PRO" panose="020F0600000000000000" pitchFamily="50" charset="-128"/>
                <a:ea typeface="HG丸ｺﾞｼｯｸM-PRO" panose="020F0600000000000000" pitchFamily="50" charset="-128"/>
              </a:rPr>
              <a:t>三軒家東子どもみまもり隊 </a:t>
            </a:r>
            <a:endParaRPr kumimoji="1" lang="en-US" altLang="ja-JP" sz="1600" b="1"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t>（大阪市大正区）</a:t>
            </a:r>
            <a:endParaRPr kumimoji="1" lang="ja-JP" altLang="en-US" sz="1200" dirty="0"/>
          </a:p>
        </p:txBody>
      </p:sp>
      <p:sp>
        <p:nvSpPr>
          <p:cNvPr id="47" name="テキスト ボックス 46"/>
          <p:cNvSpPr txBox="1"/>
          <p:nvPr/>
        </p:nvSpPr>
        <p:spPr>
          <a:xfrm>
            <a:off x="4827786" y="7142312"/>
            <a:ext cx="2735681" cy="477054"/>
          </a:xfrm>
          <a:prstGeom prst="rect">
            <a:avLst/>
          </a:prstGeom>
          <a:noFill/>
        </p:spPr>
        <p:txBody>
          <a:bodyPr wrap="square" rtlCol="0">
            <a:spAutoFit/>
          </a:bodyPr>
          <a:lstStyle/>
          <a:p>
            <a:pPr algn="dist"/>
            <a:r>
              <a:rPr kumimoji="1" lang="ja-JP" altLang="en-US" sz="1300" b="1" dirty="0" smtClean="0">
                <a:latin typeface="HG丸ｺﾞｼｯｸM-PRO" panose="020F0600000000000000" pitchFamily="50" charset="-128"/>
                <a:ea typeface="HG丸ｺﾞｼｯｸM-PRO" panose="020F0600000000000000" pitchFamily="50" charset="-128"/>
              </a:rPr>
              <a:t>南山田地区青色防犯パトロール隊</a:t>
            </a:r>
            <a:endParaRPr kumimoji="1" lang="en-US" altLang="ja-JP" sz="1300" b="1"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t>（吹田市）</a:t>
            </a:r>
            <a:endParaRPr kumimoji="1" lang="ja-JP" altLang="en-US" sz="1200" dirty="0"/>
          </a:p>
        </p:txBody>
      </p:sp>
      <p:sp>
        <p:nvSpPr>
          <p:cNvPr id="48" name="テキスト ボックス 47"/>
          <p:cNvSpPr txBox="1"/>
          <p:nvPr/>
        </p:nvSpPr>
        <p:spPr>
          <a:xfrm>
            <a:off x="841300" y="7128587"/>
            <a:ext cx="2735681" cy="477054"/>
          </a:xfrm>
          <a:prstGeom prst="rect">
            <a:avLst/>
          </a:prstGeom>
          <a:noFill/>
        </p:spPr>
        <p:txBody>
          <a:bodyPr wrap="square" rtlCol="0">
            <a:spAutoFit/>
          </a:bodyPr>
          <a:lstStyle/>
          <a:p>
            <a:pPr algn="dist"/>
            <a:r>
              <a:rPr kumimoji="1" lang="ja-JP" altLang="en-US" sz="1300" b="1" dirty="0" smtClean="0">
                <a:latin typeface="HG丸ｺﾞｼｯｸM-PRO" panose="020F0600000000000000" pitchFamily="50" charset="-128"/>
                <a:ea typeface="HG丸ｺﾞｼｯｸM-PRO" panose="020F0600000000000000" pitchFamily="50" charset="-128"/>
              </a:rPr>
              <a:t>北区安全パトロール　かるが</a:t>
            </a:r>
            <a:r>
              <a:rPr kumimoji="1" lang="ja-JP" altLang="en-US" sz="1300" b="1" dirty="0" err="1" smtClean="0">
                <a:latin typeface="HG丸ｺﾞｼｯｸM-PRO" panose="020F0600000000000000" pitchFamily="50" charset="-128"/>
                <a:ea typeface="HG丸ｺﾞｼｯｸM-PRO" panose="020F0600000000000000" pitchFamily="50" charset="-128"/>
              </a:rPr>
              <a:t>も</a:t>
            </a:r>
            <a:r>
              <a:rPr kumimoji="1" lang="ja-JP" altLang="en-US" sz="1300" b="1" dirty="0" smtClean="0">
                <a:latin typeface="HG丸ｺﾞｼｯｸM-PRO" panose="020F0600000000000000" pitchFamily="50" charset="-128"/>
                <a:ea typeface="HG丸ｺﾞｼｯｸM-PRO" panose="020F0600000000000000" pitchFamily="50" charset="-128"/>
              </a:rPr>
              <a:t>隊</a:t>
            </a:r>
            <a:endParaRPr kumimoji="1" lang="en-US" altLang="ja-JP" sz="1300" b="1"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t>（堺市北区）</a:t>
            </a:r>
            <a:endParaRPr kumimoji="1" lang="ja-JP" altLang="en-US" sz="1200" dirty="0"/>
          </a:p>
        </p:txBody>
      </p:sp>
      <p:sp>
        <p:nvSpPr>
          <p:cNvPr id="49" name="テキスト ボックス 48"/>
          <p:cNvSpPr txBox="1"/>
          <p:nvPr/>
        </p:nvSpPr>
        <p:spPr>
          <a:xfrm>
            <a:off x="869796" y="9798944"/>
            <a:ext cx="2735681" cy="477054"/>
          </a:xfrm>
          <a:prstGeom prst="rect">
            <a:avLst/>
          </a:prstGeom>
          <a:noFill/>
        </p:spPr>
        <p:txBody>
          <a:bodyPr wrap="square" rtlCol="0">
            <a:spAutoFit/>
          </a:bodyPr>
          <a:lstStyle/>
          <a:p>
            <a:pPr algn="dist"/>
            <a:r>
              <a:rPr kumimoji="1" lang="ja-JP" altLang="en-US" sz="1300" b="1" dirty="0" smtClean="0">
                <a:latin typeface="HG丸ｺﾞｼｯｸM-PRO" panose="020F0600000000000000" pitchFamily="50" charset="-128"/>
                <a:ea typeface="HG丸ｺﾞｼｯｸM-PRO" panose="020F0600000000000000" pitchFamily="50" charset="-128"/>
              </a:rPr>
              <a:t>西山本小学校区まちづくり協議会</a:t>
            </a:r>
            <a:endParaRPr kumimoji="1" lang="en-US" altLang="ja-JP" sz="1300" b="1"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t>（八尾市）</a:t>
            </a:r>
            <a:endParaRPr kumimoji="1" lang="ja-JP" altLang="en-US" sz="1200" dirty="0"/>
          </a:p>
        </p:txBody>
      </p:sp>
      <p:sp>
        <p:nvSpPr>
          <p:cNvPr id="50" name="テキスト ボックス 49"/>
          <p:cNvSpPr txBox="1"/>
          <p:nvPr/>
        </p:nvSpPr>
        <p:spPr>
          <a:xfrm>
            <a:off x="4773712" y="9789807"/>
            <a:ext cx="2735681" cy="523220"/>
          </a:xfrm>
          <a:prstGeom prst="rect">
            <a:avLst/>
          </a:prstGeom>
          <a:noFill/>
        </p:spPr>
        <p:txBody>
          <a:bodyPr wrap="square" rtlCol="0">
            <a:spAutoFit/>
          </a:bodyPr>
          <a:lstStyle/>
          <a:p>
            <a:pPr algn="dist"/>
            <a:r>
              <a:rPr kumimoji="1" lang="ja-JP" altLang="en-US" sz="1600" b="1" dirty="0" smtClean="0">
                <a:latin typeface="HG丸ｺﾞｼｯｸM-PRO" panose="020F0600000000000000" pitchFamily="50" charset="-128"/>
                <a:ea typeface="HG丸ｺﾞｼｯｸM-PRO" panose="020F0600000000000000" pitchFamily="50" charset="-128"/>
              </a:rPr>
              <a:t>寝屋川市防犯協会</a:t>
            </a:r>
            <a:endParaRPr kumimoji="1" lang="en-US" altLang="ja-JP" sz="1600" b="1"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t>（寝屋川市）</a:t>
            </a:r>
            <a:endParaRPr kumimoji="1" lang="ja-JP" altLang="en-US" sz="1200" dirty="0"/>
          </a:p>
        </p:txBody>
      </p:sp>
      <p:sp>
        <p:nvSpPr>
          <p:cNvPr id="51" name="テキスト ボックス 50"/>
          <p:cNvSpPr txBox="1"/>
          <p:nvPr/>
        </p:nvSpPr>
        <p:spPr>
          <a:xfrm>
            <a:off x="841300" y="12412129"/>
            <a:ext cx="2735681" cy="523220"/>
          </a:xfrm>
          <a:prstGeom prst="rect">
            <a:avLst/>
          </a:prstGeom>
          <a:noFill/>
        </p:spPr>
        <p:txBody>
          <a:bodyPr wrap="square" rtlCol="0">
            <a:spAutoFit/>
          </a:bodyPr>
          <a:lstStyle/>
          <a:p>
            <a:pPr algn="dist"/>
            <a:r>
              <a:rPr kumimoji="1" lang="ja-JP" altLang="en-US" sz="1600" b="1" dirty="0" smtClean="0">
                <a:latin typeface="HG丸ｺﾞｼｯｸM-PRO" panose="020F0600000000000000" pitchFamily="50" charset="-128"/>
                <a:ea typeface="HG丸ｺﾞｼｯｸM-PRO" panose="020F0600000000000000" pitchFamily="50" charset="-128"/>
              </a:rPr>
              <a:t>摂南大学法学部中沼研究室</a:t>
            </a:r>
            <a:endParaRPr kumimoji="1" lang="en-US" altLang="ja-JP" sz="1600" b="1"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t>（寝屋川市）</a:t>
            </a:r>
            <a:endParaRPr kumimoji="1" lang="ja-JP" altLang="en-US" sz="1200" dirty="0"/>
          </a:p>
        </p:txBody>
      </p:sp>
      <p:sp>
        <p:nvSpPr>
          <p:cNvPr id="52" name="テキスト ボックス 51"/>
          <p:cNvSpPr txBox="1"/>
          <p:nvPr/>
        </p:nvSpPr>
        <p:spPr>
          <a:xfrm>
            <a:off x="4773712" y="12412129"/>
            <a:ext cx="2735681" cy="523220"/>
          </a:xfrm>
          <a:prstGeom prst="rect">
            <a:avLst/>
          </a:prstGeom>
          <a:noFill/>
        </p:spPr>
        <p:txBody>
          <a:bodyPr wrap="square" rtlCol="0">
            <a:spAutoFit/>
          </a:bodyPr>
          <a:lstStyle/>
          <a:p>
            <a:pPr algn="dist"/>
            <a:r>
              <a:rPr kumimoji="1" lang="ja-JP" altLang="en-US" sz="1600" b="1" dirty="0" smtClean="0">
                <a:latin typeface="HG丸ｺﾞｼｯｸM-PRO" panose="020F0600000000000000" pitchFamily="50" charset="-128"/>
                <a:ea typeface="HG丸ｺﾞｼｯｸM-PRO" panose="020F0600000000000000" pitchFamily="50" charset="-128"/>
              </a:rPr>
              <a:t>石切東地区防犯委員会</a:t>
            </a:r>
            <a:endParaRPr kumimoji="1" lang="en-US" altLang="ja-JP" sz="1600" b="1" dirty="0" smtClean="0">
              <a:latin typeface="HG丸ｺﾞｼｯｸM-PRO" panose="020F0600000000000000" pitchFamily="50" charset="-128"/>
              <a:ea typeface="HG丸ｺﾞｼｯｸM-PRO" panose="020F0600000000000000" pitchFamily="50" charset="-128"/>
            </a:endParaRPr>
          </a:p>
          <a:p>
            <a:r>
              <a:rPr kumimoji="1" lang="ja-JP" altLang="en-US" sz="1200" dirty="0" smtClean="0"/>
              <a:t>（東大阪市）</a:t>
            </a:r>
            <a:endParaRPr kumimoji="1" lang="ja-JP" altLang="en-US" sz="1200" dirty="0"/>
          </a:p>
        </p:txBody>
      </p:sp>
      <p:sp>
        <p:nvSpPr>
          <p:cNvPr id="28" name="テキスト ボックス 27"/>
          <p:cNvSpPr txBox="1"/>
          <p:nvPr/>
        </p:nvSpPr>
        <p:spPr>
          <a:xfrm>
            <a:off x="8221327" y="2391615"/>
            <a:ext cx="1846659" cy="7443005"/>
          </a:xfrm>
          <a:prstGeom prst="rect">
            <a:avLst/>
          </a:prstGeom>
          <a:noFill/>
        </p:spPr>
        <p:txBody>
          <a:bodyPr vert="eaVert" wrap="square" rtlCol="0">
            <a:spAutoFit/>
          </a:bodyPr>
          <a:lstStyle/>
          <a:p>
            <a:pPr algn="dist"/>
            <a:r>
              <a:rPr kumimoji="1" lang="ja-JP" altLang="en-US" sz="5400" b="1" dirty="0" smtClean="0">
                <a:solidFill>
                  <a:srgbClr val="0070C0"/>
                </a:solidFill>
                <a:latin typeface="HGP創英角ﾎﾟｯﾌﾟ体" panose="040B0A00000000000000" pitchFamily="50" charset="-128"/>
                <a:ea typeface="HGP創英角ﾎﾟｯﾌﾟ体" panose="040B0A00000000000000" pitchFamily="50" charset="-128"/>
              </a:rPr>
              <a:t>大阪府安全なまちづくり</a:t>
            </a:r>
            <a:endParaRPr kumimoji="1" lang="en-US" altLang="ja-JP" sz="5400" b="1" dirty="0" smtClean="0">
              <a:solidFill>
                <a:srgbClr val="0070C0"/>
              </a:solidFill>
              <a:latin typeface="HGP創英角ﾎﾟｯﾌﾟ体" panose="040B0A00000000000000" pitchFamily="50" charset="-128"/>
              <a:ea typeface="HGP創英角ﾎﾟｯﾌﾟ体" panose="040B0A00000000000000" pitchFamily="50" charset="-128"/>
            </a:endParaRPr>
          </a:p>
          <a:p>
            <a:pPr algn="dist"/>
            <a:r>
              <a:rPr kumimoji="1" lang="ja-JP" altLang="en-US" sz="5400" b="1" dirty="0" smtClean="0">
                <a:solidFill>
                  <a:srgbClr val="0070C0"/>
                </a:solidFill>
                <a:latin typeface="HGP創英角ﾎﾟｯﾌﾟ体" panose="040B0A00000000000000" pitchFamily="50" charset="-128"/>
                <a:ea typeface="HGP創英角ﾎﾟｯﾌﾟ体" panose="040B0A00000000000000" pitchFamily="50" charset="-128"/>
              </a:rPr>
              <a:t>ボランティア団体表彰</a:t>
            </a:r>
            <a:endParaRPr kumimoji="1" lang="ja-JP" altLang="en-US" sz="5400" b="1" dirty="0">
              <a:solidFill>
                <a:srgbClr val="0070C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20601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正方形/長方形 7"/>
          <p:cNvSpPr/>
          <p:nvPr/>
        </p:nvSpPr>
        <p:spPr>
          <a:xfrm>
            <a:off x="167846" y="152630"/>
            <a:ext cx="10332000" cy="14760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6234622" y="82768"/>
            <a:ext cx="4410182" cy="738664"/>
          </a:xfrm>
          <a:prstGeom prst="rect">
            <a:avLst/>
          </a:prstGeom>
          <a:solidFill>
            <a:schemeClr val="bg1"/>
          </a:solidFill>
          <a:ln w="76200" cmpd="dbl">
            <a:solidFill>
              <a:srgbClr val="0070C0"/>
            </a:solidFill>
          </a:ln>
        </p:spPr>
        <p:txBody>
          <a:bodyPr wrap="none" lIns="91440" tIns="45720" rIns="91440" bIns="45720" anchor="ctr">
            <a:spAutoFit/>
          </a:bodyPr>
          <a:lstStyle/>
          <a:p>
            <a:pPr algn="ctr"/>
            <a:r>
              <a:rPr lang="ja-JP" altLang="en-US" sz="2800" b="1" dirty="0">
                <a:solidFill>
                  <a:srgbClr val="0070C0"/>
                </a:solidFill>
                <a:latin typeface="Meiryo UI" panose="020B0604030504040204" pitchFamily="50" charset="-128"/>
                <a:ea typeface="Meiryo UI" panose="020B0604030504040204" pitchFamily="50" charset="-128"/>
              </a:rPr>
              <a:t>治安対策ニュース </a:t>
            </a:r>
            <a:r>
              <a:rPr lang="zh-CN" altLang="en-US" sz="2800" b="1" dirty="0" smtClean="0">
                <a:solidFill>
                  <a:srgbClr val="0070C0"/>
                </a:solidFill>
                <a:latin typeface="Meiryo UI" panose="020B0604030504040204" pitchFamily="50" charset="-128"/>
                <a:ea typeface="Meiryo UI" panose="020B0604030504040204" pitchFamily="50" charset="-128"/>
              </a:rPr>
              <a:t>第３</a:t>
            </a:r>
            <a:r>
              <a:rPr lang="ja-JP" altLang="en-US" sz="2800" b="1" dirty="0" smtClean="0">
                <a:solidFill>
                  <a:srgbClr val="0070C0"/>
                </a:solidFill>
                <a:latin typeface="Meiryo UI" panose="020B0604030504040204" pitchFamily="50" charset="-128"/>
                <a:ea typeface="Meiryo UI" panose="020B0604030504040204" pitchFamily="50" charset="-128"/>
              </a:rPr>
              <a:t>３</a:t>
            </a:r>
            <a:r>
              <a:rPr lang="zh-CN" altLang="en-US" sz="2800" b="1" dirty="0" smtClean="0">
                <a:solidFill>
                  <a:srgbClr val="0070C0"/>
                </a:solidFill>
                <a:latin typeface="Meiryo UI" panose="020B0604030504040204" pitchFamily="50" charset="-128"/>
                <a:ea typeface="Meiryo UI" panose="020B0604030504040204" pitchFamily="50" charset="-128"/>
              </a:rPr>
              <a:t>号</a:t>
            </a:r>
            <a:r>
              <a:rPr lang="zh-CN" altLang="en-US" sz="2000" b="1" dirty="0" smtClean="0">
                <a:solidFill>
                  <a:srgbClr val="0070C0"/>
                </a:solidFill>
                <a:latin typeface="Meiryo UI" panose="020B0604030504040204" pitchFamily="50" charset="-128"/>
                <a:ea typeface="Meiryo UI" panose="020B0604030504040204" pitchFamily="50" charset="-128"/>
              </a:rPr>
              <a:t> </a:t>
            </a:r>
            <a:endParaRPr lang="en-US" altLang="zh-CN" sz="2000" b="1" dirty="0" smtClean="0">
              <a:solidFill>
                <a:srgbClr val="0070C0"/>
              </a:solidFill>
              <a:latin typeface="Meiryo UI" panose="020B0604030504040204" pitchFamily="50" charset="-128"/>
              <a:ea typeface="Meiryo UI" panose="020B0604030504040204" pitchFamily="50" charset="-128"/>
            </a:endParaRPr>
          </a:p>
          <a:p>
            <a:pPr algn="r"/>
            <a:r>
              <a:rPr lang="en-US" altLang="zh-CN" sz="1400" dirty="0" smtClean="0">
                <a:solidFill>
                  <a:srgbClr val="0070C0"/>
                </a:solidFill>
                <a:latin typeface="Meiryo UI" panose="020B0604030504040204" pitchFamily="50" charset="-128"/>
                <a:ea typeface="Meiryo UI" panose="020B0604030504040204" pitchFamily="50" charset="-128"/>
              </a:rPr>
              <a:t>(</a:t>
            </a:r>
            <a:r>
              <a:rPr lang="zh-CN" altLang="en-US" sz="1400" dirty="0" smtClean="0">
                <a:solidFill>
                  <a:srgbClr val="0070C0"/>
                </a:solidFill>
                <a:latin typeface="Meiryo UI" panose="020B0604030504040204" pitchFamily="50" charset="-128"/>
                <a:ea typeface="Meiryo UI" panose="020B0604030504040204" pitchFamily="50" charset="-128"/>
              </a:rPr>
              <a:t>令和</a:t>
            </a:r>
            <a:r>
              <a:rPr lang="ja-JP" altLang="en-US" sz="1400" dirty="0" smtClean="0">
                <a:solidFill>
                  <a:srgbClr val="0070C0"/>
                </a:solidFill>
                <a:latin typeface="Meiryo UI" panose="020B0604030504040204" pitchFamily="50" charset="-128"/>
                <a:ea typeface="Meiryo UI" panose="020B0604030504040204" pitchFamily="50" charset="-128"/>
              </a:rPr>
              <a:t>２</a:t>
            </a:r>
            <a:r>
              <a:rPr lang="zh-CN" altLang="en-US" sz="1400" dirty="0" smtClean="0">
                <a:solidFill>
                  <a:srgbClr val="0070C0"/>
                </a:solidFill>
                <a:latin typeface="Meiryo UI" panose="020B0604030504040204" pitchFamily="50" charset="-128"/>
                <a:ea typeface="Meiryo UI" panose="020B0604030504040204" pitchFamily="50" charset="-128"/>
              </a:rPr>
              <a:t>年１</a:t>
            </a:r>
            <a:r>
              <a:rPr lang="ja-JP" altLang="en-US" sz="1400" dirty="0" smtClean="0">
                <a:solidFill>
                  <a:srgbClr val="0070C0"/>
                </a:solidFill>
                <a:latin typeface="Meiryo UI" panose="020B0604030504040204" pitchFamily="50" charset="-128"/>
                <a:ea typeface="Meiryo UI" panose="020B0604030504040204" pitchFamily="50" charset="-128"/>
              </a:rPr>
              <a:t>２</a:t>
            </a:r>
            <a:r>
              <a:rPr lang="zh-CN" altLang="en-US" sz="1400" dirty="0" smtClean="0">
                <a:solidFill>
                  <a:srgbClr val="0070C0"/>
                </a:solidFill>
                <a:latin typeface="Meiryo UI" panose="020B0604030504040204" pitchFamily="50" charset="-128"/>
                <a:ea typeface="Meiryo UI" panose="020B0604030504040204" pitchFamily="50" charset="-128"/>
              </a:rPr>
              <a:t>月</a:t>
            </a:r>
            <a:r>
              <a:rPr lang="zh-CN" altLang="en-US" sz="1400" dirty="0">
                <a:solidFill>
                  <a:srgbClr val="0070C0"/>
                </a:solidFill>
                <a:latin typeface="Meiryo UI" panose="020B0604030504040204" pitchFamily="50" charset="-128"/>
                <a:ea typeface="Meiryo UI" panose="020B0604030504040204" pitchFamily="50" charset="-128"/>
              </a:rPr>
              <a:t>発行</a:t>
            </a:r>
            <a:r>
              <a:rPr lang="en-US" altLang="zh-CN" sz="1400" dirty="0">
                <a:solidFill>
                  <a:srgbClr val="0E6EB8"/>
                </a:solidFill>
                <a:latin typeface="Meiryo UI" panose="020B0604030504040204" pitchFamily="50" charset="-128"/>
                <a:ea typeface="Meiryo UI" panose="020B0604030504040204" pitchFamily="50" charset="-128"/>
              </a:rPr>
              <a:t>)</a:t>
            </a:r>
            <a:endParaRPr lang="zh-CN" altLang="en-US" sz="1400" dirty="0">
              <a:solidFill>
                <a:srgbClr val="0E6EB8"/>
              </a:solidFill>
              <a:latin typeface="Meiryo UI" panose="020B0604030504040204" pitchFamily="50" charset="-128"/>
              <a:ea typeface="Meiryo UI" panose="020B0604030504040204" pitchFamily="50" charset="-128"/>
            </a:endParaRPr>
          </a:p>
        </p:txBody>
      </p:sp>
      <p:grpSp>
        <p:nvGrpSpPr>
          <p:cNvPr id="2" name="グループ化 1"/>
          <p:cNvGrpSpPr/>
          <p:nvPr/>
        </p:nvGrpSpPr>
        <p:grpSpPr>
          <a:xfrm>
            <a:off x="88900" y="178799"/>
            <a:ext cx="2798288" cy="648000"/>
            <a:chOff x="88900" y="2504336"/>
            <a:chExt cx="2798288" cy="648000"/>
          </a:xfrm>
          <a:solidFill>
            <a:srgbClr val="0E6EB8"/>
          </a:solidFill>
        </p:grpSpPr>
        <p:sp>
          <p:nvSpPr>
            <p:cNvPr id="12" name="正方形/長方形 11"/>
            <p:cNvSpPr/>
            <p:nvPr/>
          </p:nvSpPr>
          <p:spPr>
            <a:xfrm>
              <a:off x="90539" y="2504336"/>
              <a:ext cx="2796649" cy="648000"/>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88900" y="2628544"/>
              <a:ext cx="2642070" cy="400110"/>
            </a:xfrm>
            <a:prstGeom prst="rect">
              <a:avLst/>
            </a:prstGeom>
            <a:grpFill/>
          </p:spPr>
          <p:txBody>
            <a:bodyPr wrap="none" lIns="91440" tIns="45720" rIns="91440" bIns="45720">
              <a:spAutoFit/>
            </a:bodyPr>
            <a:lstStyle/>
            <a:p>
              <a:r>
                <a:rPr lang="ja-JP" altLang="en-US" sz="2000" b="1" dirty="0" smtClean="0">
                  <a:ln w="0">
                    <a:noFill/>
                  </a:ln>
                  <a:solidFill>
                    <a:schemeClr val="bg1"/>
                  </a:solidFill>
                  <a:latin typeface="Meiryo UI" panose="020B0604030504040204" pitchFamily="50" charset="-128"/>
                  <a:ea typeface="Meiryo UI" panose="020B0604030504040204" pitchFamily="50" charset="-128"/>
                </a:rPr>
                <a:t>　受賞団体の活動紹介</a:t>
              </a:r>
              <a:endParaRPr lang="zh-CN" altLang="en-US" b="1" dirty="0">
                <a:ln w="0">
                  <a:noFill/>
                </a:ln>
                <a:solidFill>
                  <a:schemeClr val="bg1"/>
                </a:solidFill>
                <a:latin typeface="Meiryo UI" panose="020B0604030504040204" pitchFamily="50" charset="-128"/>
                <a:ea typeface="Meiryo UI" panose="020B0604030504040204" pitchFamily="50" charset="-128"/>
              </a:endParaRPr>
            </a:p>
          </p:txBody>
        </p:sp>
      </p:grpSp>
      <p:sp>
        <p:nvSpPr>
          <p:cNvPr id="15" name="正方形/長方形 14"/>
          <p:cNvSpPr/>
          <p:nvPr/>
        </p:nvSpPr>
        <p:spPr>
          <a:xfrm>
            <a:off x="179906" y="14147675"/>
            <a:ext cx="10332000" cy="792000"/>
          </a:xfrm>
          <a:prstGeom prst="rect">
            <a:avLst/>
          </a:prstGeom>
          <a:solidFill>
            <a:srgbClr val="1DA1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rtlCol="0" fromWordArt="0" anchor="ctr" anchorCtr="0" forceAA="0" compatLnSpc="1">
            <a:prstTxWarp prst="textNoShape">
              <a:avLst/>
            </a:prstTxWarp>
            <a:noAutofit/>
          </a:bodyPr>
          <a:lstStyle/>
          <a:p>
            <a:pPr algn="ctr"/>
            <a:endParaRPr kumimoji="1" lang="ja-JP" altLang="en-US" sz="2115"/>
          </a:p>
        </p:txBody>
      </p:sp>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l="6554" t="6554" r="6554" b="6554"/>
          <a:stretch/>
        </p:blipFill>
        <p:spPr>
          <a:xfrm>
            <a:off x="9537039" y="14228190"/>
            <a:ext cx="647581" cy="647580"/>
          </a:xfrm>
          <a:prstGeom prst="rect">
            <a:avLst/>
          </a:prstGeom>
        </p:spPr>
      </p:pic>
      <p:sp>
        <p:nvSpPr>
          <p:cNvPr id="17" name="テキスト ボックス 16"/>
          <p:cNvSpPr txBox="1"/>
          <p:nvPr/>
        </p:nvSpPr>
        <p:spPr>
          <a:xfrm>
            <a:off x="2012337" y="14211449"/>
            <a:ext cx="3948004" cy="400110"/>
          </a:xfrm>
          <a:prstGeom prst="rect">
            <a:avLst/>
          </a:prstGeom>
          <a:noFill/>
        </p:spPr>
        <p:txBody>
          <a:bodyPr wrap="non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Twitter</a:t>
            </a:r>
            <a:r>
              <a:rPr kumimoji="1" lang="ja-JP" altLang="en-US" sz="2000" b="1" dirty="0">
                <a:solidFill>
                  <a:schemeClr val="bg1"/>
                </a:solidFill>
                <a:latin typeface="Meiryo UI" panose="020B0604030504040204" pitchFamily="50" charset="-128"/>
                <a:ea typeface="Meiryo UI" panose="020B0604030504040204" pitchFamily="50" charset="-128"/>
              </a:rPr>
              <a:t>のフォロー</a:t>
            </a:r>
            <a:r>
              <a:rPr kumimoji="1" lang="ja-JP" altLang="en-US" sz="2000" b="1" dirty="0" smtClean="0">
                <a:solidFill>
                  <a:schemeClr val="bg1"/>
                </a:solidFill>
                <a:latin typeface="Meiryo UI" panose="020B0604030504040204" pitchFamily="50" charset="-128"/>
                <a:ea typeface="Meiryo UI" panose="020B0604030504040204" pitchFamily="50" charset="-128"/>
              </a:rPr>
              <a:t>をお願い</a:t>
            </a:r>
            <a:r>
              <a:rPr kumimoji="1" lang="ja-JP" altLang="en-US" sz="2000" b="1" dirty="0">
                <a:solidFill>
                  <a:schemeClr val="bg1"/>
                </a:solidFill>
                <a:latin typeface="Meiryo UI" panose="020B0604030504040204" pitchFamily="50" charset="-128"/>
                <a:ea typeface="Meiryo UI" panose="020B0604030504040204" pitchFamily="50" charset="-128"/>
              </a:rPr>
              <a:t>します！</a:t>
            </a:r>
            <a:endParaRPr kumimoji="1" lang="en-US" altLang="ja-JP" sz="2000" b="1" dirty="0">
              <a:solidFill>
                <a:schemeClr val="bg1"/>
              </a:solidFill>
              <a:latin typeface="Meiryo UI" panose="020B0604030504040204" pitchFamily="50" charset="-128"/>
              <a:ea typeface="Meiryo UI" panose="020B0604030504040204" pitchFamily="50" charset="-128"/>
            </a:endParaRPr>
          </a:p>
        </p:txBody>
      </p:sp>
      <p:pic>
        <p:nvPicPr>
          <p:cNvPr id="18" name="Picture 2" descr="クリックすると新しいウィンドウで開きます">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902" t="10902" r="10902" b="10902"/>
          <a:stretch/>
        </p:blipFill>
        <p:spPr bwMode="auto">
          <a:xfrm>
            <a:off x="488562" y="14189726"/>
            <a:ext cx="726542" cy="7265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公式】大阪府治安対策課"/>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2191" y="14265794"/>
            <a:ext cx="571086" cy="571086"/>
          </a:xfrm>
          <a:prstGeom prst="ellipse">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4468981" y="14547202"/>
            <a:ext cx="2308645" cy="369332"/>
          </a:xfrm>
          <a:prstGeom prst="rect">
            <a:avLst/>
          </a:prstGeom>
          <a:noFill/>
        </p:spPr>
        <p:txBody>
          <a:bodyPr wrap="none" rtlCol="0">
            <a:spAutoFit/>
          </a:bodyPr>
          <a:lstStyle/>
          <a:p>
            <a:r>
              <a:rPr kumimoji="1" lang="en-US" altLang="ja-JP" dirty="0"/>
              <a:t> </a:t>
            </a:r>
            <a:r>
              <a:rPr kumimoji="1" lang="en-US" altLang="ja-JP" b="1" dirty="0">
                <a:latin typeface="Meiryo UI" panose="020B0604030504040204" pitchFamily="50" charset="-128"/>
                <a:ea typeface="Meiryo UI" panose="020B0604030504040204" pitchFamily="50" charset="-128"/>
              </a:rPr>
              <a:t>@</a:t>
            </a:r>
            <a:r>
              <a:rPr kumimoji="1" lang="en-US" altLang="ja-JP" b="1" dirty="0" err="1">
                <a:latin typeface="Meiryo UI" panose="020B0604030504040204" pitchFamily="50" charset="-128"/>
                <a:ea typeface="Meiryo UI" panose="020B0604030504040204" pitchFamily="50" charset="-128"/>
              </a:rPr>
              <a:t>osaka_chiantai</a:t>
            </a:r>
            <a:endParaRPr kumimoji="1" lang="ja-JP" altLang="en-US"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946434" y="14547202"/>
            <a:ext cx="2723823" cy="369332"/>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公式</a:t>
            </a: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大阪府治安対策課</a:t>
            </a:r>
          </a:p>
        </p:txBody>
      </p:sp>
      <p:pic>
        <p:nvPicPr>
          <p:cNvPr id="23" name="図 22">
            <a:hlinkClick r:id="rId7"/>
          </p:cNvPr>
          <p:cNvPicPr>
            <a:picLocks noChangeAspect="1"/>
          </p:cNvPicPr>
          <p:nvPr/>
        </p:nvPicPr>
        <p:blipFill rotWithShape="1">
          <a:blip r:embed="rId8">
            <a:clrChange>
              <a:clrFrom>
                <a:srgbClr val="FFFFFF"/>
              </a:clrFrom>
              <a:clrTo>
                <a:srgbClr val="FFFFFF">
                  <a:alpha val="0"/>
                </a:srgbClr>
              </a:clrTo>
            </a:clrChange>
          </a:blip>
          <a:srcRect l="58345" t="56561" r="16668" b="29898"/>
          <a:stretch/>
        </p:blipFill>
        <p:spPr>
          <a:xfrm>
            <a:off x="6948657" y="14333775"/>
            <a:ext cx="1525721" cy="464868"/>
          </a:xfrm>
          <a:prstGeom prst="rect">
            <a:avLst/>
          </a:prstGeom>
        </p:spPr>
      </p:pic>
      <p:pic>
        <p:nvPicPr>
          <p:cNvPr id="24" name="Picture 10" descr="http://yajidesign.com/i/0149/0149_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70902" flipH="1">
            <a:off x="8266080" y="14607126"/>
            <a:ext cx="337379" cy="267493"/>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8656670" y="14333775"/>
            <a:ext cx="880369" cy="415498"/>
          </a:xfrm>
          <a:prstGeom prst="rect">
            <a:avLst/>
          </a:prstGeom>
          <a:noFill/>
        </p:spPr>
        <p:txBody>
          <a:bodyPr wrap="none" rtlCol="0">
            <a:spAutoFit/>
          </a:bodyPr>
          <a:lstStyle/>
          <a:p>
            <a:pPr algn="r"/>
            <a:r>
              <a:rPr kumimoji="1" lang="en-US" altLang="ja-JP" sz="1050" dirty="0" smtClean="0">
                <a:latin typeface="Meiryo UI" panose="020B0604030504040204" pitchFamily="50" charset="-128"/>
                <a:ea typeface="Meiryo UI" panose="020B0604030504040204" pitchFamily="50" charset="-128"/>
              </a:rPr>
              <a:t>QR</a:t>
            </a:r>
            <a:r>
              <a:rPr kumimoji="1" lang="ja-JP" altLang="en-US" sz="1050" dirty="0" smtClean="0">
                <a:latin typeface="Meiryo UI" panose="020B0604030504040204" pitchFamily="50" charset="-128"/>
                <a:ea typeface="Meiryo UI" panose="020B0604030504040204" pitchFamily="50" charset="-128"/>
              </a:rPr>
              <a:t>コードから</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1050" dirty="0" smtClean="0">
                <a:latin typeface="Meiryo UI" panose="020B0604030504040204" pitchFamily="50" charset="-128"/>
                <a:ea typeface="Meiryo UI" panose="020B0604030504040204" pitchFamily="50" charset="-128"/>
              </a:rPr>
              <a:t>どうぞ⇒</a:t>
            </a:r>
            <a:endParaRPr kumimoji="1" lang="en-US" altLang="ja-JP" sz="1050" dirty="0" smtClean="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971906" y="13747534"/>
            <a:ext cx="8748000" cy="324000"/>
          </a:xfrm>
          <a:prstGeom prst="rect">
            <a:avLst/>
          </a:prstGeom>
          <a:noFill/>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rPr>
              <a:t>問合先：大阪府 青少年・地域安全室 治安対策課　　代表：０６－６９４１－０３５１　（内線：４２１４）</a:t>
            </a:r>
            <a:endParaRPr kumimoji="1" lang="en-US" altLang="ja-JP" sz="1400" b="1" dirty="0" smtClean="0">
              <a:latin typeface="Meiryo UI" panose="020B0604030504040204" pitchFamily="50" charset="-128"/>
              <a:ea typeface="Meiryo UI" panose="020B0604030504040204" pitchFamily="50" charset="-128"/>
            </a:endParaRPr>
          </a:p>
        </p:txBody>
      </p:sp>
      <p:sp>
        <p:nvSpPr>
          <p:cNvPr id="3" name="メモ 2"/>
          <p:cNvSpPr/>
          <p:nvPr/>
        </p:nvSpPr>
        <p:spPr>
          <a:xfrm>
            <a:off x="279819" y="1089143"/>
            <a:ext cx="3240000" cy="3780000"/>
          </a:xfrm>
          <a:prstGeom prst="foldedCorner">
            <a:avLst>
              <a:gd name="adj" fmla="val 6208"/>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メモ 26"/>
          <p:cNvSpPr/>
          <p:nvPr/>
        </p:nvSpPr>
        <p:spPr>
          <a:xfrm>
            <a:off x="3747689" y="1088244"/>
            <a:ext cx="3240000" cy="3780000"/>
          </a:xfrm>
          <a:prstGeom prst="foldedCorner">
            <a:avLst>
              <a:gd name="adj" fmla="val 5746"/>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メモ 27"/>
          <p:cNvSpPr/>
          <p:nvPr/>
        </p:nvSpPr>
        <p:spPr>
          <a:xfrm>
            <a:off x="7147875" y="1089143"/>
            <a:ext cx="3240000" cy="3780000"/>
          </a:xfrm>
          <a:prstGeom prst="foldedCorner">
            <a:avLst>
              <a:gd name="adj" fmla="val 7762"/>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メモ 31"/>
          <p:cNvSpPr/>
          <p:nvPr/>
        </p:nvSpPr>
        <p:spPr>
          <a:xfrm>
            <a:off x="5649358" y="9442244"/>
            <a:ext cx="3226333" cy="4068000"/>
          </a:xfrm>
          <a:prstGeom prst="foldedCorner">
            <a:avLst>
              <a:gd name="adj" fmla="val 12466"/>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メモ 32"/>
          <p:cNvSpPr/>
          <p:nvPr/>
        </p:nvSpPr>
        <p:spPr>
          <a:xfrm>
            <a:off x="1965156" y="9379154"/>
            <a:ext cx="3186358" cy="4068000"/>
          </a:xfrm>
          <a:prstGeom prst="foldedCorner">
            <a:avLst>
              <a:gd name="adj" fmla="val 8801"/>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メモ 46"/>
          <p:cNvSpPr/>
          <p:nvPr/>
        </p:nvSpPr>
        <p:spPr>
          <a:xfrm>
            <a:off x="279819" y="5270233"/>
            <a:ext cx="3240000" cy="3852000"/>
          </a:xfrm>
          <a:prstGeom prst="foldedCorner">
            <a:avLst>
              <a:gd name="adj" fmla="val 6194"/>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メモ 47"/>
          <p:cNvSpPr/>
          <p:nvPr/>
        </p:nvSpPr>
        <p:spPr>
          <a:xfrm>
            <a:off x="3743451" y="5274469"/>
            <a:ext cx="3240000" cy="3852000"/>
          </a:xfrm>
          <a:prstGeom prst="foldedCorner">
            <a:avLst>
              <a:gd name="adj" fmla="val 6116"/>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メモ 48"/>
          <p:cNvSpPr/>
          <p:nvPr/>
        </p:nvSpPr>
        <p:spPr>
          <a:xfrm>
            <a:off x="7144087" y="5274469"/>
            <a:ext cx="3240000" cy="3852000"/>
          </a:xfrm>
          <a:prstGeom prst="foldedCorner">
            <a:avLst>
              <a:gd name="adj" fmla="val 5704"/>
            </a:avLst>
          </a:prstGeom>
          <a:solidFill>
            <a:schemeClr val="bg1"/>
          </a:solidFill>
          <a:ln>
            <a:noFill/>
          </a:ln>
          <a:effectLst>
            <a:outerShdw blurRad="203200" sx="105000" sy="105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4199847" y="3027865"/>
            <a:ext cx="2268000" cy="461665"/>
          </a:xfrm>
          <a:prstGeom prst="rect">
            <a:avLst/>
          </a:prstGeom>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rPr>
              <a:t>三軒家東子どもみまもり隊</a:t>
            </a:r>
            <a:endParaRPr lang="en-US" altLang="zh-CN"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（大阪市</a:t>
            </a:r>
            <a:r>
              <a:rPr lang="ja-JP" altLang="en-US" sz="1200" b="1" dirty="0">
                <a:latin typeface="Meiryo UI" panose="020B0604030504040204" pitchFamily="50" charset="-128"/>
                <a:ea typeface="Meiryo UI" panose="020B0604030504040204" pitchFamily="50" charset="-128"/>
              </a:rPr>
              <a:t>大正区</a:t>
            </a:r>
            <a:r>
              <a:rPr lang="ja-JP" altLang="en-US" sz="1200" b="1" dirty="0" smtClean="0">
                <a:latin typeface="Meiryo UI" panose="020B0604030504040204" pitchFamily="50" charset="-128"/>
                <a:ea typeface="Meiryo UI" panose="020B0604030504040204" pitchFamily="50" charset="-128"/>
              </a:rPr>
              <a:t>）</a:t>
            </a:r>
            <a:endParaRPr lang="zh-CN" altLang="en-US" sz="1200" b="1" dirty="0">
              <a:latin typeface="Meiryo UI" panose="020B0604030504040204" pitchFamily="50" charset="-128"/>
              <a:ea typeface="Meiryo UI" panose="020B0604030504040204" pitchFamily="50" charset="-128"/>
            </a:endParaRPr>
          </a:p>
        </p:txBody>
      </p:sp>
      <p:sp>
        <p:nvSpPr>
          <p:cNvPr id="53" name="正方形/長方形 52"/>
          <p:cNvSpPr/>
          <p:nvPr/>
        </p:nvSpPr>
        <p:spPr>
          <a:xfrm>
            <a:off x="7521838" y="2989378"/>
            <a:ext cx="2268000" cy="461665"/>
          </a:xfrm>
          <a:prstGeom prst="rect">
            <a:avLst/>
          </a:prstGeom>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rPr>
              <a:t>北区安全パトロール　かるが</a:t>
            </a:r>
            <a:r>
              <a:rPr lang="ja-JP" altLang="en-US" sz="1200" b="1" dirty="0" err="1" smtClean="0">
                <a:latin typeface="Meiryo UI" panose="020B0604030504040204" pitchFamily="50" charset="-128"/>
                <a:ea typeface="Meiryo UI" panose="020B0604030504040204" pitchFamily="50" charset="-128"/>
              </a:rPr>
              <a:t>も</a:t>
            </a:r>
            <a:r>
              <a:rPr lang="ja-JP" altLang="en-US" sz="1200" b="1" dirty="0" smtClean="0">
                <a:latin typeface="Meiryo UI" panose="020B0604030504040204" pitchFamily="50" charset="-128"/>
                <a:ea typeface="Meiryo UI" panose="020B0604030504040204" pitchFamily="50" charset="-128"/>
              </a:rPr>
              <a:t>隊</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（堺市</a:t>
            </a:r>
            <a:r>
              <a:rPr lang="ja-JP" altLang="en-US" sz="1200" b="1" dirty="0">
                <a:latin typeface="Meiryo UI" panose="020B0604030504040204" pitchFamily="50" charset="-128"/>
                <a:ea typeface="Meiryo UI" panose="020B0604030504040204" pitchFamily="50" charset="-128"/>
              </a:rPr>
              <a:t>北区</a:t>
            </a:r>
            <a:r>
              <a:rPr lang="ja-JP" altLang="en-US"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54" name="正方形/長方形 53"/>
          <p:cNvSpPr/>
          <p:nvPr/>
        </p:nvSpPr>
        <p:spPr>
          <a:xfrm>
            <a:off x="4084920" y="7209650"/>
            <a:ext cx="2497852" cy="461665"/>
          </a:xfrm>
          <a:prstGeom prst="rect">
            <a:avLst/>
          </a:prstGeom>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rPr>
              <a:t>西山本小学校区まちづくり協議会</a:t>
            </a:r>
            <a:endParaRPr lang="en-US" altLang="zh-CN"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八</a:t>
            </a:r>
            <a:r>
              <a:rPr lang="ja-JP" altLang="en-US" sz="1200" b="1" dirty="0" smtClean="0">
                <a:latin typeface="Meiryo UI" panose="020B0604030504040204" pitchFamily="50" charset="-128"/>
                <a:ea typeface="Meiryo UI" panose="020B0604030504040204" pitchFamily="50" charset="-128"/>
              </a:rPr>
              <a:t>尾市）</a:t>
            </a:r>
            <a:endParaRPr lang="zh-CN" altLang="en-US" sz="12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27426" y="7212493"/>
            <a:ext cx="3316603" cy="461665"/>
          </a:xfrm>
          <a:prstGeom prst="rect">
            <a:avLst/>
          </a:prstGeom>
        </p:spPr>
        <p:txBody>
          <a:bodyPr wrap="square">
            <a:spAutoFit/>
          </a:bodyPr>
          <a:lstStyle/>
          <a:p>
            <a:pPr algn="ctr"/>
            <a:r>
              <a:rPr lang="ja-JP" altLang="en-US" sz="1200" b="1" dirty="0">
                <a:latin typeface="Meiryo UI" panose="020B0604030504040204" pitchFamily="50" charset="-128"/>
                <a:ea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rPr>
              <a:t>南山田地区青色防犯パトロール隊</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吹田市</a:t>
            </a:r>
            <a:r>
              <a:rPr lang="ja-JP" altLang="en-US"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56" name="正方形/長方形 55"/>
          <p:cNvSpPr/>
          <p:nvPr/>
        </p:nvSpPr>
        <p:spPr>
          <a:xfrm>
            <a:off x="7618881" y="7191103"/>
            <a:ext cx="2268000" cy="461665"/>
          </a:xfrm>
          <a:prstGeom prst="rect">
            <a:avLst/>
          </a:prstGeom>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rPr>
              <a:t>石切東地区防犯委員会</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東大阪市</a:t>
            </a:r>
            <a:r>
              <a:rPr lang="ja-JP" altLang="en-US" sz="1200" b="1" dirty="0" smtClean="0">
                <a:latin typeface="Meiryo UI" panose="020B0604030504040204" pitchFamily="50" charset="-128"/>
                <a:ea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endParaRPr>
          </a:p>
        </p:txBody>
      </p:sp>
      <p:sp>
        <p:nvSpPr>
          <p:cNvPr id="57" name="正方形/長方形 56"/>
          <p:cNvSpPr/>
          <p:nvPr/>
        </p:nvSpPr>
        <p:spPr>
          <a:xfrm>
            <a:off x="2362700" y="11374624"/>
            <a:ext cx="2268000" cy="461665"/>
          </a:xfrm>
          <a:prstGeom prst="rect">
            <a:avLst/>
          </a:prstGeom>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rPr>
              <a:t>寝屋川市防犯協会</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（寝屋川市）</a:t>
            </a:r>
            <a:endParaRPr lang="ja-JP" altLang="en-US" sz="1200" b="1" dirty="0">
              <a:latin typeface="Meiryo UI" panose="020B0604030504040204" pitchFamily="50" charset="-128"/>
              <a:ea typeface="Meiryo UI" panose="020B0604030504040204" pitchFamily="50" charset="-128"/>
            </a:endParaRPr>
          </a:p>
        </p:txBody>
      </p:sp>
      <p:sp>
        <p:nvSpPr>
          <p:cNvPr id="58" name="正方形/長方形 57"/>
          <p:cNvSpPr/>
          <p:nvPr/>
        </p:nvSpPr>
        <p:spPr>
          <a:xfrm>
            <a:off x="5834910" y="11405712"/>
            <a:ext cx="2648933" cy="461665"/>
          </a:xfrm>
          <a:prstGeom prst="rect">
            <a:avLst/>
          </a:prstGeom>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rPr>
              <a:t>摂南大学法学部中沼研究室</a:t>
            </a:r>
            <a:endParaRPr lang="en-US" altLang="ja-JP" sz="1200" b="1" dirty="0" smtClean="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（寝屋川市）</a:t>
            </a:r>
            <a:endParaRPr lang="ja-JP" altLang="en-US" sz="1200" b="1" dirty="0">
              <a:latin typeface="Meiryo UI" panose="020B0604030504040204" pitchFamily="50" charset="-128"/>
              <a:ea typeface="Meiryo UI" panose="020B0604030504040204" pitchFamily="50" charset="-128"/>
            </a:endParaRPr>
          </a:p>
        </p:txBody>
      </p:sp>
      <p:sp>
        <p:nvSpPr>
          <p:cNvPr id="10" name="正方形/長方形 9"/>
          <p:cNvSpPr/>
          <p:nvPr/>
        </p:nvSpPr>
        <p:spPr>
          <a:xfrm>
            <a:off x="7201875" y="3452158"/>
            <a:ext cx="3132000" cy="269304"/>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a:t>
            </a:r>
            <a:endParaRPr lang="ja-JP" altLang="en-US" sz="1150" dirty="0">
              <a:latin typeface="Meiryo UI" panose="020B0604030504040204" pitchFamily="50" charset="-128"/>
              <a:ea typeface="Meiryo UI" panose="020B0604030504040204" pitchFamily="50" charset="-128"/>
            </a:endParaRPr>
          </a:p>
        </p:txBody>
      </p:sp>
      <p:sp>
        <p:nvSpPr>
          <p:cNvPr id="14" name="正方形/長方形 13"/>
          <p:cNvSpPr/>
          <p:nvPr/>
        </p:nvSpPr>
        <p:spPr>
          <a:xfrm>
            <a:off x="3797451" y="7603484"/>
            <a:ext cx="3132000" cy="1554272"/>
          </a:xfrm>
          <a:prstGeom prst="rect">
            <a:avLst/>
          </a:prstGeom>
        </p:spPr>
        <p:txBody>
          <a:bodyPr wrap="square">
            <a:spAutoFit/>
          </a:bodyPr>
          <a:lstStyle/>
          <a:p>
            <a:r>
              <a:rPr lang="ja-JP" altLang="en-US" sz="1150" dirty="0" smtClean="0">
                <a:latin typeface="Meiryo UI" panose="020B0604030504040204" pitchFamily="50" charset="-128"/>
                <a:ea typeface="Meiryo UI" panose="020B0604030504040204"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各種</a:t>
            </a:r>
            <a:r>
              <a:rPr lang="ja-JP" altLang="ja-JP" sz="900" dirty="0">
                <a:latin typeface="HG丸ｺﾞｼｯｸM-PRO" panose="020F0600000000000000" pitchFamily="50" charset="-128"/>
                <a:ea typeface="HG丸ｺﾞｼｯｸM-PRO" panose="020F0600000000000000" pitchFamily="50" charset="-128"/>
              </a:rPr>
              <a:t>防犯活動を熱心に行っており、青色防犯パトロールや朝の声掛け運動、防犯講習会を開くなどし、地域の防犯意識の向上に取り組んで</a:t>
            </a:r>
            <a:r>
              <a:rPr lang="ja-JP" altLang="ja-JP" sz="900" dirty="0" smtClean="0">
                <a:latin typeface="HG丸ｺﾞｼｯｸM-PRO" panose="020F0600000000000000" pitchFamily="50" charset="-128"/>
                <a:ea typeface="HG丸ｺﾞｼｯｸM-PRO" panose="020F0600000000000000" pitchFamily="50" charset="-128"/>
              </a:rPr>
              <a:t>い</a:t>
            </a:r>
            <a:r>
              <a:rPr lang="ja-JP" altLang="en-US" sz="900" dirty="0" smtClean="0">
                <a:latin typeface="HG丸ｺﾞｼｯｸM-PRO" panose="020F0600000000000000" pitchFamily="50" charset="-128"/>
                <a:ea typeface="HG丸ｺﾞｼｯｸM-PRO" panose="020F0600000000000000" pitchFamily="50" charset="-128"/>
              </a:rPr>
              <a:t>ます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ま</a:t>
            </a:r>
            <a:r>
              <a:rPr lang="ja-JP" altLang="en-US" sz="900" dirty="0" smtClean="0">
                <a:latin typeface="HG丸ｺﾞｼｯｸM-PRO" panose="020F0600000000000000" pitchFamily="50" charset="-128"/>
                <a:ea typeface="HG丸ｺﾞｼｯｸM-PRO" panose="020F0600000000000000" pitchFamily="50" charset="-128"/>
              </a:rPr>
              <a:t>た</a:t>
            </a:r>
            <a:r>
              <a:rPr lang="ja-JP" altLang="ja-JP" sz="900" dirty="0" smtClean="0">
                <a:latin typeface="HG丸ｺﾞｼｯｸM-PRO" panose="020F0600000000000000" pitchFamily="50" charset="-128"/>
                <a:ea typeface="HG丸ｺﾞｼｯｸM-PRO" panose="020F0600000000000000" pitchFamily="50" charset="-128"/>
              </a:rPr>
              <a:t>、</a:t>
            </a:r>
            <a:r>
              <a:rPr lang="ja-JP" altLang="ja-JP" sz="900" dirty="0">
                <a:latin typeface="HG丸ｺﾞｼｯｸM-PRO" panose="020F0600000000000000" pitchFamily="50" charset="-128"/>
                <a:ea typeface="HG丸ｺﾞｼｯｸM-PRO" panose="020F0600000000000000" pitchFamily="50" charset="-128"/>
              </a:rPr>
              <a:t>地域のイベントにおける安全確保や防犯啓発イベントの実施など、地域の模範となる防犯ボランティア団体であり、安全安心なまちづくりに大きく貢献している団体</a:t>
            </a:r>
            <a:r>
              <a:rPr lang="ja-JP" altLang="ja-JP" sz="900" dirty="0" smtClean="0">
                <a:latin typeface="HG丸ｺﾞｼｯｸM-PRO" panose="020F0600000000000000" pitchFamily="50" charset="-128"/>
                <a:ea typeface="HG丸ｺﾞｼｯｸM-PRO" panose="020F0600000000000000" pitchFamily="50" charset="-128"/>
              </a:rPr>
              <a:t>で</a:t>
            </a:r>
            <a:r>
              <a:rPr lang="ja-JP" altLang="en-US" sz="900" dirty="0">
                <a:latin typeface="HG丸ｺﾞｼｯｸM-PRO" panose="020F0600000000000000" pitchFamily="50" charset="-128"/>
                <a:ea typeface="HG丸ｺﾞｼｯｸM-PRO" panose="020F0600000000000000" pitchFamily="50" charset="-128"/>
              </a:rPr>
              <a:t>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r>
              <a:rPr lang="en-US" altLang="ja-JP" dirty="0"/>
              <a:t> </a:t>
            </a:r>
            <a:endParaRPr lang="ja-JP" altLang="ja-JP" dirty="0"/>
          </a:p>
          <a:p>
            <a:endParaRPr lang="ja-JP" altLang="en-US" sz="1150" dirty="0">
              <a:latin typeface="Meiryo UI" panose="020B0604030504040204" pitchFamily="50" charset="-128"/>
              <a:ea typeface="Meiryo UI" panose="020B0604030504040204" pitchFamily="50" charset="-128"/>
            </a:endParaRPr>
          </a:p>
        </p:txBody>
      </p:sp>
      <p:sp>
        <p:nvSpPr>
          <p:cNvPr id="29" name="正方形/長方形 28"/>
          <p:cNvSpPr/>
          <p:nvPr/>
        </p:nvSpPr>
        <p:spPr>
          <a:xfrm>
            <a:off x="324661" y="3431532"/>
            <a:ext cx="3132000" cy="1508105"/>
          </a:xfrm>
          <a:prstGeom prst="rect">
            <a:avLst/>
          </a:prstGeom>
        </p:spPr>
        <p:txBody>
          <a:bodyPr wrap="square">
            <a:spAutoFit/>
          </a:bodyPr>
          <a:lstStyle/>
          <a:p>
            <a:r>
              <a:rPr lang="ja-JP" altLang="en-US" sz="11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学内</a:t>
            </a:r>
            <a:r>
              <a:rPr lang="ja-JP" altLang="ja-JP" sz="900" dirty="0">
                <a:latin typeface="HG丸ｺﾞｼｯｸM-PRO" panose="020F0600000000000000" pitchFamily="50" charset="-128"/>
                <a:ea typeface="HG丸ｺﾞｼｯｸM-PRO" panose="020F0600000000000000" pitchFamily="50" charset="-128"/>
              </a:rPr>
              <a:t>にＥＣＣ社会貢献・国際交流センターと称するボランティア団体があり、長年に亘り地域住民向けに学生が考えたオリジナル防犯寸劇、防犯コレクションファッションショーなどの防犯イベントを開催し、地域の防犯力向上に大きく貢献している団体</a:t>
            </a:r>
            <a:r>
              <a:rPr lang="ja-JP" altLang="ja-JP" sz="900" dirty="0" smtClean="0">
                <a:latin typeface="HG丸ｺﾞｼｯｸM-PRO" panose="020F0600000000000000" pitchFamily="50" charset="-128"/>
                <a:ea typeface="HG丸ｺﾞｼｯｸM-PRO" panose="020F0600000000000000" pitchFamily="50" charset="-128"/>
              </a:rPr>
              <a:t>で</a:t>
            </a:r>
            <a:r>
              <a:rPr lang="ja-JP" altLang="en-US" sz="900" dirty="0">
                <a:latin typeface="HG丸ｺﾞｼｯｸM-PRO" panose="020F0600000000000000" pitchFamily="50" charset="-128"/>
                <a:ea typeface="HG丸ｺﾞｼｯｸM-PRO" panose="020F0600000000000000" pitchFamily="50" charset="-128"/>
              </a:rPr>
              <a:t>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また</a:t>
            </a:r>
            <a:r>
              <a:rPr lang="ja-JP" altLang="ja-JP" sz="900" dirty="0">
                <a:latin typeface="HG丸ｺﾞｼｯｸM-PRO" panose="020F0600000000000000" pitchFamily="50" charset="-128"/>
                <a:ea typeface="HG丸ｺﾞｼｯｸM-PRO" panose="020F0600000000000000" pitchFamily="50" charset="-128"/>
              </a:rPr>
              <a:t>、大阪府警が配信している「安まちメール」の登録を呼び掛けるチラシのデザインや大阪ランニングパトロールなどの取組にも学生自らが積極的に参加して</a:t>
            </a:r>
            <a:r>
              <a:rPr lang="ja-JP" altLang="ja-JP" sz="900" dirty="0" smtClean="0">
                <a:latin typeface="HG丸ｺﾞｼｯｸM-PRO" panose="020F0600000000000000" pitchFamily="50" charset="-128"/>
                <a:ea typeface="HG丸ｺﾞｼｯｸM-PRO" panose="020F0600000000000000" pitchFamily="50" charset="-128"/>
              </a:rPr>
              <a:t>い</a:t>
            </a:r>
            <a:r>
              <a:rPr lang="ja-JP" altLang="en-US" sz="900" dirty="0" smtClean="0">
                <a:latin typeface="HG丸ｺﾞｼｯｸM-PRO" panose="020F0600000000000000" pitchFamily="50" charset="-128"/>
                <a:ea typeface="HG丸ｺﾞｼｯｸM-PRO" panose="020F0600000000000000" pitchFamily="50" charset="-128"/>
              </a:rPr>
              <a:t>ます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r>
              <a:rPr lang="en-US" altLang="ja-JP" sz="900" dirty="0">
                <a:latin typeface="HG丸ｺﾞｼｯｸM-PRO" panose="020F0600000000000000" pitchFamily="50" charset="-128"/>
                <a:ea typeface="HG丸ｺﾞｼｯｸM-PRO" panose="020F0600000000000000" pitchFamily="50" charset="-128"/>
              </a:rPr>
              <a:t> </a:t>
            </a:r>
            <a:endParaRPr lang="ja-JP" altLang="en-US" sz="600" dirty="0">
              <a:latin typeface="HG丸ｺﾞｼｯｸM-PRO" panose="020F0600000000000000" pitchFamily="50" charset="-128"/>
              <a:ea typeface="HG丸ｺﾞｼｯｸM-PRO" panose="020F0600000000000000" pitchFamily="50" charset="-128"/>
            </a:endParaRPr>
          </a:p>
        </p:txBody>
      </p:sp>
      <p:pic>
        <p:nvPicPr>
          <p:cNvPr id="72" name="図 71"/>
          <p:cNvPicPr/>
          <p:nvPr/>
        </p:nvPicPr>
        <p:blipFill rotWithShape="1">
          <a:blip r:embed="rId10" cstate="print">
            <a:extLst>
              <a:ext uri="{28A0092B-C50C-407E-A947-70E740481C1C}">
                <a14:useLocalDpi xmlns:a14="http://schemas.microsoft.com/office/drawing/2010/main" val="0"/>
              </a:ext>
            </a:extLst>
          </a:blip>
          <a:srcRect b="6367"/>
          <a:stretch/>
        </p:blipFill>
        <p:spPr>
          <a:xfrm>
            <a:off x="593032" y="1137378"/>
            <a:ext cx="2613571" cy="1927132"/>
          </a:xfrm>
          <a:prstGeom prst="rect">
            <a:avLst/>
          </a:prstGeom>
          <a:ln>
            <a:noFill/>
          </a:ln>
          <a:effectLst>
            <a:softEdge rad="112500"/>
          </a:effectLst>
        </p:spPr>
      </p:pic>
      <p:sp>
        <p:nvSpPr>
          <p:cNvPr id="9" name="正方形/長方形 8"/>
          <p:cNvSpPr/>
          <p:nvPr/>
        </p:nvSpPr>
        <p:spPr>
          <a:xfrm>
            <a:off x="725929" y="3046057"/>
            <a:ext cx="2268000" cy="468000"/>
          </a:xfrm>
          <a:prstGeom prst="rect">
            <a:avLst/>
          </a:prstGeom>
        </p:spPr>
        <p:txBody>
          <a:bodyPr wrap="square">
            <a:spAutoFit/>
          </a:bodyPr>
          <a:lstStyle/>
          <a:p>
            <a:pPr algn="ctr"/>
            <a:r>
              <a:rPr lang="ja-JP" altLang="en-US" sz="1200" b="1" dirty="0" smtClean="0">
                <a:latin typeface="Meiryo UI" panose="020B0604030504040204" pitchFamily="50" charset="-128"/>
                <a:ea typeface="Meiryo UI" panose="020B0604030504040204" pitchFamily="50" charset="-128"/>
              </a:rPr>
              <a:t>学校法人山口学園</a:t>
            </a:r>
            <a:endParaRPr lang="en-US" altLang="ja-JP" sz="1200" b="1" dirty="0">
              <a:latin typeface="Meiryo UI" panose="020B0604030504040204" pitchFamily="50" charset="-128"/>
              <a:ea typeface="Meiryo UI" panose="020B0604030504040204" pitchFamily="50" charset="-128"/>
            </a:endParaRPr>
          </a:p>
          <a:p>
            <a:pPr algn="ctr"/>
            <a:r>
              <a:rPr lang="ja-JP" altLang="en-US" sz="1200" b="1" dirty="0" smtClean="0">
                <a:latin typeface="Meiryo UI" panose="020B0604030504040204" pitchFamily="50" charset="-128"/>
                <a:ea typeface="Meiryo UI" panose="020B0604030504040204" pitchFamily="50" charset="-128"/>
              </a:rPr>
              <a:t>（大阪市北区）</a:t>
            </a:r>
            <a:endParaRPr lang="ja-JP" altLang="en-US" sz="1200" b="1" dirty="0">
              <a:latin typeface="Meiryo UI" panose="020B0604030504040204" pitchFamily="50" charset="-128"/>
              <a:ea typeface="Meiryo UI" panose="020B0604030504040204" pitchFamily="50" charset="-128"/>
            </a:endParaRPr>
          </a:p>
        </p:txBody>
      </p:sp>
      <p:pic>
        <p:nvPicPr>
          <p:cNvPr id="73" name="図 72"/>
          <p:cNvPicPr/>
          <p:nvPr/>
        </p:nvPicPr>
        <p:blipFill>
          <a:blip r:embed="rId11">
            <a:extLst>
              <a:ext uri="{28A0092B-C50C-407E-A947-70E740481C1C}">
                <a14:useLocalDpi xmlns:a14="http://schemas.microsoft.com/office/drawing/2010/main" val="0"/>
              </a:ext>
            </a:extLst>
          </a:blip>
          <a:srcRect/>
          <a:stretch>
            <a:fillRect/>
          </a:stretch>
        </p:blipFill>
        <p:spPr bwMode="auto">
          <a:xfrm>
            <a:off x="4058277" y="1139170"/>
            <a:ext cx="2551140" cy="1909343"/>
          </a:xfrm>
          <a:prstGeom prst="rect">
            <a:avLst/>
          </a:prstGeom>
          <a:ln>
            <a:noFill/>
          </a:ln>
          <a:effectLst>
            <a:softEdge rad="112500"/>
          </a:effectLst>
        </p:spPr>
      </p:pic>
      <p:pic>
        <p:nvPicPr>
          <p:cNvPr id="5" name="図 4"/>
          <p:cNvPicPr>
            <a:picLocks noChangeAspect="1"/>
          </p:cNvPicPr>
          <p:nvPr/>
        </p:nvPicPr>
        <p:blipFill>
          <a:blip r:embed="rId12"/>
          <a:stretch>
            <a:fillRect/>
          </a:stretch>
        </p:blipFill>
        <p:spPr>
          <a:xfrm>
            <a:off x="7369603" y="1145162"/>
            <a:ext cx="2796543" cy="1843101"/>
          </a:xfrm>
          <a:prstGeom prst="rect">
            <a:avLst/>
          </a:prstGeom>
          <a:ln>
            <a:noFill/>
          </a:ln>
          <a:effectLst>
            <a:softEdge rad="112500"/>
          </a:effectLst>
        </p:spPr>
      </p:pic>
      <p:pic>
        <p:nvPicPr>
          <p:cNvPr id="76" name="図 75"/>
          <p:cNvPicPr/>
          <p:nvPr/>
        </p:nvPicPr>
        <p:blipFill>
          <a:blip r:embed="rId13" cstate="print">
            <a:extLst>
              <a:ext uri="{28A0092B-C50C-407E-A947-70E740481C1C}">
                <a14:useLocalDpi xmlns:a14="http://schemas.microsoft.com/office/drawing/2010/main" val="0"/>
              </a:ext>
            </a:extLst>
          </a:blip>
          <a:stretch>
            <a:fillRect/>
          </a:stretch>
        </p:blipFill>
        <p:spPr>
          <a:xfrm>
            <a:off x="589334" y="5309452"/>
            <a:ext cx="2602653" cy="1895301"/>
          </a:xfrm>
          <a:prstGeom prst="rect">
            <a:avLst/>
          </a:prstGeom>
          <a:ln>
            <a:noFill/>
          </a:ln>
          <a:effectLst>
            <a:softEdge rad="112500"/>
          </a:effectLst>
        </p:spPr>
      </p:pic>
      <p:pic>
        <p:nvPicPr>
          <p:cNvPr id="77" name="図 76" descr="C:\Users\ShimizuKoh\AppData\Local\Microsoft\Windows\INetCache\Content.Word\防犯G全員_.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30214" y="5345062"/>
            <a:ext cx="2431383" cy="1814725"/>
          </a:xfrm>
          <a:prstGeom prst="rect">
            <a:avLst/>
          </a:prstGeom>
          <a:ln>
            <a:noFill/>
          </a:ln>
          <a:effectLst>
            <a:softEdge rad="112500"/>
          </a:effectLst>
        </p:spPr>
      </p:pic>
      <p:pic>
        <p:nvPicPr>
          <p:cNvPr id="78" name="図 77" descr="\\G0000sv0ns101\d11240$\doc\03 地域防犯推進グループ２\19 ボランティア団体表彰\R2\出欠席表\IMG_4074.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24478" y="5321048"/>
            <a:ext cx="2431383" cy="1821681"/>
          </a:xfrm>
          <a:prstGeom prst="rect">
            <a:avLst/>
          </a:prstGeom>
          <a:ln>
            <a:noFill/>
          </a:ln>
          <a:effectLst>
            <a:softEdge rad="112500"/>
          </a:effectLst>
        </p:spPr>
      </p:pic>
      <p:pic>
        <p:nvPicPr>
          <p:cNvPr id="79" name="図 78"/>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17103" y="9514224"/>
            <a:ext cx="2654492" cy="1863747"/>
          </a:xfrm>
          <a:prstGeom prst="rect">
            <a:avLst/>
          </a:prstGeom>
          <a:ln>
            <a:noFill/>
          </a:ln>
          <a:effectLst>
            <a:softEdge rad="112500"/>
          </a:effectLst>
        </p:spPr>
      </p:pic>
      <p:pic>
        <p:nvPicPr>
          <p:cNvPr id="80" name="図 79" descr="Y:\★森\防犯協会活動写真\DSCN0638.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57980" y="9508171"/>
            <a:ext cx="2587901" cy="1855305"/>
          </a:xfrm>
          <a:prstGeom prst="rect">
            <a:avLst/>
          </a:prstGeom>
          <a:ln>
            <a:noFill/>
          </a:ln>
          <a:effectLst>
            <a:softEdge rad="112500"/>
          </a:effectLst>
        </p:spPr>
      </p:pic>
      <p:sp>
        <p:nvSpPr>
          <p:cNvPr id="82" name="正方形/長方形 81"/>
          <p:cNvSpPr/>
          <p:nvPr/>
        </p:nvSpPr>
        <p:spPr>
          <a:xfrm>
            <a:off x="3751807" y="3454644"/>
            <a:ext cx="3132000" cy="261610"/>
          </a:xfrm>
          <a:prstGeom prst="rect">
            <a:avLst/>
          </a:prstGeom>
        </p:spPr>
        <p:txBody>
          <a:bodyPr wrap="square">
            <a:spAutoFit/>
          </a:bodyPr>
          <a:lstStyle/>
          <a:p>
            <a:r>
              <a:rPr lang="ja-JP" altLang="en-US" sz="1100" dirty="0" smtClean="0">
                <a:latin typeface="HG丸ｺﾞｼｯｸM-PRO" panose="020F0600000000000000" pitchFamily="50" charset="-128"/>
                <a:ea typeface="HG丸ｺﾞｼｯｸM-PRO" panose="020F0600000000000000" pitchFamily="50" charset="-128"/>
              </a:rPr>
              <a:t>　</a:t>
            </a:r>
            <a:endParaRPr lang="ja-JP" altLang="en-US" sz="600" dirty="0">
              <a:latin typeface="HG丸ｺﾞｼｯｸM-PRO" panose="020F0600000000000000" pitchFamily="50" charset="-128"/>
              <a:ea typeface="HG丸ｺﾞｼｯｸM-PRO" panose="020F0600000000000000" pitchFamily="50" charset="-128"/>
            </a:endParaRPr>
          </a:p>
        </p:txBody>
      </p:sp>
      <p:sp>
        <p:nvSpPr>
          <p:cNvPr id="83" name="正方形/長方形 82"/>
          <p:cNvSpPr/>
          <p:nvPr/>
        </p:nvSpPr>
        <p:spPr>
          <a:xfrm>
            <a:off x="3816657" y="3437277"/>
            <a:ext cx="3132000" cy="1231106"/>
          </a:xfrm>
          <a:prstGeom prst="rect">
            <a:avLst/>
          </a:prstGeom>
        </p:spPr>
        <p:txBody>
          <a:bodyPr wrap="square">
            <a:spAutoFit/>
          </a:bodyPr>
          <a:lstStyle/>
          <a:p>
            <a:r>
              <a:rPr lang="ja-JP" altLang="en-US" sz="11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a:t>
            </a:r>
            <a:r>
              <a:rPr lang="ja-JP" altLang="ja-JP" sz="900" dirty="0">
                <a:latin typeface="HG丸ｺﾞｼｯｸM-PRO" panose="020F0600000000000000" pitchFamily="50" charset="-128"/>
                <a:ea typeface="HG丸ｺﾞｼｯｸM-PRO" panose="020F0600000000000000" pitchFamily="50" charset="-128"/>
              </a:rPr>
              <a:t>子どもが安全に登下校できるまち」をモットーに積極的な子ども見守り活動を行っていることで、地域住民や子ども達からも信頼されており、地域防犯力向上に大きく貢献している団体</a:t>
            </a:r>
            <a:r>
              <a:rPr lang="ja-JP" altLang="ja-JP" sz="900" dirty="0" smtClean="0">
                <a:latin typeface="HG丸ｺﾞｼｯｸM-PRO" panose="020F0600000000000000" pitchFamily="50" charset="-128"/>
                <a:ea typeface="HG丸ｺﾞｼｯｸM-PRO" panose="020F0600000000000000" pitchFamily="50" charset="-128"/>
              </a:rPr>
              <a:t>で</a:t>
            </a:r>
            <a:r>
              <a:rPr lang="ja-JP" altLang="en-US" sz="900" dirty="0" smtClean="0">
                <a:latin typeface="HG丸ｺﾞｼｯｸM-PRO" panose="020F0600000000000000" pitchFamily="50" charset="-128"/>
                <a:ea typeface="HG丸ｺﾞｼｯｸM-PRO" panose="020F0600000000000000" pitchFamily="50" charset="-128"/>
              </a:rPr>
              <a:t>す。</a:t>
            </a:r>
            <a:endParaRPr lang="ja-JP" altLang="ja-JP" sz="900" dirty="0">
              <a:latin typeface="HG丸ｺﾞｼｯｸM-PRO" panose="020F0600000000000000" pitchFamily="50" charset="-128"/>
              <a:ea typeface="HG丸ｺﾞｼｯｸM-PRO" panose="020F0600000000000000" pitchFamily="50" charset="-128"/>
            </a:endParaRPr>
          </a:p>
          <a:p>
            <a:r>
              <a:rPr lang="ja-JP" altLang="ja-JP" sz="900" dirty="0">
                <a:latin typeface="HG丸ｺﾞｼｯｸM-PRO" panose="020F0600000000000000" pitchFamily="50" charset="-128"/>
                <a:ea typeface="HG丸ｺﾞｼｯｸM-PRO" panose="020F0600000000000000" pitchFamily="50" charset="-128"/>
              </a:rPr>
              <a:t>　また、小学校と連携し、ＰＴＡとの危険個所点検や小学生との防災、防犯マップ作りなどの取組を行い、保護者や小学生の防犯意識の向上を図って</a:t>
            </a:r>
            <a:r>
              <a:rPr lang="ja-JP" altLang="ja-JP" sz="900" dirty="0" smtClean="0">
                <a:latin typeface="HG丸ｺﾞｼｯｸM-PRO" panose="020F0600000000000000" pitchFamily="50" charset="-128"/>
                <a:ea typeface="HG丸ｺﾞｼｯｸM-PRO" panose="020F0600000000000000" pitchFamily="50" charset="-128"/>
              </a:rPr>
              <a:t>い</a:t>
            </a:r>
            <a:r>
              <a:rPr lang="ja-JP" altLang="en-US" sz="900" dirty="0" smtClean="0">
                <a:latin typeface="HG丸ｺﾞｼｯｸM-PRO" panose="020F0600000000000000" pitchFamily="50" charset="-128"/>
                <a:ea typeface="HG丸ｺﾞｼｯｸM-PRO" panose="020F0600000000000000" pitchFamily="50" charset="-128"/>
              </a:rPr>
              <a:t>ます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endParaRPr lang="ja-JP" altLang="ja-JP" sz="900" dirty="0">
              <a:latin typeface="HG丸ｺﾞｼｯｸM-PRO" panose="020F0600000000000000" pitchFamily="50" charset="-128"/>
              <a:ea typeface="HG丸ｺﾞｼｯｸM-PRO" panose="020F0600000000000000" pitchFamily="50" charset="-128"/>
            </a:endParaRPr>
          </a:p>
        </p:txBody>
      </p:sp>
      <p:sp>
        <p:nvSpPr>
          <p:cNvPr id="85" name="正方形/長方形 84"/>
          <p:cNvSpPr/>
          <p:nvPr/>
        </p:nvSpPr>
        <p:spPr>
          <a:xfrm>
            <a:off x="7228875" y="3425909"/>
            <a:ext cx="3132000" cy="1231106"/>
          </a:xfrm>
          <a:prstGeom prst="rect">
            <a:avLst/>
          </a:prstGeom>
        </p:spPr>
        <p:txBody>
          <a:bodyPr wrap="square">
            <a:spAutoFit/>
          </a:bodyPr>
          <a:lstStyle/>
          <a:p>
            <a:r>
              <a:rPr lang="ja-JP" altLang="en-US" sz="11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堺市北区</a:t>
            </a:r>
            <a:r>
              <a:rPr lang="ja-JP" altLang="ja-JP" sz="900" dirty="0">
                <a:latin typeface="HG丸ｺﾞｼｯｸM-PRO" panose="020F0600000000000000" pitchFamily="50" charset="-128"/>
                <a:ea typeface="HG丸ｺﾞｼｯｸM-PRO" panose="020F0600000000000000" pitchFamily="50" charset="-128"/>
              </a:rPr>
              <a:t>の４つの校区が連携して青色防犯パトロールを含め各種防犯活動を熱心に行っており、パトロール隊員も</a:t>
            </a:r>
            <a:r>
              <a:rPr lang="en-US" altLang="ja-JP" sz="900" dirty="0">
                <a:latin typeface="HG丸ｺﾞｼｯｸM-PRO" panose="020F0600000000000000" pitchFamily="50" charset="-128"/>
                <a:ea typeface="HG丸ｺﾞｼｯｸM-PRO" panose="020F0600000000000000" pitchFamily="50" charset="-128"/>
              </a:rPr>
              <a:t>50</a:t>
            </a:r>
            <a:r>
              <a:rPr lang="ja-JP" altLang="ja-JP" sz="900" dirty="0">
                <a:latin typeface="HG丸ｺﾞｼｯｸM-PRO" panose="020F0600000000000000" pitchFamily="50" charset="-128"/>
                <a:ea typeface="HG丸ｺﾞｼｯｸM-PRO" panose="020F0600000000000000" pitchFamily="50" charset="-128"/>
              </a:rPr>
              <a:t>名を超えるなど、地域の防犯力を向上させて</a:t>
            </a:r>
            <a:r>
              <a:rPr lang="ja-JP" altLang="ja-JP" sz="900" dirty="0" smtClean="0">
                <a:latin typeface="HG丸ｺﾞｼｯｸM-PRO" panose="020F0600000000000000" pitchFamily="50" charset="-128"/>
                <a:ea typeface="HG丸ｺﾞｼｯｸM-PRO" panose="020F0600000000000000" pitchFamily="50" charset="-128"/>
              </a:rPr>
              <a:t>い</a:t>
            </a:r>
            <a:r>
              <a:rPr lang="ja-JP" altLang="en-US" sz="900" dirty="0" smtClean="0">
                <a:latin typeface="HG丸ｺﾞｼｯｸM-PRO" panose="020F0600000000000000" pitchFamily="50" charset="-128"/>
                <a:ea typeface="HG丸ｺﾞｼｯｸM-PRO" panose="020F0600000000000000" pitchFamily="50" charset="-128"/>
              </a:rPr>
              <a:t>ます。</a:t>
            </a:r>
            <a:endParaRPr lang="ja-JP" altLang="ja-JP" sz="900" dirty="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また</a:t>
            </a:r>
            <a:r>
              <a:rPr lang="ja-JP" altLang="ja-JP" sz="900" dirty="0">
                <a:latin typeface="HG丸ｺﾞｼｯｸM-PRO" panose="020F0600000000000000" pitchFamily="50" charset="-128"/>
                <a:ea typeface="HG丸ｺﾞｼｯｸM-PRO" panose="020F0600000000000000" pitchFamily="50" charset="-128"/>
              </a:rPr>
              <a:t>、地域のイベントにおける安全確保や防犯啓発イベントの実施など、地域の模範となる防犯ボランティア団体であり、安全安心なまちづくりに大きく貢献して</a:t>
            </a:r>
            <a:r>
              <a:rPr lang="ja-JP" altLang="ja-JP" sz="900" dirty="0" smtClean="0">
                <a:latin typeface="HG丸ｺﾞｼｯｸM-PRO" panose="020F0600000000000000" pitchFamily="50" charset="-128"/>
                <a:ea typeface="HG丸ｺﾞｼｯｸM-PRO" panose="020F0600000000000000" pitchFamily="50" charset="-128"/>
              </a:rPr>
              <a:t>い</a:t>
            </a:r>
            <a:r>
              <a:rPr lang="ja-JP" altLang="en-US" sz="900" dirty="0" smtClean="0">
                <a:latin typeface="HG丸ｺﾞｼｯｸM-PRO" panose="020F0600000000000000" pitchFamily="50" charset="-128"/>
                <a:ea typeface="HG丸ｺﾞｼｯｸM-PRO" panose="020F0600000000000000" pitchFamily="50" charset="-128"/>
              </a:rPr>
              <a:t>ます。</a:t>
            </a:r>
            <a:endParaRPr lang="ja-JP" altLang="ja-JP" sz="900" dirty="0">
              <a:latin typeface="HG丸ｺﾞｼｯｸM-PRO" panose="020F0600000000000000" pitchFamily="50" charset="-128"/>
              <a:ea typeface="HG丸ｺﾞｼｯｸM-PRO" panose="020F0600000000000000" pitchFamily="50" charset="-128"/>
            </a:endParaRPr>
          </a:p>
        </p:txBody>
      </p:sp>
      <p:sp>
        <p:nvSpPr>
          <p:cNvPr id="86" name="正方形/長方形 85"/>
          <p:cNvSpPr/>
          <p:nvPr/>
        </p:nvSpPr>
        <p:spPr>
          <a:xfrm>
            <a:off x="324661" y="7605232"/>
            <a:ext cx="3195158" cy="1369606"/>
          </a:xfrm>
          <a:prstGeom prst="rect">
            <a:avLst/>
          </a:prstGeom>
        </p:spPr>
        <p:txBody>
          <a:bodyPr wrap="square">
            <a:spAutoFit/>
          </a:bodyPr>
          <a:lstStyle/>
          <a:p>
            <a:r>
              <a:rPr lang="ja-JP" altLang="en-US" sz="11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a:t>
            </a:r>
            <a:r>
              <a:rPr lang="ja-JP" altLang="ja-JP" sz="900" dirty="0">
                <a:latin typeface="HG丸ｺﾞｼｯｸM-PRO" panose="020F0600000000000000" pitchFamily="50" charset="-128"/>
                <a:ea typeface="HG丸ｺﾞｼｯｸM-PRO" panose="020F0600000000000000" pitchFamily="50" charset="-128"/>
              </a:rPr>
              <a:t>子どもが安全に登下校できる地域を目指す」をモットーに青色防犯パトロール車でのパトロール活動や子ども見守り活動を行っており、長年に亘るその活動は、地域住民からも認知され、小学校の教諭、保護者なども同活動に参加して</a:t>
            </a:r>
            <a:r>
              <a:rPr lang="ja-JP" altLang="ja-JP" sz="900" dirty="0" smtClean="0">
                <a:latin typeface="HG丸ｺﾞｼｯｸM-PRO" panose="020F0600000000000000" pitchFamily="50" charset="-128"/>
                <a:ea typeface="HG丸ｺﾞｼｯｸM-PRO" panose="020F0600000000000000" pitchFamily="50" charset="-128"/>
              </a:rPr>
              <a:t>い</a:t>
            </a:r>
            <a:r>
              <a:rPr lang="ja-JP" altLang="en-US" sz="900" dirty="0" smtClean="0">
                <a:latin typeface="HG丸ｺﾞｼｯｸM-PRO" panose="020F0600000000000000" pitchFamily="50" charset="-128"/>
                <a:ea typeface="HG丸ｺﾞｼｯｸM-PRO" panose="020F0600000000000000" pitchFamily="50" charset="-128"/>
              </a:rPr>
              <a:t>ます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また</a:t>
            </a:r>
            <a:r>
              <a:rPr lang="ja-JP" altLang="ja-JP" sz="900" dirty="0">
                <a:latin typeface="HG丸ｺﾞｼｯｸM-PRO" panose="020F0600000000000000" pitchFamily="50" charset="-128"/>
                <a:ea typeface="HG丸ｺﾞｼｯｸM-PRO" panose="020F0600000000000000" pitchFamily="50" charset="-128"/>
              </a:rPr>
              <a:t>、青色防犯パトロール車の独自拠点として、南山田地区防犯委員会詰所（別名くるくるハウス）を開設し、防犯意識の向上や防犯ボランティア活動の活性化にも大きく貢献している</a:t>
            </a:r>
            <a:r>
              <a:rPr lang="ja-JP" altLang="ja-JP" sz="900" dirty="0" smtClean="0">
                <a:latin typeface="HG丸ｺﾞｼｯｸM-PRO" panose="020F0600000000000000" pitchFamily="50" charset="-128"/>
                <a:ea typeface="HG丸ｺﾞｼｯｸM-PRO" panose="020F0600000000000000" pitchFamily="50" charset="-128"/>
              </a:rPr>
              <a:t>団体</a:t>
            </a:r>
            <a:r>
              <a:rPr lang="ja-JP" altLang="en-US" sz="900" dirty="0" smtClean="0">
                <a:latin typeface="HG丸ｺﾞｼｯｸM-PRO" panose="020F0600000000000000" pitchFamily="50" charset="-128"/>
                <a:ea typeface="HG丸ｺﾞｼｯｸM-PRO" panose="020F0600000000000000" pitchFamily="50" charset="-128"/>
              </a:rPr>
              <a:t>で</a:t>
            </a:r>
            <a:r>
              <a:rPr lang="ja-JP" altLang="en-US" sz="900" dirty="0">
                <a:latin typeface="HG丸ｺﾞｼｯｸM-PRO" panose="020F0600000000000000" pitchFamily="50" charset="-128"/>
                <a:ea typeface="HG丸ｺﾞｼｯｸM-PRO" panose="020F0600000000000000" pitchFamily="50" charset="-128"/>
              </a:rPr>
              <a:t>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p:txBody>
      </p:sp>
      <p:sp>
        <p:nvSpPr>
          <p:cNvPr id="88" name="正方形/長方形 87"/>
          <p:cNvSpPr/>
          <p:nvPr/>
        </p:nvSpPr>
        <p:spPr>
          <a:xfrm>
            <a:off x="7201875" y="7603484"/>
            <a:ext cx="3132000" cy="1377300"/>
          </a:xfrm>
          <a:prstGeom prst="rect">
            <a:avLst/>
          </a:prstGeom>
        </p:spPr>
        <p:txBody>
          <a:bodyPr wrap="square">
            <a:spAutoFit/>
          </a:bodyPr>
          <a:lstStyle/>
          <a:p>
            <a:r>
              <a:rPr lang="ja-JP" altLang="en-US" sz="9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東大阪市</a:t>
            </a:r>
            <a:r>
              <a:rPr lang="ja-JP" altLang="ja-JP" sz="900" dirty="0">
                <a:latin typeface="HG丸ｺﾞｼｯｸM-PRO" panose="020F0600000000000000" pitchFamily="50" charset="-128"/>
                <a:ea typeface="HG丸ｺﾞｼｯｸM-PRO" panose="020F0600000000000000" pitchFamily="50" charset="-128"/>
              </a:rPr>
              <a:t>で最初に設立された青色防犯</a:t>
            </a:r>
            <a:r>
              <a:rPr lang="ja-JP" altLang="ja-JP" sz="900" dirty="0" smtClean="0">
                <a:latin typeface="HG丸ｺﾞｼｯｸM-PRO" panose="020F0600000000000000" pitchFamily="50" charset="-128"/>
                <a:ea typeface="HG丸ｺﾞｼｯｸM-PRO" panose="020F0600000000000000" pitchFamily="50" charset="-128"/>
              </a:rPr>
              <a:t>パトロール隊</a:t>
            </a:r>
            <a:r>
              <a:rPr lang="ja-JP" altLang="en-US" sz="900" dirty="0" smtClean="0">
                <a:latin typeface="HG丸ｺﾞｼｯｸM-PRO" panose="020F0600000000000000" pitchFamily="50" charset="-128"/>
                <a:ea typeface="HG丸ｺﾞｼｯｸM-PRO" panose="020F0600000000000000" pitchFamily="50" charset="-128"/>
              </a:rPr>
              <a:t>であり、</a:t>
            </a:r>
            <a:r>
              <a:rPr lang="ja-JP" altLang="ja-JP" sz="900" dirty="0" smtClean="0">
                <a:latin typeface="HG丸ｺﾞｼｯｸM-PRO" panose="020F0600000000000000" pitchFamily="50" charset="-128"/>
                <a:ea typeface="HG丸ｺﾞｼｯｸM-PRO" panose="020F0600000000000000" pitchFamily="50" charset="-128"/>
              </a:rPr>
              <a:t>早く</a:t>
            </a:r>
            <a:r>
              <a:rPr lang="ja-JP" altLang="ja-JP" sz="900" dirty="0">
                <a:latin typeface="HG丸ｺﾞｼｯｸM-PRO" panose="020F0600000000000000" pitchFamily="50" charset="-128"/>
                <a:ea typeface="HG丸ｺﾞｼｯｸM-PRO" panose="020F0600000000000000" pitchFamily="50" charset="-128"/>
              </a:rPr>
              <a:t>から白黒のツートンカラー塗装の専用車両を導入するなど、東大阪市内の青色防犯パトロール</a:t>
            </a:r>
            <a:r>
              <a:rPr lang="ja-JP" altLang="ja-JP" sz="900" dirty="0" smtClean="0">
                <a:latin typeface="HG丸ｺﾞｼｯｸM-PRO" panose="020F0600000000000000" pitchFamily="50" charset="-128"/>
                <a:ea typeface="HG丸ｺﾞｼｯｸM-PRO" panose="020F0600000000000000" pitchFamily="50" charset="-128"/>
              </a:rPr>
              <a:t>団体を</a:t>
            </a:r>
            <a:r>
              <a:rPr lang="ja-JP" altLang="ja-JP" sz="900" dirty="0">
                <a:latin typeface="HG丸ｺﾞｼｯｸM-PRO" panose="020F0600000000000000" pitchFamily="50" charset="-128"/>
                <a:ea typeface="HG丸ｺﾞｼｯｸM-PRO" panose="020F0600000000000000" pitchFamily="50" charset="-128"/>
              </a:rPr>
              <a:t>代表する防犯ボランティア団体</a:t>
            </a:r>
            <a:r>
              <a:rPr lang="ja-JP" altLang="ja-JP" sz="900" dirty="0" smtClean="0">
                <a:latin typeface="HG丸ｺﾞｼｯｸM-PRO" panose="020F0600000000000000" pitchFamily="50" charset="-128"/>
                <a:ea typeface="HG丸ｺﾞｼｯｸM-PRO" panose="020F0600000000000000" pitchFamily="50" charset="-128"/>
              </a:rPr>
              <a:t>で</a:t>
            </a:r>
            <a:r>
              <a:rPr lang="ja-JP" altLang="en-US" sz="900" dirty="0" smtClean="0">
                <a:latin typeface="HG丸ｺﾞｼｯｸM-PRO" panose="020F0600000000000000" pitchFamily="50" charset="-128"/>
                <a:ea typeface="HG丸ｺﾞｼｯｸM-PRO" panose="020F0600000000000000" pitchFamily="50" charset="-128"/>
              </a:rPr>
              <a:t>す。</a:t>
            </a:r>
            <a:endParaRPr lang="ja-JP" altLang="ja-JP" sz="900" dirty="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また</a:t>
            </a:r>
            <a:r>
              <a:rPr lang="ja-JP" altLang="ja-JP" sz="900" dirty="0">
                <a:latin typeface="HG丸ｺﾞｼｯｸM-PRO" panose="020F0600000000000000" pitchFamily="50" charset="-128"/>
                <a:ea typeface="HG丸ｺﾞｼｯｸM-PRO" panose="020F0600000000000000" pitchFamily="50" charset="-128"/>
              </a:rPr>
              <a:t>、地元の小学校での防犯劇や青色防犯パトロール出発式などを開催し、地域の防犯意識向上にも大きく貢献して</a:t>
            </a:r>
            <a:r>
              <a:rPr lang="ja-JP" altLang="ja-JP" sz="900" dirty="0" smtClean="0">
                <a:latin typeface="HG丸ｺﾞｼｯｸM-PRO" panose="020F0600000000000000" pitchFamily="50" charset="-128"/>
                <a:ea typeface="HG丸ｺﾞｼｯｸM-PRO" panose="020F0600000000000000" pitchFamily="50" charset="-128"/>
              </a:rPr>
              <a:t>い</a:t>
            </a:r>
            <a:r>
              <a:rPr lang="ja-JP" altLang="en-US" sz="900" dirty="0" smtClean="0">
                <a:latin typeface="HG丸ｺﾞｼｯｸM-PRO" panose="020F0600000000000000" pitchFamily="50" charset="-128"/>
                <a:ea typeface="HG丸ｺﾞｼｯｸM-PRO" panose="020F0600000000000000" pitchFamily="50" charset="-128"/>
              </a:rPr>
              <a:t>ます。</a:t>
            </a:r>
            <a:endParaRPr lang="ja-JP" altLang="ja-JP" sz="900" dirty="0">
              <a:latin typeface="HG丸ｺﾞｼｯｸM-PRO" panose="020F0600000000000000" pitchFamily="50" charset="-128"/>
              <a:ea typeface="HG丸ｺﾞｼｯｸM-PRO" panose="020F0600000000000000" pitchFamily="50" charset="-128"/>
            </a:endParaRPr>
          </a:p>
          <a:p>
            <a:endParaRPr lang="en-US" altLang="ja-JP" sz="900" dirty="0" smtClean="0">
              <a:latin typeface="HG丸ｺﾞｼｯｸM-PRO" panose="020F0600000000000000" pitchFamily="50" charset="-128"/>
              <a:ea typeface="HG丸ｺﾞｼｯｸM-PRO" panose="020F0600000000000000" pitchFamily="50" charset="-128"/>
            </a:endParaRPr>
          </a:p>
          <a:p>
            <a:endParaRPr lang="ja-JP" altLang="en-US" sz="1150" dirty="0">
              <a:latin typeface="Meiryo UI" panose="020B0604030504040204" pitchFamily="50" charset="-128"/>
              <a:ea typeface="Meiryo UI" panose="020B0604030504040204" pitchFamily="50" charset="-128"/>
            </a:endParaRPr>
          </a:p>
        </p:txBody>
      </p:sp>
      <p:sp>
        <p:nvSpPr>
          <p:cNvPr id="90" name="正方形/長方形 89"/>
          <p:cNvSpPr/>
          <p:nvPr/>
        </p:nvSpPr>
        <p:spPr>
          <a:xfrm>
            <a:off x="1930512" y="11953603"/>
            <a:ext cx="3132000" cy="407804"/>
          </a:xfrm>
          <a:prstGeom prst="rect">
            <a:avLst/>
          </a:prstGeom>
        </p:spPr>
        <p:txBody>
          <a:bodyPr wrap="square">
            <a:spAutoFit/>
          </a:bodyPr>
          <a:lstStyle/>
          <a:p>
            <a:r>
              <a:rPr lang="ja-JP" altLang="en-US" sz="900" dirty="0" smtClean="0">
                <a:latin typeface="HG丸ｺﾞｼｯｸM-PRO" panose="020F0600000000000000" pitchFamily="50" charset="-128"/>
                <a:ea typeface="HG丸ｺﾞｼｯｸM-PRO" panose="020F0600000000000000" pitchFamily="50" charset="-128"/>
              </a:rPr>
              <a:t>　</a:t>
            </a:r>
            <a:endParaRPr lang="en-US" altLang="ja-JP" sz="900" dirty="0" smtClean="0">
              <a:latin typeface="HG丸ｺﾞｼｯｸM-PRO" panose="020F0600000000000000" pitchFamily="50" charset="-128"/>
              <a:ea typeface="HG丸ｺﾞｼｯｸM-PRO" panose="020F0600000000000000" pitchFamily="50" charset="-128"/>
            </a:endParaRPr>
          </a:p>
          <a:p>
            <a:endParaRPr lang="ja-JP" altLang="en-US" sz="1150" dirty="0">
              <a:latin typeface="Meiryo UI" panose="020B0604030504040204" pitchFamily="50" charset="-128"/>
              <a:ea typeface="Meiryo UI" panose="020B0604030504040204" pitchFamily="50" charset="-128"/>
            </a:endParaRPr>
          </a:p>
        </p:txBody>
      </p:sp>
      <p:sp>
        <p:nvSpPr>
          <p:cNvPr id="91" name="正方形/長方形 90"/>
          <p:cNvSpPr/>
          <p:nvPr/>
        </p:nvSpPr>
        <p:spPr>
          <a:xfrm>
            <a:off x="1985930" y="11773181"/>
            <a:ext cx="3132000" cy="1377300"/>
          </a:xfrm>
          <a:prstGeom prst="rect">
            <a:avLst/>
          </a:prstGeom>
        </p:spPr>
        <p:txBody>
          <a:bodyPr wrap="square">
            <a:spAutoFit/>
          </a:bodyPr>
          <a:lstStyle/>
          <a:p>
            <a:r>
              <a:rPr lang="ja-JP" altLang="en-US" sz="9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長年</a:t>
            </a:r>
            <a:r>
              <a:rPr lang="ja-JP" altLang="ja-JP" sz="900" dirty="0">
                <a:latin typeface="HG丸ｺﾞｼｯｸM-PRO" panose="020F0600000000000000" pitchFamily="50" charset="-128"/>
                <a:ea typeface="HG丸ｺﾞｼｯｸM-PRO" panose="020F0600000000000000" pitchFamily="50" charset="-128"/>
              </a:rPr>
              <a:t>地域防犯に尽力しており、春の地域安全運動、秋の全国地域安全運動に加え、独自に夏と歳末にも地域安全運動を実施し、地域の安全安心を目的に活動をしている団体</a:t>
            </a:r>
            <a:r>
              <a:rPr lang="ja-JP" altLang="ja-JP" sz="900" dirty="0" smtClean="0">
                <a:latin typeface="HG丸ｺﾞｼｯｸM-PRO" panose="020F0600000000000000" pitchFamily="50" charset="-128"/>
                <a:ea typeface="HG丸ｺﾞｼｯｸM-PRO" panose="020F0600000000000000" pitchFamily="50" charset="-128"/>
              </a:rPr>
              <a:t>で</a:t>
            </a:r>
            <a:r>
              <a:rPr lang="ja-JP" altLang="en-US" sz="900" dirty="0" smtClean="0">
                <a:latin typeface="HG丸ｺﾞｼｯｸM-PRO" panose="020F0600000000000000" pitchFamily="50" charset="-128"/>
                <a:ea typeface="HG丸ｺﾞｼｯｸM-PRO" panose="020F0600000000000000" pitchFamily="50" charset="-128"/>
              </a:rPr>
              <a:t>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また</a:t>
            </a:r>
            <a:r>
              <a:rPr lang="ja-JP" altLang="ja-JP" sz="900" dirty="0">
                <a:latin typeface="HG丸ｺﾞｼｯｸM-PRO" panose="020F0600000000000000" pitchFamily="50" charset="-128"/>
                <a:ea typeface="HG丸ｺﾞｼｯｸM-PRO" panose="020F0600000000000000" pitchFamily="50" charset="-128"/>
              </a:rPr>
              <a:t>、小学生の見守り活動や夜間の一斉街頭防犯活動、警察と連携した防犯キャンペーンなどを熱心に行っていることで、地域住民からの信頼も厚く、地域の防犯力向上に大きく貢献して</a:t>
            </a:r>
            <a:r>
              <a:rPr lang="ja-JP" altLang="ja-JP" sz="900" dirty="0" smtClean="0">
                <a:latin typeface="HG丸ｺﾞｼｯｸM-PRO" panose="020F0600000000000000" pitchFamily="50" charset="-128"/>
                <a:ea typeface="HG丸ｺﾞｼｯｸM-PRO" panose="020F0600000000000000" pitchFamily="50" charset="-128"/>
              </a:rPr>
              <a:t>い</a:t>
            </a:r>
            <a:r>
              <a:rPr lang="ja-JP" altLang="en-US" sz="900" dirty="0" smtClean="0">
                <a:latin typeface="HG丸ｺﾞｼｯｸM-PRO" panose="020F0600000000000000" pitchFamily="50" charset="-128"/>
                <a:ea typeface="HG丸ｺﾞｼｯｸM-PRO" panose="020F0600000000000000" pitchFamily="50" charset="-128"/>
              </a:rPr>
              <a:t>ます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endParaRPr lang="ja-JP" altLang="en-US" sz="1150" dirty="0">
              <a:latin typeface="Meiryo UI" panose="020B0604030504040204" pitchFamily="50" charset="-128"/>
              <a:ea typeface="Meiryo UI" panose="020B0604030504040204" pitchFamily="50" charset="-128"/>
            </a:endParaRPr>
          </a:p>
        </p:txBody>
      </p:sp>
      <p:sp>
        <p:nvSpPr>
          <p:cNvPr id="92" name="正方形/長方形 91"/>
          <p:cNvSpPr/>
          <p:nvPr/>
        </p:nvSpPr>
        <p:spPr>
          <a:xfrm>
            <a:off x="5696524" y="11836289"/>
            <a:ext cx="3132000" cy="1338828"/>
          </a:xfrm>
          <a:prstGeom prst="rect">
            <a:avLst/>
          </a:prstGeom>
        </p:spPr>
        <p:txBody>
          <a:bodyPr wrap="square">
            <a:spAutoFit/>
          </a:bodyPr>
          <a:lstStyle/>
          <a:p>
            <a:r>
              <a:rPr lang="ja-JP" altLang="en-US" sz="900" smtClean="0">
                <a:latin typeface="HG丸ｺﾞｼｯｸM-PRO" panose="020F0600000000000000" pitchFamily="50" charset="-128"/>
                <a:ea typeface="HG丸ｺﾞｼｯｸM-PRO" panose="020F0600000000000000" pitchFamily="50" charset="-128"/>
              </a:rPr>
              <a:t>　摂南</a:t>
            </a:r>
            <a:r>
              <a:rPr lang="ja-JP" altLang="ja-JP" sz="900" smtClean="0">
                <a:latin typeface="HG丸ｺﾞｼｯｸM-PRO" panose="020F0600000000000000" pitchFamily="50" charset="-128"/>
                <a:ea typeface="HG丸ｺﾞｼｯｸM-PRO" panose="020F0600000000000000" pitchFamily="50" charset="-128"/>
              </a:rPr>
              <a:t>大学</a:t>
            </a:r>
            <a:r>
              <a:rPr lang="ja-JP" altLang="ja-JP" sz="900" dirty="0">
                <a:latin typeface="HG丸ｺﾞｼｯｸM-PRO" panose="020F0600000000000000" pitchFamily="50" charset="-128"/>
                <a:ea typeface="HG丸ｺﾞｼｯｸM-PRO" panose="020F0600000000000000" pitchFamily="50" charset="-128"/>
              </a:rPr>
              <a:t>に在籍する大学生で構成され、長年に亘り青色防犯パトロールやジョギングパトロールを熱心に行っており、住民からの信頼も厚く、地域の防犯力を向上</a:t>
            </a:r>
            <a:r>
              <a:rPr lang="ja-JP" altLang="ja-JP" sz="900" dirty="0" smtClean="0">
                <a:latin typeface="HG丸ｺﾞｼｯｸM-PRO" panose="020F0600000000000000" pitchFamily="50" charset="-128"/>
                <a:ea typeface="HG丸ｺﾞｼｯｸM-PRO" panose="020F0600000000000000" pitchFamily="50" charset="-128"/>
              </a:rPr>
              <a:t>さ</a:t>
            </a:r>
            <a:r>
              <a:rPr lang="ja-JP" altLang="en-US" sz="900" dirty="0" smtClean="0">
                <a:latin typeface="HG丸ｺﾞｼｯｸM-PRO" panose="020F0600000000000000" pitchFamily="50" charset="-128"/>
                <a:ea typeface="HG丸ｺﾞｼｯｸM-PRO" panose="020F0600000000000000" pitchFamily="50" charset="-128"/>
              </a:rPr>
              <a:t>せています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a:p>
            <a:r>
              <a:rPr lang="ja-JP" altLang="en-US" sz="900" dirty="0" smtClean="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また</a:t>
            </a:r>
            <a:r>
              <a:rPr lang="ja-JP" altLang="ja-JP" sz="900" dirty="0">
                <a:latin typeface="HG丸ｺﾞｼｯｸM-PRO" panose="020F0600000000000000" pitchFamily="50" charset="-128"/>
                <a:ea typeface="HG丸ｺﾞｼｯｸM-PRO" panose="020F0600000000000000" pitchFamily="50" charset="-128"/>
              </a:rPr>
              <a:t>、ＳＮＳを利用した防犯啓発や学生自ら演者となり、「特殊詐欺被害防止」「女性犯罪被害防止」などをテーマにしたオリジナル防犯寸劇を行ったり、防犯キャンペーンにも参加したりするなど、住民の防犯意識向上にも大きく貢献している団体</a:t>
            </a:r>
            <a:r>
              <a:rPr lang="ja-JP" altLang="ja-JP" sz="900" dirty="0" smtClean="0">
                <a:latin typeface="HG丸ｺﾞｼｯｸM-PRO" panose="020F0600000000000000" pitchFamily="50" charset="-128"/>
                <a:ea typeface="HG丸ｺﾞｼｯｸM-PRO" panose="020F0600000000000000" pitchFamily="50" charset="-128"/>
              </a:rPr>
              <a:t>で</a:t>
            </a:r>
            <a:r>
              <a:rPr lang="ja-JP" altLang="en-US" sz="900" dirty="0">
                <a:latin typeface="HG丸ｺﾞｼｯｸM-PRO" panose="020F0600000000000000" pitchFamily="50" charset="-128"/>
                <a:ea typeface="HG丸ｺﾞｼｯｸM-PRO" panose="020F0600000000000000" pitchFamily="50" charset="-128"/>
              </a:rPr>
              <a:t>す</a:t>
            </a:r>
            <a:r>
              <a:rPr lang="ja-JP" altLang="ja-JP" sz="900" dirty="0" smtClean="0">
                <a:latin typeface="HG丸ｺﾞｼｯｸM-PRO" panose="020F0600000000000000" pitchFamily="50" charset="-128"/>
                <a:ea typeface="HG丸ｺﾞｼｯｸM-PRO" panose="020F0600000000000000" pitchFamily="50" charset="-128"/>
              </a:rPr>
              <a:t>。</a:t>
            </a:r>
            <a:endParaRPr lang="ja-JP" altLang="ja-JP" sz="9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1506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1332</TotalTime>
  <Words>1069</Words>
  <PresentationFormat>ユーザー設定</PresentationFormat>
  <Paragraphs>73</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HGP創英角ﾎﾟｯﾌﾟ体</vt:lpstr>
      <vt:lpstr>HG丸ｺﾞｼｯｸM-PRO</vt: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Printed>2020-11-20T06:14:40Z</cp:lastPrinted>
  <dcterms:created xsi:type="dcterms:W3CDTF">2019-09-09T08:42:10Z</dcterms:created>
  <dcterms:modified xsi:type="dcterms:W3CDTF">2020-12-16T02:19:43Z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